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1" r:id="rId1"/>
  </p:sldMasterIdLst>
  <p:notesMasterIdLst>
    <p:notesMasterId r:id="rId35"/>
  </p:notesMasterIdLst>
  <p:handoutMasterIdLst>
    <p:handoutMasterId r:id="rId36"/>
  </p:handoutMasterIdLst>
  <p:sldIdLst>
    <p:sldId id="368" r:id="rId2"/>
    <p:sldId id="369" r:id="rId3"/>
    <p:sldId id="370" r:id="rId4"/>
    <p:sldId id="371" r:id="rId5"/>
    <p:sldId id="372" r:id="rId6"/>
    <p:sldId id="373" r:id="rId7"/>
    <p:sldId id="256" r:id="rId8"/>
    <p:sldId id="315" r:id="rId9"/>
    <p:sldId id="355" r:id="rId10"/>
    <p:sldId id="356" r:id="rId11"/>
    <p:sldId id="343" r:id="rId12"/>
    <p:sldId id="326" r:id="rId13"/>
    <p:sldId id="354" r:id="rId14"/>
    <p:sldId id="357" r:id="rId15"/>
    <p:sldId id="347" r:id="rId16"/>
    <p:sldId id="348" r:id="rId17"/>
    <p:sldId id="349" r:id="rId18"/>
    <p:sldId id="350" r:id="rId19"/>
    <p:sldId id="351" r:id="rId20"/>
    <p:sldId id="352" r:id="rId21"/>
    <p:sldId id="353" r:id="rId22"/>
    <p:sldId id="365" r:id="rId23"/>
    <p:sldId id="366" r:id="rId24"/>
    <p:sldId id="359" r:id="rId25"/>
    <p:sldId id="361" r:id="rId26"/>
    <p:sldId id="362" r:id="rId27"/>
    <p:sldId id="363" r:id="rId28"/>
    <p:sldId id="364" r:id="rId29"/>
    <p:sldId id="367" r:id="rId30"/>
    <p:sldId id="314" r:id="rId31"/>
    <p:sldId id="311" r:id="rId32"/>
    <p:sldId id="265" r:id="rId33"/>
    <p:sldId id="262"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2" d="100"/>
          <a:sy n="102" d="100"/>
        </p:scale>
        <p:origin x="-120" y="-3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DC71AA-27CC-D948-9C50-16B8F8B389AE}" type="doc">
      <dgm:prSet loTypeId="urn:microsoft.com/office/officeart/2005/8/layout/hProcess9" loCatId="" qsTypeId="urn:microsoft.com/office/officeart/2005/8/quickstyle/simple4" qsCatId="simple" csTypeId="urn:microsoft.com/office/officeart/2005/8/colors/accent1_2" csCatId="accent1" phldr="1"/>
      <dgm:spPr/>
      <dgm:t>
        <a:bodyPr/>
        <a:lstStyle/>
        <a:p>
          <a:endParaRPr lang="en-US"/>
        </a:p>
      </dgm:t>
    </dgm:pt>
    <dgm:pt modelId="{39523B99-4A99-2142-999D-3B759F696122}">
      <dgm:prSet phldrT="[Text]"/>
      <dgm:spPr/>
      <dgm:t>
        <a:bodyPr/>
        <a:lstStyle/>
        <a:p>
          <a:r>
            <a:rPr lang="en-US" dirty="0" smtClean="0"/>
            <a:t>Production</a:t>
          </a:r>
          <a:endParaRPr lang="en-US" dirty="0"/>
        </a:p>
      </dgm:t>
    </dgm:pt>
    <dgm:pt modelId="{9DB8FF6C-B4EC-BF47-A588-8C2C4C328673}" type="parTrans" cxnId="{328B0B58-803A-604B-B13A-370EFC50D908}">
      <dgm:prSet/>
      <dgm:spPr/>
      <dgm:t>
        <a:bodyPr/>
        <a:lstStyle/>
        <a:p>
          <a:endParaRPr lang="en-US"/>
        </a:p>
      </dgm:t>
    </dgm:pt>
    <dgm:pt modelId="{DE55415E-5856-1F48-86CF-E5678CF48D90}" type="sibTrans" cxnId="{328B0B58-803A-604B-B13A-370EFC50D908}">
      <dgm:prSet/>
      <dgm:spPr/>
      <dgm:t>
        <a:bodyPr/>
        <a:lstStyle/>
        <a:p>
          <a:endParaRPr lang="en-US"/>
        </a:p>
      </dgm:t>
    </dgm:pt>
    <dgm:pt modelId="{DEBD7F8B-65CB-6948-B27B-5586769D93D7}">
      <dgm:prSet phldrT="[Text]"/>
      <dgm:spPr/>
      <dgm:t>
        <a:bodyPr/>
        <a:lstStyle/>
        <a:p>
          <a:r>
            <a:rPr lang="en-US" dirty="0" smtClean="0"/>
            <a:t>Entitlements</a:t>
          </a:r>
          <a:endParaRPr lang="en-US" dirty="0"/>
        </a:p>
      </dgm:t>
    </dgm:pt>
    <dgm:pt modelId="{6E6B565C-875C-0C48-941C-A3FB3FF5766C}" type="parTrans" cxnId="{163C77AE-5C4B-D440-9F9F-7303F4DC7EB6}">
      <dgm:prSet/>
      <dgm:spPr/>
      <dgm:t>
        <a:bodyPr/>
        <a:lstStyle/>
        <a:p>
          <a:endParaRPr lang="en-US"/>
        </a:p>
      </dgm:t>
    </dgm:pt>
    <dgm:pt modelId="{92525395-578F-4949-9B02-DAE40B24DCEC}" type="sibTrans" cxnId="{163C77AE-5C4B-D440-9F9F-7303F4DC7EB6}">
      <dgm:prSet/>
      <dgm:spPr/>
      <dgm:t>
        <a:bodyPr/>
        <a:lstStyle/>
        <a:p>
          <a:endParaRPr lang="en-US"/>
        </a:p>
      </dgm:t>
    </dgm:pt>
    <dgm:pt modelId="{1A1C3225-9FFC-0447-B983-130005489977}">
      <dgm:prSet phldrT="[Text]"/>
      <dgm:spPr/>
      <dgm:t>
        <a:bodyPr/>
        <a:lstStyle/>
        <a:p>
          <a:r>
            <a:rPr lang="en-US" dirty="0" smtClean="0"/>
            <a:t>Political (commission &amp; omission)</a:t>
          </a:r>
          <a:endParaRPr lang="en-US" dirty="0"/>
        </a:p>
      </dgm:t>
    </dgm:pt>
    <dgm:pt modelId="{89521143-FAFA-F04D-9355-3ACA696EF12A}" type="parTrans" cxnId="{BD725095-DB2B-8C42-8C35-2C993FB3E6E2}">
      <dgm:prSet/>
      <dgm:spPr/>
      <dgm:t>
        <a:bodyPr/>
        <a:lstStyle/>
        <a:p>
          <a:endParaRPr lang="en-US"/>
        </a:p>
      </dgm:t>
    </dgm:pt>
    <dgm:pt modelId="{8E74E934-CEEF-8C4A-90C7-F901306088DF}" type="sibTrans" cxnId="{BD725095-DB2B-8C42-8C35-2C993FB3E6E2}">
      <dgm:prSet/>
      <dgm:spPr/>
      <dgm:t>
        <a:bodyPr/>
        <a:lstStyle/>
        <a:p>
          <a:endParaRPr lang="en-US"/>
        </a:p>
      </dgm:t>
    </dgm:pt>
    <dgm:pt modelId="{FA23AB48-EC03-F344-8DDA-FE06B92A6F0C}" type="pres">
      <dgm:prSet presAssocID="{01DC71AA-27CC-D948-9C50-16B8F8B389AE}" presName="CompostProcess" presStyleCnt="0">
        <dgm:presLayoutVars>
          <dgm:dir/>
          <dgm:resizeHandles val="exact"/>
        </dgm:presLayoutVars>
      </dgm:prSet>
      <dgm:spPr/>
      <dgm:t>
        <a:bodyPr/>
        <a:lstStyle/>
        <a:p>
          <a:endParaRPr lang="en-US"/>
        </a:p>
      </dgm:t>
    </dgm:pt>
    <dgm:pt modelId="{FFEDB4B4-7CAC-DD4B-878D-4A0C093F3BAD}" type="pres">
      <dgm:prSet presAssocID="{01DC71AA-27CC-D948-9C50-16B8F8B389AE}" presName="arrow" presStyleLbl="bgShp" presStyleIdx="0" presStyleCnt="1"/>
      <dgm:spPr/>
    </dgm:pt>
    <dgm:pt modelId="{F86894F8-149B-D340-8765-042488AF5493}" type="pres">
      <dgm:prSet presAssocID="{01DC71AA-27CC-D948-9C50-16B8F8B389AE}" presName="linearProcess" presStyleCnt="0"/>
      <dgm:spPr/>
    </dgm:pt>
    <dgm:pt modelId="{8C110188-4B8E-B949-BF86-F12DD79B436D}" type="pres">
      <dgm:prSet presAssocID="{39523B99-4A99-2142-999D-3B759F696122}" presName="textNode" presStyleLbl="node1" presStyleIdx="0" presStyleCnt="3">
        <dgm:presLayoutVars>
          <dgm:bulletEnabled val="1"/>
        </dgm:presLayoutVars>
      </dgm:prSet>
      <dgm:spPr/>
      <dgm:t>
        <a:bodyPr/>
        <a:lstStyle/>
        <a:p>
          <a:endParaRPr lang="en-US"/>
        </a:p>
      </dgm:t>
    </dgm:pt>
    <dgm:pt modelId="{EDCFD117-D892-454C-B4F4-5A522FB2A03F}" type="pres">
      <dgm:prSet presAssocID="{DE55415E-5856-1F48-86CF-E5678CF48D90}" presName="sibTrans" presStyleCnt="0"/>
      <dgm:spPr/>
    </dgm:pt>
    <dgm:pt modelId="{BD268FF8-F055-584B-87CF-7DAAC9F1A425}" type="pres">
      <dgm:prSet presAssocID="{DEBD7F8B-65CB-6948-B27B-5586769D93D7}" presName="textNode" presStyleLbl="node1" presStyleIdx="1" presStyleCnt="3">
        <dgm:presLayoutVars>
          <dgm:bulletEnabled val="1"/>
        </dgm:presLayoutVars>
      </dgm:prSet>
      <dgm:spPr/>
      <dgm:t>
        <a:bodyPr/>
        <a:lstStyle/>
        <a:p>
          <a:endParaRPr lang="en-US"/>
        </a:p>
      </dgm:t>
    </dgm:pt>
    <dgm:pt modelId="{57C4A771-6B01-3F45-97C1-99ABCC9A9F9D}" type="pres">
      <dgm:prSet presAssocID="{92525395-578F-4949-9B02-DAE40B24DCEC}" presName="sibTrans" presStyleCnt="0"/>
      <dgm:spPr/>
    </dgm:pt>
    <dgm:pt modelId="{3FA41006-D60C-A249-AAFA-7B1C8449CB6B}" type="pres">
      <dgm:prSet presAssocID="{1A1C3225-9FFC-0447-B983-130005489977}" presName="textNode" presStyleLbl="node1" presStyleIdx="2" presStyleCnt="3">
        <dgm:presLayoutVars>
          <dgm:bulletEnabled val="1"/>
        </dgm:presLayoutVars>
      </dgm:prSet>
      <dgm:spPr/>
      <dgm:t>
        <a:bodyPr/>
        <a:lstStyle/>
        <a:p>
          <a:endParaRPr lang="en-US"/>
        </a:p>
      </dgm:t>
    </dgm:pt>
  </dgm:ptLst>
  <dgm:cxnLst>
    <dgm:cxn modelId="{8AB84DF6-6C0A-BF4F-BF53-57A73D8EE3DF}" type="presOf" srcId="{01DC71AA-27CC-D948-9C50-16B8F8B389AE}" destId="{FA23AB48-EC03-F344-8DDA-FE06B92A6F0C}" srcOrd="0" destOrd="0" presId="urn:microsoft.com/office/officeart/2005/8/layout/hProcess9"/>
    <dgm:cxn modelId="{CABCCBA6-73FB-D241-9C2C-E69125B84F6A}" type="presOf" srcId="{1A1C3225-9FFC-0447-B983-130005489977}" destId="{3FA41006-D60C-A249-AAFA-7B1C8449CB6B}" srcOrd="0" destOrd="0" presId="urn:microsoft.com/office/officeart/2005/8/layout/hProcess9"/>
    <dgm:cxn modelId="{18461AE5-B4D0-2D42-A190-69969939BC67}" type="presOf" srcId="{DEBD7F8B-65CB-6948-B27B-5586769D93D7}" destId="{BD268FF8-F055-584B-87CF-7DAAC9F1A425}" srcOrd="0" destOrd="0" presId="urn:microsoft.com/office/officeart/2005/8/layout/hProcess9"/>
    <dgm:cxn modelId="{CA21A931-646D-294F-8FE3-8DD69BD0EF6C}" type="presOf" srcId="{39523B99-4A99-2142-999D-3B759F696122}" destId="{8C110188-4B8E-B949-BF86-F12DD79B436D}" srcOrd="0" destOrd="0" presId="urn:microsoft.com/office/officeart/2005/8/layout/hProcess9"/>
    <dgm:cxn modelId="{163C77AE-5C4B-D440-9F9F-7303F4DC7EB6}" srcId="{01DC71AA-27CC-D948-9C50-16B8F8B389AE}" destId="{DEBD7F8B-65CB-6948-B27B-5586769D93D7}" srcOrd="1" destOrd="0" parTransId="{6E6B565C-875C-0C48-941C-A3FB3FF5766C}" sibTransId="{92525395-578F-4949-9B02-DAE40B24DCEC}"/>
    <dgm:cxn modelId="{328B0B58-803A-604B-B13A-370EFC50D908}" srcId="{01DC71AA-27CC-D948-9C50-16B8F8B389AE}" destId="{39523B99-4A99-2142-999D-3B759F696122}" srcOrd="0" destOrd="0" parTransId="{9DB8FF6C-B4EC-BF47-A588-8C2C4C328673}" sibTransId="{DE55415E-5856-1F48-86CF-E5678CF48D90}"/>
    <dgm:cxn modelId="{BD725095-DB2B-8C42-8C35-2C993FB3E6E2}" srcId="{01DC71AA-27CC-D948-9C50-16B8F8B389AE}" destId="{1A1C3225-9FFC-0447-B983-130005489977}" srcOrd="2" destOrd="0" parTransId="{89521143-FAFA-F04D-9355-3ACA696EF12A}" sibTransId="{8E74E934-CEEF-8C4A-90C7-F901306088DF}"/>
    <dgm:cxn modelId="{6F8C6723-C266-2A45-8CE7-1FC543E6C6D9}" type="presParOf" srcId="{FA23AB48-EC03-F344-8DDA-FE06B92A6F0C}" destId="{FFEDB4B4-7CAC-DD4B-878D-4A0C093F3BAD}" srcOrd="0" destOrd="0" presId="urn:microsoft.com/office/officeart/2005/8/layout/hProcess9"/>
    <dgm:cxn modelId="{05D08122-70FB-0A49-A505-11FA9EB78D19}" type="presParOf" srcId="{FA23AB48-EC03-F344-8DDA-FE06B92A6F0C}" destId="{F86894F8-149B-D340-8765-042488AF5493}" srcOrd="1" destOrd="0" presId="urn:microsoft.com/office/officeart/2005/8/layout/hProcess9"/>
    <dgm:cxn modelId="{1D9509FA-5ACE-7540-80DB-BA47521CA0AE}" type="presParOf" srcId="{F86894F8-149B-D340-8765-042488AF5493}" destId="{8C110188-4B8E-B949-BF86-F12DD79B436D}" srcOrd="0" destOrd="0" presId="urn:microsoft.com/office/officeart/2005/8/layout/hProcess9"/>
    <dgm:cxn modelId="{E576F330-1273-3946-A830-0194EB04FB99}" type="presParOf" srcId="{F86894F8-149B-D340-8765-042488AF5493}" destId="{EDCFD117-D892-454C-B4F4-5A522FB2A03F}" srcOrd="1" destOrd="0" presId="urn:microsoft.com/office/officeart/2005/8/layout/hProcess9"/>
    <dgm:cxn modelId="{EE4826D6-0CE7-2244-BC5B-8C56F579D584}" type="presParOf" srcId="{F86894F8-149B-D340-8765-042488AF5493}" destId="{BD268FF8-F055-584B-87CF-7DAAC9F1A425}" srcOrd="2" destOrd="0" presId="urn:microsoft.com/office/officeart/2005/8/layout/hProcess9"/>
    <dgm:cxn modelId="{449C0FE2-3F94-EA41-AF1F-354E5FEE75C0}" type="presParOf" srcId="{F86894F8-149B-D340-8765-042488AF5493}" destId="{57C4A771-6B01-3F45-97C1-99ABCC9A9F9D}" srcOrd="3" destOrd="0" presId="urn:microsoft.com/office/officeart/2005/8/layout/hProcess9"/>
    <dgm:cxn modelId="{4AC9D0E1-79D8-324B-ACAD-284459E44E2D}" type="presParOf" srcId="{F86894F8-149B-D340-8765-042488AF5493}" destId="{3FA41006-D60C-A249-AAFA-7B1C8449CB6B}"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B21E99-3EC0-DF4D-807E-0E9E51FD7F2E}" type="doc">
      <dgm:prSet loTypeId="urn:microsoft.com/office/officeart/2005/8/layout/hChevron3" loCatId="" qsTypeId="urn:microsoft.com/office/officeart/2005/8/quickstyle/simple4" qsCatId="simple" csTypeId="urn:microsoft.com/office/officeart/2005/8/colors/accent1_2" csCatId="accent1" phldr="1"/>
      <dgm:spPr/>
    </dgm:pt>
    <dgm:pt modelId="{BABC8CE8-D1B5-F240-8FC3-D5C98AA9B488}">
      <dgm:prSet phldrT="[Text]"/>
      <dgm:spPr/>
      <dgm:t>
        <a:bodyPr/>
        <a:lstStyle/>
        <a:p>
          <a:r>
            <a:rPr lang="en-US" dirty="0" smtClean="0"/>
            <a:t>IWRM</a:t>
          </a:r>
          <a:endParaRPr lang="en-US" dirty="0"/>
        </a:p>
      </dgm:t>
    </dgm:pt>
    <dgm:pt modelId="{EB03332A-CED2-FB41-9B03-7AD382522B84}" type="parTrans" cxnId="{E4732BEB-9892-7144-A6A2-EA549A9B947B}">
      <dgm:prSet/>
      <dgm:spPr/>
      <dgm:t>
        <a:bodyPr/>
        <a:lstStyle/>
        <a:p>
          <a:endParaRPr lang="en-US"/>
        </a:p>
      </dgm:t>
    </dgm:pt>
    <dgm:pt modelId="{8B367C08-F3A2-E046-8A4B-D235F97581BD}" type="sibTrans" cxnId="{E4732BEB-9892-7144-A6A2-EA549A9B947B}">
      <dgm:prSet/>
      <dgm:spPr/>
      <dgm:t>
        <a:bodyPr/>
        <a:lstStyle/>
        <a:p>
          <a:endParaRPr lang="en-US"/>
        </a:p>
      </dgm:t>
    </dgm:pt>
    <dgm:pt modelId="{B5B5780D-5D47-F640-9989-AC89C5620AEC}">
      <dgm:prSet phldrT="[Text]"/>
      <dgm:spPr/>
      <dgm:t>
        <a:bodyPr/>
        <a:lstStyle/>
        <a:p>
          <a:r>
            <a:rPr lang="en-US" dirty="0" smtClean="0"/>
            <a:t>Water Wars</a:t>
          </a:r>
          <a:endParaRPr lang="en-US" dirty="0"/>
        </a:p>
      </dgm:t>
    </dgm:pt>
    <dgm:pt modelId="{AFFDADE0-E2FA-6D44-BEB3-AA56A549DCD7}" type="parTrans" cxnId="{08D5F527-DB1E-EA45-B2E3-6C6D44485872}">
      <dgm:prSet/>
      <dgm:spPr/>
      <dgm:t>
        <a:bodyPr/>
        <a:lstStyle/>
        <a:p>
          <a:endParaRPr lang="en-US"/>
        </a:p>
      </dgm:t>
    </dgm:pt>
    <dgm:pt modelId="{89103B4D-4E37-DD4A-B77F-5D5684757A88}" type="sibTrans" cxnId="{08D5F527-DB1E-EA45-B2E3-6C6D44485872}">
      <dgm:prSet/>
      <dgm:spPr/>
      <dgm:t>
        <a:bodyPr/>
        <a:lstStyle/>
        <a:p>
          <a:endParaRPr lang="en-US"/>
        </a:p>
      </dgm:t>
    </dgm:pt>
    <dgm:pt modelId="{FDACB289-A69D-A942-B9C7-2B360B3F18AE}" type="pres">
      <dgm:prSet presAssocID="{32B21E99-3EC0-DF4D-807E-0E9E51FD7F2E}" presName="Name0" presStyleCnt="0">
        <dgm:presLayoutVars>
          <dgm:dir/>
          <dgm:resizeHandles val="exact"/>
        </dgm:presLayoutVars>
      </dgm:prSet>
      <dgm:spPr/>
    </dgm:pt>
    <dgm:pt modelId="{F5A46374-8B78-EF47-B948-C54390EAD56A}" type="pres">
      <dgm:prSet presAssocID="{BABC8CE8-D1B5-F240-8FC3-D5C98AA9B488}" presName="parTxOnly" presStyleLbl="node1" presStyleIdx="0" presStyleCnt="2">
        <dgm:presLayoutVars>
          <dgm:bulletEnabled val="1"/>
        </dgm:presLayoutVars>
      </dgm:prSet>
      <dgm:spPr/>
      <dgm:t>
        <a:bodyPr/>
        <a:lstStyle/>
        <a:p>
          <a:endParaRPr lang="en-US"/>
        </a:p>
      </dgm:t>
    </dgm:pt>
    <dgm:pt modelId="{5EE8013F-5A7B-1747-A469-C06E789EB50D}" type="pres">
      <dgm:prSet presAssocID="{8B367C08-F3A2-E046-8A4B-D235F97581BD}" presName="parSpace" presStyleCnt="0"/>
      <dgm:spPr/>
    </dgm:pt>
    <dgm:pt modelId="{5391BA81-1DCC-8D46-9767-D573EAA5D6C1}" type="pres">
      <dgm:prSet presAssocID="{B5B5780D-5D47-F640-9989-AC89C5620AEC}" presName="parTxOnly" presStyleLbl="node1" presStyleIdx="1" presStyleCnt="2">
        <dgm:presLayoutVars>
          <dgm:bulletEnabled val="1"/>
        </dgm:presLayoutVars>
      </dgm:prSet>
      <dgm:spPr/>
      <dgm:t>
        <a:bodyPr/>
        <a:lstStyle/>
        <a:p>
          <a:endParaRPr lang="en-US"/>
        </a:p>
      </dgm:t>
    </dgm:pt>
  </dgm:ptLst>
  <dgm:cxnLst>
    <dgm:cxn modelId="{949CFE17-389B-FC42-86BD-97D7E98985FD}" type="presOf" srcId="{BABC8CE8-D1B5-F240-8FC3-D5C98AA9B488}" destId="{F5A46374-8B78-EF47-B948-C54390EAD56A}" srcOrd="0" destOrd="0" presId="urn:microsoft.com/office/officeart/2005/8/layout/hChevron3"/>
    <dgm:cxn modelId="{6E29E960-EBDE-AF4B-96D7-89574C0A6EB0}" type="presOf" srcId="{32B21E99-3EC0-DF4D-807E-0E9E51FD7F2E}" destId="{FDACB289-A69D-A942-B9C7-2B360B3F18AE}" srcOrd="0" destOrd="0" presId="urn:microsoft.com/office/officeart/2005/8/layout/hChevron3"/>
    <dgm:cxn modelId="{08D5F527-DB1E-EA45-B2E3-6C6D44485872}" srcId="{32B21E99-3EC0-DF4D-807E-0E9E51FD7F2E}" destId="{B5B5780D-5D47-F640-9989-AC89C5620AEC}" srcOrd="1" destOrd="0" parTransId="{AFFDADE0-E2FA-6D44-BEB3-AA56A549DCD7}" sibTransId="{89103B4D-4E37-DD4A-B77F-5D5684757A88}"/>
    <dgm:cxn modelId="{E4732BEB-9892-7144-A6A2-EA549A9B947B}" srcId="{32B21E99-3EC0-DF4D-807E-0E9E51FD7F2E}" destId="{BABC8CE8-D1B5-F240-8FC3-D5C98AA9B488}" srcOrd="0" destOrd="0" parTransId="{EB03332A-CED2-FB41-9B03-7AD382522B84}" sibTransId="{8B367C08-F3A2-E046-8A4B-D235F97581BD}"/>
    <dgm:cxn modelId="{547352B7-F417-F64F-8AEB-7C3AE27F70C2}" type="presOf" srcId="{B5B5780D-5D47-F640-9989-AC89C5620AEC}" destId="{5391BA81-1DCC-8D46-9767-D573EAA5D6C1}" srcOrd="0" destOrd="0" presId="urn:microsoft.com/office/officeart/2005/8/layout/hChevron3"/>
    <dgm:cxn modelId="{67E9C7D8-0582-F546-B99F-077C759BA105}" type="presParOf" srcId="{FDACB289-A69D-A942-B9C7-2B360B3F18AE}" destId="{F5A46374-8B78-EF47-B948-C54390EAD56A}" srcOrd="0" destOrd="0" presId="urn:microsoft.com/office/officeart/2005/8/layout/hChevron3"/>
    <dgm:cxn modelId="{53D98718-3865-9445-8DC5-3B3CC0217FFD}" type="presParOf" srcId="{FDACB289-A69D-A942-B9C7-2B360B3F18AE}" destId="{5EE8013F-5A7B-1747-A469-C06E789EB50D}" srcOrd="1" destOrd="0" presId="urn:microsoft.com/office/officeart/2005/8/layout/hChevron3"/>
    <dgm:cxn modelId="{A10CA565-D470-3B40-8A67-009F0ABB8680}" type="presParOf" srcId="{FDACB289-A69D-A942-B9C7-2B360B3F18AE}" destId="{5391BA81-1DCC-8D46-9767-D573EAA5D6C1}" srcOrd="2"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EDB4B4-7CAC-DD4B-878D-4A0C093F3BAD}">
      <dsp:nvSpPr>
        <dsp:cNvPr id="0" name=""/>
        <dsp:cNvSpPr/>
      </dsp:nvSpPr>
      <dsp:spPr>
        <a:xfrm>
          <a:off x="559031" y="0"/>
          <a:ext cx="6335691" cy="4644839"/>
        </a:xfrm>
        <a:prstGeom prst="rightArrow">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8C110188-4B8E-B949-BF86-F12DD79B436D}">
      <dsp:nvSpPr>
        <dsp:cNvPr id="0" name=""/>
        <dsp:cNvSpPr/>
      </dsp:nvSpPr>
      <dsp:spPr>
        <a:xfrm>
          <a:off x="8006" y="1393451"/>
          <a:ext cx="2399177" cy="185793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Production</a:t>
          </a:r>
          <a:endParaRPr lang="en-US" sz="2700" kern="1200" dirty="0"/>
        </a:p>
      </dsp:txBody>
      <dsp:txXfrm>
        <a:off x="98703" y="1484148"/>
        <a:ext cx="2217783" cy="1676541"/>
      </dsp:txXfrm>
    </dsp:sp>
    <dsp:sp modelId="{BD268FF8-F055-584B-87CF-7DAAC9F1A425}">
      <dsp:nvSpPr>
        <dsp:cNvPr id="0" name=""/>
        <dsp:cNvSpPr/>
      </dsp:nvSpPr>
      <dsp:spPr>
        <a:xfrm>
          <a:off x="2527288" y="1393451"/>
          <a:ext cx="2399177" cy="185793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Entitlements</a:t>
          </a:r>
          <a:endParaRPr lang="en-US" sz="2700" kern="1200" dirty="0"/>
        </a:p>
      </dsp:txBody>
      <dsp:txXfrm>
        <a:off x="2617985" y="1484148"/>
        <a:ext cx="2217783" cy="1676541"/>
      </dsp:txXfrm>
    </dsp:sp>
    <dsp:sp modelId="{3FA41006-D60C-A249-AAFA-7B1C8449CB6B}">
      <dsp:nvSpPr>
        <dsp:cNvPr id="0" name=""/>
        <dsp:cNvSpPr/>
      </dsp:nvSpPr>
      <dsp:spPr>
        <a:xfrm>
          <a:off x="5046570" y="1393451"/>
          <a:ext cx="2399177" cy="185793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Political (commission &amp; omission)</a:t>
          </a:r>
          <a:endParaRPr lang="en-US" sz="2700" kern="1200" dirty="0"/>
        </a:p>
      </dsp:txBody>
      <dsp:txXfrm>
        <a:off x="5137267" y="1484148"/>
        <a:ext cx="2217783" cy="16765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A46374-8B78-EF47-B948-C54390EAD56A}">
      <dsp:nvSpPr>
        <dsp:cNvPr id="0" name=""/>
        <dsp:cNvSpPr/>
      </dsp:nvSpPr>
      <dsp:spPr>
        <a:xfrm>
          <a:off x="4818" y="123930"/>
          <a:ext cx="3421067" cy="1368426"/>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8694" tIns="109347" rIns="54674" bIns="109347" numCol="1" spcCol="1270" anchor="ctr" anchorCtr="0">
          <a:noAutofit/>
        </a:bodyPr>
        <a:lstStyle/>
        <a:p>
          <a:pPr lvl="0" algn="ctr" defTabSz="1822450">
            <a:lnSpc>
              <a:spcPct val="90000"/>
            </a:lnSpc>
            <a:spcBef>
              <a:spcPct val="0"/>
            </a:spcBef>
            <a:spcAft>
              <a:spcPct val="35000"/>
            </a:spcAft>
          </a:pPr>
          <a:r>
            <a:rPr lang="en-US" sz="4100" kern="1200" dirty="0" smtClean="0"/>
            <a:t>IWRM</a:t>
          </a:r>
          <a:endParaRPr lang="en-US" sz="4100" kern="1200" dirty="0"/>
        </a:p>
      </dsp:txBody>
      <dsp:txXfrm>
        <a:off x="4818" y="123930"/>
        <a:ext cx="3078961" cy="1368426"/>
      </dsp:txXfrm>
    </dsp:sp>
    <dsp:sp modelId="{5391BA81-1DCC-8D46-9767-D573EAA5D6C1}">
      <dsp:nvSpPr>
        <dsp:cNvPr id="0" name=""/>
        <dsp:cNvSpPr/>
      </dsp:nvSpPr>
      <dsp:spPr>
        <a:xfrm>
          <a:off x="2741672" y="123930"/>
          <a:ext cx="3421067" cy="1368426"/>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4021" tIns="109347" rIns="54674" bIns="109347" numCol="1" spcCol="1270" anchor="ctr" anchorCtr="0">
          <a:noAutofit/>
        </a:bodyPr>
        <a:lstStyle/>
        <a:p>
          <a:pPr lvl="0" algn="ctr" defTabSz="1822450">
            <a:lnSpc>
              <a:spcPct val="90000"/>
            </a:lnSpc>
            <a:spcBef>
              <a:spcPct val="0"/>
            </a:spcBef>
            <a:spcAft>
              <a:spcPct val="35000"/>
            </a:spcAft>
          </a:pPr>
          <a:r>
            <a:rPr lang="en-US" sz="4100" kern="1200" dirty="0" smtClean="0"/>
            <a:t>Water Wars</a:t>
          </a:r>
          <a:endParaRPr lang="en-US" sz="4100" kern="1200" dirty="0"/>
        </a:p>
      </dsp:txBody>
      <dsp:txXfrm>
        <a:off x="3425885" y="123930"/>
        <a:ext cx="2052641" cy="136842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5C75E96-F299-D24E-9F14-8D79D0E9A548}" type="datetimeFigureOut">
              <a:rPr lang="en-US" smtClean="0"/>
              <a:t>16/05/16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C643FC2-5A74-864C-B26D-482E2675C04A}" type="slidenum">
              <a:rPr lang="en-US" smtClean="0"/>
              <a:t>‹#›</a:t>
            </a:fld>
            <a:endParaRPr lang="en-US"/>
          </a:p>
        </p:txBody>
      </p:sp>
    </p:spTree>
    <p:extLst>
      <p:ext uri="{BB962C8B-B14F-4D97-AF65-F5344CB8AC3E}">
        <p14:creationId xmlns:p14="http://schemas.microsoft.com/office/powerpoint/2010/main" val="34386051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153E5A-5063-6144-B8E0-4630147AD1FA}" type="datetimeFigureOut">
              <a:rPr lang="en-US" smtClean="0"/>
              <a:t>16/05/16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ED7E54-DA5D-D244-9D7A-33AF95258BFB}" type="slidenum">
              <a:rPr lang="en-US" smtClean="0"/>
              <a:t>‹#›</a:t>
            </a:fld>
            <a:endParaRPr lang="en-US"/>
          </a:p>
        </p:txBody>
      </p:sp>
    </p:spTree>
    <p:extLst>
      <p:ext uri="{BB962C8B-B14F-4D97-AF65-F5344CB8AC3E}">
        <p14:creationId xmlns:p14="http://schemas.microsoft.com/office/powerpoint/2010/main" val="220095048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B9015F-B913-2842-8088-2FD06E83278C}" type="slidenum">
              <a:rPr lang="en-US" smtClean="0"/>
              <a:t>15</a:t>
            </a:fld>
            <a:endParaRPr lang="en-US"/>
          </a:p>
        </p:txBody>
      </p:sp>
    </p:spTree>
    <p:extLst>
      <p:ext uri="{BB962C8B-B14F-4D97-AF65-F5344CB8AC3E}">
        <p14:creationId xmlns:p14="http://schemas.microsoft.com/office/powerpoint/2010/main" val="1984323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B9015F-B913-2842-8088-2FD06E83278C}" type="slidenum">
              <a:rPr lang="en-US" smtClean="0"/>
              <a:t>27</a:t>
            </a:fld>
            <a:endParaRPr lang="en-US"/>
          </a:p>
        </p:txBody>
      </p:sp>
    </p:spTree>
    <p:extLst>
      <p:ext uri="{BB962C8B-B14F-4D97-AF65-F5344CB8AC3E}">
        <p14:creationId xmlns:p14="http://schemas.microsoft.com/office/powerpoint/2010/main" val="1635192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B9015F-B913-2842-8088-2FD06E83278C}" type="slidenum">
              <a:rPr lang="en-US" smtClean="0"/>
              <a:t>28</a:t>
            </a:fld>
            <a:endParaRPr lang="en-US"/>
          </a:p>
        </p:txBody>
      </p:sp>
    </p:spTree>
    <p:extLst>
      <p:ext uri="{BB962C8B-B14F-4D97-AF65-F5344CB8AC3E}">
        <p14:creationId xmlns:p14="http://schemas.microsoft.com/office/powerpoint/2010/main" val="1635192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ED7E54-DA5D-D244-9D7A-33AF95258BFB}" type="slidenum">
              <a:rPr lang="en-US" smtClean="0"/>
              <a:t>33</a:t>
            </a:fld>
            <a:endParaRPr lang="en-US"/>
          </a:p>
        </p:txBody>
      </p:sp>
    </p:spTree>
    <p:extLst>
      <p:ext uri="{BB962C8B-B14F-4D97-AF65-F5344CB8AC3E}">
        <p14:creationId xmlns:p14="http://schemas.microsoft.com/office/powerpoint/2010/main" val="2633725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a:p>
        </p:txBody>
      </p:sp>
      <p:sp>
        <p:nvSpPr>
          <p:cNvPr id="4" name="Date Placeholder 3"/>
          <p:cNvSpPr>
            <a:spLocks noGrp="1"/>
          </p:cNvSpPr>
          <p:nvPr>
            <p:ph type="dt" sz="half" idx="10"/>
          </p:nvPr>
        </p:nvSpPr>
        <p:spPr/>
        <p:txBody>
          <a:bodyPr/>
          <a:lstStyle/>
          <a:p>
            <a:fld id="{868AC9A4-BF02-6740-A070-A899C57F4103}" type="datetime1">
              <a:rPr lang="en-AU" smtClean="0"/>
              <a:t>16/05/16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2C050-ED53-B143-A1E3-EDE0EE1D0B9F}"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A93D3E31-E1CE-E140-9215-EF4CCFEBBA70}" type="datetime1">
              <a:rPr lang="en-AU" smtClean="0"/>
              <a:t>16/05/16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75FC3B07-BC8C-7445-8AA7-89A9803A0B3D}" type="datetime1">
              <a:rPr lang="en-AU" smtClean="0"/>
              <a:t>16/05/16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2"/>
          <p:cNvSpPr>
            <a:spLocks noGrp="1"/>
          </p:cNvSpPr>
          <p:nvPr>
            <p:ph type="dt" sz="half" idx="10"/>
          </p:nvPr>
        </p:nvSpPr>
        <p:spPr/>
        <p:txBody>
          <a:bodyPr/>
          <a:lstStyle/>
          <a:p>
            <a:fld id="{CEF7BE10-FBB5-C949-9389-F00D1B635454}" type="datetime1">
              <a:rPr lang="en-AU" smtClean="0"/>
              <a:t>16/05/16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416229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2FF43E17-719D-A24D-9666-F74C95E40361}" type="datetime1">
              <a:rPr lang="en-AU" smtClean="0"/>
              <a:t>16/05/16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fld id="{AEBB112E-B4BA-2046-A7D4-64B8A97D7946}" type="datetime1">
              <a:rPr lang="en-AU" smtClean="0"/>
              <a:t>16/05/16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p:txBody>
          <a:bodyPr/>
          <a:lstStyle/>
          <a:p>
            <a:fld id="{C8EA6D75-1A1E-0848-A53E-F67E7A9DBEF2}" type="datetime1">
              <a:rPr lang="en-AU" smtClean="0"/>
              <a:t>16/05/16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6"/>
          <p:cNvSpPr>
            <a:spLocks noGrp="1"/>
          </p:cNvSpPr>
          <p:nvPr>
            <p:ph type="dt" sz="half" idx="10"/>
          </p:nvPr>
        </p:nvSpPr>
        <p:spPr/>
        <p:txBody>
          <a:bodyPr/>
          <a:lstStyle/>
          <a:p>
            <a:fld id="{66A7FB29-B1CA-7440-8AF2-AAA29CB710C5}" type="datetime1">
              <a:rPr lang="en-AU" smtClean="0"/>
              <a:t>16/05/16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2"/>
          <p:cNvSpPr>
            <a:spLocks noGrp="1"/>
          </p:cNvSpPr>
          <p:nvPr>
            <p:ph type="dt" sz="half" idx="10"/>
          </p:nvPr>
        </p:nvSpPr>
        <p:spPr/>
        <p:txBody>
          <a:bodyPr/>
          <a:lstStyle/>
          <a:p>
            <a:fld id="{FFE8F759-068A-F54F-9211-40F40485DCAE}" type="datetime1">
              <a:rPr lang="en-AU" smtClean="0"/>
              <a:t>16/05/16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5F284B-2E2F-7144-B54F-5914A46B6FE4}" type="datetime1">
              <a:rPr lang="en-AU" smtClean="0"/>
              <a:t>16/05/16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7812569A-62C3-0845-8B84-4A59000049CD}" type="datetime1">
              <a:rPr lang="en-AU" smtClean="0"/>
              <a:t>16/05/16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22C050-ED53-B143-A1E3-EDE0EE1D0B9F}"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9F873796-F8BC-234E-8B22-CC44C929C7C2}" type="datetime1">
              <a:rPr lang="en-AU" smtClean="0"/>
              <a:t>16/05/16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736182"/>
          </a:xfrm>
          <a:prstGeom prst="rect">
            <a:avLst/>
          </a:prstGeom>
        </p:spPr>
        <p:txBody>
          <a:bodyPr vert="horz" lIns="91440" tIns="45720" rIns="91440" bIns="45720" rtlCol="0" anchor="ctr">
            <a:normAutofit/>
          </a:bodyPr>
          <a:lstStyle/>
          <a:p>
            <a:r>
              <a:rPr lang="en-AU" smtClean="0"/>
              <a:t>Click to edit Master title style</a:t>
            </a:r>
            <a:endParaRPr lang="en-US" dirty="0"/>
          </a:p>
        </p:txBody>
      </p:sp>
      <p:sp>
        <p:nvSpPr>
          <p:cNvPr id="3" name="Text Placeholder 2"/>
          <p:cNvSpPr>
            <a:spLocks noGrp="1"/>
          </p:cNvSpPr>
          <p:nvPr>
            <p:ph type="body" idx="1"/>
          </p:nvPr>
        </p:nvSpPr>
        <p:spPr>
          <a:xfrm>
            <a:off x="0" y="1195299"/>
            <a:ext cx="8229600" cy="4525963"/>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220985-B121-C14B-9221-4DAD32B60D92}" type="datetime1">
              <a:rPr lang="en-AU" smtClean="0"/>
              <a:t>16/05/16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162F1D00-BD13-4404-86B0-79703945A0A7}"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Lst>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 Id="rId3" Type="http://schemas.openxmlformats.org/officeDocument/2006/relationships/image" Target="../media/image2.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hyperlink" Target="https://youtu.be/NUSiLOwkrIw"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youtube.com/watch?v=BCjH3k5gODI" TargetMode="External"/><Relationship Id="rId3" Type="http://schemas.openxmlformats.org/officeDocument/2006/relationships/image" Target="../media/image11.jpg"/></Relationships>
</file>

<file path=ppt/slides/_rels/slide25.xml.rels><?xml version="1.0" encoding="UTF-8" standalone="yes"?>
<Relationships xmlns="http://schemas.openxmlformats.org/package/2006/relationships"><Relationship Id="rId3" Type="http://schemas.openxmlformats.org/officeDocument/2006/relationships/image" Target="../media/image12.jpg"/><Relationship Id="rId4" Type="http://schemas.openxmlformats.org/officeDocument/2006/relationships/image" Target="../media/image13.jpg"/><Relationship Id="rId1" Type="http://schemas.openxmlformats.org/officeDocument/2006/relationships/slideLayout" Target="../slideLayouts/slideLayout2.xml"/><Relationship Id="rId2" Type="http://schemas.openxmlformats.org/officeDocument/2006/relationships/hyperlink" Target="http://www.youtube.com/watch?v=n9I01qFsgn8"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4.jpg"/></Relationships>
</file>

<file path=ppt/slides/_rels/slide28.xml.rels><?xml version="1.0" encoding="UTF-8" standalone="yes"?>
<Relationships xmlns="http://schemas.openxmlformats.org/package/2006/relationships"><Relationship Id="rId3" Type="http://schemas.openxmlformats.org/officeDocument/2006/relationships/hyperlink" Target="https://dl.dropboxusercontent.com/u/12332698/Ozwater%20%20Cut%203.mov" TargetMode="External"/><Relationship Id="rId4" Type="http://schemas.openxmlformats.org/officeDocument/2006/relationships/image" Target="../media/image15.jp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diagramData" Target="../diagrams/data2.xml"/><Relationship Id="rId8" Type="http://schemas.openxmlformats.org/officeDocument/2006/relationships/diagramLayout" Target="../diagrams/layout2.xml"/><Relationship Id="rId9" Type="http://schemas.openxmlformats.org/officeDocument/2006/relationships/diagramQuickStyle" Target="../diagrams/quickStyle2.xml"/><Relationship Id="rId10" Type="http://schemas.openxmlformats.org/officeDocument/2006/relationships/diagramColors" Target="../diagrams/colors2.xml"/><Relationship Id="rId11"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62F1D00-BD13-4404-86B0-79703945A0A7}" type="slidenum">
              <a:rPr lang="en-US" smtClean="0"/>
              <a:t>1</a:t>
            </a:fld>
            <a:endParaRPr lang="en-US"/>
          </a:p>
        </p:txBody>
      </p:sp>
      <p:sp>
        <p:nvSpPr>
          <p:cNvPr id="6" name="TextBox 5"/>
          <p:cNvSpPr txBox="1"/>
          <p:nvPr/>
        </p:nvSpPr>
        <p:spPr>
          <a:xfrm>
            <a:off x="708875" y="3593282"/>
            <a:ext cx="5027588" cy="523220"/>
          </a:xfrm>
          <a:prstGeom prst="rect">
            <a:avLst/>
          </a:prstGeom>
          <a:noFill/>
        </p:spPr>
        <p:txBody>
          <a:bodyPr wrap="none" rtlCol="0">
            <a:spAutoFit/>
          </a:bodyPr>
          <a:lstStyle/>
          <a:p>
            <a:r>
              <a:rPr lang="en-US" sz="2800" dirty="0" smtClean="0"/>
              <a:t>ENERGY, WATER, &amp; EROSION</a:t>
            </a:r>
            <a:endParaRPr lang="en-US" sz="2800" dirty="0"/>
          </a:p>
        </p:txBody>
      </p:sp>
    </p:spTree>
    <p:extLst>
      <p:ext uri="{BB962C8B-B14F-4D97-AF65-F5344CB8AC3E}">
        <p14:creationId xmlns:p14="http://schemas.microsoft.com/office/powerpoint/2010/main" val="628323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62F1D00-BD13-4404-86B0-79703945A0A7}" type="slidenum">
              <a:rPr lang="en-US" smtClean="0"/>
              <a:t>10</a:t>
            </a:fld>
            <a:endParaRPr lang="en-US"/>
          </a:p>
        </p:txBody>
      </p:sp>
      <p:sp>
        <p:nvSpPr>
          <p:cNvPr id="6" name="TextBox 5"/>
          <p:cNvSpPr txBox="1"/>
          <p:nvPr/>
        </p:nvSpPr>
        <p:spPr>
          <a:xfrm>
            <a:off x="708875" y="3593282"/>
            <a:ext cx="4257370" cy="523220"/>
          </a:xfrm>
          <a:prstGeom prst="rect">
            <a:avLst/>
          </a:prstGeom>
          <a:noFill/>
        </p:spPr>
        <p:txBody>
          <a:bodyPr wrap="none" rtlCol="0">
            <a:spAutoFit/>
          </a:bodyPr>
          <a:lstStyle/>
          <a:p>
            <a:r>
              <a:rPr lang="en-US" sz="2800" dirty="0" smtClean="0"/>
              <a:t>REVIEW OF LAST CLASS</a:t>
            </a:r>
            <a:endParaRPr lang="en-US" sz="2800" dirty="0"/>
          </a:p>
        </p:txBody>
      </p:sp>
    </p:spTree>
    <p:extLst>
      <p:ext uri="{BB962C8B-B14F-4D97-AF65-F5344CB8AC3E}">
        <p14:creationId xmlns:p14="http://schemas.microsoft.com/office/powerpoint/2010/main" val="121603405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324"/>
            <a:ext cx="8448479" cy="567843"/>
          </a:xfrm>
        </p:spPr>
        <p:txBody>
          <a:bodyPr>
            <a:normAutofit fontScale="90000"/>
          </a:bodyPr>
          <a:lstStyle/>
          <a:p>
            <a:r>
              <a:rPr lang="en-US" sz="3600" dirty="0" smtClean="0"/>
              <a:t>Review of previous classes</a:t>
            </a:r>
            <a:endParaRPr lang="en-US" sz="3600" dirty="0"/>
          </a:p>
        </p:txBody>
      </p:sp>
      <p:sp>
        <p:nvSpPr>
          <p:cNvPr id="3" name="Content Placeholder 2"/>
          <p:cNvSpPr>
            <a:spLocks noGrp="1"/>
          </p:cNvSpPr>
          <p:nvPr>
            <p:ph idx="1"/>
          </p:nvPr>
        </p:nvSpPr>
        <p:spPr>
          <a:xfrm>
            <a:off x="0" y="914760"/>
            <a:ext cx="8448480" cy="4035700"/>
          </a:xfrm>
        </p:spPr>
        <p:txBody>
          <a:bodyPr>
            <a:noAutofit/>
          </a:bodyPr>
          <a:lstStyle/>
          <a:p>
            <a:pPr algn="just"/>
            <a:r>
              <a:rPr lang="en-US" sz="2400" dirty="0" smtClean="0">
                <a:solidFill>
                  <a:srgbClr val="FFFFFF"/>
                </a:solidFill>
              </a:rPr>
              <a:t>How can we talk about management if we don’t understand the physical system that delivers water?</a:t>
            </a:r>
          </a:p>
          <a:p>
            <a:pPr lvl="1" algn="just"/>
            <a:r>
              <a:rPr lang="en-US" sz="2400" dirty="0" smtClean="0">
                <a:solidFill>
                  <a:srgbClr val="FFFFFF"/>
                </a:solidFill>
              </a:rPr>
              <a:t>When we debate the need for desalinization plants, inter-basin water transfers, taxes on bottled water, or the need for international agreements based on water sharing or withdrawal from aquifers, we need a basic understanding of the physical science.</a:t>
            </a:r>
          </a:p>
          <a:p>
            <a:pPr lvl="1" algn="just"/>
            <a:r>
              <a:rPr lang="en-US" sz="2400" dirty="0" smtClean="0">
                <a:solidFill>
                  <a:srgbClr val="FFFFFF"/>
                </a:solidFill>
              </a:rPr>
              <a:t>Please ensure you are confident with the Hydro-Cycle.</a:t>
            </a:r>
          </a:p>
          <a:p>
            <a:pPr lvl="1" algn="just"/>
            <a:endParaRPr lang="en-US" sz="2400" dirty="0">
              <a:solidFill>
                <a:srgbClr val="FFFFFF"/>
              </a:solidFill>
            </a:endParaRPr>
          </a:p>
          <a:p>
            <a:pPr algn="just"/>
            <a:r>
              <a:rPr lang="en-US" sz="2400" dirty="0" smtClean="0">
                <a:solidFill>
                  <a:srgbClr val="FFFFFF"/>
                </a:solidFill>
              </a:rPr>
              <a:t>What is socio-material and what do I mean by it?</a:t>
            </a:r>
          </a:p>
          <a:p>
            <a:pPr lvl="1" algn="just"/>
            <a:endParaRPr lang="en-US" sz="2400" dirty="0" smtClean="0">
              <a:solidFill>
                <a:srgbClr val="FFFFFF"/>
              </a:solidFill>
            </a:endParaRPr>
          </a:p>
          <a:p>
            <a:pPr algn="just"/>
            <a:endParaRPr lang="en-US" sz="2400" dirty="0">
              <a:solidFill>
                <a:srgbClr val="FFFFFF"/>
              </a:solidFill>
            </a:endParaRPr>
          </a:p>
        </p:txBody>
      </p:sp>
      <p:sp>
        <p:nvSpPr>
          <p:cNvPr id="4" name="Slide Number Placeholder 3"/>
          <p:cNvSpPr>
            <a:spLocks noGrp="1"/>
          </p:cNvSpPr>
          <p:nvPr>
            <p:ph type="sldNum" sz="quarter" idx="12"/>
          </p:nvPr>
        </p:nvSpPr>
        <p:spPr/>
        <p:txBody>
          <a:bodyPr/>
          <a:lstStyle/>
          <a:p>
            <a:fld id="{162F1D00-BD13-4404-86B0-79703945A0A7}" type="slidenum">
              <a:rPr lang="en-US" smtClean="0"/>
              <a:t>11</a:t>
            </a:fld>
            <a:endParaRPr lang="en-US"/>
          </a:p>
        </p:txBody>
      </p:sp>
    </p:spTree>
    <p:extLst>
      <p:ext uri="{BB962C8B-B14F-4D97-AF65-F5344CB8AC3E}">
        <p14:creationId xmlns:p14="http://schemas.microsoft.com/office/powerpoint/2010/main" val="7983203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48480" cy="731807"/>
          </a:xfrm>
        </p:spPr>
        <p:txBody>
          <a:bodyPr/>
          <a:lstStyle/>
          <a:p>
            <a:r>
              <a:rPr lang="en-US" sz="3600" dirty="0" smtClean="0"/>
              <a:t>Water Cycle</a:t>
            </a:r>
            <a:endParaRPr lang="en-US" sz="3600" dirty="0"/>
          </a:p>
        </p:txBody>
      </p:sp>
      <p:pic>
        <p:nvPicPr>
          <p:cNvPr id="4" name="Picture 3" descr="watercyclesummary.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pSp>
        <p:nvGrpSpPr>
          <p:cNvPr id="9" name="Group 8"/>
          <p:cNvGrpSpPr/>
          <p:nvPr/>
        </p:nvGrpSpPr>
        <p:grpSpPr>
          <a:xfrm>
            <a:off x="5122742" y="1341279"/>
            <a:ext cx="2214405" cy="3711451"/>
            <a:chOff x="5122742" y="1341279"/>
            <a:chExt cx="2214405" cy="3711451"/>
          </a:xfrm>
        </p:grpSpPr>
        <p:sp>
          <p:nvSpPr>
            <p:cNvPr id="5" name="Freeform 4"/>
            <p:cNvSpPr/>
            <p:nvPr/>
          </p:nvSpPr>
          <p:spPr>
            <a:xfrm>
              <a:off x="5122742" y="1341279"/>
              <a:ext cx="2214405" cy="3711451"/>
            </a:xfrm>
            <a:custGeom>
              <a:avLst/>
              <a:gdLst>
                <a:gd name="connsiteX0" fmla="*/ 1413274 w 2214405"/>
                <a:gd name="connsiteY0" fmla="*/ 214033 h 3711451"/>
                <a:gd name="connsiteX1" fmla="*/ 1299107 w 2214405"/>
                <a:gd name="connsiteY1" fmla="*/ 142689 h 3711451"/>
                <a:gd name="connsiteX2" fmla="*/ 1242024 w 2214405"/>
                <a:gd name="connsiteY2" fmla="*/ 99882 h 3711451"/>
                <a:gd name="connsiteX3" fmla="*/ 1170670 w 2214405"/>
                <a:gd name="connsiteY3" fmla="*/ 71344 h 3711451"/>
                <a:gd name="connsiteX4" fmla="*/ 1027963 w 2214405"/>
                <a:gd name="connsiteY4" fmla="*/ 0 h 3711451"/>
                <a:gd name="connsiteX5" fmla="*/ 699735 w 2214405"/>
                <a:gd name="connsiteY5" fmla="*/ 14268 h 3711451"/>
                <a:gd name="connsiteX6" fmla="*/ 628381 w 2214405"/>
                <a:gd name="connsiteY6" fmla="*/ 42806 h 3711451"/>
                <a:gd name="connsiteX7" fmla="*/ 585569 w 2214405"/>
                <a:gd name="connsiteY7" fmla="*/ 57075 h 3711451"/>
                <a:gd name="connsiteX8" fmla="*/ 514215 w 2214405"/>
                <a:gd name="connsiteY8" fmla="*/ 128420 h 3711451"/>
                <a:gd name="connsiteX9" fmla="*/ 414319 w 2214405"/>
                <a:gd name="connsiteY9" fmla="*/ 271109 h 3711451"/>
                <a:gd name="connsiteX10" fmla="*/ 371507 w 2214405"/>
                <a:gd name="connsiteY10" fmla="*/ 328185 h 3711451"/>
                <a:gd name="connsiteX11" fmla="*/ 342965 w 2214405"/>
                <a:gd name="connsiteY11" fmla="*/ 399529 h 3711451"/>
                <a:gd name="connsiteX12" fmla="*/ 314424 w 2214405"/>
                <a:gd name="connsiteY12" fmla="*/ 456605 h 3711451"/>
                <a:gd name="connsiteX13" fmla="*/ 300153 w 2214405"/>
                <a:gd name="connsiteY13" fmla="*/ 513681 h 3711451"/>
                <a:gd name="connsiteX14" fmla="*/ 271611 w 2214405"/>
                <a:gd name="connsiteY14" fmla="*/ 570756 h 3711451"/>
                <a:gd name="connsiteX15" fmla="*/ 257341 w 2214405"/>
                <a:gd name="connsiteY15" fmla="*/ 613563 h 3711451"/>
                <a:gd name="connsiteX16" fmla="*/ 342965 w 2214405"/>
                <a:gd name="connsiteY16" fmla="*/ 1155782 h 3711451"/>
                <a:gd name="connsiteX17" fmla="*/ 457132 w 2214405"/>
                <a:gd name="connsiteY17" fmla="*/ 1255665 h 3711451"/>
                <a:gd name="connsiteX18" fmla="*/ 656922 w 2214405"/>
                <a:gd name="connsiteY18" fmla="*/ 1341278 h 3711451"/>
                <a:gd name="connsiteX19" fmla="*/ 756818 w 2214405"/>
                <a:gd name="connsiteY19" fmla="*/ 1355547 h 3711451"/>
                <a:gd name="connsiteX20" fmla="*/ 1013692 w 2214405"/>
                <a:gd name="connsiteY20" fmla="*/ 1398354 h 3711451"/>
                <a:gd name="connsiteX21" fmla="*/ 1370461 w 2214405"/>
                <a:gd name="connsiteY21" fmla="*/ 1341278 h 3711451"/>
                <a:gd name="connsiteX22" fmla="*/ 1399003 w 2214405"/>
                <a:gd name="connsiteY22" fmla="*/ 1241396 h 3711451"/>
                <a:gd name="connsiteX23" fmla="*/ 1441815 w 2214405"/>
                <a:gd name="connsiteY23" fmla="*/ 1041631 h 3711451"/>
                <a:gd name="connsiteX24" fmla="*/ 1456086 w 2214405"/>
                <a:gd name="connsiteY24" fmla="*/ 984555 h 3711451"/>
                <a:gd name="connsiteX25" fmla="*/ 1484627 w 2214405"/>
                <a:gd name="connsiteY25" fmla="*/ 913210 h 3711451"/>
                <a:gd name="connsiteX26" fmla="*/ 1498898 w 2214405"/>
                <a:gd name="connsiteY26" fmla="*/ 856135 h 3711451"/>
                <a:gd name="connsiteX27" fmla="*/ 1527440 w 2214405"/>
                <a:gd name="connsiteY27" fmla="*/ 770521 h 3711451"/>
                <a:gd name="connsiteX28" fmla="*/ 1498898 w 2214405"/>
                <a:gd name="connsiteY28" fmla="*/ 299647 h 3711451"/>
                <a:gd name="connsiteX29" fmla="*/ 1456086 w 2214405"/>
                <a:gd name="connsiteY29" fmla="*/ 285378 h 3711451"/>
                <a:gd name="connsiteX30" fmla="*/ 1327649 w 2214405"/>
                <a:gd name="connsiteY30" fmla="*/ 185496 h 3711451"/>
                <a:gd name="connsiteX31" fmla="*/ 1341920 w 2214405"/>
                <a:gd name="connsiteY31" fmla="*/ 271109 h 3711451"/>
                <a:gd name="connsiteX32" fmla="*/ 1441815 w 2214405"/>
                <a:gd name="connsiteY32" fmla="*/ 470874 h 3711451"/>
                <a:gd name="connsiteX33" fmla="*/ 1513169 w 2214405"/>
                <a:gd name="connsiteY33" fmla="*/ 613563 h 3711451"/>
                <a:gd name="connsiteX34" fmla="*/ 1541711 w 2214405"/>
                <a:gd name="connsiteY34" fmla="*/ 684908 h 3711451"/>
                <a:gd name="connsiteX35" fmla="*/ 1613064 w 2214405"/>
                <a:gd name="connsiteY35" fmla="*/ 784790 h 3711451"/>
                <a:gd name="connsiteX36" fmla="*/ 1584523 w 2214405"/>
                <a:gd name="connsiteY36" fmla="*/ 884673 h 3711451"/>
                <a:gd name="connsiteX37" fmla="*/ 1456086 w 2214405"/>
                <a:gd name="connsiteY37" fmla="*/ 1041631 h 3711451"/>
                <a:gd name="connsiteX38" fmla="*/ 1413274 w 2214405"/>
                <a:gd name="connsiteY38" fmla="*/ 1098706 h 3711451"/>
                <a:gd name="connsiteX39" fmla="*/ 1327649 w 2214405"/>
                <a:gd name="connsiteY39" fmla="*/ 1241396 h 3711451"/>
                <a:gd name="connsiteX40" fmla="*/ 1284837 w 2214405"/>
                <a:gd name="connsiteY40" fmla="*/ 1255665 h 3711451"/>
                <a:gd name="connsiteX41" fmla="*/ 1270566 w 2214405"/>
                <a:gd name="connsiteY41" fmla="*/ 1298471 h 3711451"/>
                <a:gd name="connsiteX42" fmla="*/ 1213483 w 2214405"/>
                <a:gd name="connsiteY42" fmla="*/ 1327009 h 3711451"/>
                <a:gd name="connsiteX43" fmla="*/ 785359 w 2214405"/>
                <a:gd name="connsiteY43" fmla="*/ 1369816 h 3711451"/>
                <a:gd name="connsiteX44" fmla="*/ 813901 w 2214405"/>
                <a:gd name="connsiteY44" fmla="*/ 1441161 h 3711451"/>
                <a:gd name="connsiteX45" fmla="*/ 856713 w 2214405"/>
                <a:gd name="connsiteY45" fmla="*/ 1541043 h 3711451"/>
                <a:gd name="connsiteX46" fmla="*/ 828172 w 2214405"/>
                <a:gd name="connsiteY46" fmla="*/ 1997648 h 3711451"/>
                <a:gd name="connsiteX47" fmla="*/ 799630 w 2214405"/>
                <a:gd name="connsiteY47" fmla="*/ 2083262 h 3711451"/>
                <a:gd name="connsiteX48" fmla="*/ 756818 w 2214405"/>
                <a:gd name="connsiteY48" fmla="*/ 2668288 h 3711451"/>
                <a:gd name="connsiteX49" fmla="*/ 671193 w 2214405"/>
                <a:gd name="connsiteY49" fmla="*/ 2711094 h 3711451"/>
                <a:gd name="connsiteX50" fmla="*/ 414319 w 2214405"/>
                <a:gd name="connsiteY50" fmla="*/ 2939397 h 3711451"/>
                <a:gd name="connsiteX51" fmla="*/ 371507 w 2214405"/>
                <a:gd name="connsiteY51" fmla="*/ 2996473 h 3711451"/>
                <a:gd name="connsiteX52" fmla="*/ 285882 w 2214405"/>
                <a:gd name="connsiteY52" fmla="*/ 3096355 h 3711451"/>
                <a:gd name="connsiteX53" fmla="*/ 200258 w 2214405"/>
                <a:gd name="connsiteY53" fmla="*/ 3210507 h 3711451"/>
                <a:gd name="connsiteX54" fmla="*/ 157445 w 2214405"/>
                <a:gd name="connsiteY54" fmla="*/ 3239045 h 3711451"/>
                <a:gd name="connsiteX55" fmla="*/ 71821 w 2214405"/>
                <a:gd name="connsiteY55" fmla="*/ 3324658 h 3711451"/>
                <a:gd name="connsiteX56" fmla="*/ 57550 w 2214405"/>
                <a:gd name="connsiteY56" fmla="*/ 3367465 h 3711451"/>
                <a:gd name="connsiteX57" fmla="*/ 43279 w 2214405"/>
                <a:gd name="connsiteY57" fmla="*/ 3438809 h 3711451"/>
                <a:gd name="connsiteX58" fmla="*/ 171716 w 2214405"/>
                <a:gd name="connsiteY58" fmla="*/ 3338927 h 3711451"/>
                <a:gd name="connsiteX59" fmla="*/ 243070 w 2214405"/>
                <a:gd name="connsiteY59" fmla="*/ 3296120 h 3711451"/>
                <a:gd name="connsiteX60" fmla="*/ 485673 w 2214405"/>
                <a:gd name="connsiteY60" fmla="*/ 3010742 h 3711451"/>
                <a:gd name="connsiteX61" fmla="*/ 514215 w 2214405"/>
                <a:gd name="connsiteY61" fmla="*/ 2910859 h 3711451"/>
                <a:gd name="connsiteX62" fmla="*/ 528485 w 2214405"/>
                <a:gd name="connsiteY62" fmla="*/ 2739632 h 3711451"/>
                <a:gd name="connsiteX63" fmla="*/ 614110 w 2214405"/>
                <a:gd name="connsiteY63" fmla="*/ 2654019 h 3711451"/>
                <a:gd name="connsiteX64" fmla="*/ 785359 w 2214405"/>
                <a:gd name="connsiteY64" fmla="*/ 2639750 h 3711451"/>
                <a:gd name="connsiteX65" fmla="*/ 899526 w 2214405"/>
                <a:gd name="connsiteY65" fmla="*/ 2611212 h 3711451"/>
                <a:gd name="connsiteX66" fmla="*/ 928067 w 2214405"/>
                <a:gd name="connsiteY66" fmla="*/ 2654019 h 3711451"/>
                <a:gd name="connsiteX67" fmla="*/ 1027963 w 2214405"/>
                <a:gd name="connsiteY67" fmla="*/ 2753901 h 3711451"/>
                <a:gd name="connsiteX68" fmla="*/ 1184941 w 2214405"/>
                <a:gd name="connsiteY68" fmla="*/ 2939397 h 3711451"/>
                <a:gd name="connsiteX69" fmla="*/ 1242024 w 2214405"/>
                <a:gd name="connsiteY69" fmla="*/ 3025011 h 3711451"/>
                <a:gd name="connsiteX70" fmla="*/ 1341920 w 2214405"/>
                <a:gd name="connsiteY70" fmla="*/ 3139162 h 3711451"/>
                <a:gd name="connsiteX71" fmla="*/ 1384732 w 2214405"/>
                <a:gd name="connsiteY71" fmla="*/ 3167700 h 3711451"/>
                <a:gd name="connsiteX72" fmla="*/ 1427544 w 2214405"/>
                <a:gd name="connsiteY72" fmla="*/ 3224776 h 3711451"/>
                <a:gd name="connsiteX73" fmla="*/ 1484627 w 2214405"/>
                <a:gd name="connsiteY73" fmla="*/ 3310389 h 3711451"/>
                <a:gd name="connsiteX74" fmla="*/ 1627335 w 2214405"/>
                <a:gd name="connsiteY74" fmla="*/ 3453078 h 3711451"/>
                <a:gd name="connsiteX75" fmla="*/ 1655877 w 2214405"/>
                <a:gd name="connsiteY75" fmla="*/ 3495885 h 3711451"/>
                <a:gd name="connsiteX76" fmla="*/ 1698689 w 2214405"/>
                <a:gd name="connsiteY76" fmla="*/ 3567230 h 3711451"/>
                <a:gd name="connsiteX77" fmla="*/ 1741501 w 2214405"/>
                <a:gd name="connsiteY77" fmla="*/ 3610036 h 3711451"/>
                <a:gd name="connsiteX78" fmla="*/ 1755772 w 2214405"/>
                <a:gd name="connsiteY78" fmla="*/ 3667112 h 3711451"/>
                <a:gd name="connsiteX79" fmla="*/ 1670148 w 2214405"/>
                <a:gd name="connsiteY79" fmla="*/ 3681381 h 3711451"/>
                <a:gd name="connsiteX80" fmla="*/ 1613064 w 2214405"/>
                <a:gd name="connsiteY80" fmla="*/ 3638574 h 3711451"/>
                <a:gd name="connsiteX81" fmla="*/ 1541711 w 2214405"/>
                <a:gd name="connsiteY81" fmla="*/ 3610036 h 3711451"/>
                <a:gd name="connsiteX82" fmla="*/ 1470357 w 2214405"/>
                <a:gd name="connsiteY82" fmla="*/ 3538692 h 3711451"/>
                <a:gd name="connsiteX83" fmla="*/ 1384732 w 2214405"/>
                <a:gd name="connsiteY83" fmla="*/ 3481616 h 3711451"/>
                <a:gd name="connsiteX84" fmla="*/ 1199212 w 2214405"/>
                <a:gd name="connsiteY84" fmla="*/ 3338927 h 3711451"/>
                <a:gd name="connsiteX85" fmla="*/ 1127858 w 2214405"/>
                <a:gd name="connsiteY85" fmla="*/ 3239045 h 3711451"/>
                <a:gd name="connsiteX86" fmla="*/ 1085046 w 2214405"/>
                <a:gd name="connsiteY86" fmla="*/ 3196238 h 3711451"/>
                <a:gd name="connsiteX87" fmla="*/ 956609 w 2214405"/>
                <a:gd name="connsiteY87" fmla="*/ 2982204 h 3711451"/>
                <a:gd name="connsiteX88" fmla="*/ 913796 w 2214405"/>
                <a:gd name="connsiteY88" fmla="*/ 2839515 h 3711451"/>
                <a:gd name="connsiteX89" fmla="*/ 870984 w 2214405"/>
                <a:gd name="connsiteY89" fmla="*/ 2768170 h 3711451"/>
                <a:gd name="connsiteX90" fmla="*/ 856713 w 2214405"/>
                <a:gd name="connsiteY90" fmla="*/ 2639750 h 3711451"/>
                <a:gd name="connsiteX91" fmla="*/ 842443 w 2214405"/>
                <a:gd name="connsiteY91" fmla="*/ 2596943 h 3711451"/>
                <a:gd name="connsiteX92" fmla="*/ 771089 w 2214405"/>
                <a:gd name="connsiteY92" fmla="*/ 2368640 h 3711451"/>
                <a:gd name="connsiteX93" fmla="*/ 756818 w 2214405"/>
                <a:gd name="connsiteY93" fmla="*/ 2240220 h 3711451"/>
                <a:gd name="connsiteX94" fmla="*/ 742547 w 2214405"/>
                <a:gd name="connsiteY94" fmla="*/ 2154607 h 3711451"/>
                <a:gd name="connsiteX95" fmla="*/ 756818 w 2214405"/>
                <a:gd name="connsiteY95" fmla="*/ 1797884 h 3711451"/>
                <a:gd name="connsiteX96" fmla="*/ 671193 w 2214405"/>
                <a:gd name="connsiteY96" fmla="*/ 1812152 h 3711451"/>
                <a:gd name="connsiteX97" fmla="*/ 557027 w 2214405"/>
                <a:gd name="connsiteY97" fmla="*/ 1840690 h 3711451"/>
                <a:gd name="connsiteX98" fmla="*/ 171716 w 2214405"/>
                <a:gd name="connsiteY98" fmla="*/ 1869228 h 3711451"/>
                <a:gd name="connsiteX99" fmla="*/ 485673 w 2214405"/>
                <a:gd name="connsiteY99" fmla="*/ 1897766 h 3711451"/>
                <a:gd name="connsiteX100" fmla="*/ 528485 w 2214405"/>
                <a:gd name="connsiteY100" fmla="*/ 1926304 h 3711451"/>
                <a:gd name="connsiteX101" fmla="*/ 799630 w 2214405"/>
                <a:gd name="connsiteY101" fmla="*/ 1897766 h 3711451"/>
                <a:gd name="connsiteX102" fmla="*/ 771089 w 2214405"/>
                <a:gd name="connsiteY102" fmla="*/ 1854959 h 3711451"/>
                <a:gd name="connsiteX103" fmla="*/ 728276 w 2214405"/>
                <a:gd name="connsiteY103" fmla="*/ 1840690 h 3711451"/>
                <a:gd name="connsiteX104" fmla="*/ 1998375 w 2214405"/>
                <a:gd name="connsiteY104" fmla="*/ 1854959 h 3711451"/>
                <a:gd name="connsiteX105" fmla="*/ 2055459 w 2214405"/>
                <a:gd name="connsiteY105" fmla="*/ 1869228 h 3711451"/>
                <a:gd name="connsiteX106" fmla="*/ 2198166 w 2214405"/>
                <a:gd name="connsiteY106" fmla="*/ 1883497 h 3711451"/>
                <a:gd name="connsiteX107" fmla="*/ 2212437 w 2214405"/>
                <a:gd name="connsiteY107" fmla="*/ 1926304 h 3711451"/>
                <a:gd name="connsiteX108" fmla="*/ 2155354 w 2214405"/>
                <a:gd name="connsiteY108" fmla="*/ 1954842 h 3711451"/>
                <a:gd name="connsiteX109" fmla="*/ 2041188 w 2214405"/>
                <a:gd name="connsiteY109" fmla="*/ 2011917 h 3711451"/>
                <a:gd name="connsiteX110" fmla="*/ 1898480 w 2214405"/>
                <a:gd name="connsiteY110" fmla="*/ 1983380 h 3711451"/>
                <a:gd name="connsiteX111" fmla="*/ 1855668 w 2214405"/>
                <a:gd name="connsiteY111" fmla="*/ 1954842 h 3711451"/>
                <a:gd name="connsiteX112" fmla="*/ 1013692 w 2214405"/>
                <a:gd name="connsiteY112" fmla="*/ 1912035 h 3711451"/>
                <a:gd name="connsiteX113" fmla="*/ 942338 w 2214405"/>
                <a:gd name="connsiteY113" fmla="*/ 1897766 h 3711451"/>
                <a:gd name="connsiteX114" fmla="*/ 885255 w 2214405"/>
                <a:gd name="connsiteY114" fmla="*/ 1883497 h 3711451"/>
                <a:gd name="connsiteX115" fmla="*/ 756818 w 2214405"/>
                <a:gd name="connsiteY115" fmla="*/ 1869228 h 3711451"/>
                <a:gd name="connsiteX116" fmla="*/ 699735 w 2214405"/>
                <a:gd name="connsiteY116" fmla="*/ 1854959 h 3711451"/>
                <a:gd name="connsiteX117" fmla="*/ 828172 w 2214405"/>
                <a:gd name="connsiteY117" fmla="*/ 1840690 h 371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214405" h="3711451">
                  <a:moveTo>
                    <a:pt x="1413274" y="214033"/>
                  </a:moveTo>
                  <a:cubicBezTo>
                    <a:pt x="1375218" y="190252"/>
                    <a:pt x="1336447" y="167579"/>
                    <a:pt x="1299107" y="142689"/>
                  </a:cubicBezTo>
                  <a:cubicBezTo>
                    <a:pt x="1279317" y="129498"/>
                    <a:pt x="1262815" y="111431"/>
                    <a:pt x="1242024" y="99882"/>
                  </a:cubicBezTo>
                  <a:cubicBezTo>
                    <a:pt x="1219631" y="87443"/>
                    <a:pt x="1193884" y="82176"/>
                    <a:pt x="1170670" y="71344"/>
                  </a:cubicBezTo>
                  <a:cubicBezTo>
                    <a:pt x="1122476" y="48856"/>
                    <a:pt x="1027963" y="0"/>
                    <a:pt x="1027963" y="0"/>
                  </a:cubicBezTo>
                  <a:cubicBezTo>
                    <a:pt x="918554" y="4756"/>
                    <a:pt x="808625" y="2603"/>
                    <a:pt x="699735" y="14268"/>
                  </a:cubicBezTo>
                  <a:cubicBezTo>
                    <a:pt x="674264" y="16997"/>
                    <a:pt x="652367" y="33812"/>
                    <a:pt x="628381" y="42806"/>
                  </a:cubicBezTo>
                  <a:cubicBezTo>
                    <a:pt x="614296" y="48087"/>
                    <a:pt x="599840" y="52319"/>
                    <a:pt x="585569" y="57075"/>
                  </a:cubicBezTo>
                  <a:cubicBezTo>
                    <a:pt x="561784" y="80857"/>
                    <a:pt x="536562" y="103283"/>
                    <a:pt x="514215" y="128420"/>
                  </a:cubicBezTo>
                  <a:cubicBezTo>
                    <a:pt x="482859" y="163690"/>
                    <a:pt x="438389" y="236727"/>
                    <a:pt x="414319" y="271109"/>
                  </a:cubicBezTo>
                  <a:cubicBezTo>
                    <a:pt x="400679" y="290592"/>
                    <a:pt x="383058" y="307396"/>
                    <a:pt x="371507" y="328185"/>
                  </a:cubicBezTo>
                  <a:cubicBezTo>
                    <a:pt x="359067" y="350575"/>
                    <a:pt x="353369" y="376123"/>
                    <a:pt x="342965" y="399529"/>
                  </a:cubicBezTo>
                  <a:cubicBezTo>
                    <a:pt x="334325" y="418967"/>
                    <a:pt x="321894" y="436688"/>
                    <a:pt x="314424" y="456605"/>
                  </a:cubicBezTo>
                  <a:cubicBezTo>
                    <a:pt x="307537" y="474967"/>
                    <a:pt x="307040" y="495319"/>
                    <a:pt x="300153" y="513681"/>
                  </a:cubicBezTo>
                  <a:cubicBezTo>
                    <a:pt x="292683" y="533598"/>
                    <a:pt x="279991" y="551205"/>
                    <a:pt x="271611" y="570756"/>
                  </a:cubicBezTo>
                  <a:cubicBezTo>
                    <a:pt x="265685" y="584581"/>
                    <a:pt x="262098" y="599294"/>
                    <a:pt x="257341" y="613563"/>
                  </a:cubicBezTo>
                  <a:cubicBezTo>
                    <a:pt x="285882" y="794303"/>
                    <a:pt x="300578" y="977780"/>
                    <a:pt x="342965" y="1155782"/>
                  </a:cubicBezTo>
                  <a:cubicBezTo>
                    <a:pt x="347471" y="1174705"/>
                    <a:pt x="439860" y="1245303"/>
                    <a:pt x="457132" y="1255665"/>
                  </a:cubicBezTo>
                  <a:cubicBezTo>
                    <a:pt x="505759" y="1284837"/>
                    <a:pt x="606303" y="1327781"/>
                    <a:pt x="656922" y="1341278"/>
                  </a:cubicBezTo>
                  <a:cubicBezTo>
                    <a:pt x="689423" y="1349944"/>
                    <a:pt x="723757" y="1349349"/>
                    <a:pt x="756818" y="1355547"/>
                  </a:cubicBezTo>
                  <a:cubicBezTo>
                    <a:pt x="1004801" y="1402038"/>
                    <a:pt x="765551" y="1370786"/>
                    <a:pt x="1013692" y="1398354"/>
                  </a:cubicBezTo>
                  <a:cubicBezTo>
                    <a:pt x="1112027" y="1393672"/>
                    <a:pt x="1286902" y="1441536"/>
                    <a:pt x="1370461" y="1341278"/>
                  </a:cubicBezTo>
                  <a:cubicBezTo>
                    <a:pt x="1377684" y="1332611"/>
                    <a:pt x="1398359" y="1244294"/>
                    <a:pt x="1399003" y="1241396"/>
                  </a:cubicBezTo>
                  <a:cubicBezTo>
                    <a:pt x="1413778" y="1174918"/>
                    <a:pt x="1425296" y="1107698"/>
                    <a:pt x="1441815" y="1041631"/>
                  </a:cubicBezTo>
                  <a:cubicBezTo>
                    <a:pt x="1446572" y="1022606"/>
                    <a:pt x="1449884" y="1003159"/>
                    <a:pt x="1456086" y="984555"/>
                  </a:cubicBezTo>
                  <a:cubicBezTo>
                    <a:pt x="1464187" y="960256"/>
                    <a:pt x="1476526" y="937509"/>
                    <a:pt x="1484627" y="913210"/>
                  </a:cubicBezTo>
                  <a:cubicBezTo>
                    <a:pt x="1490829" y="894606"/>
                    <a:pt x="1493262" y="874918"/>
                    <a:pt x="1498898" y="856135"/>
                  </a:cubicBezTo>
                  <a:cubicBezTo>
                    <a:pt x="1507543" y="827322"/>
                    <a:pt x="1527440" y="770521"/>
                    <a:pt x="1527440" y="770521"/>
                  </a:cubicBezTo>
                  <a:cubicBezTo>
                    <a:pt x="1540474" y="575039"/>
                    <a:pt x="1561978" y="499375"/>
                    <a:pt x="1498898" y="299647"/>
                  </a:cubicBezTo>
                  <a:cubicBezTo>
                    <a:pt x="1494368" y="285303"/>
                    <a:pt x="1470357" y="290134"/>
                    <a:pt x="1456086" y="285378"/>
                  </a:cubicBezTo>
                  <a:cubicBezTo>
                    <a:pt x="1359824" y="189128"/>
                    <a:pt x="1408752" y="212525"/>
                    <a:pt x="1327649" y="185496"/>
                  </a:cubicBezTo>
                  <a:cubicBezTo>
                    <a:pt x="1332406" y="214034"/>
                    <a:pt x="1332188" y="243863"/>
                    <a:pt x="1341920" y="271109"/>
                  </a:cubicBezTo>
                  <a:cubicBezTo>
                    <a:pt x="1360408" y="322868"/>
                    <a:pt x="1419625" y="415408"/>
                    <a:pt x="1441815" y="470874"/>
                  </a:cubicBezTo>
                  <a:cubicBezTo>
                    <a:pt x="1515133" y="654144"/>
                    <a:pt x="1419849" y="426947"/>
                    <a:pt x="1513169" y="613563"/>
                  </a:cubicBezTo>
                  <a:cubicBezTo>
                    <a:pt x="1524625" y="636472"/>
                    <a:pt x="1530255" y="661999"/>
                    <a:pt x="1541711" y="684908"/>
                  </a:cubicBezTo>
                  <a:cubicBezTo>
                    <a:pt x="1552144" y="705771"/>
                    <a:pt x="1603370" y="771866"/>
                    <a:pt x="1613064" y="784790"/>
                  </a:cubicBezTo>
                  <a:cubicBezTo>
                    <a:pt x="1603550" y="818084"/>
                    <a:pt x="1599035" y="853234"/>
                    <a:pt x="1584523" y="884673"/>
                  </a:cubicBezTo>
                  <a:cubicBezTo>
                    <a:pt x="1545558" y="969088"/>
                    <a:pt x="1515632" y="974651"/>
                    <a:pt x="1456086" y="1041631"/>
                  </a:cubicBezTo>
                  <a:cubicBezTo>
                    <a:pt x="1440285" y="1059405"/>
                    <a:pt x="1427545" y="1079681"/>
                    <a:pt x="1413274" y="1098706"/>
                  </a:cubicBezTo>
                  <a:cubicBezTo>
                    <a:pt x="1391951" y="1162666"/>
                    <a:pt x="1391727" y="1177326"/>
                    <a:pt x="1327649" y="1241396"/>
                  </a:cubicBezTo>
                  <a:cubicBezTo>
                    <a:pt x="1317012" y="1252032"/>
                    <a:pt x="1299108" y="1250909"/>
                    <a:pt x="1284837" y="1255665"/>
                  </a:cubicBezTo>
                  <a:cubicBezTo>
                    <a:pt x="1280080" y="1269934"/>
                    <a:pt x="1281202" y="1287836"/>
                    <a:pt x="1270566" y="1298471"/>
                  </a:cubicBezTo>
                  <a:cubicBezTo>
                    <a:pt x="1255523" y="1313512"/>
                    <a:pt x="1231954" y="1316456"/>
                    <a:pt x="1213483" y="1327009"/>
                  </a:cubicBezTo>
                  <a:cubicBezTo>
                    <a:pt x="1037039" y="1427821"/>
                    <a:pt x="1387800" y="1347506"/>
                    <a:pt x="785359" y="1369816"/>
                  </a:cubicBezTo>
                  <a:cubicBezTo>
                    <a:pt x="794873" y="1393598"/>
                    <a:pt x="803497" y="1417755"/>
                    <a:pt x="813901" y="1441161"/>
                  </a:cubicBezTo>
                  <a:cubicBezTo>
                    <a:pt x="860924" y="1546947"/>
                    <a:pt x="827405" y="1453125"/>
                    <a:pt x="856713" y="1541043"/>
                  </a:cubicBezTo>
                  <a:cubicBezTo>
                    <a:pt x="847199" y="1693245"/>
                    <a:pt x="844138" y="1845987"/>
                    <a:pt x="828172" y="1997648"/>
                  </a:cubicBezTo>
                  <a:cubicBezTo>
                    <a:pt x="825022" y="2027565"/>
                    <a:pt x="799630" y="2083262"/>
                    <a:pt x="799630" y="2083262"/>
                  </a:cubicBezTo>
                  <a:cubicBezTo>
                    <a:pt x="795531" y="2161122"/>
                    <a:pt x="775329" y="2610448"/>
                    <a:pt x="756818" y="2668288"/>
                  </a:cubicBezTo>
                  <a:cubicBezTo>
                    <a:pt x="747092" y="2698679"/>
                    <a:pt x="697263" y="2692694"/>
                    <a:pt x="671193" y="2711094"/>
                  </a:cubicBezTo>
                  <a:cubicBezTo>
                    <a:pt x="586698" y="2770730"/>
                    <a:pt x="486152" y="2860391"/>
                    <a:pt x="414319" y="2939397"/>
                  </a:cubicBezTo>
                  <a:cubicBezTo>
                    <a:pt x="398320" y="2956994"/>
                    <a:pt x="386986" y="2978417"/>
                    <a:pt x="371507" y="2996473"/>
                  </a:cubicBezTo>
                  <a:cubicBezTo>
                    <a:pt x="305367" y="3073627"/>
                    <a:pt x="348476" y="3002476"/>
                    <a:pt x="285882" y="3096355"/>
                  </a:cubicBezTo>
                  <a:cubicBezTo>
                    <a:pt x="240835" y="3163917"/>
                    <a:pt x="256754" y="3163433"/>
                    <a:pt x="200258" y="3210507"/>
                  </a:cubicBezTo>
                  <a:cubicBezTo>
                    <a:pt x="187082" y="3221486"/>
                    <a:pt x="170264" y="3227651"/>
                    <a:pt x="157445" y="3239045"/>
                  </a:cubicBezTo>
                  <a:cubicBezTo>
                    <a:pt x="127277" y="3265857"/>
                    <a:pt x="71821" y="3324658"/>
                    <a:pt x="71821" y="3324658"/>
                  </a:cubicBezTo>
                  <a:cubicBezTo>
                    <a:pt x="67064" y="3338927"/>
                    <a:pt x="66293" y="3355226"/>
                    <a:pt x="57550" y="3367465"/>
                  </a:cubicBezTo>
                  <a:cubicBezTo>
                    <a:pt x="5458" y="3440385"/>
                    <a:pt x="-33797" y="3413122"/>
                    <a:pt x="43279" y="3438809"/>
                  </a:cubicBezTo>
                  <a:cubicBezTo>
                    <a:pt x="236524" y="3322880"/>
                    <a:pt x="-844" y="3473124"/>
                    <a:pt x="171716" y="3338927"/>
                  </a:cubicBezTo>
                  <a:cubicBezTo>
                    <a:pt x="193611" y="3321900"/>
                    <a:pt x="222271" y="3314470"/>
                    <a:pt x="243070" y="3296120"/>
                  </a:cubicBezTo>
                  <a:cubicBezTo>
                    <a:pt x="412775" y="3146400"/>
                    <a:pt x="390030" y="3163751"/>
                    <a:pt x="485673" y="3010742"/>
                  </a:cubicBezTo>
                  <a:cubicBezTo>
                    <a:pt x="495187" y="2977448"/>
                    <a:pt x="508814" y="2945062"/>
                    <a:pt x="514215" y="2910859"/>
                  </a:cubicBezTo>
                  <a:cubicBezTo>
                    <a:pt x="523149" y="2854286"/>
                    <a:pt x="507724" y="2793010"/>
                    <a:pt x="528485" y="2739632"/>
                  </a:cubicBezTo>
                  <a:cubicBezTo>
                    <a:pt x="543115" y="2702016"/>
                    <a:pt x="573888" y="2657370"/>
                    <a:pt x="614110" y="2654019"/>
                  </a:cubicBezTo>
                  <a:lnTo>
                    <a:pt x="785359" y="2639750"/>
                  </a:lnTo>
                  <a:cubicBezTo>
                    <a:pt x="823415" y="2630237"/>
                    <a:pt x="860494" y="2607309"/>
                    <a:pt x="899526" y="2611212"/>
                  </a:cubicBezTo>
                  <a:cubicBezTo>
                    <a:pt x="916591" y="2612918"/>
                    <a:pt x="916594" y="2641272"/>
                    <a:pt x="928067" y="2654019"/>
                  </a:cubicBezTo>
                  <a:cubicBezTo>
                    <a:pt x="959570" y="2689017"/>
                    <a:pt x="999052" y="2716734"/>
                    <a:pt x="1027963" y="2753901"/>
                  </a:cubicBezTo>
                  <a:cubicBezTo>
                    <a:pt x="1144379" y="2903560"/>
                    <a:pt x="1089507" y="2843976"/>
                    <a:pt x="1184941" y="2939397"/>
                  </a:cubicBezTo>
                  <a:cubicBezTo>
                    <a:pt x="1208659" y="3010540"/>
                    <a:pt x="1184465" y="2959237"/>
                    <a:pt x="1242024" y="3025011"/>
                  </a:cubicBezTo>
                  <a:cubicBezTo>
                    <a:pt x="1283546" y="3072459"/>
                    <a:pt x="1296234" y="3101095"/>
                    <a:pt x="1341920" y="3139162"/>
                  </a:cubicBezTo>
                  <a:cubicBezTo>
                    <a:pt x="1355096" y="3150141"/>
                    <a:pt x="1372604" y="3155573"/>
                    <a:pt x="1384732" y="3167700"/>
                  </a:cubicBezTo>
                  <a:cubicBezTo>
                    <a:pt x="1401550" y="3184516"/>
                    <a:pt x="1413904" y="3205293"/>
                    <a:pt x="1427544" y="3224776"/>
                  </a:cubicBezTo>
                  <a:cubicBezTo>
                    <a:pt x="1447215" y="3252874"/>
                    <a:pt x="1460372" y="3286137"/>
                    <a:pt x="1484627" y="3310389"/>
                  </a:cubicBezTo>
                  <a:cubicBezTo>
                    <a:pt x="1532196" y="3357952"/>
                    <a:pt x="1590017" y="3397109"/>
                    <a:pt x="1627335" y="3453078"/>
                  </a:cubicBezTo>
                  <a:cubicBezTo>
                    <a:pt x="1636849" y="3467347"/>
                    <a:pt x="1646787" y="3481342"/>
                    <a:pt x="1655877" y="3495885"/>
                  </a:cubicBezTo>
                  <a:cubicBezTo>
                    <a:pt x="1670578" y="3519403"/>
                    <a:pt x="1682047" y="3545043"/>
                    <a:pt x="1698689" y="3567230"/>
                  </a:cubicBezTo>
                  <a:cubicBezTo>
                    <a:pt x="1710798" y="3583374"/>
                    <a:pt x="1727230" y="3595767"/>
                    <a:pt x="1741501" y="3610036"/>
                  </a:cubicBezTo>
                  <a:cubicBezTo>
                    <a:pt x="1746258" y="3629061"/>
                    <a:pt x="1761160" y="3648256"/>
                    <a:pt x="1755772" y="3667112"/>
                  </a:cubicBezTo>
                  <a:cubicBezTo>
                    <a:pt x="1734216" y="3742550"/>
                    <a:pt x="1701380" y="3703687"/>
                    <a:pt x="1670148" y="3681381"/>
                  </a:cubicBezTo>
                  <a:cubicBezTo>
                    <a:pt x="1650793" y="3667558"/>
                    <a:pt x="1633855" y="3650123"/>
                    <a:pt x="1613064" y="3638574"/>
                  </a:cubicBezTo>
                  <a:cubicBezTo>
                    <a:pt x="1590671" y="3626135"/>
                    <a:pt x="1565495" y="3619549"/>
                    <a:pt x="1541711" y="3610036"/>
                  </a:cubicBezTo>
                  <a:cubicBezTo>
                    <a:pt x="1517926" y="3586255"/>
                    <a:pt x="1496390" y="3559989"/>
                    <a:pt x="1470357" y="3538692"/>
                  </a:cubicBezTo>
                  <a:cubicBezTo>
                    <a:pt x="1443808" y="3516973"/>
                    <a:pt x="1410115" y="3504688"/>
                    <a:pt x="1384732" y="3481616"/>
                  </a:cubicBezTo>
                  <a:cubicBezTo>
                    <a:pt x="1216027" y="3328269"/>
                    <a:pt x="1426902" y="3452758"/>
                    <a:pt x="1199212" y="3338927"/>
                  </a:cubicBezTo>
                  <a:cubicBezTo>
                    <a:pt x="1175427" y="3305633"/>
                    <a:pt x="1153421" y="3270994"/>
                    <a:pt x="1127858" y="3239045"/>
                  </a:cubicBezTo>
                  <a:cubicBezTo>
                    <a:pt x="1115250" y="3223287"/>
                    <a:pt x="1096241" y="3213029"/>
                    <a:pt x="1085046" y="3196238"/>
                  </a:cubicBezTo>
                  <a:cubicBezTo>
                    <a:pt x="1038889" y="3127011"/>
                    <a:pt x="956609" y="2982204"/>
                    <a:pt x="956609" y="2982204"/>
                  </a:cubicBezTo>
                  <a:cubicBezTo>
                    <a:pt x="945108" y="2936205"/>
                    <a:pt x="933099" y="2881977"/>
                    <a:pt x="913796" y="2839515"/>
                  </a:cubicBezTo>
                  <a:cubicBezTo>
                    <a:pt x="902318" y="2814267"/>
                    <a:pt x="885255" y="2791952"/>
                    <a:pt x="870984" y="2768170"/>
                  </a:cubicBezTo>
                  <a:cubicBezTo>
                    <a:pt x="866227" y="2725363"/>
                    <a:pt x="863794" y="2682234"/>
                    <a:pt x="856713" y="2639750"/>
                  </a:cubicBezTo>
                  <a:cubicBezTo>
                    <a:pt x="854240" y="2624914"/>
                    <a:pt x="846401" y="2611454"/>
                    <a:pt x="842443" y="2596943"/>
                  </a:cubicBezTo>
                  <a:cubicBezTo>
                    <a:pt x="791247" y="2409248"/>
                    <a:pt x="840933" y="2554868"/>
                    <a:pt x="771089" y="2368640"/>
                  </a:cubicBezTo>
                  <a:cubicBezTo>
                    <a:pt x="766332" y="2325833"/>
                    <a:pt x="762511" y="2282912"/>
                    <a:pt x="756818" y="2240220"/>
                  </a:cubicBezTo>
                  <a:cubicBezTo>
                    <a:pt x="752994" y="2211542"/>
                    <a:pt x="742547" y="2183538"/>
                    <a:pt x="742547" y="2154607"/>
                  </a:cubicBezTo>
                  <a:cubicBezTo>
                    <a:pt x="742547" y="2035604"/>
                    <a:pt x="781092" y="1914385"/>
                    <a:pt x="756818" y="1797884"/>
                  </a:cubicBezTo>
                  <a:cubicBezTo>
                    <a:pt x="750916" y="1769557"/>
                    <a:pt x="699486" y="1806090"/>
                    <a:pt x="671193" y="1812152"/>
                  </a:cubicBezTo>
                  <a:cubicBezTo>
                    <a:pt x="632837" y="1820370"/>
                    <a:pt x="596059" y="1836787"/>
                    <a:pt x="557027" y="1840690"/>
                  </a:cubicBezTo>
                  <a:cubicBezTo>
                    <a:pt x="333714" y="1863019"/>
                    <a:pt x="462043" y="1852152"/>
                    <a:pt x="171716" y="1869228"/>
                  </a:cubicBezTo>
                  <a:cubicBezTo>
                    <a:pt x="-16825" y="1916358"/>
                    <a:pt x="166859" y="1864789"/>
                    <a:pt x="485673" y="1897766"/>
                  </a:cubicBezTo>
                  <a:cubicBezTo>
                    <a:pt x="502733" y="1899531"/>
                    <a:pt x="514214" y="1916791"/>
                    <a:pt x="528485" y="1926304"/>
                  </a:cubicBezTo>
                  <a:cubicBezTo>
                    <a:pt x="618867" y="1916791"/>
                    <a:pt x="712441" y="1923407"/>
                    <a:pt x="799630" y="1897766"/>
                  </a:cubicBezTo>
                  <a:cubicBezTo>
                    <a:pt x="816083" y="1892927"/>
                    <a:pt x="784481" y="1865672"/>
                    <a:pt x="771089" y="1854959"/>
                  </a:cubicBezTo>
                  <a:cubicBezTo>
                    <a:pt x="759342" y="1845563"/>
                    <a:pt x="742547" y="1845446"/>
                    <a:pt x="728276" y="1840690"/>
                  </a:cubicBezTo>
                  <a:cubicBezTo>
                    <a:pt x="1158046" y="1697453"/>
                    <a:pt x="790195" y="1814691"/>
                    <a:pt x="1998375" y="1854959"/>
                  </a:cubicBezTo>
                  <a:cubicBezTo>
                    <a:pt x="2017978" y="1855612"/>
                    <a:pt x="2036043" y="1866455"/>
                    <a:pt x="2055459" y="1869228"/>
                  </a:cubicBezTo>
                  <a:cubicBezTo>
                    <a:pt x="2102785" y="1875988"/>
                    <a:pt x="2150597" y="1878741"/>
                    <a:pt x="2198166" y="1883497"/>
                  </a:cubicBezTo>
                  <a:cubicBezTo>
                    <a:pt x="2202923" y="1897766"/>
                    <a:pt x="2220176" y="1913407"/>
                    <a:pt x="2212437" y="1926304"/>
                  </a:cubicBezTo>
                  <a:cubicBezTo>
                    <a:pt x="2201491" y="1944545"/>
                    <a:pt x="2173394" y="1943568"/>
                    <a:pt x="2155354" y="1954842"/>
                  </a:cubicBezTo>
                  <a:cubicBezTo>
                    <a:pt x="2058323" y="2015478"/>
                    <a:pt x="2141348" y="1986880"/>
                    <a:pt x="2041188" y="2011917"/>
                  </a:cubicBezTo>
                  <a:cubicBezTo>
                    <a:pt x="1993619" y="2002405"/>
                    <a:pt x="1944846" y="1997645"/>
                    <a:pt x="1898480" y="1983380"/>
                  </a:cubicBezTo>
                  <a:cubicBezTo>
                    <a:pt x="1882088" y="1978337"/>
                    <a:pt x="1872363" y="1958770"/>
                    <a:pt x="1855668" y="1954842"/>
                  </a:cubicBezTo>
                  <a:cubicBezTo>
                    <a:pt x="1622546" y="1899996"/>
                    <a:pt x="1154590" y="1915166"/>
                    <a:pt x="1013692" y="1912035"/>
                  </a:cubicBezTo>
                  <a:cubicBezTo>
                    <a:pt x="989907" y="1907279"/>
                    <a:pt x="966016" y="1903027"/>
                    <a:pt x="942338" y="1897766"/>
                  </a:cubicBezTo>
                  <a:cubicBezTo>
                    <a:pt x="923192" y="1893512"/>
                    <a:pt x="904640" y="1886479"/>
                    <a:pt x="885255" y="1883497"/>
                  </a:cubicBezTo>
                  <a:cubicBezTo>
                    <a:pt x="842680" y="1876948"/>
                    <a:pt x="799630" y="1873984"/>
                    <a:pt x="756818" y="1869228"/>
                  </a:cubicBezTo>
                  <a:cubicBezTo>
                    <a:pt x="737790" y="1864472"/>
                    <a:pt x="683415" y="1865838"/>
                    <a:pt x="699735" y="1854959"/>
                  </a:cubicBezTo>
                  <a:cubicBezTo>
                    <a:pt x="723159" y="1839345"/>
                    <a:pt x="790287" y="1840690"/>
                    <a:pt x="828172" y="1840690"/>
                  </a:cubicBezTo>
                </a:path>
              </a:pathLst>
            </a:custGeom>
            <a:ln w="5080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Freeform 5"/>
            <p:cNvSpPr/>
            <p:nvPr/>
          </p:nvSpPr>
          <p:spPr>
            <a:xfrm>
              <a:off x="5619925" y="1755077"/>
              <a:ext cx="278827" cy="242572"/>
            </a:xfrm>
            <a:custGeom>
              <a:avLst/>
              <a:gdLst>
                <a:gd name="connsiteX0" fmla="*/ 59844 w 278827"/>
                <a:gd name="connsiteY0" fmla="*/ 42807 h 242572"/>
                <a:gd name="connsiteX1" fmla="*/ 2761 w 278827"/>
                <a:gd name="connsiteY1" fmla="*/ 128421 h 242572"/>
                <a:gd name="connsiteX2" fmla="*/ 17032 w 278827"/>
                <a:gd name="connsiteY2" fmla="*/ 214034 h 242572"/>
                <a:gd name="connsiteX3" fmla="*/ 59844 w 278827"/>
                <a:gd name="connsiteY3" fmla="*/ 228303 h 242572"/>
                <a:gd name="connsiteX4" fmla="*/ 145469 w 278827"/>
                <a:gd name="connsiteY4" fmla="*/ 242572 h 242572"/>
                <a:gd name="connsiteX5" fmla="*/ 231093 w 278827"/>
                <a:gd name="connsiteY5" fmla="*/ 228303 h 242572"/>
                <a:gd name="connsiteX6" fmla="*/ 245364 w 278827"/>
                <a:gd name="connsiteY6" fmla="*/ 42807 h 242572"/>
                <a:gd name="connsiteX7" fmla="*/ 188281 w 278827"/>
                <a:gd name="connsiteY7" fmla="*/ 0 h 242572"/>
                <a:gd name="connsiteX8" fmla="*/ 59844 w 278827"/>
                <a:gd name="connsiteY8" fmla="*/ 42807 h 242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827" h="242572">
                  <a:moveTo>
                    <a:pt x="59844" y="42807"/>
                  </a:moveTo>
                  <a:cubicBezTo>
                    <a:pt x="28924" y="64210"/>
                    <a:pt x="11081" y="95146"/>
                    <a:pt x="2761" y="128421"/>
                  </a:cubicBezTo>
                  <a:cubicBezTo>
                    <a:pt x="-4257" y="156488"/>
                    <a:pt x="2677" y="188915"/>
                    <a:pt x="17032" y="214034"/>
                  </a:cubicBezTo>
                  <a:cubicBezTo>
                    <a:pt x="24496" y="227094"/>
                    <a:pt x="45160" y="225040"/>
                    <a:pt x="59844" y="228303"/>
                  </a:cubicBezTo>
                  <a:cubicBezTo>
                    <a:pt x="88090" y="234579"/>
                    <a:pt x="116927" y="237816"/>
                    <a:pt x="145469" y="242572"/>
                  </a:cubicBezTo>
                  <a:cubicBezTo>
                    <a:pt x="174010" y="237816"/>
                    <a:pt x="204651" y="240053"/>
                    <a:pt x="231093" y="228303"/>
                  </a:cubicBezTo>
                  <a:cubicBezTo>
                    <a:pt x="309941" y="193264"/>
                    <a:pt x="273695" y="104184"/>
                    <a:pt x="245364" y="42807"/>
                  </a:cubicBezTo>
                  <a:cubicBezTo>
                    <a:pt x="235396" y="21213"/>
                    <a:pt x="207309" y="14269"/>
                    <a:pt x="188281" y="0"/>
                  </a:cubicBezTo>
                  <a:cubicBezTo>
                    <a:pt x="77857" y="15773"/>
                    <a:pt x="90764" y="21404"/>
                    <a:pt x="59844" y="42807"/>
                  </a:cubicBez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Freeform 6"/>
            <p:cNvSpPr/>
            <p:nvPr/>
          </p:nvSpPr>
          <p:spPr>
            <a:xfrm>
              <a:off x="6051152" y="1755077"/>
              <a:ext cx="278827" cy="242572"/>
            </a:xfrm>
            <a:custGeom>
              <a:avLst/>
              <a:gdLst>
                <a:gd name="connsiteX0" fmla="*/ 59844 w 278827"/>
                <a:gd name="connsiteY0" fmla="*/ 42807 h 242572"/>
                <a:gd name="connsiteX1" fmla="*/ 2761 w 278827"/>
                <a:gd name="connsiteY1" fmla="*/ 128421 h 242572"/>
                <a:gd name="connsiteX2" fmla="*/ 17032 w 278827"/>
                <a:gd name="connsiteY2" fmla="*/ 214034 h 242572"/>
                <a:gd name="connsiteX3" fmla="*/ 59844 w 278827"/>
                <a:gd name="connsiteY3" fmla="*/ 228303 h 242572"/>
                <a:gd name="connsiteX4" fmla="*/ 145469 w 278827"/>
                <a:gd name="connsiteY4" fmla="*/ 242572 h 242572"/>
                <a:gd name="connsiteX5" fmla="*/ 231093 w 278827"/>
                <a:gd name="connsiteY5" fmla="*/ 228303 h 242572"/>
                <a:gd name="connsiteX6" fmla="*/ 245364 w 278827"/>
                <a:gd name="connsiteY6" fmla="*/ 42807 h 242572"/>
                <a:gd name="connsiteX7" fmla="*/ 188281 w 278827"/>
                <a:gd name="connsiteY7" fmla="*/ 0 h 242572"/>
                <a:gd name="connsiteX8" fmla="*/ 59844 w 278827"/>
                <a:gd name="connsiteY8" fmla="*/ 42807 h 242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827" h="242572">
                  <a:moveTo>
                    <a:pt x="59844" y="42807"/>
                  </a:moveTo>
                  <a:cubicBezTo>
                    <a:pt x="28924" y="64210"/>
                    <a:pt x="11081" y="95146"/>
                    <a:pt x="2761" y="128421"/>
                  </a:cubicBezTo>
                  <a:cubicBezTo>
                    <a:pt x="-4257" y="156488"/>
                    <a:pt x="2677" y="188915"/>
                    <a:pt x="17032" y="214034"/>
                  </a:cubicBezTo>
                  <a:cubicBezTo>
                    <a:pt x="24496" y="227094"/>
                    <a:pt x="45160" y="225040"/>
                    <a:pt x="59844" y="228303"/>
                  </a:cubicBezTo>
                  <a:cubicBezTo>
                    <a:pt x="88090" y="234579"/>
                    <a:pt x="116927" y="237816"/>
                    <a:pt x="145469" y="242572"/>
                  </a:cubicBezTo>
                  <a:cubicBezTo>
                    <a:pt x="174010" y="237816"/>
                    <a:pt x="204651" y="240053"/>
                    <a:pt x="231093" y="228303"/>
                  </a:cubicBezTo>
                  <a:cubicBezTo>
                    <a:pt x="309941" y="193264"/>
                    <a:pt x="273695" y="104184"/>
                    <a:pt x="245364" y="42807"/>
                  </a:cubicBezTo>
                  <a:cubicBezTo>
                    <a:pt x="235396" y="21213"/>
                    <a:pt x="207309" y="14269"/>
                    <a:pt x="188281" y="0"/>
                  </a:cubicBezTo>
                  <a:cubicBezTo>
                    <a:pt x="77857" y="15773"/>
                    <a:pt x="90764" y="21404"/>
                    <a:pt x="59844" y="42807"/>
                  </a:cubicBez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Freeform 7"/>
            <p:cNvSpPr/>
            <p:nvPr/>
          </p:nvSpPr>
          <p:spPr>
            <a:xfrm>
              <a:off x="5736852" y="2140338"/>
              <a:ext cx="571258" cy="313916"/>
            </a:xfrm>
            <a:custGeom>
              <a:avLst/>
              <a:gdLst>
                <a:gd name="connsiteX0" fmla="*/ 42812 w 571258"/>
                <a:gd name="connsiteY0" fmla="*/ 71345 h 313916"/>
                <a:gd name="connsiteX1" fmla="*/ 142708 w 571258"/>
                <a:gd name="connsiteY1" fmla="*/ 42807 h 313916"/>
                <a:gd name="connsiteX2" fmla="*/ 256874 w 571258"/>
                <a:gd name="connsiteY2" fmla="*/ 28538 h 313916"/>
                <a:gd name="connsiteX3" fmla="*/ 371040 w 571258"/>
                <a:gd name="connsiteY3" fmla="*/ 0 h 313916"/>
                <a:gd name="connsiteX4" fmla="*/ 470936 w 571258"/>
                <a:gd name="connsiteY4" fmla="*/ 28538 h 313916"/>
                <a:gd name="connsiteX5" fmla="*/ 570831 w 571258"/>
                <a:gd name="connsiteY5" fmla="*/ 99883 h 313916"/>
                <a:gd name="connsiteX6" fmla="*/ 556560 w 571258"/>
                <a:gd name="connsiteY6" fmla="*/ 256841 h 313916"/>
                <a:gd name="connsiteX7" fmla="*/ 470936 w 571258"/>
                <a:gd name="connsiteY7" fmla="*/ 285379 h 313916"/>
                <a:gd name="connsiteX8" fmla="*/ 428123 w 571258"/>
                <a:gd name="connsiteY8" fmla="*/ 313916 h 313916"/>
                <a:gd name="connsiteX9" fmla="*/ 114166 w 571258"/>
                <a:gd name="connsiteY9" fmla="*/ 299647 h 313916"/>
                <a:gd name="connsiteX10" fmla="*/ 71354 w 571258"/>
                <a:gd name="connsiteY10" fmla="*/ 285379 h 313916"/>
                <a:gd name="connsiteX11" fmla="*/ 57083 w 571258"/>
                <a:gd name="connsiteY11" fmla="*/ 242572 h 313916"/>
                <a:gd name="connsiteX12" fmla="*/ 28542 w 571258"/>
                <a:gd name="connsiteY12" fmla="*/ 199765 h 313916"/>
                <a:gd name="connsiteX13" fmla="*/ 0 w 571258"/>
                <a:gd name="connsiteY13" fmla="*/ 114151 h 313916"/>
                <a:gd name="connsiteX14" fmla="*/ 14271 w 571258"/>
                <a:gd name="connsiteY14" fmla="*/ 71345 h 313916"/>
                <a:gd name="connsiteX15" fmla="*/ 85625 w 571258"/>
                <a:gd name="connsiteY15" fmla="*/ 28538 h 313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1258" h="313916">
                  <a:moveTo>
                    <a:pt x="42812" y="71345"/>
                  </a:moveTo>
                  <a:cubicBezTo>
                    <a:pt x="76111" y="61832"/>
                    <a:pt x="108750" y="49598"/>
                    <a:pt x="142708" y="42807"/>
                  </a:cubicBezTo>
                  <a:cubicBezTo>
                    <a:pt x="180315" y="35287"/>
                    <a:pt x="218968" y="34369"/>
                    <a:pt x="256874" y="28538"/>
                  </a:cubicBezTo>
                  <a:cubicBezTo>
                    <a:pt x="320838" y="18699"/>
                    <a:pt x="318948" y="17362"/>
                    <a:pt x="371040" y="0"/>
                  </a:cubicBezTo>
                  <a:cubicBezTo>
                    <a:pt x="404339" y="9513"/>
                    <a:pt x="441239" y="10722"/>
                    <a:pt x="470936" y="28538"/>
                  </a:cubicBezTo>
                  <a:cubicBezTo>
                    <a:pt x="639879" y="129891"/>
                    <a:pt x="396363" y="56271"/>
                    <a:pt x="570831" y="99883"/>
                  </a:cubicBezTo>
                  <a:cubicBezTo>
                    <a:pt x="566074" y="152202"/>
                    <a:pt x="581469" y="210587"/>
                    <a:pt x="556560" y="256841"/>
                  </a:cubicBezTo>
                  <a:cubicBezTo>
                    <a:pt x="542295" y="283329"/>
                    <a:pt x="495969" y="268693"/>
                    <a:pt x="470936" y="285379"/>
                  </a:cubicBezTo>
                  <a:lnTo>
                    <a:pt x="428123" y="313916"/>
                  </a:lnTo>
                  <a:cubicBezTo>
                    <a:pt x="323471" y="309160"/>
                    <a:pt x="218593" y="308000"/>
                    <a:pt x="114166" y="299647"/>
                  </a:cubicBezTo>
                  <a:cubicBezTo>
                    <a:pt x="99172" y="298448"/>
                    <a:pt x="81991" y="296015"/>
                    <a:pt x="71354" y="285379"/>
                  </a:cubicBezTo>
                  <a:cubicBezTo>
                    <a:pt x="60718" y="274744"/>
                    <a:pt x="63810" y="256025"/>
                    <a:pt x="57083" y="242572"/>
                  </a:cubicBezTo>
                  <a:cubicBezTo>
                    <a:pt x="49413" y="227233"/>
                    <a:pt x="35508" y="215436"/>
                    <a:pt x="28542" y="199765"/>
                  </a:cubicBezTo>
                  <a:cubicBezTo>
                    <a:pt x="16323" y="172276"/>
                    <a:pt x="0" y="114151"/>
                    <a:pt x="0" y="114151"/>
                  </a:cubicBezTo>
                  <a:cubicBezTo>
                    <a:pt x="4757" y="99882"/>
                    <a:pt x="2525" y="80740"/>
                    <a:pt x="14271" y="71345"/>
                  </a:cubicBezTo>
                  <a:cubicBezTo>
                    <a:pt x="112564" y="-7278"/>
                    <a:pt x="45830" y="108117"/>
                    <a:pt x="85625" y="28538"/>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3" name="Slide Number Placeholder 2"/>
          <p:cNvSpPr>
            <a:spLocks noGrp="1"/>
          </p:cNvSpPr>
          <p:nvPr>
            <p:ph type="sldNum" sz="quarter" idx="12"/>
          </p:nvPr>
        </p:nvSpPr>
        <p:spPr/>
        <p:txBody>
          <a:bodyPr/>
          <a:lstStyle/>
          <a:p>
            <a:fld id="{162F1D00-BD13-4404-86B0-79703945A0A7}" type="slidenum">
              <a:rPr lang="en-US" smtClean="0"/>
              <a:t>12</a:t>
            </a:fld>
            <a:endParaRPr lang="en-US"/>
          </a:p>
        </p:txBody>
      </p:sp>
    </p:spTree>
    <p:extLst>
      <p:ext uri="{BB962C8B-B14F-4D97-AF65-F5344CB8AC3E}">
        <p14:creationId xmlns:p14="http://schemas.microsoft.com/office/powerpoint/2010/main" val="13011470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80">
                                          <p:stCondLst>
                                            <p:cond delay="0"/>
                                          </p:stCondLst>
                                        </p:cTn>
                                        <p:tgtEl>
                                          <p:spTgt spid="9"/>
                                        </p:tgtEl>
                                      </p:cBhvr>
                                    </p:animEffect>
                                    <p:anim calcmode="lin" valueType="num">
                                      <p:cBhvr>
                                        <p:cTn id="13"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8" dur="26">
                                          <p:stCondLst>
                                            <p:cond delay="650"/>
                                          </p:stCondLst>
                                        </p:cTn>
                                        <p:tgtEl>
                                          <p:spTgt spid="9"/>
                                        </p:tgtEl>
                                      </p:cBhvr>
                                      <p:to x="100000" y="60000"/>
                                    </p:animScale>
                                    <p:animScale>
                                      <p:cBhvr>
                                        <p:cTn id="19" dur="166" decel="50000">
                                          <p:stCondLst>
                                            <p:cond delay="676"/>
                                          </p:stCondLst>
                                        </p:cTn>
                                        <p:tgtEl>
                                          <p:spTgt spid="9"/>
                                        </p:tgtEl>
                                      </p:cBhvr>
                                      <p:to x="100000" y="100000"/>
                                    </p:animScale>
                                    <p:animScale>
                                      <p:cBhvr>
                                        <p:cTn id="20" dur="26">
                                          <p:stCondLst>
                                            <p:cond delay="1312"/>
                                          </p:stCondLst>
                                        </p:cTn>
                                        <p:tgtEl>
                                          <p:spTgt spid="9"/>
                                        </p:tgtEl>
                                      </p:cBhvr>
                                      <p:to x="100000" y="80000"/>
                                    </p:animScale>
                                    <p:animScale>
                                      <p:cBhvr>
                                        <p:cTn id="21" dur="166" decel="50000">
                                          <p:stCondLst>
                                            <p:cond delay="1338"/>
                                          </p:stCondLst>
                                        </p:cTn>
                                        <p:tgtEl>
                                          <p:spTgt spid="9"/>
                                        </p:tgtEl>
                                      </p:cBhvr>
                                      <p:to x="100000" y="100000"/>
                                    </p:animScale>
                                    <p:animScale>
                                      <p:cBhvr>
                                        <p:cTn id="22" dur="26">
                                          <p:stCondLst>
                                            <p:cond delay="1642"/>
                                          </p:stCondLst>
                                        </p:cTn>
                                        <p:tgtEl>
                                          <p:spTgt spid="9"/>
                                        </p:tgtEl>
                                      </p:cBhvr>
                                      <p:to x="100000" y="90000"/>
                                    </p:animScale>
                                    <p:animScale>
                                      <p:cBhvr>
                                        <p:cTn id="23" dur="166" decel="50000">
                                          <p:stCondLst>
                                            <p:cond delay="1668"/>
                                          </p:stCondLst>
                                        </p:cTn>
                                        <p:tgtEl>
                                          <p:spTgt spid="9"/>
                                        </p:tgtEl>
                                      </p:cBhvr>
                                      <p:to x="100000" y="100000"/>
                                    </p:animScale>
                                    <p:animScale>
                                      <p:cBhvr>
                                        <p:cTn id="24" dur="26">
                                          <p:stCondLst>
                                            <p:cond delay="1808"/>
                                          </p:stCondLst>
                                        </p:cTn>
                                        <p:tgtEl>
                                          <p:spTgt spid="9"/>
                                        </p:tgtEl>
                                      </p:cBhvr>
                                      <p:to x="100000" y="95000"/>
                                    </p:animScale>
                                    <p:animScale>
                                      <p:cBhvr>
                                        <p:cTn id="25"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323"/>
            <a:ext cx="8448480" cy="619466"/>
          </a:xfrm>
        </p:spPr>
        <p:txBody>
          <a:bodyPr>
            <a:normAutofit fontScale="90000"/>
          </a:bodyPr>
          <a:lstStyle/>
          <a:p>
            <a:r>
              <a:rPr lang="en-US" sz="3600" dirty="0" err="1" smtClean="0"/>
              <a:t>Hydrosocial</a:t>
            </a:r>
            <a:endParaRPr lang="en-US" sz="3600" dirty="0"/>
          </a:p>
        </p:txBody>
      </p:sp>
      <p:sp>
        <p:nvSpPr>
          <p:cNvPr id="10" name="Content Placeholder 2"/>
          <p:cNvSpPr>
            <a:spLocks noGrp="1"/>
          </p:cNvSpPr>
          <p:nvPr>
            <p:ph idx="1"/>
          </p:nvPr>
        </p:nvSpPr>
        <p:spPr>
          <a:xfrm>
            <a:off x="-1" y="914759"/>
            <a:ext cx="8059615" cy="5486041"/>
          </a:xfrm>
        </p:spPr>
        <p:txBody>
          <a:bodyPr>
            <a:normAutofit fontScale="85000" lnSpcReduction="20000"/>
          </a:bodyPr>
          <a:lstStyle/>
          <a:p>
            <a:pPr algn="just"/>
            <a:r>
              <a:rPr lang="en-AU" dirty="0"/>
              <a:t>“The </a:t>
            </a:r>
            <a:r>
              <a:rPr lang="en-AU" dirty="0" err="1"/>
              <a:t>hydrosocial</a:t>
            </a:r>
            <a:r>
              <a:rPr lang="en-AU" dirty="0"/>
              <a:t> cycle is based on the concept of the hydrologic cycle, but </a:t>
            </a:r>
            <a:r>
              <a:rPr lang="en-AU" dirty="0" smtClean="0"/>
              <a:t>modifies </a:t>
            </a:r>
            <a:r>
              <a:rPr lang="en-AU" dirty="0"/>
              <a:t>it in important ways. While the hydrologic cycle has the effect of separating water from its social context, the </a:t>
            </a:r>
            <a:r>
              <a:rPr lang="en-AU" dirty="0" err="1"/>
              <a:t>hydrosocial</a:t>
            </a:r>
            <a:r>
              <a:rPr lang="en-AU" dirty="0"/>
              <a:t> cycle deliberately attends to water’s social and political nature” (Linton et al. 2014: 170). </a:t>
            </a:r>
          </a:p>
          <a:p>
            <a:pPr algn="just"/>
            <a:r>
              <a:rPr lang="en-AU" dirty="0"/>
              <a:t>“We argue that unravelling this </a:t>
            </a:r>
            <a:r>
              <a:rPr lang="en-AU" dirty="0" smtClean="0"/>
              <a:t>historical </a:t>
            </a:r>
            <a:r>
              <a:rPr lang="en-AU" dirty="0"/>
              <a:t>and geographical process of making and remaking offers analytical insights into the social con- </a:t>
            </a:r>
            <a:r>
              <a:rPr lang="en-AU" dirty="0" err="1"/>
              <a:t>struction</a:t>
            </a:r>
            <a:r>
              <a:rPr lang="en-AU" dirty="0"/>
              <a:t> and production of water, the ways by which it is made known, and the power relations that are embedded in </a:t>
            </a:r>
            <a:r>
              <a:rPr lang="en-AU" dirty="0" err="1"/>
              <a:t>hydrosocial</a:t>
            </a:r>
            <a:r>
              <a:rPr lang="en-AU" dirty="0"/>
              <a:t> change. We contend that the </a:t>
            </a:r>
            <a:r>
              <a:rPr lang="en-AU" dirty="0" err="1"/>
              <a:t>hydrosocial</a:t>
            </a:r>
            <a:r>
              <a:rPr lang="en-AU" dirty="0"/>
              <a:t> cycle comprises a process of co-constitution as well as material circulation” (Linton et al. 2014: 170)</a:t>
            </a:r>
            <a:r>
              <a:rPr lang="en-AU" dirty="0" smtClean="0"/>
              <a:t>.</a:t>
            </a:r>
            <a:endParaRPr lang="en-AU" dirty="0"/>
          </a:p>
        </p:txBody>
      </p:sp>
      <p:grpSp>
        <p:nvGrpSpPr>
          <p:cNvPr id="9" name="Group 8"/>
          <p:cNvGrpSpPr/>
          <p:nvPr/>
        </p:nvGrpSpPr>
        <p:grpSpPr>
          <a:xfrm>
            <a:off x="5122742" y="1341279"/>
            <a:ext cx="2214405" cy="3711451"/>
            <a:chOff x="5122742" y="1341279"/>
            <a:chExt cx="2214405" cy="3711451"/>
          </a:xfrm>
        </p:grpSpPr>
        <p:sp>
          <p:nvSpPr>
            <p:cNvPr id="5" name="Freeform 4"/>
            <p:cNvSpPr/>
            <p:nvPr/>
          </p:nvSpPr>
          <p:spPr>
            <a:xfrm>
              <a:off x="5122742" y="1341279"/>
              <a:ext cx="2214405" cy="3711451"/>
            </a:xfrm>
            <a:custGeom>
              <a:avLst/>
              <a:gdLst>
                <a:gd name="connsiteX0" fmla="*/ 1413274 w 2214405"/>
                <a:gd name="connsiteY0" fmla="*/ 214033 h 3711451"/>
                <a:gd name="connsiteX1" fmla="*/ 1299107 w 2214405"/>
                <a:gd name="connsiteY1" fmla="*/ 142689 h 3711451"/>
                <a:gd name="connsiteX2" fmla="*/ 1242024 w 2214405"/>
                <a:gd name="connsiteY2" fmla="*/ 99882 h 3711451"/>
                <a:gd name="connsiteX3" fmla="*/ 1170670 w 2214405"/>
                <a:gd name="connsiteY3" fmla="*/ 71344 h 3711451"/>
                <a:gd name="connsiteX4" fmla="*/ 1027963 w 2214405"/>
                <a:gd name="connsiteY4" fmla="*/ 0 h 3711451"/>
                <a:gd name="connsiteX5" fmla="*/ 699735 w 2214405"/>
                <a:gd name="connsiteY5" fmla="*/ 14268 h 3711451"/>
                <a:gd name="connsiteX6" fmla="*/ 628381 w 2214405"/>
                <a:gd name="connsiteY6" fmla="*/ 42806 h 3711451"/>
                <a:gd name="connsiteX7" fmla="*/ 585569 w 2214405"/>
                <a:gd name="connsiteY7" fmla="*/ 57075 h 3711451"/>
                <a:gd name="connsiteX8" fmla="*/ 514215 w 2214405"/>
                <a:gd name="connsiteY8" fmla="*/ 128420 h 3711451"/>
                <a:gd name="connsiteX9" fmla="*/ 414319 w 2214405"/>
                <a:gd name="connsiteY9" fmla="*/ 271109 h 3711451"/>
                <a:gd name="connsiteX10" fmla="*/ 371507 w 2214405"/>
                <a:gd name="connsiteY10" fmla="*/ 328185 h 3711451"/>
                <a:gd name="connsiteX11" fmla="*/ 342965 w 2214405"/>
                <a:gd name="connsiteY11" fmla="*/ 399529 h 3711451"/>
                <a:gd name="connsiteX12" fmla="*/ 314424 w 2214405"/>
                <a:gd name="connsiteY12" fmla="*/ 456605 h 3711451"/>
                <a:gd name="connsiteX13" fmla="*/ 300153 w 2214405"/>
                <a:gd name="connsiteY13" fmla="*/ 513681 h 3711451"/>
                <a:gd name="connsiteX14" fmla="*/ 271611 w 2214405"/>
                <a:gd name="connsiteY14" fmla="*/ 570756 h 3711451"/>
                <a:gd name="connsiteX15" fmla="*/ 257341 w 2214405"/>
                <a:gd name="connsiteY15" fmla="*/ 613563 h 3711451"/>
                <a:gd name="connsiteX16" fmla="*/ 342965 w 2214405"/>
                <a:gd name="connsiteY16" fmla="*/ 1155782 h 3711451"/>
                <a:gd name="connsiteX17" fmla="*/ 457132 w 2214405"/>
                <a:gd name="connsiteY17" fmla="*/ 1255665 h 3711451"/>
                <a:gd name="connsiteX18" fmla="*/ 656922 w 2214405"/>
                <a:gd name="connsiteY18" fmla="*/ 1341278 h 3711451"/>
                <a:gd name="connsiteX19" fmla="*/ 756818 w 2214405"/>
                <a:gd name="connsiteY19" fmla="*/ 1355547 h 3711451"/>
                <a:gd name="connsiteX20" fmla="*/ 1013692 w 2214405"/>
                <a:gd name="connsiteY20" fmla="*/ 1398354 h 3711451"/>
                <a:gd name="connsiteX21" fmla="*/ 1370461 w 2214405"/>
                <a:gd name="connsiteY21" fmla="*/ 1341278 h 3711451"/>
                <a:gd name="connsiteX22" fmla="*/ 1399003 w 2214405"/>
                <a:gd name="connsiteY22" fmla="*/ 1241396 h 3711451"/>
                <a:gd name="connsiteX23" fmla="*/ 1441815 w 2214405"/>
                <a:gd name="connsiteY23" fmla="*/ 1041631 h 3711451"/>
                <a:gd name="connsiteX24" fmla="*/ 1456086 w 2214405"/>
                <a:gd name="connsiteY24" fmla="*/ 984555 h 3711451"/>
                <a:gd name="connsiteX25" fmla="*/ 1484627 w 2214405"/>
                <a:gd name="connsiteY25" fmla="*/ 913210 h 3711451"/>
                <a:gd name="connsiteX26" fmla="*/ 1498898 w 2214405"/>
                <a:gd name="connsiteY26" fmla="*/ 856135 h 3711451"/>
                <a:gd name="connsiteX27" fmla="*/ 1527440 w 2214405"/>
                <a:gd name="connsiteY27" fmla="*/ 770521 h 3711451"/>
                <a:gd name="connsiteX28" fmla="*/ 1498898 w 2214405"/>
                <a:gd name="connsiteY28" fmla="*/ 299647 h 3711451"/>
                <a:gd name="connsiteX29" fmla="*/ 1456086 w 2214405"/>
                <a:gd name="connsiteY29" fmla="*/ 285378 h 3711451"/>
                <a:gd name="connsiteX30" fmla="*/ 1327649 w 2214405"/>
                <a:gd name="connsiteY30" fmla="*/ 185496 h 3711451"/>
                <a:gd name="connsiteX31" fmla="*/ 1341920 w 2214405"/>
                <a:gd name="connsiteY31" fmla="*/ 271109 h 3711451"/>
                <a:gd name="connsiteX32" fmla="*/ 1441815 w 2214405"/>
                <a:gd name="connsiteY32" fmla="*/ 470874 h 3711451"/>
                <a:gd name="connsiteX33" fmla="*/ 1513169 w 2214405"/>
                <a:gd name="connsiteY33" fmla="*/ 613563 h 3711451"/>
                <a:gd name="connsiteX34" fmla="*/ 1541711 w 2214405"/>
                <a:gd name="connsiteY34" fmla="*/ 684908 h 3711451"/>
                <a:gd name="connsiteX35" fmla="*/ 1613064 w 2214405"/>
                <a:gd name="connsiteY35" fmla="*/ 784790 h 3711451"/>
                <a:gd name="connsiteX36" fmla="*/ 1584523 w 2214405"/>
                <a:gd name="connsiteY36" fmla="*/ 884673 h 3711451"/>
                <a:gd name="connsiteX37" fmla="*/ 1456086 w 2214405"/>
                <a:gd name="connsiteY37" fmla="*/ 1041631 h 3711451"/>
                <a:gd name="connsiteX38" fmla="*/ 1413274 w 2214405"/>
                <a:gd name="connsiteY38" fmla="*/ 1098706 h 3711451"/>
                <a:gd name="connsiteX39" fmla="*/ 1327649 w 2214405"/>
                <a:gd name="connsiteY39" fmla="*/ 1241396 h 3711451"/>
                <a:gd name="connsiteX40" fmla="*/ 1284837 w 2214405"/>
                <a:gd name="connsiteY40" fmla="*/ 1255665 h 3711451"/>
                <a:gd name="connsiteX41" fmla="*/ 1270566 w 2214405"/>
                <a:gd name="connsiteY41" fmla="*/ 1298471 h 3711451"/>
                <a:gd name="connsiteX42" fmla="*/ 1213483 w 2214405"/>
                <a:gd name="connsiteY42" fmla="*/ 1327009 h 3711451"/>
                <a:gd name="connsiteX43" fmla="*/ 785359 w 2214405"/>
                <a:gd name="connsiteY43" fmla="*/ 1369816 h 3711451"/>
                <a:gd name="connsiteX44" fmla="*/ 813901 w 2214405"/>
                <a:gd name="connsiteY44" fmla="*/ 1441161 h 3711451"/>
                <a:gd name="connsiteX45" fmla="*/ 856713 w 2214405"/>
                <a:gd name="connsiteY45" fmla="*/ 1541043 h 3711451"/>
                <a:gd name="connsiteX46" fmla="*/ 828172 w 2214405"/>
                <a:gd name="connsiteY46" fmla="*/ 1997648 h 3711451"/>
                <a:gd name="connsiteX47" fmla="*/ 799630 w 2214405"/>
                <a:gd name="connsiteY47" fmla="*/ 2083262 h 3711451"/>
                <a:gd name="connsiteX48" fmla="*/ 756818 w 2214405"/>
                <a:gd name="connsiteY48" fmla="*/ 2668288 h 3711451"/>
                <a:gd name="connsiteX49" fmla="*/ 671193 w 2214405"/>
                <a:gd name="connsiteY49" fmla="*/ 2711094 h 3711451"/>
                <a:gd name="connsiteX50" fmla="*/ 414319 w 2214405"/>
                <a:gd name="connsiteY50" fmla="*/ 2939397 h 3711451"/>
                <a:gd name="connsiteX51" fmla="*/ 371507 w 2214405"/>
                <a:gd name="connsiteY51" fmla="*/ 2996473 h 3711451"/>
                <a:gd name="connsiteX52" fmla="*/ 285882 w 2214405"/>
                <a:gd name="connsiteY52" fmla="*/ 3096355 h 3711451"/>
                <a:gd name="connsiteX53" fmla="*/ 200258 w 2214405"/>
                <a:gd name="connsiteY53" fmla="*/ 3210507 h 3711451"/>
                <a:gd name="connsiteX54" fmla="*/ 157445 w 2214405"/>
                <a:gd name="connsiteY54" fmla="*/ 3239045 h 3711451"/>
                <a:gd name="connsiteX55" fmla="*/ 71821 w 2214405"/>
                <a:gd name="connsiteY55" fmla="*/ 3324658 h 3711451"/>
                <a:gd name="connsiteX56" fmla="*/ 57550 w 2214405"/>
                <a:gd name="connsiteY56" fmla="*/ 3367465 h 3711451"/>
                <a:gd name="connsiteX57" fmla="*/ 43279 w 2214405"/>
                <a:gd name="connsiteY57" fmla="*/ 3438809 h 3711451"/>
                <a:gd name="connsiteX58" fmla="*/ 171716 w 2214405"/>
                <a:gd name="connsiteY58" fmla="*/ 3338927 h 3711451"/>
                <a:gd name="connsiteX59" fmla="*/ 243070 w 2214405"/>
                <a:gd name="connsiteY59" fmla="*/ 3296120 h 3711451"/>
                <a:gd name="connsiteX60" fmla="*/ 485673 w 2214405"/>
                <a:gd name="connsiteY60" fmla="*/ 3010742 h 3711451"/>
                <a:gd name="connsiteX61" fmla="*/ 514215 w 2214405"/>
                <a:gd name="connsiteY61" fmla="*/ 2910859 h 3711451"/>
                <a:gd name="connsiteX62" fmla="*/ 528485 w 2214405"/>
                <a:gd name="connsiteY62" fmla="*/ 2739632 h 3711451"/>
                <a:gd name="connsiteX63" fmla="*/ 614110 w 2214405"/>
                <a:gd name="connsiteY63" fmla="*/ 2654019 h 3711451"/>
                <a:gd name="connsiteX64" fmla="*/ 785359 w 2214405"/>
                <a:gd name="connsiteY64" fmla="*/ 2639750 h 3711451"/>
                <a:gd name="connsiteX65" fmla="*/ 899526 w 2214405"/>
                <a:gd name="connsiteY65" fmla="*/ 2611212 h 3711451"/>
                <a:gd name="connsiteX66" fmla="*/ 928067 w 2214405"/>
                <a:gd name="connsiteY66" fmla="*/ 2654019 h 3711451"/>
                <a:gd name="connsiteX67" fmla="*/ 1027963 w 2214405"/>
                <a:gd name="connsiteY67" fmla="*/ 2753901 h 3711451"/>
                <a:gd name="connsiteX68" fmla="*/ 1184941 w 2214405"/>
                <a:gd name="connsiteY68" fmla="*/ 2939397 h 3711451"/>
                <a:gd name="connsiteX69" fmla="*/ 1242024 w 2214405"/>
                <a:gd name="connsiteY69" fmla="*/ 3025011 h 3711451"/>
                <a:gd name="connsiteX70" fmla="*/ 1341920 w 2214405"/>
                <a:gd name="connsiteY70" fmla="*/ 3139162 h 3711451"/>
                <a:gd name="connsiteX71" fmla="*/ 1384732 w 2214405"/>
                <a:gd name="connsiteY71" fmla="*/ 3167700 h 3711451"/>
                <a:gd name="connsiteX72" fmla="*/ 1427544 w 2214405"/>
                <a:gd name="connsiteY72" fmla="*/ 3224776 h 3711451"/>
                <a:gd name="connsiteX73" fmla="*/ 1484627 w 2214405"/>
                <a:gd name="connsiteY73" fmla="*/ 3310389 h 3711451"/>
                <a:gd name="connsiteX74" fmla="*/ 1627335 w 2214405"/>
                <a:gd name="connsiteY74" fmla="*/ 3453078 h 3711451"/>
                <a:gd name="connsiteX75" fmla="*/ 1655877 w 2214405"/>
                <a:gd name="connsiteY75" fmla="*/ 3495885 h 3711451"/>
                <a:gd name="connsiteX76" fmla="*/ 1698689 w 2214405"/>
                <a:gd name="connsiteY76" fmla="*/ 3567230 h 3711451"/>
                <a:gd name="connsiteX77" fmla="*/ 1741501 w 2214405"/>
                <a:gd name="connsiteY77" fmla="*/ 3610036 h 3711451"/>
                <a:gd name="connsiteX78" fmla="*/ 1755772 w 2214405"/>
                <a:gd name="connsiteY78" fmla="*/ 3667112 h 3711451"/>
                <a:gd name="connsiteX79" fmla="*/ 1670148 w 2214405"/>
                <a:gd name="connsiteY79" fmla="*/ 3681381 h 3711451"/>
                <a:gd name="connsiteX80" fmla="*/ 1613064 w 2214405"/>
                <a:gd name="connsiteY80" fmla="*/ 3638574 h 3711451"/>
                <a:gd name="connsiteX81" fmla="*/ 1541711 w 2214405"/>
                <a:gd name="connsiteY81" fmla="*/ 3610036 h 3711451"/>
                <a:gd name="connsiteX82" fmla="*/ 1470357 w 2214405"/>
                <a:gd name="connsiteY82" fmla="*/ 3538692 h 3711451"/>
                <a:gd name="connsiteX83" fmla="*/ 1384732 w 2214405"/>
                <a:gd name="connsiteY83" fmla="*/ 3481616 h 3711451"/>
                <a:gd name="connsiteX84" fmla="*/ 1199212 w 2214405"/>
                <a:gd name="connsiteY84" fmla="*/ 3338927 h 3711451"/>
                <a:gd name="connsiteX85" fmla="*/ 1127858 w 2214405"/>
                <a:gd name="connsiteY85" fmla="*/ 3239045 h 3711451"/>
                <a:gd name="connsiteX86" fmla="*/ 1085046 w 2214405"/>
                <a:gd name="connsiteY86" fmla="*/ 3196238 h 3711451"/>
                <a:gd name="connsiteX87" fmla="*/ 956609 w 2214405"/>
                <a:gd name="connsiteY87" fmla="*/ 2982204 h 3711451"/>
                <a:gd name="connsiteX88" fmla="*/ 913796 w 2214405"/>
                <a:gd name="connsiteY88" fmla="*/ 2839515 h 3711451"/>
                <a:gd name="connsiteX89" fmla="*/ 870984 w 2214405"/>
                <a:gd name="connsiteY89" fmla="*/ 2768170 h 3711451"/>
                <a:gd name="connsiteX90" fmla="*/ 856713 w 2214405"/>
                <a:gd name="connsiteY90" fmla="*/ 2639750 h 3711451"/>
                <a:gd name="connsiteX91" fmla="*/ 842443 w 2214405"/>
                <a:gd name="connsiteY91" fmla="*/ 2596943 h 3711451"/>
                <a:gd name="connsiteX92" fmla="*/ 771089 w 2214405"/>
                <a:gd name="connsiteY92" fmla="*/ 2368640 h 3711451"/>
                <a:gd name="connsiteX93" fmla="*/ 756818 w 2214405"/>
                <a:gd name="connsiteY93" fmla="*/ 2240220 h 3711451"/>
                <a:gd name="connsiteX94" fmla="*/ 742547 w 2214405"/>
                <a:gd name="connsiteY94" fmla="*/ 2154607 h 3711451"/>
                <a:gd name="connsiteX95" fmla="*/ 756818 w 2214405"/>
                <a:gd name="connsiteY95" fmla="*/ 1797884 h 3711451"/>
                <a:gd name="connsiteX96" fmla="*/ 671193 w 2214405"/>
                <a:gd name="connsiteY96" fmla="*/ 1812152 h 3711451"/>
                <a:gd name="connsiteX97" fmla="*/ 557027 w 2214405"/>
                <a:gd name="connsiteY97" fmla="*/ 1840690 h 3711451"/>
                <a:gd name="connsiteX98" fmla="*/ 171716 w 2214405"/>
                <a:gd name="connsiteY98" fmla="*/ 1869228 h 3711451"/>
                <a:gd name="connsiteX99" fmla="*/ 485673 w 2214405"/>
                <a:gd name="connsiteY99" fmla="*/ 1897766 h 3711451"/>
                <a:gd name="connsiteX100" fmla="*/ 528485 w 2214405"/>
                <a:gd name="connsiteY100" fmla="*/ 1926304 h 3711451"/>
                <a:gd name="connsiteX101" fmla="*/ 799630 w 2214405"/>
                <a:gd name="connsiteY101" fmla="*/ 1897766 h 3711451"/>
                <a:gd name="connsiteX102" fmla="*/ 771089 w 2214405"/>
                <a:gd name="connsiteY102" fmla="*/ 1854959 h 3711451"/>
                <a:gd name="connsiteX103" fmla="*/ 728276 w 2214405"/>
                <a:gd name="connsiteY103" fmla="*/ 1840690 h 3711451"/>
                <a:gd name="connsiteX104" fmla="*/ 1998375 w 2214405"/>
                <a:gd name="connsiteY104" fmla="*/ 1854959 h 3711451"/>
                <a:gd name="connsiteX105" fmla="*/ 2055459 w 2214405"/>
                <a:gd name="connsiteY105" fmla="*/ 1869228 h 3711451"/>
                <a:gd name="connsiteX106" fmla="*/ 2198166 w 2214405"/>
                <a:gd name="connsiteY106" fmla="*/ 1883497 h 3711451"/>
                <a:gd name="connsiteX107" fmla="*/ 2212437 w 2214405"/>
                <a:gd name="connsiteY107" fmla="*/ 1926304 h 3711451"/>
                <a:gd name="connsiteX108" fmla="*/ 2155354 w 2214405"/>
                <a:gd name="connsiteY108" fmla="*/ 1954842 h 3711451"/>
                <a:gd name="connsiteX109" fmla="*/ 2041188 w 2214405"/>
                <a:gd name="connsiteY109" fmla="*/ 2011917 h 3711451"/>
                <a:gd name="connsiteX110" fmla="*/ 1898480 w 2214405"/>
                <a:gd name="connsiteY110" fmla="*/ 1983380 h 3711451"/>
                <a:gd name="connsiteX111" fmla="*/ 1855668 w 2214405"/>
                <a:gd name="connsiteY111" fmla="*/ 1954842 h 3711451"/>
                <a:gd name="connsiteX112" fmla="*/ 1013692 w 2214405"/>
                <a:gd name="connsiteY112" fmla="*/ 1912035 h 3711451"/>
                <a:gd name="connsiteX113" fmla="*/ 942338 w 2214405"/>
                <a:gd name="connsiteY113" fmla="*/ 1897766 h 3711451"/>
                <a:gd name="connsiteX114" fmla="*/ 885255 w 2214405"/>
                <a:gd name="connsiteY114" fmla="*/ 1883497 h 3711451"/>
                <a:gd name="connsiteX115" fmla="*/ 756818 w 2214405"/>
                <a:gd name="connsiteY115" fmla="*/ 1869228 h 3711451"/>
                <a:gd name="connsiteX116" fmla="*/ 699735 w 2214405"/>
                <a:gd name="connsiteY116" fmla="*/ 1854959 h 3711451"/>
                <a:gd name="connsiteX117" fmla="*/ 828172 w 2214405"/>
                <a:gd name="connsiteY117" fmla="*/ 1840690 h 371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214405" h="3711451">
                  <a:moveTo>
                    <a:pt x="1413274" y="214033"/>
                  </a:moveTo>
                  <a:cubicBezTo>
                    <a:pt x="1375218" y="190252"/>
                    <a:pt x="1336447" y="167579"/>
                    <a:pt x="1299107" y="142689"/>
                  </a:cubicBezTo>
                  <a:cubicBezTo>
                    <a:pt x="1279317" y="129498"/>
                    <a:pt x="1262815" y="111431"/>
                    <a:pt x="1242024" y="99882"/>
                  </a:cubicBezTo>
                  <a:cubicBezTo>
                    <a:pt x="1219631" y="87443"/>
                    <a:pt x="1193884" y="82176"/>
                    <a:pt x="1170670" y="71344"/>
                  </a:cubicBezTo>
                  <a:cubicBezTo>
                    <a:pt x="1122476" y="48856"/>
                    <a:pt x="1027963" y="0"/>
                    <a:pt x="1027963" y="0"/>
                  </a:cubicBezTo>
                  <a:cubicBezTo>
                    <a:pt x="918554" y="4756"/>
                    <a:pt x="808625" y="2603"/>
                    <a:pt x="699735" y="14268"/>
                  </a:cubicBezTo>
                  <a:cubicBezTo>
                    <a:pt x="674264" y="16997"/>
                    <a:pt x="652367" y="33812"/>
                    <a:pt x="628381" y="42806"/>
                  </a:cubicBezTo>
                  <a:cubicBezTo>
                    <a:pt x="614296" y="48087"/>
                    <a:pt x="599840" y="52319"/>
                    <a:pt x="585569" y="57075"/>
                  </a:cubicBezTo>
                  <a:cubicBezTo>
                    <a:pt x="561784" y="80857"/>
                    <a:pt x="536562" y="103283"/>
                    <a:pt x="514215" y="128420"/>
                  </a:cubicBezTo>
                  <a:cubicBezTo>
                    <a:pt x="482859" y="163690"/>
                    <a:pt x="438389" y="236727"/>
                    <a:pt x="414319" y="271109"/>
                  </a:cubicBezTo>
                  <a:cubicBezTo>
                    <a:pt x="400679" y="290592"/>
                    <a:pt x="383058" y="307396"/>
                    <a:pt x="371507" y="328185"/>
                  </a:cubicBezTo>
                  <a:cubicBezTo>
                    <a:pt x="359067" y="350575"/>
                    <a:pt x="353369" y="376123"/>
                    <a:pt x="342965" y="399529"/>
                  </a:cubicBezTo>
                  <a:cubicBezTo>
                    <a:pt x="334325" y="418967"/>
                    <a:pt x="321894" y="436688"/>
                    <a:pt x="314424" y="456605"/>
                  </a:cubicBezTo>
                  <a:cubicBezTo>
                    <a:pt x="307537" y="474967"/>
                    <a:pt x="307040" y="495319"/>
                    <a:pt x="300153" y="513681"/>
                  </a:cubicBezTo>
                  <a:cubicBezTo>
                    <a:pt x="292683" y="533598"/>
                    <a:pt x="279991" y="551205"/>
                    <a:pt x="271611" y="570756"/>
                  </a:cubicBezTo>
                  <a:cubicBezTo>
                    <a:pt x="265685" y="584581"/>
                    <a:pt x="262098" y="599294"/>
                    <a:pt x="257341" y="613563"/>
                  </a:cubicBezTo>
                  <a:cubicBezTo>
                    <a:pt x="285882" y="794303"/>
                    <a:pt x="300578" y="977780"/>
                    <a:pt x="342965" y="1155782"/>
                  </a:cubicBezTo>
                  <a:cubicBezTo>
                    <a:pt x="347471" y="1174705"/>
                    <a:pt x="439860" y="1245303"/>
                    <a:pt x="457132" y="1255665"/>
                  </a:cubicBezTo>
                  <a:cubicBezTo>
                    <a:pt x="505759" y="1284837"/>
                    <a:pt x="606303" y="1327781"/>
                    <a:pt x="656922" y="1341278"/>
                  </a:cubicBezTo>
                  <a:cubicBezTo>
                    <a:pt x="689423" y="1349944"/>
                    <a:pt x="723757" y="1349349"/>
                    <a:pt x="756818" y="1355547"/>
                  </a:cubicBezTo>
                  <a:cubicBezTo>
                    <a:pt x="1004801" y="1402038"/>
                    <a:pt x="765551" y="1370786"/>
                    <a:pt x="1013692" y="1398354"/>
                  </a:cubicBezTo>
                  <a:cubicBezTo>
                    <a:pt x="1112027" y="1393672"/>
                    <a:pt x="1286902" y="1441536"/>
                    <a:pt x="1370461" y="1341278"/>
                  </a:cubicBezTo>
                  <a:cubicBezTo>
                    <a:pt x="1377684" y="1332611"/>
                    <a:pt x="1398359" y="1244294"/>
                    <a:pt x="1399003" y="1241396"/>
                  </a:cubicBezTo>
                  <a:cubicBezTo>
                    <a:pt x="1413778" y="1174918"/>
                    <a:pt x="1425296" y="1107698"/>
                    <a:pt x="1441815" y="1041631"/>
                  </a:cubicBezTo>
                  <a:cubicBezTo>
                    <a:pt x="1446572" y="1022606"/>
                    <a:pt x="1449884" y="1003159"/>
                    <a:pt x="1456086" y="984555"/>
                  </a:cubicBezTo>
                  <a:cubicBezTo>
                    <a:pt x="1464187" y="960256"/>
                    <a:pt x="1476526" y="937509"/>
                    <a:pt x="1484627" y="913210"/>
                  </a:cubicBezTo>
                  <a:cubicBezTo>
                    <a:pt x="1490829" y="894606"/>
                    <a:pt x="1493262" y="874918"/>
                    <a:pt x="1498898" y="856135"/>
                  </a:cubicBezTo>
                  <a:cubicBezTo>
                    <a:pt x="1507543" y="827322"/>
                    <a:pt x="1527440" y="770521"/>
                    <a:pt x="1527440" y="770521"/>
                  </a:cubicBezTo>
                  <a:cubicBezTo>
                    <a:pt x="1540474" y="575039"/>
                    <a:pt x="1561978" y="499375"/>
                    <a:pt x="1498898" y="299647"/>
                  </a:cubicBezTo>
                  <a:cubicBezTo>
                    <a:pt x="1494368" y="285303"/>
                    <a:pt x="1470357" y="290134"/>
                    <a:pt x="1456086" y="285378"/>
                  </a:cubicBezTo>
                  <a:cubicBezTo>
                    <a:pt x="1359824" y="189128"/>
                    <a:pt x="1408752" y="212525"/>
                    <a:pt x="1327649" y="185496"/>
                  </a:cubicBezTo>
                  <a:cubicBezTo>
                    <a:pt x="1332406" y="214034"/>
                    <a:pt x="1332188" y="243863"/>
                    <a:pt x="1341920" y="271109"/>
                  </a:cubicBezTo>
                  <a:cubicBezTo>
                    <a:pt x="1360408" y="322868"/>
                    <a:pt x="1419625" y="415408"/>
                    <a:pt x="1441815" y="470874"/>
                  </a:cubicBezTo>
                  <a:cubicBezTo>
                    <a:pt x="1515133" y="654144"/>
                    <a:pt x="1419849" y="426947"/>
                    <a:pt x="1513169" y="613563"/>
                  </a:cubicBezTo>
                  <a:cubicBezTo>
                    <a:pt x="1524625" y="636472"/>
                    <a:pt x="1530255" y="661999"/>
                    <a:pt x="1541711" y="684908"/>
                  </a:cubicBezTo>
                  <a:cubicBezTo>
                    <a:pt x="1552144" y="705771"/>
                    <a:pt x="1603370" y="771866"/>
                    <a:pt x="1613064" y="784790"/>
                  </a:cubicBezTo>
                  <a:cubicBezTo>
                    <a:pt x="1603550" y="818084"/>
                    <a:pt x="1599035" y="853234"/>
                    <a:pt x="1584523" y="884673"/>
                  </a:cubicBezTo>
                  <a:cubicBezTo>
                    <a:pt x="1545558" y="969088"/>
                    <a:pt x="1515632" y="974651"/>
                    <a:pt x="1456086" y="1041631"/>
                  </a:cubicBezTo>
                  <a:cubicBezTo>
                    <a:pt x="1440285" y="1059405"/>
                    <a:pt x="1427545" y="1079681"/>
                    <a:pt x="1413274" y="1098706"/>
                  </a:cubicBezTo>
                  <a:cubicBezTo>
                    <a:pt x="1391951" y="1162666"/>
                    <a:pt x="1391727" y="1177326"/>
                    <a:pt x="1327649" y="1241396"/>
                  </a:cubicBezTo>
                  <a:cubicBezTo>
                    <a:pt x="1317012" y="1252032"/>
                    <a:pt x="1299108" y="1250909"/>
                    <a:pt x="1284837" y="1255665"/>
                  </a:cubicBezTo>
                  <a:cubicBezTo>
                    <a:pt x="1280080" y="1269934"/>
                    <a:pt x="1281202" y="1287836"/>
                    <a:pt x="1270566" y="1298471"/>
                  </a:cubicBezTo>
                  <a:cubicBezTo>
                    <a:pt x="1255523" y="1313512"/>
                    <a:pt x="1231954" y="1316456"/>
                    <a:pt x="1213483" y="1327009"/>
                  </a:cubicBezTo>
                  <a:cubicBezTo>
                    <a:pt x="1037039" y="1427821"/>
                    <a:pt x="1387800" y="1347506"/>
                    <a:pt x="785359" y="1369816"/>
                  </a:cubicBezTo>
                  <a:cubicBezTo>
                    <a:pt x="794873" y="1393598"/>
                    <a:pt x="803497" y="1417755"/>
                    <a:pt x="813901" y="1441161"/>
                  </a:cubicBezTo>
                  <a:cubicBezTo>
                    <a:pt x="860924" y="1546947"/>
                    <a:pt x="827405" y="1453125"/>
                    <a:pt x="856713" y="1541043"/>
                  </a:cubicBezTo>
                  <a:cubicBezTo>
                    <a:pt x="847199" y="1693245"/>
                    <a:pt x="844138" y="1845987"/>
                    <a:pt x="828172" y="1997648"/>
                  </a:cubicBezTo>
                  <a:cubicBezTo>
                    <a:pt x="825022" y="2027565"/>
                    <a:pt x="799630" y="2083262"/>
                    <a:pt x="799630" y="2083262"/>
                  </a:cubicBezTo>
                  <a:cubicBezTo>
                    <a:pt x="795531" y="2161122"/>
                    <a:pt x="775329" y="2610448"/>
                    <a:pt x="756818" y="2668288"/>
                  </a:cubicBezTo>
                  <a:cubicBezTo>
                    <a:pt x="747092" y="2698679"/>
                    <a:pt x="697263" y="2692694"/>
                    <a:pt x="671193" y="2711094"/>
                  </a:cubicBezTo>
                  <a:cubicBezTo>
                    <a:pt x="586698" y="2770730"/>
                    <a:pt x="486152" y="2860391"/>
                    <a:pt x="414319" y="2939397"/>
                  </a:cubicBezTo>
                  <a:cubicBezTo>
                    <a:pt x="398320" y="2956994"/>
                    <a:pt x="386986" y="2978417"/>
                    <a:pt x="371507" y="2996473"/>
                  </a:cubicBezTo>
                  <a:cubicBezTo>
                    <a:pt x="305367" y="3073627"/>
                    <a:pt x="348476" y="3002476"/>
                    <a:pt x="285882" y="3096355"/>
                  </a:cubicBezTo>
                  <a:cubicBezTo>
                    <a:pt x="240835" y="3163917"/>
                    <a:pt x="256754" y="3163433"/>
                    <a:pt x="200258" y="3210507"/>
                  </a:cubicBezTo>
                  <a:cubicBezTo>
                    <a:pt x="187082" y="3221486"/>
                    <a:pt x="170264" y="3227651"/>
                    <a:pt x="157445" y="3239045"/>
                  </a:cubicBezTo>
                  <a:cubicBezTo>
                    <a:pt x="127277" y="3265857"/>
                    <a:pt x="71821" y="3324658"/>
                    <a:pt x="71821" y="3324658"/>
                  </a:cubicBezTo>
                  <a:cubicBezTo>
                    <a:pt x="67064" y="3338927"/>
                    <a:pt x="66293" y="3355226"/>
                    <a:pt x="57550" y="3367465"/>
                  </a:cubicBezTo>
                  <a:cubicBezTo>
                    <a:pt x="5458" y="3440385"/>
                    <a:pt x="-33797" y="3413122"/>
                    <a:pt x="43279" y="3438809"/>
                  </a:cubicBezTo>
                  <a:cubicBezTo>
                    <a:pt x="236524" y="3322880"/>
                    <a:pt x="-844" y="3473124"/>
                    <a:pt x="171716" y="3338927"/>
                  </a:cubicBezTo>
                  <a:cubicBezTo>
                    <a:pt x="193611" y="3321900"/>
                    <a:pt x="222271" y="3314470"/>
                    <a:pt x="243070" y="3296120"/>
                  </a:cubicBezTo>
                  <a:cubicBezTo>
                    <a:pt x="412775" y="3146400"/>
                    <a:pt x="390030" y="3163751"/>
                    <a:pt x="485673" y="3010742"/>
                  </a:cubicBezTo>
                  <a:cubicBezTo>
                    <a:pt x="495187" y="2977448"/>
                    <a:pt x="508814" y="2945062"/>
                    <a:pt x="514215" y="2910859"/>
                  </a:cubicBezTo>
                  <a:cubicBezTo>
                    <a:pt x="523149" y="2854286"/>
                    <a:pt x="507724" y="2793010"/>
                    <a:pt x="528485" y="2739632"/>
                  </a:cubicBezTo>
                  <a:cubicBezTo>
                    <a:pt x="543115" y="2702016"/>
                    <a:pt x="573888" y="2657370"/>
                    <a:pt x="614110" y="2654019"/>
                  </a:cubicBezTo>
                  <a:lnTo>
                    <a:pt x="785359" y="2639750"/>
                  </a:lnTo>
                  <a:cubicBezTo>
                    <a:pt x="823415" y="2630237"/>
                    <a:pt x="860494" y="2607309"/>
                    <a:pt x="899526" y="2611212"/>
                  </a:cubicBezTo>
                  <a:cubicBezTo>
                    <a:pt x="916591" y="2612918"/>
                    <a:pt x="916594" y="2641272"/>
                    <a:pt x="928067" y="2654019"/>
                  </a:cubicBezTo>
                  <a:cubicBezTo>
                    <a:pt x="959570" y="2689017"/>
                    <a:pt x="999052" y="2716734"/>
                    <a:pt x="1027963" y="2753901"/>
                  </a:cubicBezTo>
                  <a:cubicBezTo>
                    <a:pt x="1144379" y="2903560"/>
                    <a:pt x="1089507" y="2843976"/>
                    <a:pt x="1184941" y="2939397"/>
                  </a:cubicBezTo>
                  <a:cubicBezTo>
                    <a:pt x="1208659" y="3010540"/>
                    <a:pt x="1184465" y="2959237"/>
                    <a:pt x="1242024" y="3025011"/>
                  </a:cubicBezTo>
                  <a:cubicBezTo>
                    <a:pt x="1283546" y="3072459"/>
                    <a:pt x="1296234" y="3101095"/>
                    <a:pt x="1341920" y="3139162"/>
                  </a:cubicBezTo>
                  <a:cubicBezTo>
                    <a:pt x="1355096" y="3150141"/>
                    <a:pt x="1372604" y="3155573"/>
                    <a:pt x="1384732" y="3167700"/>
                  </a:cubicBezTo>
                  <a:cubicBezTo>
                    <a:pt x="1401550" y="3184516"/>
                    <a:pt x="1413904" y="3205293"/>
                    <a:pt x="1427544" y="3224776"/>
                  </a:cubicBezTo>
                  <a:cubicBezTo>
                    <a:pt x="1447215" y="3252874"/>
                    <a:pt x="1460372" y="3286137"/>
                    <a:pt x="1484627" y="3310389"/>
                  </a:cubicBezTo>
                  <a:cubicBezTo>
                    <a:pt x="1532196" y="3357952"/>
                    <a:pt x="1590017" y="3397109"/>
                    <a:pt x="1627335" y="3453078"/>
                  </a:cubicBezTo>
                  <a:cubicBezTo>
                    <a:pt x="1636849" y="3467347"/>
                    <a:pt x="1646787" y="3481342"/>
                    <a:pt x="1655877" y="3495885"/>
                  </a:cubicBezTo>
                  <a:cubicBezTo>
                    <a:pt x="1670578" y="3519403"/>
                    <a:pt x="1682047" y="3545043"/>
                    <a:pt x="1698689" y="3567230"/>
                  </a:cubicBezTo>
                  <a:cubicBezTo>
                    <a:pt x="1710798" y="3583374"/>
                    <a:pt x="1727230" y="3595767"/>
                    <a:pt x="1741501" y="3610036"/>
                  </a:cubicBezTo>
                  <a:cubicBezTo>
                    <a:pt x="1746258" y="3629061"/>
                    <a:pt x="1761160" y="3648256"/>
                    <a:pt x="1755772" y="3667112"/>
                  </a:cubicBezTo>
                  <a:cubicBezTo>
                    <a:pt x="1734216" y="3742550"/>
                    <a:pt x="1701380" y="3703687"/>
                    <a:pt x="1670148" y="3681381"/>
                  </a:cubicBezTo>
                  <a:cubicBezTo>
                    <a:pt x="1650793" y="3667558"/>
                    <a:pt x="1633855" y="3650123"/>
                    <a:pt x="1613064" y="3638574"/>
                  </a:cubicBezTo>
                  <a:cubicBezTo>
                    <a:pt x="1590671" y="3626135"/>
                    <a:pt x="1565495" y="3619549"/>
                    <a:pt x="1541711" y="3610036"/>
                  </a:cubicBezTo>
                  <a:cubicBezTo>
                    <a:pt x="1517926" y="3586255"/>
                    <a:pt x="1496390" y="3559989"/>
                    <a:pt x="1470357" y="3538692"/>
                  </a:cubicBezTo>
                  <a:cubicBezTo>
                    <a:pt x="1443808" y="3516973"/>
                    <a:pt x="1410115" y="3504688"/>
                    <a:pt x="1384732" y="3481616"/>
                  </a:cubicBezTo>
                  <a:cubicBezTo>
                    <a:pt x="1216027" y="3328269"/>
                    <a:pt x="1426902" y="3452758"/>
                    <a:pt x="1199212" y="3338927"/>
                  </a:cubicBezTo>
                  <a:cubicBezTo>
                    <a:pt x="1175427" y="3305633"/>
                    <a:pt x="1153421" y="3270994"/>
                    <a:pt x="1127858" y="3239045"/>
                  </a:cubicBezTo>
                  <a:cubicBezTo>
                    <a:pt x="1115250" y="3223287"/>
                    <a:pt x="1096241" y="3213029"/>
                    <a:pt x="1085046" y="3196238"/>
                  </a:cubicBezTo>
                  <a:cubicBezTo>
                    <a:pt x="1038889" y="3127011"/>
                    <a:pt x="956609" y="2982204"/>
                    <a:pt x="956609" y="2982204"/>
                  </a:cubicBezTo>
                  <a:cubicBezTo>
                    <a:pt x="945108" y="2936205"/>
                    <a:pt x="933099" y="2881977"/>
                    <a:pt x="913796" y="2839515"/>
                  </a:cubicBezTo>
                  <a:cubicBezTo>
                    <a:pt x="902318" y="2814267"/>
                    <a:pt x="885255" y="2791952"/>
                    <a:pt x="870984" y="2768170"/>
                  </a:cubicBezTo>
                  <a:cubicBezTo>
                    <a:pt x="866227" y="2725363"/>
                    <a:pt x="863794" y="2682234"/>
                    <a:pt x="856713" y="2639750"/>
                  </a:cubicBezTo>
                  <a:cubicBezTo>
                    <a:pt x="854240" y="2624914"/>
                    <a:pt x="846401" y="2611454"/>
                    <a:pt x="842443" y="2596943"/>
                  </a:cubicBezTo>
                  <a:cubicBezTo>
                    <a:pt x="791247" y="2409248"/>
                    <a:pt x="840933" y="2554868"/>
                    <a:pt x="771089" y="2368640"/>
                  </a:cubicBezTo>
                  <a:cubicBezTo>
                    <a:pt x="766332" y="2325833"/>
                    <a:pt x="762511" y="2282912"/>
                    <a:pt x="756818" y="2240220"/>
                  </a:cubicBezTo>
                  <a:cubicBezTo>
                    <a:pt x="752994" y="2211542"/>
                    <a:pt x="742547" y="2183538"/>
                    <a:pt x="742547" y="2154607"/>
                  </a:cubicBezTo>
                  <a:cubicBezTo>
                    <a:pt x="742547" y="2035604"/>
                    <a:pt x="781092" y="1914385"/>
                    <a:pt x="756818" y="1797884"/>
                  </a:cubicBezTo>
                  <a:cubicBezTo>
                    <a:pt x="750916" y="1769557"/>
                    <a:pt x="699486" y="1806090"/>
                    <a:pt x="671193" y="1812152"/>
                  </a:cubicBezTo>
                  <a:cubicBezTo>
                    <a:pt x="632837" y="1820370"/>
                    <a:pt x="596059" y="1836787"/>
                    <a:pt x="557027" y="1840690"/>
                  </a:cubicBezTo>
                  <a:cubicBezTo>
                    <a:pt x="333714" y="1863019"/>
                    <a:pt x="462043" y="1852152"/>
                    <a:pt x="171716" y="1869228"/>
                  </a:cubicBezTo>
                  <a:cubicBezTo>
                    <a:pt x="-16825" y="1916358"/>
                    <a:pt x="166859" y="1864789"/>
                    <a:pt x="485673" y="1897766"/>
                  </a:cubicBezTo>
                  <a:cubicBezTo>
                    <a:pt x="502733" y="1899531"/>
                    <a:pt x="514214" y="1916791"/>
                    <a:pt x="528485" y="1926304"/>
                  </a:cubicBezTo>
                  <a:cubicBezTo>
                    <a:pt x="618867" y="1916791"/>
                    <a:pt x="712441" y="1923407"/>
                    <a:pt x="799630" y="1897766"/>
                  </a:cubicBezTo>
                  <a:cubicBezTo>
                    <a:pt x="816083" y="1892927"/>
                    <a:pt x="784481" y="1865672"/>
                    <a:pt x="771089" y="1854959"/>
                  </a:cubicBezTo>
                  <a:cubicBezTo>
                    <a:pt x="759342" y="1845563"/>
                    <a:pt x="742547" y="1845446"/>
                    <a:pt x="728276" y="1840690"/>
                  </a:cubicBezTo>
                  <a:cubicBezTo>
                    <a:pt x="1158046" y="1697453"/>
                    <a:pt x="790195" y="1814691"/>
                    <a:pt x="1998375" y="1854959"/>
                  </a:cubicBezTo>
                  <a:cubicBezTo>
                    <a:pt x="2017978" y="1855612"/>
                    <a:pt x="2036043" y="1866455"/>
                    <a:pt x="2055459" y="1869228"/>
                  </a:cubicBezTo>
                  <a:cubicBezTo>
                    <a:pt x="2102785" y="1875988"/>
                    <a:pt x="2150597" y="1878741"/>
                    <a:pt x="2198166" y="1883497"/>
                  </a:cubicBezTo>
                  <a:cubicBezTo>
                    <a:pt x="2202923" y="1897766"/>
                    <a:pt x="2220176" y="1913407"/>
                    <a:pt x="2212437" y="1926304"/>
                  </a:cubicBezTo>
                  <a:cubicBezTo>
                    <a:pt x="2201491" y="1944545"/>
                    <a:pt x="2173394" y="1943568"/>
                    <a:pt x="2155354" y="1954842"/>
                  </a:cubicBezTo>
                  <a:cubicBezTo>
                    <a:pt x="2058323" y="2015478"/>
                    <a:pt x="2141348" y="1986880"/>
                    <a:pt x="2041188" y="2011917"/>
                  </a:cubicBezTo>
                  <a:cubicBezTo>
                    <a:pt x="1993619" y="2002405"/>
                    <a:pt x="1944846" y="1997645"/>
                    <a:pt x="1898480" y="1983380"/>
                  </a:cubicBezTo>
                  <a:cubicBezTo>
                    <a:pt x="1882088" y="1978337"/>
                    <a:pt x="1872363" y="1958770"/>
                    <a:pt x="1855668" y="1954842"/>
                  </a:cubicBezTo>
                  <a:cubicBezTo>
                    <a:pt x="1622546" y="1899996"/>
                    <a:pt x="1154590" y="1915166"/>
                    <a:pt x="1013692" y="1912035"/>
                  </a:cubicBezTo>
                  <a:cubicBezTo>
                    <a:pt x="989907" y="1907279"/>
                    <a:pt x="966016" y="1903027"/>
                    <a:pt x="942338" y="1897766"/>
                  </a:cubicBezTo>
                  <a:cubicBezTo>
                    <a:pt x="923192" y="1893512"/>
                    <a:pt x="904640" y="1886479"/>
                    <a:pt x="885255" y="1883497"/>
                  </a:cubicBezTo>
                  <a:cubicBezTo>
                    <a:pt x="842680" y="1876948"/>
                    <a:pt x="799630" y="1873984"/>
                    <a:pt x="756818" y="1869228"/>
                  </a:cubicBezTo>
                  <a:cubicBezTo>
                    <a:pt x="737790" y="1864472"/>
                    <a:pt x="683415" y="1865838"/>
                    <a:pt x="699735" y="1854959"/>
                  </a:cubicBezTo>
                  <a:cubicBezTo>
                    <a:pt x="723159" y="1839345"/>
                    <a:pt x="790287" y="1840690"/>
                    <a:pt x="828172" y="1840690"/>
                  </a:cubicBezTo>
                </a:path>
              </a:pathLst>
            </a:custGeom>
            <a:ln w="5080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Freeform 5"/>
            <p:cNvSpPr/>
            <p:nvPr/>
          </p:nvSpPr>
          <p:spPr>
            <a:xfrm>
              <a:off x="5619925" y="1755077"/>
              <a:ext cx="278827" cy="242572"/>
            </a:xfrm>
            <a:custGeom>
              <a:avLst/>
              <a:gdLst>
                <a:gd name="connsiteX0" fmla="*/ 59844 w 278827"/>
                <a:gd name="connsiteY0" fmla="*/ 42807 h 242572"/>
                <a:gd name="connsiteX1" fmla="*/ 2761 w 278827"/>
                <a:gd name="connsiteY1" fmla="*/ 128421 h 242572"/>
                <a:gd name="connsiteX2" fmla="*/ 17032 w 278827"/>
                <a:gd name="connsiteY2" fmla="*/ 214034 h 242572"/>
                <a:gd name="connsiteX3" fmla="*/ 59844 w 278827"/>
                <a:gd name="connsiteY3" fmla="*/ 228303 h 242572"/>
                <a:gd name="connsiteX4" fmla="*/ 145469 w 278827"/>
                <a:gd name="connsiteY4" fmla="*/ 242572 h 242572"/>
                <a:gd name="connsiteX5" fmla="*/ 231093 w 278827"/>
                <a:gd name="connsiteY5" fmla="*/ 228303 h 242572"/>
                <a:gd name="connsiteX6" fmla="*/ 245364 w 278827"/>
                <a:gd name="connsiteY6" fmla="*/ 42807 h 242572"/>
                <a:gd name="connsiteX7" fmla="*/ 188281 w 278827"/>
                <a:gd name="connsiteY7" fmla="*/ 0 h 242572"/>
                <a:gd name="connsiteX8" fmla="*/ 59844 w 278827"/>
                <a:gd name="connsiteY8" fmla="*/ 42807 h 242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827" h="242572">
                  <a:moveTo>
                    <a:pt x="59844" y="42807"/>
                  </a:moveTo>
                  <a:cubicBezTo>
                    <a:pt x="28924" y="64210"/>
                    <a:pt x="11081" y="95146"/>
                    <a:pt x="2761" y="128421"/>
                  </a:cubicBezTo>
                  <a:cubicBezTo>
                    <a:pt x="-4257" y="156488"/>
                    <a:pt x="2677" y="188915"/>
                    <a:pt x="17032" y="214034"/>
                  </a:cubicBezTo>
                  <a:cubicBezTo>
                    <a:pt x="24496" y="227094"/>
                    <a:pt x="45160" y="225040"/>
                    <a:pt x="59844" y="228303"/>
                  </a:cubicBezTo>
                  <a:cubicBezTo>
                    <a:pt x="88090" y="234579"/>
                    <a:pt x="116927" y="237816"/>
                    <a:pt x="145469" y="242572"/>
                  </a:cubicBezTo>
                  <a:cubicBezTo>
                    <a:pt x="174010" y="237816"/>
                    <a:pt x="204651" y="240053"/>
                    <a:pt x="231093" y="228303"/>
                  </a:cubicBezTo>
                  <a:cubicBezTo>
                    <a:pt x="309941" y="193264"/>
                    <a:pt x="273695" y="104184"/>
                    <a:pt x="245364" y="42807"/>
                  </a:cubicBezTo>
                  <a:cubicBezTo>
                    <a:pt x="235396" y="21213"/>
                    <a:pt x="207309" y="14269"/>
                    <a:pt x="188281" y="0"/>
                  </a:cubicBezTo>
                  <a:cubicBezTo>
                    <a:pt x="77857" y="15773"/>
                    <a:pt x="90764" y="21404"/>
                    <a:pt x="59844" y="42807"/>
                  </a:cubicBez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Freeform 6"/>
            <p:cNvSpPr/>
            <p:nvPr/>
          </p:nvSpPr>
          <p:spPr>
            <a:xfrm>
              <a:off x="6051152" y="1755077"/>
              <a:ext cx="278827" cy="242572"/>
            </a:xfrm>
            <a:custGeom>
              <a:avLst/>
              <a:gdLst>
                <a:gd name="connsiteX0" fmla="*/ 59844 w 278827"/>
                <a:gd name="connsiteY0" fmla="*/ 42807 h 242572"/>
                <a:gd name="connsiteX1" fmla="*/ 2761 w 278827"/>
                <a:gd name="connsiteY1" fmla="*/ 128421 h 242572"/>
                <a:gd name="connsiteX2" fmla="*/ 17032 w 278827"/>
                <a:gd name="connsiteY2" fmla="*/ 214034 h 242572"/>
                <a:gd name="connsiteX3" fmla="*/ 59844 w 278827"/>
                <a:gd name="connsiteY3" fmla="*/ 228303 h 242572"/>
                <a:gd name="connsiteX4" fmla="*/ 145469 w 278827"/>
                <a:gd name="connsiteY4" fmla="*/ 242572 h 242572"/>
                <a:gd name="connsiteX5" fmla="*/ 231093 w 278827"/>
                <a:gd name="connsiteY5" fmla="*/ 228303 h 242572"/>
                <a:gd name="connsiteX6" fmla="*/ 245364 w 278827"/>
                <a:gd name="connsiteY6" fmla="*/ 42807 h 242572"/>
                <a:gd name="connsiteX7" fmla="*/ 188281 w 278827"/>
                <a:gd name="connsiteY7" fmla="*/ 0 h 242572"/>
                <a:gd name="connsiteX8" fmla="*/ 59844 w 278827"/>
                <a:gd name="connsiteY8" fmla="*/ 42807 h 242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827" h="242572">
                  <a:moveTo>
                    <a:pt x="59844" y="42807"/>
                  </a:moveTo>
                  <a:cubicBezTo>
                    <a:pt x="28924" y="64210"/>
                    <a:pt x="11081" y="95146"/>
                    <a:pt x="2761" y="128421"/>
                  </a:cubicBezTo>
                  <a:cubicBezTo>
                    <a:pt x="-4257" y="156488"/>
                    <a:pt x="2677" y="188915"/>
                    <a:pt x="17032" y="214034"/>
                  </a:cubicBezTo>
                  <a:cubicBezTo>
                    <a:pt x="24496" y="227094"/>
                    <a:pt x="45160" y="225040"/>
                    <a:pt x="59844" y="228303"/>
                  </a:cubicBezTo>
                  <a:cubicBezTo>
                    <a:pt x="88090" y="234579"/>
                    <a:pt x="116927" y="237816"/>
                    <a:pt x="145469" y="242572"/>
                  </a:cubicBezTo>
                  <a:cubicBezTo>
                    <a:pt x="174010" y="237816"/>
                    <a:pt x="204651" y="240053"/>
                    <a:pt x="231093" y="228303"/>
                  </a:cubicBezTo>
                  <a:cubicBezTo>
                    <a:pt x="309941" y="193264"/>
                    <a:pt x="273695" y="104184"/>
                    <a:pt x="245364" y="42807"/>
                  </a:cubicBezTo>
                  <a:cubicBezTo>
                    <a:pt x="235396" y="21213"/>
                    <a:pt x="207309" y="14269"/>
                    <a:pt x="188281" y="0"/>
                  </a:cubicBezTo>
                  <a:cubicBezTo>
                    <a:pt x="77857" y="15773"/>
                    <a:pt x="90764" y="21404"/>
                    <a:pt x="59844" y="42807"/>
                  </a:cubicBez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Freeform 7"/>
            <p:cNvSpPr/>
            <p:nvPr/>
          </p:nvSpPr>
          <p:spPr>
            <a:xfrm>
              <a:off x="5736852" y="2140338"/>
              <a:ext cx="571258" cy="313916"/>
            </a:xfrm>
            <a:custGeom>
              <a:avLst/>
              <a:gdLst>
                <a:gd name="connsiteX0" fmla="*/ 42812 w 571258"/>
                <a:gd name="connsiteY0" fmla="*/ 71345 h 313916"/>
                <a:gd name="connsiteX1" fmla="*/ 142708 w 571258"/>
                <a:gd name="connsiteY1" fmla="*/ 42807 h 313916"/>
                <a:gd name="connsiteX2" fmla="*/ 256874 w 571258"/>
                <a:gd name="connsiteY2" fmla="*/ 28538 h 313916"/>
                <a:gd name="connsiteX3" fmla="*/ 371040 w 571258"/>
                <a:gd name="connsiteY3" fmla="*/ 0 h 313916"/>
                <a:gd name="connsiteX4" fmla="*/ 470936 w 571258"/>
                <a:gd name="connsiteY4" fmla="*/ 28538 h 313916"/>
                <a:gd name="connsiteX5" fmla="*/ 570831 w 571258"/>
                <a:gd name="connsiteY5" fmla="*/ 99883 h 313916"/>
                <a:gd name="connsiteX6" fmla="*/ 556560 w 571258"/>
                <a:gd name="connsiteY6" fmla="*/ 256841 h 313916"/>
                <a:gd name="connsiteX7" fmla="*/ 470936 w 571258"/>
                <a:gd name="connsiteY7" fmla="*/ 285379 h 313916"/>
                <a:gd name="connsiteX8" fmla="*/ 428123 w 571258"/>
                <a:gd name="connsiteY8" fmla="*/ 313916 h 313916"/>
                <a:gd name="connsiteX9" fmla="*/ 114166 w 571258"/>
                <a:gd name="connsiteY9" fmla="*/ 299647 h 313916"/>
                <a:gd name="connsiteX10" fmla="*/ 71354 w 571258"/>
                <a:gd name="connsiteY10" fmla="*/ 285379 h 313916"/>
                <a:gd name="connsiteX11" fmla="*/ 57083 w 571258"/>
                <a:gd name="connsiteY11" fmla="*/ 242572 h 313916"/>
                <a:gd name="connsiteX12" fmla="*/ 28542 w 571258"/>
                <a:gd name="connsiteY12" fmla="*/ 199765 h 313916"/>
                <a:gd name="connsiteX13" fmla="*/ 0 w 571258"/>
                <a:gd name="connsiteY13" fmla="*/ 114151 h 313916"/>
                <a:gd name="connsiteX14" fmla="*/ 14271 w 571258"/>
                <a:gd name="connsiteY14" fmla="*/ 71345 h 313916"/>
                <a:gd name="connsiteX15" fmla="*/ 85625 w 571258"/>
                <a:gd name="connsiteY15" fmla="*/ 28538 h 313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1258" h="313916">
                  <a:moveTo>
                    <a:pt x="42812" y="71345"/>
                  </a:moveTo>
                  <a:cubicBezTo>
                    <a:pt x="76111" y="61832"/>
                    <a:pt x="108750" y="49598"/>
                    <a:pt x="142708" y="42807"/>
                  </a:cubicBezTo>
                  <a:cubicBezTo>
                    <a:pt x="180315" y="35287"/>
                    <a:pt x="218968" y="34369"/>
                    <a:pt x="256874" y="28538"/>
                  </a:cubicBezTo>
                  <a:cubicBezTo>
                    <a:pt x="320838" y="18699"/>
                    <a:pt x="318948" y="17362"/>
                    <a:pt x="371040" y="0"/>
                  </a:cubicBezTo>
                  <a:cubicBezTo>
                    <a:pt x="404339" y="9513"/>
                    <a:pt x="441239" y="10722"/>
                    <a:pt x="470936" y="28538"/>
                  </a:cubicBezTo>
                  <a:cubicBezTo>
                    <a:pt x="639879" y="129891"/>
                    <a:pt x="396363" y="56271"/>
                    <a:pt x="570831" y="99883"/>
                  </a:cubicBezTo>
                  <a:cubicBezTo>
                    <a:pt x="566074" y="152202"/>
                    <a:pt x="581469" y="210587"/>
                    <a:pt x="556560" y="256841"/>
                  </a:cubicBezTo>
                  <a:cubicBezTo>
                    <a:pt x="542295" y="283329"/>
                    <a:pt x="495969" y="268693"/>
                    <a:pt x="470936" y="285379"/>
                  </a:cubicBezTo>
                  <a:lnTo>
                    <a:pt x="428123" y="313916"/>
                  </a:lnTo>
                  <a:cubicBezTo>
                    <a:pt x="323471" y="309160"/>
                    <a:pt x="218593" y="308000"/>
                    <a:pt x="114166" y="299647"/>
                  </a:cubicBezTo>
                  <a:cubicBezTo>
                    <a:pt x="99172" y="298448"/>
                    <a:pt x="81991" y="296015"/>
                    <a:pt x="71354" y="285379"/>
                  </a:cubicBezTo>
                  <a:cubicBezTo>
                    <a:pt x="60718" y="274744"/>
                    <a:pt x="63810" y="256025"/>
                    <a:pt x="57083" y="242572"/>
                  </a:cubicBezTo>
                  <a:cubicBezTo>
                    <a:pt x="49413" y="227233"/>
                    <a:pt x="35508" y="215436"/>
                    <a:pt x="28542" y="199765"/>
                  </a:cubicBezTo>
                  <a:cubicBezTo>
                    <a:pt x="16323" y="172276"/>
                    <a:pt x="0" y="114151"/>
                    <a:pt x="0" y="114151"/>
                  </a:cubicBezTo>
                  <a:cubicBezTo>
                    <a:pt x="4757" y="99882"/>
                    <a:pt x="2525" y="80740"/>
                    <a:pt x="14271" y="71345"/>
                  </a:cubicBezTo>
                  <a:cubicBezTo>
                    <a:pt x="112564" y="-7278"/>
                    <a:pt x="45830" y="108117"/>
                    <a:pt x="85625" y="28538"/>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3" name="Slide Number Placeholder 2"/>
          <p:cNvSpPr>
            <a:spLocks noGrp="1"/>
          </p:cNvSpPr>
          <p:nvPr>
            <p:ph type="sldNum" sz="quarter" idx="12"/>
          </p:nvPr>
        </p:nvSpPr>
        <p:spPr/>
        <p:txBody>
          <a:bodyPr/>
          <a:lstStyle/>
          <a:p>
            <a:fld id="{162F1D00-BD13-4404-86B0-79703945A0A7}" type="slidenum">
              <a:rPr lang="en-US" smtClean="0"/>
              <a:t>13</a:t>
            </a:fld>
            <a:endParaRPr lang="en-US"/>
          </a:p>
        </p:txBody>
      </p:sp>
    </p:spTree>
    <p:extLst>
      <p:ext uri="{BB962C8B-B14F-4D97-AF65-F5344CB8AC3E}">
        <p14:creationId xmlns:p14="http://schemas.microsoft.com/office/powerpoint/2010/main" val="28940271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xit" presetSubtype="0" fill="hold" nodeType="clickEffect">
                                  <p:stCondLst>
                                    <p:cond delay="0"/>
                                  </p:stCondLst>
                                  <p:childTnLst>
                                    <p:animEffect transition="out" filter="wipe(down)">
                                      <p:cBhvr>
                                        <p:cTn id="6" dur="180" accel="50000">
                                          <p:stCondLst>
                                            <p:cond delay="1820"/>
                                          </p:stCondLst>
                                        </p:cTn>
                                        <p:tgtEl>
                                          <p:spTgt spid="9"/>
                                        </p:tgtEl>
                                      </p:cBhvr>
                                    </p:animEffect>
                                    <p:anim calcmode="lin" valueType="num">
                                      <p:cBhvr>
                                        <p:cTn id="7" dur="1822" tmFilter="0,0; 0.14,0.31; 0.43,0.73; 0.71,0.91; 1.0,1.0">
                                          <p:stCondLst>
                                            <p:cond delay="0"/>
                                          </p:stCondLst>
                                        </p:cTn>
                                        <p:tgtEl>
                                          <p:spTgt spid="9"/>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9"/>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9"/>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9"/>
                                        </p:tgtEl>
                                        <p:attrNameLst>
                                          <p:attrName>ppt_y</p:attrName>
                                        </p:attrNameLst>
                                      </p:cBhvr>
                                      <p:tavLst>
                                        <p:tav tm="0">
                                          <p:val>
                                            <p:strVal val="ppt_y"/>
                                          </p:val>
                                        </p:tav>
                                        <p:tav tm="100000">
                                          <p:val>
                                            <p:strVal val="ppt_y+ppt_h"/>
                                          </p:val>
                                        </p:tav>
                                      </p:tavLst>
                                    </p:anim>
                                    <p:animScale>
                                      <p:cBhvr>
                                        <p:cTn id="14" dur="26">
                                          <p:stCondLst>
                                            <p:cond delay="620"/>
                                          </p:stCondLst>
                                        </p:cTn>
                                        <p:tgtEl>
                                          <p:spTgt spid="9"/>
                                        </p:tgtEl>
                                      </p:cBhvr>
                                      <p:to x="100000" y="60000"/>
                                    </p:animScale>
                                    <p:animScale>
                                      <p:cBhvr>
                                        <p:cTn id="15" dur="166" decel="50000">
                                          <p:stCondLst>
                                            <p:cond delay="646"/>
                                          </p:stCondLst>
                                        </p:cTn>
                                        <p:tgtEl>
                                          <p:spTgt spid="9"/>
                                        </p:tgtEl>
                                      </p:cBhvr>
                                      <p:to x="100000" y="100000"/>
                                    </p:animScale>
                                    <p:animScale>
                                      <p:cBhvr>
                                        <p:cTn id="16" dur="26">
                                          <p:stCondLst>
                                            <p:cond delay="1312"/>
                                          </p:stCondLst>
                                        </p:cTn>
                                        <p:tgtEl>
                                          <p:spTgt spid="9"/>
                                        </p:tgtEl>
                                      </p:cBhvr>
                                      <p:to x="100000" y="80000"/>
                                    </p:animScale>
                                    <p:animScale>
                                      <p:cBhvr>
                                        <p:cTn id="17" dur="166" decel="50000">
                                          <p:stCondLst>
                                            <p:cond delay="1338"/>
                                          </p:stCondLst>
                                        </p:cTn>
                                        <p:tgtEl>
                                          <p:spTgt spid="9"/>
                                        </p:tgtEl>
                                      </p:cBhvr>
                                      <p:to x="100000" y="100000"/>
                                    </p:animScale>
                                    <p:animScale>
                                      <p:cBhvr>
                                        <p:cTn id="18" dur="26">
                                          <p:stCondLst>
                                            <p:cond delay="1642"/>
                                          </p:stCondLst>
                                        </p:cTn>
                                        <p:tgtEl>
                                          <p:spTgt spid="9"/>
                                        </p:tgtEl>
                                      </p:cBhvr>
                                      <p:to x="100000" y="90000"/>
                                    </p:animScale>
                                    <p:animScale>
                                      <p:cBhvr>
                                        <p:cTn id="19" dur="166" decel="50000">
                                          <p:stCondLst>
                                            <p:cond delay="1668"/>
                                          </p:stCondLst>
                                        </p:cTn>
                                        <p:tgtEl>
                                          <p:spTgt spid="9"/>
                                        </p:tgtEl>
                                      </p:cBhvr>
                                      <p:to x="100000" y="100000"/>
                                    </p:animScale>
                                    <p:animScale>
                                      <p:cBhvr>
                                        <p:cTn id="20" dur="26">
                                          <p:stCondLst>
                                            <p:cond delay="1808"/>
                                          </p:stCondLst>
                                        </p:cTn>
                                        <p:tgtEl>
                                          <p:spTgt spid="9"/>
                                        </p:tgtEl>
                                      </p:cBhvr>
                                      <p:to x="100000" y="95000"/>
                                    </p:animScale>
                                    <p:animScale>
                                      <p:cBhvr>
                                        <p:cTn id="21" dur="166" decel="50000">
                                          <p:stCondLst>
                                            <p:cond delay="1834"/>
                                          </p:stCondLst>
                                        </p:cTn>
                                        <p:tgtEl>
                                          <p:spTgt spid="9"/>
                                        </p:tgtEl>
                                      </p:cBhvr>
                                      <p:to x="100000" y="100000"/>
                                    </p:animScale>
                                    <p:set>
                                      <p:cBhvr>
                                        <p:cTn id="22" dur="1" fill="hold">
                                          <p:stCondLst>
                                            <p:cond delay="1999"/>
                                          </p:stCondLst>
                                        </p:cTn>
                                        <p:tgtEl>
                                          <p:spTgt spid="9"/>
                                        </p:tgtEl>
                                        <p:attrNameLst>
                                          <p:attrName>style.visibility</p:attrName>
                                        </p:attrNameLst>
                                      </p:cBhvr>
                                      <p:to>
                                        <p:strVal val="hidden"/>
                                      </p:to>
                                    </p:set>
                                  </p:childTnLst>
                                </p:cTn>
                              </p:par>
                              <p:par>
                                <p:cTn id="23" presetID="10" presetClass="entr" presetSubtype="0" fill="hold" nodeType="with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animEffect transition="in" filter="fade">
                                      <p:cBhvr>
                                        <p:cTn id="25" dur="500"/>
                                        <p:tgtEl>
                                          <p:spTgt spid="10">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
                                            <p:txEl>
                                              <p:pRg st="1" end="1"/>
                                            </p:txEl>
                                          </p:spTgt>
                                        </p:tgtEl>
                                        <p:attrNameLst>
                                          <p:attrName>style.visibility</p:attrName>
                                        </p:attrNameLst>
                                      </p:cBhvr>
                                      <p:to>
                                        <p:strVal val="visible"/>
                                      </p:to>
                                    </p:set>
                                    <p:animEffect transition="in" filter="fade">
                                      <p:cBhvr>
                                        <p:cTn id="30"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62F1D00-BD13-4404-86B0-79703945A0A7}" type="slidenum">
              <a:rPr lang="en-US" smtClean="0"/>
              <a:t>14</a:t>
            </a:fld>
            <a:endParaRPr lang="en-US"/>
          </a:p>
        </p:txBody>
      </p:sp>
      <p:sp>
        <p:nvSpPr>
          <p:cNvPr id="6" name="TextBox 5"/>
          <p:cNvSpPr txBox="1"/>
          <p:nvPr/>
        </p:nvSpPr>
        <p:spPr>
          <a:xfrm>
            <a:off x="708875" y="3593282"/>
            <a:ext cx="8353569" cy="954107"/>
          </a:xfrm>
          <a:prstGeom prst="rect">
            <a:avLst/>
          </a:prstGeom>
          <a:noFill/>
        </p:spPr>
        <p:txBody>
          <a:bodyPr wrap="none" rtlCol="0">
            <a:spAutoFit/>
          </a:bodyPr>
          <a:lstStyle/>
          <a:p>
            <a:r>
              <a:rPr lang="en-US" sz="2800" dirty="0" smtClean="0"/>
              <a:t>INTEGRATED WATER RESOURCE MANAGEMENT</a:t>
            </a:r>
          </a:p>
          <a:p>
            <a:r>
              <a:rPr lang="en-US" sz="2800" dirty="0" smtClean="0"/>
              <a:t>(IWRM)</a:t>
            </a:r>
            <a:endParaRPr lang="en-US" sz="2800" dirty="0"/>
          </a:p>
        </p:txBody>
      </p:sp>
    </p:spTree>
    <p:extLst>
      <p:ext uri="{BB962C8B-B14F-4D97-AF65-F5344CB8AC3E}">
        <p14:creationId xmlns:p14="http://schemas.microsoft.com/office/powerpoint/2010/main" val="121603405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48479" cy="731807"/>
          </a:xfrm>
        </p:spPr>
        <p:txBody>
          <a:bodyPr/>
          <a:lstStyle/>
          <a:p>
            <a:r>
              <a:rPr lang="en-US" sz="3600" dirty="0" smtClean="0"/>
              <a:t>IWRM Definitions</a:t>
            </a:r>
            <a:endParaRPr lang="en-US" sz="3600" dirty="0"/>
          </a:p>
        </p:txBody>
      </p:sp>
      <p:sp>
        <p:nvSpPr>
          <p:cNvPr id="3" name="Content Placeholder 2"/>
          <p:cNvSpPr>
            <a:spLocks noGrp="1"/>
          </p:cNvSpPr>
          <p:nvPr>
            <p:ph idx="1"/>
          </p:nvPr>
        </p:nvSpPr>
        <p:spPr>
          <a:xfrm>
            <a:off x="0" y="731807"/>
            <a:ext cx="9054948" cy="5668993"/>
          </a:xfrm>
        </p:spPr>
        <p:txBody>
          <a:bodyPr>
            <a:noAutofit/>
          </a:bodyPr>
          <a:lstStyle/>
          <a:p>
            <a:pPr algn="just"/>
            <a:r>
              <a:rPr lang="en-US" sz="2200" dirty="0">
                <a:solidFill>
                  <a:srgbClr val="FFFFFF"/>
                </a:solidFill>
              </a:rPr>
              <a:t>The Global Water Partnership’s (GWP) definition of IWRM is widely accepted as dominant, describing</a:t>
            </a:r>
          </a:p>
          <a:p>
            <a:pPr lvl="1" algn="just"/>
            <a:r>
              <a:rPr lang="en-US" sz="2200" dirty="0">
                <a:solidFill>
                  <a:srgbClr val="FFFFFF"/>
                </a:solidFill>
              </a:rPr>
              <a:t>“a process which promotes the coordinated development and management of water, land and related resources in order to </a:t>
            </a:r>
            <a:r>
              <a:rPr lang="en-US" sz="2200" dirty="0" err="1">
                <a:solidFill>
                  <a:srgbClr val="FFFFFF"/>
                </a:solidFill>
              </a:rPr>
              <a:t>maximise</a:t>
            </a:r>
            <a:r>
              <a:rPr lang="en-US" sz="2200" dirty="0">
                <a:solidFill>
                  <a:srgbClr val="FFFFFF"/>
                </a:solidFill>
              </a:rPr>
              <a:t> the resultant economic and social welfare in an equitable manner without compromising the sustainability of vital ecosystems” (GWP, 2000: 22)</a:t>
            </a:r>
            <a:r>
              <a:rPr lang="en-US" sz="2200" dirty="0" smtClean="0">
                <a:solidFill>
                  <a:srgbClr val="FFFFFF"/>
                </a:solidFill>
              </a:rPr>
              <a:t>.</a:t>
            </a:r>
          </a:p>
          <a:p>
            <a:pPr lvl="1" algn="just"/>
            <a:r>
              <a:rPr lang="en-US" sz="2200" dirty="0">
                <a:solidFill>
                  <a:srgbClr val="FFFFFF"/>
                </a:solidFill>
              </a:rPr>
              <a:t>As opposed to a strict emphasis on water, which might be presumed given its title, entire ecosystems are key to IWRM. </a:t>
            </a:r>
            <a:endParaRPr lang="en-US" sz="2200" dirty="0" smtClean="0">
              <a:solidFill>
                <a:srgbClr val="FFFFFF"/>
              </a:solidFill>
            </a:endParaRPr>
          </a:p>
          <a:p>
            <a:pPr lvl="2" algn="just"/>
            <a:r>
              <a:rPr lang="en-US" sz="2200" dirty="0" smtClean="0">
                <a:solidFill>
                  <a:srgbClr val="FFFFFF"/>
                </a:solidFill>
              </a:rPr>
              <a:t>It is </a:t>
            </a:r>
            <a:r>
              <a:rPr lang="en-US" sz="2200" dirty="0">
                <a:solidFill>
                  <a:srgbClr val="FFFFFF"/>
                </a:solidFill>
              </a:rPr>
              <a:t>illogical to talk of integrating a single </a:t>
            </a:r>
            <a:r>
              <a:rPr lang="en-US" sz="2200" dirty="0" smtClean="0">
                <a:solidFill>
                  <a:srgbClr val="FFFFFF"/>
                </a:solidFill>
              </a:rPr>
              <a:t>resource</a:t>
            </a:r>
            <a:r>
              <a:rPr lang="en-US" sz="2200" dirty="0">
                <a:solidFill>
                  <a:srgbClr val="FFFFFF"/>
                </a:solidFill>
              </a:rPr>
              <a:t> </a:t>
            </a:r>
            <a:r>
              <a:rPr lang="en-US" sz="2200" dirty="0" smtClean="0">
                <a:solidFill>
                  <a:srgbClr val="FFFFFF"/>
                </a:solidFill>
              </a:rPr>
              <a:t>(Mitchell 2005).</a:t>
            </a:r>
            <a:endParaRPr lang="en-US" sz="2200" dirty="0">
              <a:solidFill>
                <a:srgbClr val="FFFFFF"/>
              </a:solidFill>
            </a:endParaRPr>
          </a:p>
          <a:p>
            <a:pPr lvl="1" algn="just"/>
            <a:r>
              <a:rPr lang="en-US" sz="2200" dirty="0">
                <a:solidFill>
                  <a:srgbClr val="FFFFFF"/>
                </a:solidFill>
              </a:rPr>
              <a:t>I</a:t>
            </a:r>
            <a:r>
              <a:rPr lang="en-US" sz="2200" dirty="0" smtClean="0">
                <a:solidFill>
                  <a:srgbClr val="FFFFFF"/>
                </a:solidFill>
              </a:rPr>
              <a:t>nterpreting </a:t>
            </a:r>
            <a:r>
              <a:rPr lang="en-US" sz="2200" dirty="0">
                <a:solidFill>
                  <a:srgbClr val="FFFFFF"/>
                </a:solidFill>
              </a:rPr>
              <a:t>IWRM </a:t>
            </a:r>
            <a:r>
              <a:rPr lang="en-US" sz="2200" dirty="0" smtClean="0">
                <a:solidFill>
                  <a:srgbClr val="FFFFFF"/>
                </a:solidFill>
              </a:rPr>
              <a:t>as:</a:t>
            </a:r>
          </a:p>
          <a:p>
            <a:pPr lvl="2" algn="just"/>
            <a:r>
              <a:rPr lang="en-US" sz="2200" dirty="0" smtClean="0">
                <a:solidFill>
                  <a:srgbClr val="FFFFFF"/>
                </a:solidFill>
              </a:rPr>
              <a:t> coordination </a:t>
            </a:r>
            <a:r>
              <a:rPr lang="en-US" sz="2200" dirty="0">
                <a:solidFill>
                  <a:srgbClr val="FFFFFF"/>
                </a:solidFill>
              </a:rPr>
              <a:t>across water and land resources, the involvement of </a:t>
            </a:r>
            <a:r>
              <a:rPr lang="en-US" sz="2200" dirty="0" smtClean="0">
                <a:solidFill>
                  <a:srgbClr val="FFFFFF"/>
                </a:solidFill>
              </a:rPr>
              <a:t>stakeholders</a:t>
            </a:r>
            <a:r>
              <a:rPr lang="en-US" sz="2200" dirty="0">
                <a:solidFill>
                  <a:srgbClr val="FFFFFF"/>
                </a:solidFill>
              </a:rPr>
              <a:t>, the extension of consideration across spatial and temporal scales, and the integration of multiple disciplinary </a:t>
            </a:r>
            <a:r>
              <a:rPr lang="en-US" sz="2200" dirty="0" smtClean="0">
                <a:solidFill>
                  <a:srgbClr val="FFFFFF"/>
                </a:solidFill>
              </a:rPr>
              <a:t>perspectives</a:t>
            </a:r>
            <a:r>
              <a:rPr lang="en-US" sz="2200" dirty="0">
                <a:solidFill>
                  <a:srgbClr val="FFFFFF"/>
                </a:solidFill>
              </a:rPr>
              <a:t> </a:t>
            </a:r>
            <a:r>
              <a:rPr lang="en-US" sz="2200" dirty="0" smtClean="0">
                <a:solidFill>
                  <a:srgbClr val="FFFFFF"/>
                </a:solidFill>
              </a:rPr>
              <a:t>(</a:t>
            </a:r>
            <a:r>
              <a:rPr lang="en-US" sz="2200" dirty="0" err="1" smtClean="0">
                <a:solidFill>
                  <a:srgbClr val="FFFFFF"/>
                </a:solidFill>
              </a:rPr>
              <a:t>Medema</a:t>
            </a:r>
            <a:r>
              <a:rPr lang="en-US" sz="2200" dirty="0" smtClean="0">
                <a:solidFill>
                  <a:srgbClr val="FFFFFF"/>
                </a:solidFill>
              </a:rPr>
              <a:t> et al 2008).</a:t>
            </a:r>
            <a:endParaRPr lang="en-US" sz="2200" dirty="0">
              <a:solidFill>
                <a:srgbClr val="FFFFFF"/>
              </a:solidFill>
            </a:endParaRPr>
          </a:p>
        </p:txBody>
      </p:sp>
      <p:sp>
        <p:nvSpPr>
          <p:cNvPr id="4" name="Slide Number Placeholder 3"/>
          <p:cNvSpPr>
            <a:spLocks noGrp="1"/>
          </p:cNvSpPr>
          <p:nvPr>
            <p:ph type="sldNum" sz="quarter" idx="12"/>
          </p:nvPr>
        </p:nvSpPr>
        <p:spPr/>
        <p:txBody>
          <a:bodyPr/>
          <a:lstStyle/>
          <a:p>
            <a:fld id="{162F1D00-BD13-4404-86B0-79703945A0A7}" type="slidenum">
              <a:rPr lang="en-US" smtClean="0"/>
              <a:t>15</a:t>
            </a:fld>
            <a:endParaRPr lang="en-US"/>
          </a:p>
        </p:txBody>
      </p:sp>
    </p:spTree>
    <p:extLst>
      <p:ext uri="{BB962C8B-B14F-4D97-AF65-F5344CB8AC3E}">
        <p14:creationId xmlns:p14="http://schemas.microsoft.com/office/powerpoint/2010/main" val="17492796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accent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accent1"/>
                                      </p:to>
                                    </p:animClr>
                                  </p:sub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accent1"/>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48480" cy="731807"/>
          </a:xfrm>
        </p:spPr>
        <p:txBody>
          <a:bodyPr/>
          <a:lstStyle/>
          <a:p>
            <a:r>
              <a:rPr lang="en-US" sz="3600" dirty="0" smtClean="0"/>
              <a:t>Physical, Social, or ‘Integrated’</a:t>
            </a:r>
            <a:endParaRPr lang="en-US" sz="3600" dirty="0"/>
          </a:p>
        </p:txBody>
      </p:sp>
      <p:sp>
        <p:nvSpPr>
          <p:cNvPr id="3" name="Content Placeholder 2"/>
          <p:cNvSpPr>
            <a:spLocks noGrp="1"/>
          </p:cNvSpPr>
          <p:nvPr>
            <p:ph idx="1"/>
          </p:nvPr>
        </p:nvSpPr>
        <p:spPr>
          <a:xfrm>
            <a:off x="0" y="914759"/>
            <a:ext cx="8448480" cy="5486041"/>
          </a:xfrm>
        </p:spPr>
        <p:txBody>
          <a:bodyPr>
            <a:normAutofit/>
          </a:bodyPr>
          <a:lstStyle/>
          <a:p>
            <a:pPr algn="just"/>
            <a:r>
              <a:rPr lang="en-US" sz="2400" dirty="0" smtClean="0">
                <a:solidFill>
                  <a:srgbClr val="FFFFFF"/>
                </a:solidFill>
              </a:rPr>
              <a:t>Overall, </a:t>
            </a:r>
            <a:r>
              <a:rPr lang="en-US" sz="2400" dirty="0">
                <a:solidFill>
                  <a:srgbClr val="FFFFFF"/>
                </a:solidFill>
              </a:rPr>
              <a:t>IWRM </a:t>
            </a:r>
            <a:r>
              <a:rPr lang="en-US" sz="2400" dirty="0" err="1">
                <a:solidFill>
                  <a:srgbClr val="FFFFFF"/>
                </a:solidFill>
              </a:rPr>
              <a:t>prioritises</a:t>
            </a:r>
            <a:r>
              <a:rPr lang="en-US" sz="2400" dirty="0">
                <a:solidFill>
                  <a:srgbClr val="FFFFFF"/>
                </a:solidFill>
              </a:rPr>
              <a:t> </a:t>
            </a:r>
            <a:r>
              <a:rPr lang="en-US" sz="2400" dirty="0" smtClean="0">
                <a:solidFill>
                  <a:srgbClr val="FFFFFF"/>
                </a:solidFill>
              </a:rPr>
              <a:t>environmental </a:t>
            </a:r>
            <a:r>
              <a:rPr lang="en-US" sz="2400" dirty="0">
                <a:solidFill>
                  <a:srgbClr val="FFFFFF"/>
                </a:solidFill>
              </a:rPr>
              <a:t>health and its connections to individual, economic, and societal wellbeing </a:t>
            </a:r>
          </a:p>
          <a:p>
            <a:pPr lvl="1" algn="just"/>
            <a:r>
              <a:rPr lang="en-US" sz="2400" dirty="0">
                <a:solidFill>
                  <a:srgbClr val="FFFFFF"/>
                </a:solidFill>
              </a:rPr>
              <a:t>“the present use of the resource should be managed in a way that sustains the vital life-support systems, thereby not </a:t>
            </a:r>
            <a:r>
              <a:rPr lang="en-US" sz="2400" dirty="0" smtClean="0">
                <a:solidFill>
                  <a:srgbClr val="FFFFFF"/>
                </a:solidFill>
              </a:rPr>
              <a:t>compromising </a:t>
            </a:r>
            <a:r>
              <a:rPr lang="en-US" sz="2400" dirty="0">
                <a:solidFill>
                  <a:srgbClr val="FFFFFF"/>
                </a:solidFill>
              </a:rPr>
              <a:t>use by future generations of the same resource</a:t>
            </a:r>
            <a:r>
              <a:rPr lang="en-US" sz="2400" dirty="0" smtClean="0">
                <a:solidFill>
                  <a:srgbClr val="FFFFFF"/>
                </a:solidFill>
              </a:rPr>
              <a:t>” </a:t>
            </a:r>
            <a:r>
              <a:rPr lang="en-US" sz="2400" dirty="0" err="1" smtClean="0">
                <a:solidFill>
                  <a:srgbClr val="FFFFFF"/>
                </a:solidFill>
              </a:rPr>
              <a:t>Jonch</a:t>
            </a:r>
            <a:r>
              <a:rPr lang="en-US" sz="2400" dirty="0" smtClean="0">
                <a:solidFill>
                  <a:srgbClr val="FFFFFF"/>
                </a:solidFill>
              </a:rPr>
              <a:t>-Clausen and </a:t>
            </a:r>
            <a:r>
              <a:rPr lang="en-US" sz="2400" dirty="0" err="1" smtClean="0">
                <a:solidFill>
                  <a:srgbClr val="FFFFFF"/>
                </a:solidFill>
              </a:rPr>
              <a:t>Fugl</a:t>
            </a:r>
            <a:r>
              <a:rPr lang="en-US" sz="2400" dirty="0" smtClean="0">
                <a:solidFill>
                  <a:srgbClr val="FFFFFF"/>
                </a:solidFill>
              </a:rPr>
              <a:t> 2001: 503).</a:t>
            </a:r>
          </a:p>
          <a:p>
            <a:pPr algn="just"/>
            <a:r>
              <a:rPr lang="en-US" sz="2400" dirty="0" smtClean="0">
                <a:solidFill>
                  <a:srgbClr val="FFFFFF"/>
                </a:solidFill>
              </a:rPr>
              <a:t>Can you ever really balance such different concerns or priorities?</a:t>
            </a:r>
          </a:p>
          <a:p>
            <a:pPr algn="just"/>
            <a:r>
              <a:rPr lang="en-US" sz="2400" dirty="0" smtClean="0">
                <a:solidFill>
                  <a:srgbClr val="FFFFFF"/>
                </a:solidFill>
              </a:rPr>
              <a:t>Can you ‘trade’ social factors for physical ones?</a:t>
            </a:r>
            <a:endParaRPr lang="en-US" sz="2400" dirty="0">
              <a:solidFill>
                <a:srgbClr val="FFFFFF"/>
              </a:solidFill>
            </a:endParaRPr>
          </a:p>
        </p:txBody>
      </p:sp>
      <p:sp>
        <p:nvSpPr>
          <p:cNvPr id="4" name="Slide Number Placeholder 3"/>
          <p:cNvSpPr>
            <a:spLocks noGrp="1"/>
          </p:cNvSpPr>
          <p:nvPr>
            <p:ph type="sldNum" sz="quarter" idx="12"/>
          </p:nvPr>
        </p:nvSpPr>
        <p:spPr/>
        <p:txBody>
          <a:bodyPr/>
          <a:lstStyle/>
          <a:p>
            <a:fld id="{162F1D00-BD13-4404-86B0-79703945A0A7}" type="slidenum">
              <a:rPr lang="en-US" smtClean="0"/>
              <a:t>16</a:t>
            </a:fld>
            <a:endParaRPr lang="en-US"/>
          </a:p>
        </p:txBody>
      </p:sp>
    </p:spTree>
    <p:extLst>
      <p:ext uri="{BB962C8B-B14F-4D97-AF65-F5344CB8AC3E}">
        <p14:creationId xmlns:p14="http://schemas.microsoft.com/office/powerpoint/2010/main" val="36360057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accent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48479" cy="598817"/>
          </a:xfrm>
        </p:spPr>
        <p:txBody>
          <a:bodyPr>
            <a:normAutofit fontScale="90000"/>
          </a:bodyPr>
          <a:lstStyle/>
          <a:p>
            <a:r>
              <a:rPr lang="en-US" sz="3600" dirty="0" smtClean="0"/>
              <a:t>Criticisms</a:t>
            </a:r>
            <a:endParaRPr lang="en-US" sz="3600" dirty="0"/>
          </a:p>
        </p:txBody>
      </p:sp>
      <p:sp>
        <p:nvSpPr>
          <p:cNvPr id="3" name="Content Placeholder 2"/>
          <p:cNvSpPr>
            <a:spLocks noGrp="1"/>
          </p:cNvSpPr>
          <p:nvPr>
            <p:ph idx="1"/>
          </p:nvPr>
        </p:nvSpPr>
        <p:spPr>
          <a:xfrm>
            <a:off x="0" y="914759"/>
            <a:ext cx="8448480" cy="5486041"/>
          </a:xfrm>
        </p:spPr>
        <p:txBody>
          <a:bodyPr>
            <a:normAutofit/>
          </a:bodyPr>
          <a:lstStyle/>
          <a:p>
            <a:pPr algn="just"/>
            <a:r>
              <a:rPr lang="en-US" sz="2400" dirty="0" err="1" smtClean="0">
                <a:solidFill>
                  <a:srgbClr val="FFFFFF"/>
                </a:solidFill>
              </a:rPr>
              <a:t>Gleick</a:t>
            </a:r>
            <a:r>
              <a:rPr lang="en-US" sz="2400" dirty="0" smtClean="0">
                <a:solidFill>
                  <a:srgbClr val="FFFFFF"/>
                </a:solidFill>
              </a:rPr>
              <a:t> </a:t>
            </a:r>
            <a:r>
              <a:rPr lang="en-US" sz="2400" dirty="0">
                <a:solidFill>
                  <a:srgbClr val="FFFFFF"/>
                </a:solidFill>
              </a:rPr>
              <a:t>(2000: 132) identifies as one of the most important failings of twentieth century water management:</a:t>
            </a:r>
          </a:p>
          <a:p>
            <a:pPr lvl="1" algn="just"/>
            <a:r>
              <a:rPr lang="en-US" sz="2400" dirty="0">
                <a:solidFill>
                  <a:srgbClr val="FFFFFF"/>
                </a:solidFill>
              </a:rPr>
              <a:t>“the failure to understand the connection between water and ecological health, and the links between the health of natural ecosystems and human wellbeing”</a:t>
            </a:r>
            <a:r>
              <a:rPr lang="en-US" sz="2400" dirty="0" smtClean="0">
                <a:solidFill>
                  <a:srgbClr val="FFFFFF"/>
                </a:solidFill>
              </a:rPr>
              <a:t>.</a:t>
            </a:r>
          </a:p>
          <a:p>
            <a:pPr algn="just"/>
            <a:r>
              <a:rPr lang="en-US" sz="2400" dirty="0">
                <a:solidFill>
                  <a:srgbClr val="FFFFFF"/>
                </a:solidFill>
              </a:rPr>
              <a:t>IWRM is used to </a:t>
            </a:r>
            <a:r>
              <a:rPr lang="en-US" sz="2400" dirty="0" err="1">
                <a:solidFill>
                  <a:srgbClr val="FFFFFF"/>
                </a:solidFill>
              </a:rPr>
              <a:t>emphasise</a:t>
            </a:r>
            <a:r>
              <a:rPr lang="en-US" sz="2400" dirty="0">
                <a:solidFill>
                  <a:srgbClr val="FFFFFF"/>
                </a:solidFill>
              </a:rPr>
              <a:t> the integration and balance of social and physical factors while, somewhat hypocritically, also arguing that water is central to social, economic, and environmental sustainability. </a:t>
            </a:r>
          </a:p>
        </p:txBody>
      </p:sp>
      <p:sp>
        <p:nvSpPr>
          <p:cNvPr id="4" name="Slide Number Placeholder 3"/>
          <p:cNvSpPr>
            <a:spLocks noGrp="1"/>
          </p:cNvSpPr>
          <p:nvPr>
            <p:ph type="sldNum" sz="quarter" idx="12"/>
          </p:nvPr>
        </p:nvSpPr>
        <p:spPr/>
        <p:txBody>
          <a:bodyPr/>
          <a:lstStyle/>
          <a:p>
            <a:fld id="{162F1D00-BD13-4404-86B0-79703945A0A7}" type="slidenum">
              <a:rPr lang="en-US" smtClean="0"/>
              <a:t>17</a:t>
            </a:fld>
            <a:endParaRPr lang="en-US"/>
          </a:p>
        </p:txBody>
      </p:sp>
    </p:spTree>
    <p:extLst>
      <p:ext uri="{BB962C8B-B14F-4D97-AF65-F5344CB8AC3E}">
        <p14:creationId xmlns:p14="http://schemas.microsoft.com/office/powerpoint/2010/main" val="25498825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accent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48480" cy="567843"/>
          </a:xfrm>
        </p:spPr>
        <p:txBody>
          <a:bodyPr>
            <a:normAutofit fontScale="90000"/>
          </a:bodyPr>
          <a:lstStyle/>
          <a:p>
            <a:r>
              <a:rPr lang="en-US" sz="3600" dirty="0" smtClean="0"/>
              <a:t>A Basis for Negotiations?</a:t>
            </a:r>
            <a:endParaRPr lang="en-US" sz="3600" dirty="0"/>
          </a:p>
        </p:txBody>
      </p:sp>
      <p:sp>
        <p:nvSpPr>
          <p:cNvPr id="3" name="Content Placeholder 2"/>
          <p:cNvSpPr>
            <a:spLocks noGrp="1"/>
          </p:cNvSpPr>
          <p:nvPr>
            <p:ph idx="1"/>
          </p:nvPr>
        </p:nvSpPr>
        <p:spPr>
          <a:xfrm>
            <a:off x="0" y="914759"/>
            <a:ext cx="8448480" cy="2907839"/>
          </a:xfrm>
        </p:spPr>
        <p:txBody>
          <a:bodyPr>
            <a:noAutofit/>
          </a:bodyPr>
          <a:lstStyle/>
          <a:p>
            <a:pPr algn="just"/>
            <a:r>
              <a:rPr lang="en-US" sz="2400" dirty="0">
                <a:solidFill>
                  <a:srgbClr val="FFFFFF"/>
                </a:solidFill>
              </a:rPr>
              <a:t>IWRM “is a continuous process of balancing and making trade-offs between different goals and views in an informed way</a:t>
            </a:r>
            <a:r>
              <a:rPr lang="en-US" sz="2400" dirty="0" smtClean="0">
                <a:solidFill>
                  <a:srgbClr val="FFFFFF"/>
                </a:solidFill>
              </a:rPr>
              <a:t>” (</a:t>
            </a:r>
            <a:r>
              <a:rPr lang="en-US" sz="2400" dirty="0" err="1" smtClean="0">
                <a:solidFill>
                  <a:srgbClr val="FFFFFF"/>
                </a:solidFill>
              </a:rPr>
              <a:t>Medema</a:t>
            </a:r>
            <a:r>
              <a:rPr lang="en-US" sz="2400" dirty="0" smtClean="0">
                <a:solidFill>
                  <a:srgbClr val="FFFFFF"/>
                </a:solidFill>
              </a:rPr>
              <a:t> et al. 2008: 31).</a:t>
            </a:r>
          </a:p>
          <a:p>
            <a:pPr algn="just"/>
            <a:r>
              <a:rPr lang="en-US" sz="2400" dirty="0">
                <a:solidFill>
                  <a:srgbClr val="FFFFFF"/>
                </a:solidFill>
              </a:rPr>
              <a:t>Users of IWRM </a:t>
            </a:r>
            <a:r>
              <a:rPr lang="en-US" sz="2400" dirty="0" err="1">
                <a:solidFill>
                  <a:srgbClr val="FFFFFF"/>
                </a:solidFill>
              </a:rPr>
              <a:t>recognise</a:t>
            </a:r>
            <a:r>
              <a:rPr lang="en-US" sz="2400" dirty="0">
                <a:solidFill>
                  <a:srgbClr val="FFFFFF"/>
                </a:solidFill>
              </a:rPr>
              <a:t> increasing e or more likely </a:t>
            </a:r>
            <a:r>
              <a:rPr lang="en-US" sz="2400" dirty="0" err="1">
                <a:solidFill>
                  <a:srgbClr val="FFFFFF"/>
                </a:solidFill>
              </a:rPr>
              <a:t>recognise</a:t>
            </a:r>
            <a:r>
              <a:rPr lang="en-US" sz="2400" dirty="0">
                <a:solidFill>
                  <a:srgbClr val="FFFFFF"/>
                </a:solidFill>
              </a:rPr>
              <a:t> increasing recognition of e complexity within socio-ecological relationships. It is this complexity, </a:t>
            </a:r>
            <a:r>
              <a:rPr lang="en-US" sz="2400" dirty="0" err="1">
                <a:solidFill>
                  <a:srgbClr val="FFFFFF"/>
                </a:solidFill>
              </a:rPr>
              <a:t>characterised</a:t>
            </a:r>
            <a:r>
              <a:rPr lang="en-US" sz="2400" dirty="0">
                <a:solidFill>
                  <a:srgbClr val="FFFFFF"/>
                </a:solidFill>
              </a:rPr>
              <a:t> by nonlinear relations and criticisms of reductionism, within which IWRM is used to situate socio-environmental challenges. </a:t>
            </a:r>
          </a:p>
        </p:txBody>
      </p:sp>
      <p:sp>
        <p:nvSpPr>
          <p:cNvPr id="4" name="Slide Number Placeholder 3"/>
          <p:cNvSpPr>
            <a:spLocks noGrp="1"/>
          </p:cNvSpPr>
          <p:nvPr>
            <p:ph type="sldNum" sz="quarter" idx="12"/>
          </p:nvPr>
        </p:nvSpPr>
        <p:spPr/>
        <p:txBody>
          <a:bodyPr/>
          <a:lstStyle/>
          <a:p>
            <a:fld id="{162F1D00-BD13-4404-86B0-79703945A0A7}" type="slidenum">
              <a:rPr lang="en-US" smtClean="0"/>
              <a:t>18</a:t>
            </a:fld>
            <a:endParaRPr lang="en-US"/>
          </a:p>
        </p:txBody>
      </p:sp>
    </p:spTree>
    <p:extLst>
      <p:ext uri="{BB962C8B-B14F-4D97-AF65-F5344CB8AC3E}">
        <p14:creationId xmlns:p14="http://schemas.microsoft.com/office/powerpoint/2010/main" val="38201762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8448481" cy="557519"/>
          </a:xfrm>
        </p:spPr>
        <p:txBody>
          <a:bodyPr>
            <a:normAutofit fontScale="90000"/>
          </a:bodyPr>
          <a:lstStyle/>
          <a:p>
            <a:r>
              <a:rPr lang="en-US" sz="3600" dirty="0" smtClean="0"/>
              <a:t>Case Study</a:t>
            </a:r>
            <a:endParaRPr lang="en-US" sz="3600" dirty="0"/>
          </a:p>
        </p:txBody>
      </p:sp>
      <p:sp>
        <p:nvSpPr>
          <p:cNvPr id="3" name="Content Placeholder 2"/>
          <p:cNvSpPr>
            <a:spLocks noGrp="1"/>
          </p:cNvSpPr>
          <p:nvPr>
            <p:ph idx="1"/>
          </p:nvPr>
        </p:nvSpPr>
        <p:spPr>
          <a:xfrm>
            <a:off x="-1" y="557519"/>
            <a:ext cx="8982673" cy="5660329"/>
          </a:xfrm>
        </p:spPr>
        <p:txBody>
          <a:bodyPr>
            <a:noAutofit/>
          </a:bodyPr>
          <a:lstStyle/>
          <a:p>
            <a:pPr algn="just"/>
            <a:r>
              <a:rPr lang="en-US" sz="2200" dirty="0">
                <a:solidFill>
                  <a:srgbClr val="FFFFFF"/>
                </a:solidFill>
              </a:rPr>
              <a:t>“South Africa is recognized world-wide as one of the few leaders in IWRM </a:t>
            </a:r>
            <a:r>
              <a:rPr lang="en-US" sz="2200" dirty="0" smtClean="0">
                <a:solidFill>
                  <a:srgbClr val="FFFFFF"/>
                </a:solidFill>
              </a:rPr>
              <a:t>implementation. </a:t>
            </a:r>
            <a:r>
              <a:rPr lang="en-US" sz="2200" dirty="0">
                <a:solidFill>
                  <a:srgbClr val="FFFFFF"/>
                </a:solidFill>
              </a:rPr>
              <a:t>The National Water Act of 1998 provides the most forward-thinking example of legislation based on IWRM and indeed preceded the adoption of IWRM in </a:t>
            </a:r>
            <a:r>
              <a:rPr lang="en-US" sz="2200" dirty="0" smtClean="0">
                <a:solidFill>
                  <a:srgbClr val="FFFFFF"/>
                </a:solidFill>
              </a:rPr>
              <a:t>international </a:t>
            </a:r>
            <a:r>
              <a:rPr lang="en-US" sz="2200" dirty="0">
                <a:solidFill>
                  <a:srgbClr val="FFFFFF"/>
                </a:solidFill>
              </a:rPr>
              <a:t>agreements. One of the most </a:t>
            </a:r>
            <a:r>
              <a:rPr lang="en-US" sz="2200" dirty="0" smtClean="0">
                <a:solidFill>
                  <a:srgbClr val="FFFFFF"/>
                </a:solidFill>
              </a:rPr>
              <a:t>innovative </a:t>
            </a:r>
            <a:r>
              <a:rPr lang="en-US" sz="2200" dirty="0">
                <a:solidFill>
                  <a:srgbClr val="FFFFFF"/>
                </a:solidFill>
              </a:rPr>
              <a:t>aspects of the South African legislation is the definition of an ecological reserve that maintains a minimum level of in-stream flow to ensure ecological </a:t>
            </a:r>
            <a:r>
              <a:rPr lang="en-US" sz="2200" dirty="0" smtClean="0">
                <a:solidFill>
                  <a:srgbClr val="FFFFFF"/>
                </a:solidFill>
              </a:rPr>
              <a:t>sustainability” </a:t>
            </a:r>
            <a:r>
              <a:rPr lang="en-US" sz="2200" dirty="0">
                <a:solidFill>
                  <a:srgbClr val="FFFFFF"/>
                </a:solidFill>
              </a:rPr>
              <a:t>(</a:t>
            </a:r>
            <a:r>
              <a:rPr lang="en-US" sz="2200" dirty="0" err="1">
                <a:solidFill>
                  <a:srgbClr val="FFFFFF"/>
                </a:solidFill>
              </a:rPr>
              <a:t>Hering</a:t>
            </a:r>
            <a:r>
              <a:rPr lang="en-US" sz="2200" dirty="0">
                <a:solidFill>
                  <a:srgbClr val="FFFFFF"/>
                </a:solidFill>
              </a:rPr>
              <a:t> and </a:t>
            </a:r>
            <a:r>
              <a:rPr lang="en-US" sz="2200" dirty="0" err="1">
                <a:solidFill>
                  <a:srgbClr val="FFFFFF"/>
                </a:solidFill>
              </a:rPr>
              <a:t>Ingold</a:t>
            </a:r>
            <a:r>
              <a:rPr lang="en-US" sz="2200" dirty="0">
                <a:solidFill>
                  <a:srgbClr val="FFFFFF"/>
                </a:solidFill>
              </a:rPr>
              <a:t> 2012: 1235).</a:t>
            </a:r>
          </a:p>
          <a:p>
            <a:pPr algn="just"/>
            <a:r>
              <a:rPr lang="en-US" sz="2200" dirty="0" smtClean="0">
                <a:solidFill>
                  <a:srgbClr val="FFFFFF"/>
                </a:solidFill>
              </a:rPr>
              <a:t>“The </a:t>
            </a:r>
            <a:r>
              <a:rPr lang="en-US" sz="2200" dirty="0">
                <a:solidFill>
                  <a:srgbClr val="FFFFFF"/>
                </a:solidFill>
              </a:rPr>
              <a:t>effort that South Africa has dedicated to managing its water resources and water supply reflects the impact of water scarcity on the potential for economic development…And yet it is recognized that </a:t>
            </a:r>
            <a:r>
              <a:rPr lang="en-US" sz="2200" dirty="0" smtClean="0">
                <a:solidFill>
                  <a:srgbClr val="FFFFFF"/>
                </a:solidFill>
              </a:rPr>
              <a:t>implementation </a:t>
            </a:r>
            <a:r>
              <a:rPr lang="en-US" sz="2200" dirty="0">
                <a:solidFill>
                  <a:srgbClr val="FFFFFF"/>
                </a:solidFill>
              </a:rPr>
              <a:t>has been hindered by </a:t>
            </a:r>
            <a:r>
              <a:rPr lang="en-US" sz="2200" dirty="0" smtClean="0">
                <a:solidFill>
                  <a:srgbClr val="FFFFFF"/>
                </a:solidFill>
              </a:rPr>
              <a:t>lack </a:t>
            </a:r>
            <a:r>
              <a:rPr lang="en-US" sz="2200" dirty="0">
                <a:solidFill>
                  <a:srgbClr val="FFFFFF"/>
                </a:solidFill>
              </a:rPr>
              <a:t>of capacity, over-ambitious and highly technical </a:t>
            </a:r>
            <a:r>
              <a:rPr lang="en-US" sz="2200" dirty="0" smtClean="0">
                <a:solidFill>
                  <a:srgbClr val="FFFFFF"/>
                </a:solidFill>
              </a:rPr>
              <a:t>interpretation </a:t>
            </a:r>
            <a:r>
              <a:rPr lang="en-US" sz="2200" dirty="0">
                <a:solidFill>
                  <a:srgbClr val="FFFFFF"/>
                </a:solidFill>
              </a:rPr>
              <a:t>of policy, and the desire to do too much at one </a:t>
            </a:r>
            <a:r>
              <a:rPr lang="en-US" sz="2200" dirty="0" smtClean="0">
                <a:solidFill>
                  <a:srgbClr val="FFFFFF"/>
                </a:solidFill>
              </a:rPr>
              <a:t>time. </a:t>
            </a:r>
            <a:r>
              <a:rPr lang="en-US" sz="2200" dirty="0">
                <a:solidFill>
                  <a:srgbClr val="FFFFFF"/>
                </a:solidFill>
              </a:rPr>
              <a:t>In this context, IWRM has been criticized as a </a:t>
            </a:r>
            <a:r>
              <a:rPr lang="en-US" sz="2200" dirty="0" smtClean="0">
                <a:solidFill>
                  <a:srgbClr val="FFFFFF"/>
                </a:solidFill>
              </a:rPr>
              <a:t>‘recipe </a:t>
            </a:r>
            <a:r>
              <a:rPr lang="en-US" sz="2200" dirty="0">
                <a:solidFill>
                  <a:srgbClr val="FFFFFF"/>
                </a:solidFill>
              </a:rPr>
              <a:t>for </a:t>
            </a:r>
            <a:r>
              <a:rPr lang="en-US" sz="2200" dirty="0" smtClean="0">
                <a:solidFill>
                  <a:srgbClr val="FFFFFF"/>
                </a:solidFill>
              </a:rPr>
              <a:t>paralysis’” (</a:t>
            </a:r>
            <a:r>
              <a:rPr lang="en-US" sz="2200" dirty="0" err="1" smtClean="0">
                <a:solidFill>
                  <a:srgbClr val="FFFFFF"/>
                </a:solidFill>
              </a:rPr>
              <a:t>Hering</a:t>
            </a:r>
            <a:r>
              <a:rPr lang="en-US" sz="2200" dirty="0" smtClean="0">
                <a:solidFill>
                  <a:srgbClr val="FFFFFF"/>
                </a:solidFill>
              </a:rPr>
              <a:t> and </a:t>
            </a:r>
            <a:r>
              <a:rPr lang="en-US" sz="2200" dirty="0" err="1" smtClean="0">
                <a:solidFill>
                  <a:srgbClr val="FFFFFF"/>
                </a:solidFill>
              </a:rPr>
              <a:t>Ingold</a:t>
            </a:r>
            <a:r>
              <a:rPr lang="en-US" sz="2200" dirty="0" smtClean="0">
                <a:solidFill>
                  <a:srgbClr val="FFFFFF"/>
                </a:solidFill>
              </a:rPr>
              <a:t> 2012: 1235).</a:t>
            </a:r>
            <a:endParaRPr lang="en-US" sz="2200" dirty="0">
              <a:solidFill>
                <a:srgbClr val="FFFFFF"/>
              </a:solidFill>
            </a:endParaRPr>
          </a:p>
        </p:txBody>
      </p:sp>
      <p:sp>
        <p:nvSpPr>
          <p:cNvPr id="4" name="Slide Number Placeholder 3"/>
          <p:cNvSpPr>
            <a:spLocks noGrp="1"/>
          </p:cNvSpPr>
          <p:nvPr>
            <p:ph type="sldNum" sz="quarter" idx="12"/>
          </p:nvPr>
        </p:nvSpPr>
        <p:spPr/>
        <p:txBody>
          <a:bodyPr/>
          <a:lstStyle/>
          <a:p>
            <a:fld id="{162F1D00-BD13-4404-86B0-79703945A0A7}" type="slidenum">
              <a:rPr lang="en-US" smtClean="0"/>
              <a:t>19</a:t>
            </a:fld>
            <a:endParaRPr lang="en-US"/>
          </a:p>
        </p:txBody>
      </p:sp>
    </p:spTree>
    <p:extLst>
      <p:ext uri="{BB962C8B-B14F-4D97-AF65-F5344CB8AC3E}">
        <p14:creationId xmlns:p14="http://schemas.microsoft.com/office/powerpoint/2010/main" val="426466428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8448480" cy="731807"/>
          </a:xfrm>
        </p:spPr>
        <p:txBody>
          <a:bodyPr/>
          <a:lstStyle/>
          <a:p>
            <a:r>
              <a:rPr lang="en-US" sz="3600" dirty="0" smtClean="0"/>
              <a:t>Energy (potential &amp; kinetic)</a:t>
            </a:r>
            <a:endParaRPr lang="en-US" sz="3600" dirty="0"/>
          </a:p>
        </p:txBody>
      </p:sp>
      <p:sp>
        <p:nvSpPr>
          <p:cNvPr id="3" name="Content Placeholder 2"/>
          <p:cNvSpPr>
            <a:spLocks noGrp="1"/>
          </p:cNvSpPr>
          <p:nvPr>
            <p:ph idx="1"/>
          </p:nvPr>
        </p:nvSpPr>
        <p:spPr>
          <a:xfrm>
            <a:off x="0" y="731807"/>
            <a:ext cx="8448480" cy="2356849"/>
          </a:xfrm>
        </p:spPr>
        <p:txBody>
          <a:bodyPr>
            <a:normAutofit/>
          </a:bodyPr>
          <a:lstStyle/>
          <a:p>
            <a:r>
              <a:rPr lang="en-US" sz="2000" dirty="0" smtClean="0"/>
              <a:t>This has huge implications for water management because of hydro power.</a:t>
            </a:r>
            <a:endParaRPr lang="en-US" sz="2000" dirty="0"/>
          </a:p>
        </p:txBody>
      </p:sp>
      <p:pic>
        <p:nvPicPr>
          <p:cNvPr id="2" name="Picture 1" descr="potential kinetic.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789" y="1498600"/>
            <a:ext cx="5947330" cy="5019547"/>
          </a:xfrm>
          <a:prstGeom prst="rect">
            <a:avLst/>
          </a:prstGeom>
        </p:spPr>
      </p:pic>
      <p:pic>
        <p:nvPicPr>
          <p:cNvPr id="5" name="Picture 4" descr="hydropower.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789" y="1881550"/>
            <a:ext cx="7657213" cy="4625419"/>
          </a:xfrm>
          <a:prstGeom prst="rect">
            <a:avLst/>
          </a:prstGeom>
        </p:spPr>
      </p:pic>
    </p:spTree>
    <p:extLst>
      <p:ext uri="{BB962C8B-B14F-4D97-AF65-F5344CB8AC3E}">
        <p14:creationId xmlns:p14="http://schemas.microsoft.com/office/powerpoint/2010/main" val="8419931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xit" presetSubtype="0" fill="hold" nodeType="withEffect">
                                  <p:stCondLst>
                                    <p:cond delay="0"/>
                                  </p:stCondLst>
                                  <p:childTnLst>
                                    <p:animEffect transition="out" filter="fade">
                                      <p:cBhvr>
                                        <p:cTn id="9" dur="500"/>
                                        <p:tgtEl>
                                          <p:spTgt spid="2"/>
                                        </p:tgtEl>
                                      </p:cBhvr>
                                    </p:animEffect>
                                    <p:set>
                                      <p:cBhvr>
                                        <p:cTn id="10"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448480" cy="578168"/>
          </a:xfrm>
        </p:spPr>
        <p:txBody>
          <a:bodyPr>
            <a:normAutofit fontScale="90000"/>
          </a:bodyPr>
          <a:lstStyle/>
          <a:p>
            <a:r>
              <a:rPr lang="en-US" sz="3600" dirty="0" smtClean="0"/>
              <a:t>Case continued</a:t>
            </a:r>
            <a:endParaRPr lang="en-US" sz="3600" dirty="0"/>
          </a:p>
        </p:txBody>
      </p:sp>
      <p:sp>
        <p:nvSpPr>
          <p:cNvPr id="3" name="Content Placeholder 2"/>
          <p:cNvSpPr>
            <a:spLocks noGrp="1"/>
          </p:cNvSpPr>
          <p:nvPr>
            <p:ph idx="1"/>
          </p:nvPr>
        </p:nvSpPr>
        <p:spPr>
          <a:xfrm>
            <a:off x="0" y="735800"/>
            <a:ext cx="8448480" cy="6122199"/>
          </a:xfrm>
        </p:spPr>
        <p:txBody>
          <a:bodyPr>
            <a:noAutofit/>
          </a:bodyPr>
          <a:lstStyle/>
          <a:p>
            <a:pPr algn="just"/>
            <a:r>
              <a:rPr lang="en-US" sz="2200" dirty="0" smtClean="0">
                <a:solidFill>
                  <a:srgbClr val="FFFFFF"/>
                </a:solidFill>
              </a:rPr>
              <a:t>“At </a:t>
            </a:r>
            <a:r>
              <a:rPr lang="en-US" sz="2200" dirty="0">
                <a:solidFill>
                  <a:srgbClr val="FFFFFF"/>
                </a:solidFill>
              </a:rPr>
              <a:t>the heart of successful water management is finding a balance between access to water and sustainability of the resource as set out in section 18 of Agenda 21 and agreed on by the international community. In a scenario of increasing anthropogenic demand on water resources and the concomitant increase in </a:t>
            </a:r>
            <a:r>
              <a:rPr lang="en-US" sz="2200" b="1" i="1" dirty="0">
                <a:solidFill>
                  <a:srgbClr val="FFFFFF"/>
                </a:solidFill>
              </a:rPr>
              <a:t>water scarcity</a:t>
            </a:r>
            <a:r>
              <a:rPr lang="en-US" sz="2200" dirty="0">
                <a:solidFill>
                  <a:srgbClr val="FFFFFF"/>
                </a:solidFill>
              </a:rPr>
              <a:t>, these two demands on the resource seem contradictory. The key question in this sub-theme is: What are the system conditions that are both necessary and sufficient to provide access to water whilst simultaneously ensure sustainability of the resource</a:t>
            </a:r>
            <a:r>
              <a:rPr lang="en-US" sz="2200" dirty="0" smtClean="0">
                <a:solidFill>
                  <a:srgbClr val="FFFFFF"/>
                </a:solidFill>
              </a:rPr>
              <a:t>?”</a:t>
            </a:r>
          </a:p>
          <a:p>
            <a:pPr lvl="1" algn="just"/>
            <a:r>
              <a:rPr lang="en-US" sz="2200" i="1" dirty="0" smtClean="0">
                <a:solidFill>
                  <a:srgbClr val="FFFFFF"/>
                </a:solidFill>
              </a:rPr>
              <a:t>Access</a:t>
            </a:r>
            <a:r>
              <a:rPr lang="en-US" sz="2200" i="1" dirty="0">
                <a:solidFill>
                  <a:srgbClr val="FFFFFF"/>
                </a:solidFill>
              </a:rPr>
              <a:t>-sustainability trade-</a:t>
            </a:r>
            <a:r>
              <a:rPr lang="en-US" sz="2200" i="1" dirty="0" smtClean="0">
                <a:solidFill>
                  <a:srgbClr val="FFFFFF"/>
                </a:solidFill>
              </a:rPr>
              <a:t>off</a:t>
            </a:r>
          </a:p>
          <a:p>
            <a:pPr lvl="1" algn="just"/>
            <a:r>
              <a:rPr lang="en-US" sz="2200" i="1" dirty="0">
                <a:solidFill>
                  <a:srgbClr val="FFFFFF"/>
                </a:solidFill>
              </a:rPr>
              <a:t>Equity, vulnerability and </a:t>
            </a:r>
            <a:r>
              <a:rPr lang="en-US" sz="2200" i="1" dirty="0" smtClean="0">
                <a:solidFill>
                  <a:srgbClr val="FFFFFF"/>
                </a:solidFill>
              </a:rPr>
              <a:t>resilience</a:t>
            </a:r>
          </a:p>
          <a:p>
            <a:pPr lvl="1" algn="just"/>
            <a:r>
              <a:rPr lang="en-US" sz="2200" i="1" dirty="0">
                <a:solidFill>
                  <a:srgbClr val="FFFFFF"/>
                </a:solidFill>
              </a:rPr>
              <a:t>Resource </a:t>
            </a:r>
            <a:r>
              <a:rPr lang="en-US" sz="2200" i="1" dirty="0" smtClean="0">
                <a:solidFill>
                  <a:srgbClr val="FFFFFF"/>
                </a:solidFill>
              </a:rPr>
              <a:t>protection</a:t>
            </a:r>
          </a:p>
          <a:p>
            <a:pPr lvl="1" algn="just"/>
            <a:r>
              <a:rPr lang="en-US" sz="2200" i="1" dirty="0">
                <a:solidFill>
                  <a:srgbClr val="FFFFFF"/>
                </a:solidFill>
              </a:rPr>
              <a:t>Land </a:t>
            </a:r>
            <a:r>
              <a:rPr lang="en-US" sz="2200" i="1" dirty="0" smtClean="0">
                <a:solidFill>
                  <a:srgbClr val="FFFFFF"/>
                </a:solidFill>
              </a:rPr>
              <a:t>use</a:t>
            </a:r>
          </a:p>
          <a:p>
            <a:pPr lvl="1" algn="just"/>
            <a:r>
              <a:rPr lang="en-US" sz="2200" i="1" dirty="0">
                <a:solidFill>
                  <a:srgbClr val="FFFFFF"/>
                </a:solidFill>
              </a:rPr>
              <a:t>Optimal Water </a:t>
            </a:r>
            <a:r>
              <a:rPr lang="en-US" sz="2200" i="1" dirty="0" smtClean="0">
                <a:solidFill>
                  <a:srgbClr val="FFFFFF"/>
                </a:solidFill>
              </a:rPr>
              <a:t>use</a:t>
            </a:r>
          </a:p>
          <a:p>
            <a:pPr lvl="1" algn="just"/>
            <a:r>
              <a:rPr lang="en-US" sz="2200" i="1" dirty="0">
                <a:solidFill>
                  <a:srgbClr val="FFFFFF"/>
                </a:solidFill>
              </a:rPr>
              <a:t>Governance</a:t>
            </a:r>
            <a:endParaRPr lang="en-US" sz="2200" dirty="0" smtClean="0">
              <a:solidFill>
                <a:srgbClr val="FFFFFF"/>
              </a:solidFill>
            </a:endParaRPr>
          </a:p>
          <a:p>
            <a:pPr lvl="1" algn="just"/>
            <a:endParaRPr lang="en-US" sz="2200" dirty="0">
              <a:solidFill>
                <a:srgbClr val="FFFFFF"/>
              </a:solidFill>
            </a:endParaRPr>
          </a:p>
        </p:txBody>
      </p:sp>
      <p:sp>
        <p:nvSpPr>
          <p:cNvPr id="4" name="Slide Number Placeholder 3"/>
          <p:cNvSpPr>
            <a:spLocks noGrp="1"/>
          </p:cNvSpPr>
          <p:nvPr>
            <p:ph type="sldNum" sz="quarter" idx="12"/>
          </p:nvPr>
        </p:nvSpPr>
        <p:spPr/>
        <p:txBody>
          <a:bodyPr/>
          <a:lstStyle/>
          <a:p>
            <a:fld id="{162F1D00-BD13-4404-86B0-79703945A0A7}" type="slidenum">
              <a:rPr lang="en-US" smtClean="0"/>
              <a:t>20</a:t>
            </a:fld>
            <a:endParaRPr lang="en-US"/>
          </a:p>
        </p:txBody>
      </p:sp>
    </p:spTree>
    <p:extLst>
      <p:ext uri="{BB962C8B-B14F-4D97-AF65-F5344CB8AC3E}">
        <p14:creationId xmlns:p14="http://schemas.microsoft.com/office/powerpoint/2010/main" val="30861519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448480" cy="588492"/>
          </a:xfrm>
        </p:spPr>
        <p:txBody>
          <a:bodyPr>
            <a:normAutofit fontScale="90000"/>
          </a:bodyPr>
          <a:lstStyle/>
          <a:p>
            <a:r>
              <a:rPr lang="en-US" sz="3600" dirty="0" smtClean="0"/>
              <a:t>IWRM &amp; Scarcity</a:t>
            </a:r>
            <a:endParaRPr lang="en-US" sz="3600" dirty="0"/>
          </a:p>
        </p:txBody>
      </p:sp>
      <p:sp>
        <p:nvSpPr>
          <p:cNvPr id="3" name="Content Placeholder 2"/>
          <p:cNvSpPr>
            <a:spLocks noGrp="1"/>
          </p:cNvSpPr>
          <p:nvPr>
            <p:ph idx="1"/>
          </p:nvPr>
        </p:nvSpPr>
        <p:spPr>
          <a:xfrm>
            <a:off x="0" y="914759"/>
            <a:ext cx="8448480" cy="5486041"/>
          </a:xfrm>
        </p:spPr>
        <p:txBody>
          <a:bodyPr>
            <a:normAutofit/>
          </a:bodyPr>
          <a:lstStyle/>
          <a:p>
            <a:pPr algn="just"/>
            <a:r>
              <a:rPr lang="en-US" sz="2400" dirty="0" smtClean="0">
                <a:solidFill>
                  <a:srgbClr val="FFFFFF"/>
                </a:solidFill>
              </a:rPr>
              <a:t>IWRM is a response to the threat of scarcity.</a:t>
            </a:r>
          </a:p>
          <a:p>
            <a:pPr algn="just"/>
            <a:r>
              <a:rPr lang="en-US" sz="2400" dirty="0" smtClean="0">
                <a:solidFill>
                  <a:srgbClr val="FFFFFF"/>
                </a:solidFill>
              </a:rPr>
              <a:t>It is an effort to </a:t>
            </a:r>
            <a:r>
              <a:rPr lang="en-US" sz="2400" b="1" dirty="0" smtClean="0">
                <a:solidFill>
                  <a:srgbClr val="FFFFFF"/>
                </a:solidFill>
              </a:rPr>
              <a:t>put into practice</a:t>
            </a:r>
            <a:r>
              <a:rPr lang="en-US" sz="2400" dirty="0" smtClean="0">
                <a:solidFill>
                  <a:srgbClr val="FFFFFF"/>
                </a:solidFill>
              </a:rPr>
              <a:t> the framings, but with regards to water. </a:t>
            </a:r>
          </a:p>
          <a:p>
            <a:pPr algn="just"/>
            <a:r>
              <a:rPr lang="en-US" sz="2400" dirty="0" smtClean="0">
                <a:solidFill>
                  <a:srgbClr val="FFFFFF"/>
                </a:solidFill>
              </a:rPr>
              <a:t>Another way of </a:t>
            </a:r>
            <a:r>
              <a:rPr lang="en-US" sz="2400" dirty="0" err="1" smtClean="0">
                <a:solidFill>
                  <a:srgbClr val="FFFFFF"/>
                </a:solidFill>
              </a:rPr>
              <a:t>conceptualising</a:t>
            </a:r>
            <a:r>
              <a:rPr lang="en-US" sz="2400" dirty="0" smtClean="0">
                <a:solidFill>
                  <a:srgbClr val="FFFFFF"/>
                </a:solidFill>
              </a:rPr>
              <a:t> the ‘integrated’ is to think of the three approaches to scarcity:</a:t>
            </a:r>
          </a:p>
          <a:p>
            <a:pPr lvl="1" algn="just"/>
            <a:r>
              <a:rPr lang="en-US" sz="2400" u="sng" dirty="0" smtClean="0">
                <a:solidFill>
                  <a:srgbClr val="FFFFFF"/>
                </a:solidFill>
              </a:rPr>
              <a:t>It is about balancing and ‘trading’ between productionist water management (we need more water/volume), entitlement approaches (we need to address the socio-economic structures that shape who has access), and the political concepts (we need to explore who profits/benefits from the present unequal allocation of water).</a:t>
            </a:r>
          </a:p>
        </p:txBody>
      </p:sp>
      <p:sp>
        <p:nvSpPr>
          <p:cNvPr id="4" name="Slide Number Placeholder 3"/>
          <p:cNvSpPr>
            <a:spLocks noGrp="1"/>
          </p:cNvSpPr>
          <p:nvPr>
            <p:ph type="sldNum" sz="quarter" idx="12"/>
          </p:nvPr>
        </p:nvSpPr>
        <p:spPr/>
        <p:txBody>
          <a:bodyPr/>
          <a:lstStyle/>
          <a:p>
            <a:fld id="{162F1D00-BD13-4404-86B0-79703945A0A7}" type="slidenum">
              <a:rPr lang="en-US" smtClean="0"/>
              <a:t>21</a:t>
            </a:fld>
            <a:endParaRPr lang="en-US"/>
          </a:p>
        </p:txBody>
      </p:sp>
    </p:spTree>
    <p:extLst>
      <p:ext uri="{BB962C8B-B14F-4D97-AF65-F5344CB8AC3E}">
        <p14:creationId xmlns:p14="http://schemas.microsoft.com/office/powerpoint/2010/main" val="25677902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accent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accent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62F1D00-BD13-4404-86B0-79703945A0A7}" type="slidenum">
              <a:rPr lang="en-US" smtClean="0"/>
              <a:t>22</a:t>
            </a:fld>
            <a:endParaRPr lang="en-US"/>
          </a:p>
        </p:txBody>
      </p:sp>
      <p:sp>
        <p:nvSpPr>
          <p:cNvPr id="6" name="TextBox 5"/>
          <p:cNvSpPr txBox="1"/>
          <p:nvPr/>
        </p:nvSpPr>
        <p:spPr>
          <a:xfrm>
            <a:off x="708875" y="3593282"/>
            <a:ext cx="6400760" cy="523220"/>
          </a:xfrm>
          <a:prstGeom prst="rect">
            <a:avLst/>
          </a:prstGeom>
          <a:noFill/>
        </p:spPr>
        <p:txBody>
          <a:bodyPr wrap="none" rtlCol="0">
            <a:spAutoFit/>
          </a:bodyPr>
          <a:lstStyle/>
          <a:p>
            <a:r>
              <a:rPr lang="en-US" sz="2800" dirty="0" smtClean="0"/>
              <a:t>CASES: CRISES &amp; WATER RECYCLING</a:t>
            </a:r>
            <a:endParaRPr lang="en-US" sz="2800" dirty="0"/>
          </a:p>
        </p:txBody>
      </p:sp>
    </p:spTree>
    <p:extLst>
      <p:ext uri="{BB962C8B-B14F-4D97-AF65-F5344CB8AC3E}">
        <p14:creationId xmlns:p14="http://schemas.microsoft.com/office/powerpoint/2010/main" val="191443382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448480" cy="588492"/>
          </a:xfrm>
        </p:spPr>
        <p:txBody>
          <a:bodyPr>
            <a:normAutofit fontScale="90000"/>
          </a:bodyPr>
          <a:lstStyle/>
          <a:p>
            <a:r>
              <a:rPr lang="en-US" sz="3600" dirty="0" smtClean="0"/>
              <a:t>Flint Michigan Case </a:t>
            </a:r>
            <a:endParaRPr lang="en-US" sz="3600" dirty="0"/>
          </a:p>
        </p:txBody>
      </p:sp>
      <p:sp>
        <p:nvSpPr>
          <p:cNvPr id="4" name="Slide Number Placeholder 3"/>
          <p:cNvSpPr>
            <a:spLocks noGrp="1"/>
          </p:cNvSpPr>
          <p:nvPr>
            <p:ph type="sldNum" sz="quarter" idx="12"/>
          </p:nvPr>
        </p:nvSpPr>
        <p:spPr/>
        <p:txBody>
          <a:bodyPr/>
          <a:lstStyle/>
          <a:p>
            <a:fld id="{162F1D00-BD13-4404-86B0-79703945A0A7}" type="slidenum">
              <a:rPr lang="en-US" smtClean="0"/>
              <a:t>23</a:t>
            </a:fld>
            <a:endParaRPr lang="en-US" dirty="0"/>
          </a:p>
        </p:txBody>
      </p:sp>
      <p:pic>
        <p:nvPicPr>
          <p:cNvPr id="5" name="Picture 4" descr="elite-daily-flint-michigan-water-crisis-twitter.png">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984" y="1767444"/>
            <a:ext cx="7599816" cy="3814212"/>
          </a:xfrm>
          <a:prstGeom prst="rect">
            <a:avLst/>
          </a:prstGeom>
        </p:spPr>
      </p:pic>
      <p:pic>
        <p:nvPicPr>
          <p:cNvPr id="6" name="Picture 5" descr="image51.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5414" y="3943924"/>
            <a:ext cx="2191496" cy="2078497"/>
          </a:xfrm>
          <a:prstGeom prst="rect">
            <a:avLst/>
          </a:prstGeom>
        </p:spPr>
      </p:pic>
    </p:spTree>
    <p:extLst>
      <p:ext uri="{BB962C8B-B14F-4D97-AF65-F5344CB8AC3E}">
        <p14:creationId xmlns:p14="http://schemas.microsoft.com/office/powerpoint/2010/main" val="405038262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48480" cy="731807"/>
          </a:xfrm>
        </p:spPr>
        <p:txBody>
          <a:bodyPr/>
          <a:lstStyle/>
          <a:p>
            <a:r>
              <a:rPr lang="en-US" sz="3600" dirty="0" smtClean="0"/>
              <a:t>Water Recycling (the future?)</a:t>
            </a:r>
            <a:endParaRPr lang="en-US" sz="3600" dirty="0"/>
          </a:p>
        </p:txBody>
      </p:sp>
      <p:sp>
        <p:nvSpPr>
          <p:cNvPr id="3" name="Content Placeholder 2"/>
          <p:cNvSpPr>
            <a:spLocks noGrp="1"/>
          </p:cNvSpPr>
          <p:nvPr>
            <p:ph idx="1"/>
          </p:nvPr>
        </p:nvSpPr>
        <p:spPr>
          <a:xfrm>
            <a:off x="0" y="914759"/>
            <a:ext cx="8448480" cy="1625363"/>
          </a:xfrm>
        </p:spPr>
        <p:txBody>
          <a:bodyPr>
            <a:normAutofit lnSpcReduction="10000"/>
          </a:bodyPr>
          <a:lstStyle/>
          <a:p>
            <a:r>
              <a:rPr lang="en-US" dirty="0" smtClean="0">
                <a:solidFill>
                  <a:srgbClr val="FFFFFF"/>
                </a:solidFill>
              </a:rPr>
              <a:t>Or the present?</a:t>
            </a:r>
          </a:p>
          <a:p>
            <a:r>
              <a:rPr lang="en-US" dirty="0" smtClean="0">
                <a:solidFill>
                  <a:srgbClr val="FFFFFF"/>
                </a:solidFill>
              </a:rPr>
              <a:t>What is the difference between the hydrological cycle and water recycling?</a:t>
            </a:r>
            <a:endParaRPr lang="en-US" dirty="0">
              <a:solidFill>
                <a:srgbClr val="FFFFFF"/>
              </a:solidFill>
            </a:endParaRPr>
          </a:p>
        </p:txBody>
      </p:sp>
      <p:pic>
        <p:nvPicPr>
          <p:cNvPr id="4" name="Picture 3" descr="recycledog.jpg">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9891" y="2533023"/>
            <a:ext cx="5498589" cy="4324978"/>
          </a:xfrm>
          <a:prstGeom prst="rect">
            <a:avLst/>
          </a:prstGeom>
        </p:spPr>
      </p:pic>
      <p:sp>
        <p:nvSpPr>
          <p:cNvPr id="5" name="Slide Number Placeholder 4"/>
          <p:cNvSpPr>
            <a:spLocks noGrp="1"/>
          </p:cNvSpPr>
          <p:nvPr>
            <p:ph type="sldNum" sz="quarter" idx="12"/>
          </p:nvPr>
        </p:nvSpPr>
        <p:spPr/>
        <p:txBody>
          <a:bodyPr/>
          <a:lstStyle/>
          <a:p>
            <a:fld id="{162F1D00-BD13-4404-86B0-79703945A0A7}" type="slidenum">
              <a:rPr lang="en-US" smtClean="0"/>
              <a:t>24</a:t>
            </a:fld>
            <a:endParaRPr lang="en-US"/>
          </a:p>
        </p:txBody>
      </p:sp>
    </p:spTree>
    <p:extLst>
      <p:ext uri="{BB962C8B-B14F-4D97-AF65-F5344CB8AC3E}">
        <p14:creationId xmlns:p14="http://schemas.microsoft.com/office/powerpoint/2010/main" val="28511564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48480" cy="731807"/>
          </a:xfrm>
        </p:spPr>
        <p:txBody>
          <a:bodyPr/>
          <a:lstStyle/>
          <a:p>
            <a:r>
              <a:rPr lang="en-US" sz="3600" dirty="0" smtClean="0"/>
              <a:t>Singapore Case Study</a:t>
            </a:r>
            <a:endParaRPr lang="en-US" sz="3600" dirty="0"/>
          </a:p>
        </p:txBody>
      </p:sp>
      <p:sp>
        <p:nvSpPr>
          <p:cNvPr id="3" name="Content Placeholder 2"/>
          <p:cNvSpPr>
            <a:spLocks noGrp="1"/>
          </p:cNvSpPr>
          <p:nvPr>
            <p:ph idx="1"/>
          </p:nvPr>
        </p:nvSpPr>
        <p:spPr>
          <a:xfrm>
            <a:off x="0" y="914760"/>
            <a:ext cx="9144000" cy="2154556"/>
          </a:xfrm>
        </p:spPr>
        <p:txBody>
          <a:bodyPr>
            <a:noAutofit/>
          </a:bodyPr>
          <a:lstStyle/>
          <a:p>
            <a:r>
              <a:rPr lang="en-US" sz="2300" dirty="0" smtClean="0">
                <a:solidFill>
                  <a:srgbClr val="FFFFFF"/>
                </a:solidFill>
              </a:rPr>
              <a:t>5 Million people (700 kms</a:t>
            </a:r>
            <a:r>
              <a:rPr lang="en-US" sz="2300" baseline="30000" dirty="0" smtClean="0">
                <a:solidFill>
                  <a:srgbClr val="FFFFFF"/>
                </a:solidFill>
              </a:rPr>
              <a:t>2</a:t>
            </a:r>
            <a:r>
              <a:rPr lang="en-US" sz="2300" dirty="0" smtClean="0">
                <a:solidFill>
                  <a:srgbClr val="FFFFFF"/>
                </a:solidFill>
              </a:rPr>
              <a:t>)</a:t>
            </a:r>
          </a:p>
          <a:p>
            <a:r>
              <a:rPr lang="en-US" sz="2300" dirty="0" smtClean="0">
                <a:solidFill>
                  <a:srgbClr val="FFFFFF"/>
                </a:solidFill>
              </a:rPr>
              <a:t>Very densely populated with extremely scarce water resources.</a:t>
            </a:r>
          </a:p>
          <a:p>
            <a:r>
              <a:rPr lang="en-US" sz="2300" dirty="0" smtClean="0">
                <a:solidFill>
                  <a:srgbClr val="FFFFFF"/>
                </a:solidFill>
              </a:rPr>
              <a:t>While a great deal of precipitation in region (2,300 mm/year), nowhere to store water reserves.</a:t>
            </a:r>
          </a:p>
          <a:p>
            <a:r>
              <a:rPr lang="en-US" sz="2300" dirty="0" smtClean="0">
                <a:solidFill>
                  <a:srgbClr val="FFFFFF"/>
                </a:solidFill>
              </a:rPr>
              <a:t>Testy relationship with Malaysia, particularly over water.</a:t>
            </a:r>
            <a:endParaRPr lang="en-US" sz="2300" dirty="0">
              <a:solidFill>
                <a:srgbClr val="FFFFFF"/>
              </a:solidFill>
            </a:endParaRPr>
          </a:p>
        </p:txBody>
      </p:sp>
      <p:pic>
        <p:nvPicPr>
          <p:cNvPr id="4" name="Picture 3" descr="singapore.jpg">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1227" y="2977847"/>
            <a:ext cx="5247253" cy="3880153"/>
          </a:xfrm>
          <a:prstGeom prst="rect">
            <a:avLst/>
          </a:prstGeom>
        </p:spPr>
      </p:pic>
      <p:sp>
        <p:nvSpPr>
          <p:cNvPr id="6" name="Slide Number Placeholder 5"/>
          <p:cNvSpPr>
            <a:spLocks noGrp="1"/>
          </p:cNvSpPr>
          <p:nvPr>
            <p:ph type="sldNum" sz="quarter" idx="12"/>
          </p:nvPr>
        </p:nvSpPr>
        <p:spPr/>
        <p:txBody>
          <a:bodyPr/>
          <a:lstStyle/>
          <a:p>
            <a:fld id="{162F1D00-BD13-4404-86B0-79703945A0A7}" type="slidenum">
              <a:rPr lang="en-US" smtClean="0"/>
              <a:t>25</a:t>
            </a:fld>
            <a:endParaRPr lang="en-US"/>
          </a:p>
        </p:txBody>
      </p:sp>
      <p:pic>
        <p:nvPicPr>
          <p:cNvPr id="7" name="Picture 6" descr="jlcauseway07e.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14760"/>
            <a:ext cx="9144000" cy="5943240"/>
          </a:xfrm>
          <a:prstGeom prst="rect">
            <a:avLst/>
          </a:prstGeom>
        </p:spPr>
      </p:pic>
    </p:spTree>
    <p:extLst>
      <p:ext uri="{BB962C8B-B14F-4D97-AF65-F5344CB8AC3E}">
        <p14:creationId xmlns:p14="http://schemas.microsoft.com/office/powerpoint/2010/main" val="20143796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48480" cy="731807"/>
          </a:xfrm>
        </p:spPr>
        <p:txBody>
          <a:bodyPr/>
          <a:lstStyle/>
          <a:p>
            <a:r>
              <a:rPr lang="en-US" sz="3600" dirty="0" smtClean="0"/>
              <a:t>Scarcity-Induced Conflict?</a:t>
            </a:r>
            <a:endParaRPr lang="en-US" sz="3600" dirty="0"/>
          </a:p>
        </p:txBody>
      </p:sp>
      <p:sp>
        <p:nvSpPr>
          <p:cNvPr id="3" name="Content Placeholder 2"/>
          <p:cNvSpPr>
            <a:spLocks noGrp="1"/>
          </p:cNvSpPr>
          <p:nvPr>
            <p:ph idx="1"/>
          </p:nvPr>
        </p:nvSpPr>
        <p:spPr>
          <a:xfrm>
            <a:off x="0" y="914759"/>
            <a:ext cx="8686800" cy="5486041"/>
          </a:xfrm>
        </p:spPr>
        <p:txBody>
          <a:bodyPr>
            <a:normAutofit fontScale="85000" lnSpcReduction="10000"/>
          </a:bodyPr>
          <a:lstStyle/>
          <a:p>
            <a:pPr algn="just"/>
            <a:r>
              <a:rPr lang="en-US" dirty="0" smtClean="0">
                <a:solidFill>
                  <a:srgbClr val="FFFFFF"/>
                </a:solidFill>
              </a:rPr>
              <a:t>“After Singapore’s expulsion from the Malaysian Federation, Johor offered to continue honoring the water contract. But relations between the island country and mainland remained guarded. For Singapore, there was the possibility that Malaysia could use threats of cutting off the water supply as a way to apply political and economic pressure” (Rogers and Leal 2010: 34).</a:t>
            </a:r>
          </a:p>
          <a:p>
            <a:pPr algn="just"/>
            <a:r>
              <a:rPr lang="en-US" dirty="0" smtClean="0">
                <a:solidFill>
                  <a:srgbClr val="FFFFFF"/>
                </a:solidFill>
              </a:rPr>
              <a:t>“The treatment method Singapore used, almost identical to that used by Orange County, includes the three-step process of microfiltration, reverse osmosis, and ultraviolet technologies… the water produced met the drinking standards of the US EPA and WHO</a:t>
            </a:r>
            <a:r>
              <a:rPr lang="en-US" dirty="0">
                <a:solidFill>
                  <a:srgbClr val="FFFFFF"/>
                </a:solidFill>
              </a:rPr>
              <a:t>” (Rogers and Leal 2010: </a:t>
            </a:r>
            <a:r>
              <a:rPr lang="en-US" dirty="0" smtClean="0">
                <a:solidFill>
                  <a:srgbClr val="FFFFFF"/>
                </a:solidFill>
              </a:rPr>
              <a:t>35)</a:t>
            </a:r>
            <a:r>
              <a:rPr lang="en-US" dirty="0">
                <a:solidFill>
                  <a:srgbClr val="FFFFFF"/>
                </a:solidFill>
              </a:rPr>
              <a:t>.</a:t>
            </a:r>
          </a:p>
          <a:p>
            <a:pPr algn="just"/>
            <a:endParaRPr lang="en-US" dirty="0" smtClean="0">
              <a:solidFill>
                <a:srgbClr val="FFFFFF"/>
              </a:solidFill>
            </a:endParaRPr>
          </a:p>
        </p:txBody>
      </p:sp>
      <p:sp>
        <p:nvSpPr>
          <p:cNvPr id="4" name="Slide Number Placeholder 3"/>
          <p:cNvSpPr>
            <a:spLocks noGrp="1"/>
          </p:cNvSpPr>
          <p:nvPr>
            <p:ph type="sldNum" sz="quarter" idx="12"/>
          </p:nvPr>
        </p:nvSpPr>
        <p:spPr/>
        <p:txBody>
          <a:bodyPr/>
          <a:lstStyle/>
          <a:p>
            <a:fld id="{162F1D00-BD13-4404-86B0-79703945A0A7}" type="slidenum">
              <a:rPr lang="en-US" smtClean="0"/>
              <a:t>26</a:t>
            </a:fld>
            <a:endParaRPr lang="en-US"/>
          </a:p>
        </p:txBody>
      </p:sp>
    </p:spTree>
    <p:extLst>
      <p:ext uri="{BB962C8B-B14F-4D97-AF65-F5344CB8AC3E}">
        <p14:creationId xmlns:p14="http://schemas.microsoft.com/office/powerpoint/2010/main" val="25906346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48480" cy="731807"/>
          </a:xfrm>
        </p:spPr>
        <p:txBody>
          <a:bodyPr/>
          <a:lstStyle/>
          <a:p>
            <a:r>
              <a:rPr lang="en-US" sz="3600" dirty="0" err="1" smtClean="0"/>
              <a:t>NEWater</a:t>
            </a:r>
            <a:endParaRPr lang="en-US" sz="3600" dirty="0"/>
          </a:p>
        </p:txBody>
      </p:sp>
      <p:sp>
        <p:nvSpPr>
          <p:cNvPr id="3" name="Content Placeholder 2"/>
          <p:cNvSpPr>
            <a:spLocks noGrp="1"/>
          </p:cNvSpPr>
          <p:nvPr>
            <p:ph idx="1"/>
          </p:nvPr>
        </p:nvSpPr>
        <p:spPr>
          <a:xfrm>
            <a:off x="0" y="914759"/>
            <a:ext cx="8448480" cy="2075177"/>
          </a:xfrm>
        </p:spPr>
        <p:txBody>
          <a:bodyPr>
            <a:normAutofit/>
          </a:bodyPr>
          <a:lstStyle/>
          <a:p>
            <a:r>
              <a:rPr lang="en-US" sz="2400" dirty="0" smtClean="0">
                <a:solidFill>
                  <a:srgbClr val="FFFFFF"/>
                </a:solidFill>
              </a:rPr>
              <a:t>Have embraced water recycling (</a:t>
            </a:r>
            <a:r>
              <a:rPr lang="en-US" sz="2400" dirty="0" err="1" smtClean="0">
                <a:solidFill>
                  <a:srgbClr val="FFFFFF"/>
                </a:solidFill>
              </a:rPr>
              <a:t>NEWater</a:t>
            </a:r>
            <a:r>
              <a:rPr lang="en-US" sz="2400" dirty="0" smtClean="0">
                <a:solidFill>
                  <a:srgbClr val="FFFFFF"/>
                </a:solidFill>
              </a:rPr>
              <a:t>).</a:t>
            </a:r>
          </a:p>
          <a:p>
            <a:r>
              <a:rPr lang="en-US" sz="2400" dirty="0" smtClean="0">
                <a:solidFill>
                  <a:srgbClr val="FFFFFF"/>
                </a:solidFill>
              </a:rPr>
              <a:t>By 2011 approximately 30% of Singapore’s water needs met by NEWater.</a:t>
            </a:r>
            <a:endParaRPr lang="en-US" sz="2400" dirty="0">
              <a:solidFill>
                <a:srgbClr val="FFFFFF"/>
              </a:solidFill>
            </a:endParaRPr>
          </a:p>
        </p:txBody>
      </p:sp>
      <p:pic>
        <p:nvPicPr>
          <p:cNvPr id="5" name="Picture 4" descr="801_bi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835" y="2364654"/>
            <a:ext cx="7078845" cy="3981850"/>
          </a:xfrm>
          <a:prstGeom prst="rect">
            <a:avLst/>
          </a:prstGeom>
        </p:spPr>
      </p:pic>
      <p:sp>
        <p:nvSpPr>
          <p:cNvPr id="4" name="Slide Number Placeholder 3"/>
          <p:cNvSpPr>
            <a:spLocks noGrp="1"/>
          </p:cNvSpPr>
          <p:nvPr>
            <p:ph type="sldNum" sz="quarter" idx="12"/>
          </p:nvPr>
        </p:nvSpPr>
        <p:spPr/>
        <p:txBody>
          <a:bodyPr/>
          <a:lstStyle/>
          <a:p>
            <a:fld id="{162F1D00-BD13-4404-86B0-79703945A0A7}" type="slidenum">
              <a:rPr lang="en-US" smtClean="0"/>
              <a:t>27</a:t>
            </a:fld>
            <a:endParaRPr lang="en-US"/>
          </a:p>
        </p:txBody>
      </p:sp>
    </p:spTree>
    <p:extLst>
      <p:ext uri="{BB962C8B-B14F-4D97-AF65-F5344CB8AC3E}">
        <p14:creationId xmlns:p14="http://schemas.microsoft.com/office/powerpoint/2010/main" val="202091281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48480" cy="731807"/>
          </a:xfrm>
        </p:spPr>
        <p:txBody>
          <a:bodyPr/>
          <a:lstStyle/>
          <a:p>
            <a:r>
              <a:rPr lang="en-US" sz="3600" dirty="0" smtClean="0"/>
              <a:t>Australia Case Study</a:t>
            </a:r>
            <a:endParaRPr lang="en-US" sz="3600" dirty="0"/>
          </a:p>
        </p:txBody>
      </p:sp>
      <p:sp>
        <p:nvSpPr>
          <p:cNvPr id="3" name="Content Placeholder 2"/>
          <p:cNvSpPr>
            <a:spLocks noGrp="1"/>
          </p:cNvSpPr>
          <p:nvPr>
            <p:ph idx="1"/>
          </p:nvPr>
        </p:nvSpPr>
        <p:spPr>
          <a:xfrm>
            <a:off x="0" y="914760"/>
            <a:ext cx="8448480" cy="1852504"/>
          </a:xfrm>
        </p:spPr>
        <p:txBody>
          <a:bodyPr>
            <a:normAutofit fontScale="92500" lnSpcReduction="10000"/>
          </a:bodyPr>
          <a:lstStyle/>
          <a:p>
            <a:r>
              <a:rPr lang="en-US" dirty="0" smtClean="0">
                <a:solidFill>
                  <a:srgbClr val="FFFFFF"/>
                </a:solidFill>
              </a:rPr>
              <a:t>There is a great deal of (somewhat hidden) debate over water recycling in Australia.</a:t>
            </a:r>
          </a:p>
          <a:p>
            <a:r>
              <a:rPr lang="en-US" dirty="0" smtClean="0">
                <a:solidFill>
                  <a:srgbClr val="FFFFFF"/>
                </a:solidFill>
              </a:rPr>
              <a:t>Much of it focuses on informing the public about the hydrological cycle.</a:t>
            </a:r>
            <a:endParaRPr lang="en-US" dirty="0">
              <a:solidFill>
                <a:srgbClr val="FFFFFF"/>
              </a:solidFill>
            </a:endParaRPr>
          </a:p>
        </p:txBody>
      </p:sp>
      <p:pic>
        <p:nvPicPr>
          <p:cNvPr id="4" name="Picture 3" descr="070917-0001.jpg">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873" y="3100470"/>
            <a:ext cx="2685179" cy="3450455"/>
          </a:xfrm>
          <a:prstGeom prst="rect">
            <a:avLst/>
          </a:prstGeom>
        </p:spPr>
      </p:pic>
      <p:sp>
        <p:nvSpPr>
          <p:cNvPr id="5" name="Slide Number Placeholder 4"/>
          <p:cNvSpPr>
            <a:spLocks noGrp="1"/>
          </p:cNvSpPr>
          <p:nvPr>
            <p:ph type="sldNum" sz="quarter" idx="12"/>
          </p:nvPr>
        </p:nvSpPr>
        <p:spPr/>
        <p:txBody>
          <a:bodyPr/>
          <a:lstStyle/>
          <a:p>
            <a:fld id="{162F1D00-BD13-4404-86B0-79703945A0A7}" type="slidenum">
              <a:rPr lang="en-US" smtClean="0"/>
              <a:t>28</a:t>
            </a:fld>
            <a:endParaRPr lang="en-US"/>
          </a:p>
        </p:txBody>
      </p:sp>
    </p:spTree>
    <p:extLst>
      <p:ext uri="{BB962C8B-B14F-4D97-AF65-F5344CB8AC3E}">
        <p14:creationId xmlns:p14="http://schemas.microsoft.com/office/powerpoint/2010/main" val="53832811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62F1D00-BD13-4404-86B0-79703945A0A7}" type="slidenum">
              <a:rPr lang="en-US" smtClean="0"/>
              <a:t>29</a:t>
            </a:fld>
            <a:endParaRPr lang="en-US"/>
          </a:p>
        </p:txBody>
      </p:sp>
      <p:sp>
        <p:nvSpPr>
          <p:cNvPr id="6" name="TextBox 5"/>
          <p:cNvSpPr txBox="1"/>
          <p:nvPr/>
        </p:nvSpPr>
        <p:spPr>
          <a:xfrm>
            <a:off x="708875" y="3593282"/>
            <a:ext cx="4732510" cy="523220"/>
          </a:xfrm>
          <a:prstGeom prst="rect">
            <a:avLst/>
          </a:prstGeom>
          <a:noFill/>
        </p:spPr>
        <p:txBody>
          <a:bodyPr wrap="none" rtlCol="0">
            <a:spAutoFit/>
          </a:bodyPr>
          <a:lstStyle/>
          <a:p>
            <a:r>
              <a:rPr lang="en-US" sz="2800" dirty="0" smtClean="0"/>
              <a:t>SUMMARY &amp; CONCLUSION</a:t>
            </a:r>
            <a:endParaRPr lang="en-US" sz="2800" dirty="0"/>
          </a:p>
        </p:txBody>
      </p:sp>
    </p:spTree>
    <p:extLst>
      <p:ext uri="{BB962C8B-B14F-4D97-AF65-F5344CB8AC3E}">
        <p14:creationId xmlns:p14="http://schemas.microsoft.com/office/powerpoint/2010/main" val="139843902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48480" cy="731807"/>
          </a:xfrm>
        </p:spPr>
        <p:txBody>
          <a:bodyPr/>
          <a:lstStyle/>
          <a:p>
            <a:r>
              <a:rPr lang="en-US" sz="3600" dirty="0" smtClean="0"/>
              <a:t>Run of river hydro</a:t>
            </a:r>
            <a:endParaRPr lang="en-US" sz="3600" dirty="0"/>
          </a:p>
        </p:txBody>
      </p:sp>
      <p:sp>
        <p:nvSpPr>
          <p:cNvPr id="3" name="Content Placeholder 2"/>
          <p:cNvSpPr>
            <a:spLocks noGrp="1"/>
          </p:cNvSpPr>
          <p:nvPr>
            <p:ph idx="1"/>
          </p:nvPr>
        </p:nvSpPr>
        <p:spPr>
          <a:xfrm>
            <a:off x="0" y="914759"/>
            <a:ext cx="8448480" cy="1883327"/>
          </a:xfrm>
        </p:spPr>
        <p:txBody>
          <a:bodyPr>
            <a:noAutofit/>
          </a:bodyPr>
          <a:lstStyle/>
          <a:p>
            <a:r>
              <a:rPr lang="en-US" sz="2400" dirty="0" smtClean="0"/>
              <a:t>The dream is to move from traditional ‘dams’ to ‘run-of-river hydro.</a:t>
            </a:r>
          </a:p>
          <a:p>
            <a:r>
              <a:rPr lang="en-US" sz="2400" dirty="0" smtClean="0"/>
              <a:t>What might be an implication of this transition?</a:t>
            </a:r>
            <a:endParaRPr lang="en-US" sz="2400" dirty="0"/>
          </a:p>
        </p:txBody>
      </p:sp>
      <p:pic>
        <p:nvPicPr>
          <p:cNvPr id="4" name="Picture 3" descr="run of riv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343" y="2435720"/>
            <a:ext cx="8173458" cy="4215792"/>
          </a:xfrm>
          <a:prstGeom prst="rect">
            <a:avLst/>
          </a:prstGeom>
        </p:spPr>
      </p:pic>
    </p:spTree>
    <p:extLst>
      <p:ext uri="{BB962C8B-B14F-4D97-AF65-F5344CB8AC3E}">
        <p14:creationId xmlns:p14="http://schemas.microsoft.com/office/powerpoint/2010/main" val="13410280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437"/>
            <a:ext cx="8054787" cy="655300"/>
          </a:xfrm>
        </p:spPr>
        <p:txBody>
          <a:bodyPr>
            <a:normAutofit fontScale="90000"/>
          </a:bodyPr>
          <a:lstStyle/>
          <a:p>
            <a:r>
              <a:rPr lang="en-US" dirty="0" smtClean="0"/>
              <a:t>Key point 1</a:t>
            </a:r>
            <a:endParaRPr lang="en-US" dirty="0"/>
          </a:p>
        </p:txBody>
      </p:sp>
      <p:sp>
        <p:nvSpPr>
          <p:cNvPr id="3" name="Content Placeholder 2"/>
          <p:cNvSpPr>
            <a:spLocks noGrp="1"/>
          </p:cNvSpPr>
          <p:nvPr>
            <p:ph idx="1"/>
          </p:nvPr>
        </p:nvSpPr>
        <p:spPr>
          <a:xfrm>
            <a:off x="114512" y="957778"/>
            <a:ext cx="7940276" cy="3971703"/>
          </a:xfrm>
        </p:spPr>
        <p:txBody>
          <a:bodyPr>
            <a:noAutofit/>
          </a:bodyPr>
          <a:lstStyle/>
          <a:p>
            <a:r>
              <a:rPr lang="en-US" sz="2400" dirty="0" smtClean="0"/>
              <a:t>Hydrological </a:t>
            </a:r>
            <a:r>
              <a:rPr lang="en-US" sz="2400" dirty="0"/>
              <a:t>processes</a:t>
            </a:r>
          </a:p>
          <a:p>
            <a:pPr lvl="1"/>
            <a:r>
              <a:rPr lang="en-US" sz="2400" dirty="0"/>
              <a:t>Runoff, infiltration, erosion, sediment transport, saline </a:t>
            </a:r>
            <a:r>
              <a:rPr lang="en-US" sz="2400" dirty="0" smtClean="0"/>
              <a:t>intrusion, groundwater</a:t>
            </a:r>
          </a:p>
          <a:p>
            <a:r>
              <a:rPr lang="en-US" sz="2400" dirty="0" smtClean="0"/>
              <a:t>IWRM</a:t>
            </a:r>
            <a:endParaRPr lang="en-US" sz="2400" dirty="0"/>
          </a:p>
          <a:p>
            <a:pPr lvl="1"/>
            <a:r>
              <a:rPr lang="en-US" sz="2400" dirty="0" smtClean="0"/>
              <a:t>Water </a:t>
            </a:r>
            <a:r>
              <a:rPr lang="en-US" sz="2400" dirty="0"/>
              <a:t>Scarcity</a:t>
            </a:r>
          </a:p>
          <a:p>
            <a:pPr lvl="1"/>
            <a:r>
              <a:rPr lang="en-US" sz="2400" dirty="0"/>
              <a:t>Does production, entitlement, commission/omission help us understand the cases?</a:t>
            </a:r>
          </a:p>
          <a:p>
            <a:pPr lvl="2"/>
            <a:r>
              <a:rPr lang="en-US" dirty="0"/>
              <a:t>Is scarcity </a:t>
            </a:r>
            <a:r>
              <a:rPr lang="en-US" dirty="0" smtClean="0"/>
              <a:t>being </a:t>
            </a:r>
            <a:r>
              <a:rPr lang="en-US" dirty="0"/>
              <a:t>used in ways that benefit some at the expense of others</a:t>
            </a:r>
            <a:r>
              <a:rPr lang="en-US" dirty="0" smtClean="0"/>
              <a:t>?</a:t>
            </a:r>
          </a:p>
          <a:p>
            <a:r>
              <a:rPr lang="en-US" sz="2400" dirty="0" smtClean="0"/>
              <a:t>What does knowing this mean for controversies like water recycling?</a:t>
            </a:r>
            <a:endParaRPr lang="en-US" sz="2400" dirty="0"/>
          </a:p>
        </p:txBody>
      </p:sp>
      <p:sp>
        <p:nvSpPr>
          <p:cNvPr id="4" name="Slide Number Placeholder 3"/>
          <p:cNvSpPr>
            <a:spLocks noGrp="1"/>
          </p:cNvSpPr>
          <p:nvPr>
            <p:ph type="sldNum" sz="quarter" idx="12"/>
          </p:nvPr>
        </p:nvSpPr>
        <p:spPr/>
        <p:txBody>
          <a:bodyPr/>
          <a:lstStyle/>
          <a:p>
            <a:fld id="{162F1D00-BD13-4404-86B0-79703945A0A7}" type="slidenum">
              <a:rPr lang="en-US" smtClean="0"/>
              <a:t>30</a:t>
            </a:fld>
            <a:endParaRPr lang="en-US"/>
          </a:p>
        </p:txBody>
      </p:sp>
    </p:spTree>
    <p:extLst>
      <p:ext uri="{BB962C8B-B14F-4D97-AF65-F5344CB8AC3E}">
        <p14:creationId xmlns:p14="http://schemas.microsoft.com/office/powerpoint/2010/main" val="339384368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616"/>
            <a:ext cx="8054787" cy="591743"/>
          </a:xfrm>
        </p:spPr>
        <p:txBody>
          <a:bodyPr>
            <a:normAutofit fontScale="90000"/>
          </a:bodyPr>
          <a:lstStyle/>
          <a:p>
            <a:r>
              <a:rPr lang="en-US" dirty="0" smtClean="0"/>
              <a:t>Next Class</a:t>
            </a:r>
            <a:endParaRPr lang="en-US" dirty="0"/>
          </a:p>
        </p:txBody>
      </p:sp>
      <p:sp>
        <p:nvSpPr>
          <p:cNvPr id="3" name="Content Placeholder 2"/>
          <p:cNvSpPr>
            <a:spLocks noGrp="1"/>
          </p:cNvSpPr>
          <p:nvPr>
            <p:ph idx="1"/>
          </p:nvPr>
        </p:nvSpPr>
        <p:spPr>
          <a:xfrm>
            <a:off x="135332" y="884904"/>
            <a:ext cx="7919455" cy="5241260"/>
          </a:xfrm>
        </p:spPr>
        <p:txBody>
          <a:bodyPr>
            <a:normAutofit/>
          </a:bodyPr>
          <a:lstStyle/>
          <a:p>
            <a:r>
              <a:rPr lang="en-US" dirty="0" smtClean="0"/>
              <a:t>Guest Lecture from Dr. Chris Walsh</a:t>
            </a:r>
          </a:p>
          <a:p>
            <a:r>
              <a:rPr lang="en-US" b="1" dirty="0" smtClean="0">
                <a:solidFill>
                  <a:srgbClr val="FF0000"/>
                </a:solidFill>
              </a:rPr>
              <a:t>The Melbourne de-</a:t>
            </a:r>
            <a:r>
              <a:rPr lang="en-US" b="1" dirty="0" err="1" smtClean="0">
                <a:solidFill>
                  <a:srgbClr val="FF0000"/>
                </a:solidFill>
              </a:rPr>
              <a:t>sal</a:t>
            </a:r>
            <a:r>
              <a:rPr lang="en-US" b="1" dirty="0" smtClean="0">
                <a:solidFill>
                  <a:srgbClr val="FF0000"/>
                </a:solidFill>
              </a:rPr>
              <a:t> controversy.</a:t>
            </a:r>
            <a:endParaRPr lang="en-US" b="1" dirty="0">
              <a:solidFill>
                <a:srgbClr val="FF0000"/>
              </a:solidFill>
            </a:endParaRPr>
          </a:p>
        </p:txBody>
      </p:sp>
      <p:sp>
        <p:nvSpPr>
          <p:cNvPr id="4" name="Slide Number Placeholder 3"/>
          <p:cNvSpPr>
            <a:spLocks noGrp="1"/>
          </p:cNvSpPr>
          <p:nvPr>
            <p:ph type="sldNum" sz="quarter" idx="12"/>
          </p:nvPr>
        </p:nvSpPr>
        <p:spPr/>
        <p:txBody>
          <a:bodyPr/>
          <a:lstStyle/>
          <a:p>
            <a:fld id="{162F1D00-BD13-4404-86B0-79703945A0A7}" type="slidenum">
              <a:rPr lang="en-US" smtClean="0"/>
              <a:t>31</a:t>
            </a:fld>
            <a:endParaRPr lang="en-US"/>
          </a:p>
        </p:txBody>
      </p:sp>
    </p:spTree>
    <p:extLst>
      <p:ext uri="{BB962C8B-B14F-4D97-AF65-F5344CB8AC3E}">
        <p14:creationId xmlns:p14="http://schemas.microsoft.com/office/powerpoint/2010/main" val="390897744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hinkers_carto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9280" y="3026106"/>
            <a:ext cx="3215640" cy="3440734"/>
          </a:xfrm>
          <a:prstGeom prst="rect">
            <a:avLst/>
          </a:prstGeom>
        </p:spPr>
      </p:pic>
      <p:sp>
        <p:nvSpPr>
          <p:cNvPr id="2" name="Title 1"/>
          <p:cNvSpPr>
            <a:spLocks noGrp="1"/>
          </p:cNvSpPr>
          <p:nvPr>
            <p:ph type="title"/>
          </p:nvPr>
        </p:nvSpPr>
        <p:spPr>
          <a:xfrm>
            <a:off x="0" y="0"/>
            <a:ext cx="8054787" cy="522137"/>
          </a:xfrm>
        </p:spPr>
        <p:txBody>
          <a:bodyPr>
            <a:normAutofit fontScale="90000"/>
          </a:bodyPr>
          <a:lstStyle/>
          <a:p>
            <a:r>
              <a:rPr lang="en-US" cap="small" dirty="0" smtClean="0"/>
              <a:t>Questions or Concerns</a:t>
            </a:r>
            <a:endParaRPr lang="en-US" cap="small" dirty="0"/>
          </a:p>
        </p:txBody>
      </p:sp>
      <p:sp>
        <p:nvSpPr>
          <p:cNvPr id="3" name="Content Placeholder 2"/>
          <p:cNvSpPr>
            <a:spLocks noGrp="1"/>
          </p:cNvSpPr>
          <p:nvPr>
            <p:ph idx="1"/>
          </p:nvPr>
        </p:nvSpPr>
        <p:spPr>
          <a:xfrm>
            <a:off x="107705" y="821544"/>
            <a:ext cx="7556313" cy="4409123"/>
          </a:xfrm>
        </p:spPr>
        <p:txBody>
          <a:bodyPr>
            <a:normAutofit/>
          </a:bodyPr>
          <a:lstStyle/>
          <a:p>
            <a:r>
              <a:rPr lang="en-US" dirty="0" smtClean="0"/>
              <a:t>Questions?</a:t>
            </a:r>
            <a:endParaRPr lang="en-US" dirty="0"/>
          </a:p>
        </p:txBody>
      </p:sp>
      <p:sp>
        <p:nvSpPr>
          <p:cNvPr id="5" name="Slide Number Placeholder 4"/>
          <p:cNvSpPr>
            <a:spLocks noGrp="1"/>
          </p:cNvSpPr>
          <p:nvPr>
            <p:ph type="sldNum" sz="quarter" idx="12"/>
          </p:nvPr>
        </p:nvSpPr>
        <p:spPr/>
        <p:txBody>
          <a:bodyPr/>
          <a:lstStyle/>
          <a:p>
            <a:fld id="{162F1D00-BD13-4404-86B0-79703945A0A7}" type="slidenum">
              <a:rPr lang="en-US" smtClean="0"/>
              <a:t>32</a:t>
            </a:fld>
            <a:endParaRPr lang="en-US"/>
          </a:p>
        </p:txBody>
      </p:sp>
    </p:spTree>
    <p:extLst>
      <p:ext uri="{BB962C8B-B14F-4D97-AF65-F5344CB8AC3E}">
        <p14:creationId xmlns:p14="http://schemas.microsoft.com/office/powerpoint/2010/main" val="1029088966"/>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230"/>
            <a:ext cx="8054787" cy="597129"/>
          </a:xfrm>
        </p:spPr>
        <p:txBody>
          <a:bodyPr>
            <a:normAutofit fontScale="90000"/>
          </a:bodyPr>
          <a:lstStyle/>
          <a:p>
            <a:r>
              <a:rPr lang="en-US" cap="small" dirty="0" smtClean="0"/>
              <a:t>Sources &amp; Further Reading</a:t>
            </a:r>
            <a:endParaRPr lang="en-US" cap="small" dirty="0"/>
          </a:p>
        </p:txBody>
      </p:sp>
      <p:sp>
        <p:nvSpPr>
          <p:cNvPr id="6" name="Content Placeholder 2"/>
          <p:cNvSpPr>
            <a:spLocks noGrp="1"/>
          </p:cNvSpPr>
          <p:nvPr>
            <p:ph idx="1"/>
          </p:nvPr>
        </p:nvSpPr>
        <p:spPr>
          <a:xfrm>
            <a:off x="0" y="759579"/>
            <a:ext cx="9144000" cy="6098421"/>
          </a:xfrm>
        </p:spPr>
        <p:txBody>
          <a:bodyPr>
            <a:noAutofit/>
          </a:bodyPr>
          <a:lstStyle/>
          <a:p>
            <a:pPr>
              <a:lnSpc>
                <a:spcPct val="50000"/>
              </a:lnSpc>
              <a:spcAft>
                <a:spcPts val="1200"/>
              </a:spcAft>
            </a:pPr>
            <a:r>
              <a:rPr lang="en-US" sz="1200" dirty="0"/>
              <a:t>Allan, J. A. 2011. </a:t>
            </a:r>
            <a:r>
              <a:rPr lang="en-US" sz="1200" i="1" dirty="0"/>
              <a:t>Virtual Water: tackling the threat to our planet's most precious resource</a:t>
            </a:r>
            <a:r>
              <a:rPr lang="en-US" sz="1200" dirty="0"/>
              <a:t>. London, </a:t>
            </a:r>
            <a:r>
              <a:rPr lang="en-US" sz="1200" dirty="0" err="1"/>
              <a:t>I.B.Tauris</a:t>
            </a:r>
            <a:r>
              <a:rPr lang="en-US" sz="1200" dirty="0"/>
              <a:t>.</a:t>
            </a:r>
            <a:endParaRPr lang="en-AU" sz="1200" dirty="0"/>
          </a:p>
          <a:p>
            <a:pPr>
              <a:lnSpc>
                <a:spcPct val="50000"/>
              </a:lnSpc>
              <a:spcAft>
                <a:spcPts val="1200"/>
              </a:spcAft>
            </a:pPr>
            <a:r>
              <a:rPr lang="en-US" sz="1200" dirty="0"/>
              <a:t>Amery, H. A. and Wolf, A. T. 2000. </a:t>
            </a:r>
            <a:r>
              <a:rPr lang="en-US" sz="1200" i="1" dirty="0"/>
              <a:t>Water in the Middle East: a geography of peace</a:t>
            </a:r>
            <a:r>
              <a:rPr lang="en-US" sz="1200" dirty="0"/>
              <a:t>, University of Texas Press Austin.</a:t>
            </a:r>
            <a:endParaRPr lang="en-AU" sz="1200" dirty="0"/>
          </a:p>
          <a:p>
            <a:pPr>
              <a:lnSpc>
                <a:spcPct val="50000"/>
              </a:lnSpc>
              <a:spcAft>
                <a:spcPts val="1200"/>
              </a:spcAft>
            </a:pPr>
            <a:r>
              <a:rPr lang="en-US" sz="1200" dirty="0"/>
              <a:t>Brock, L., Homer-Dixon, T., </a:t>
            </a:r>
            <a:r>
              <a:rPr lang="en-US" sz="1200" dirty="0" err="1"/>
              <a:t>Perelet</a:t>
            </a:r>
            <a:r>
              <a:rPr lang="en-US" sz="1200" dirty="0"/>
              <a:t>, R., Vlachos, E. and </a:t>
            </a:r>
            <a:r>
              <a:rPr lang="en-US" sz="1200" dirty="0" err="1"/>
              <a:t>Gleditsch</a:t>
            </a:r>
            <a:r>
              <a:rPr lang="en-US" sz="1200" dirty="0"/>
              <a:t>, N. 1997. </a:t>
            </a:r>
            <a:r>
              <a:rPr lang="en-US" sz="1200" i="1" dirty="0"/>
              <a:t>Conflict and the Environment</a:t>
            </a:r>
            <a:r>
              <a:rPr lang="en-US" sz="1200" dirty="0"/>
              <a:t>, Springer.</a:t>
            </a:r>
            <a:endParaRPr lang="en-AU" sz="1200" dirty="0"/>
          </a:p>
          <a:p>
            <a:pPr>
              <a:lnSpc>
                <a:spcPct val="50000"/>
              </a:lnSpc>
              <a:spcAft>
                <a:spcPts val="1200"/>
              </a:spcAft>
            </a:pPr>
            <a:r>
              <a:rPr lang="en-US" sz="1200" dirty="0" err="1"/>
              <a:t>Chapagain</a:t>
            </a:r>
            <a:r>
              <a:rPr lang="en-US" sz="1200" dirty="0"/>
              <a:t>, A. K. and Hoekstra, A. Y. 2008. The global component of freshwater demand and supply: an assessment of virtual water flows between nations as a result of trade in agricultural and industrial products. </a:t>
            </a:r>
            <a:r>
              <a:rPr lang="en-US" sz="1200" i="1" dirty="0"/>
              <a:t>Water International</a:t>
            </a:r>
            <a:r>
              <a:rPr lang="en-US" sz="1200" dirty="0"/>
              <a:t> </a:t>
            </a:r>
            <a:r>
              <a:rPr lang="en-US" sz="1200" b="1" dirty="0"/>
              <a:t>33</a:t>
            </a:r>
            <a:r>
              <a:rPr lang="en-US" sz="1200" dirty="0"/>
              <a:t>(1): 19-32.</a:t>
            </a:r>
            <a:endParaRPr lang="en-AU" sz="1200" dirty="0"/>
          </a:p>
          <a:p>
            <a:pPr>
              <a:lnSpc>
                <a:spcPct val="50000"/>
              </a:lnSpc>
              <a:spcAft>
                <a:spcPts val="1200"/>
              </a:spcAft>
            </a:pPr>
            <a:r>
              <a:rPr lang="en-US" sz="1200" dirty="0" err="1"/>
              <a:t>Chellaney</a:t>
            </a:r>
            <a:r>
              <a:rPr lang="en-US" sz="1200" dirty="0"/>
              <a:t>, B. 2011. </a:t>
            </a:r>
            <a:r>
              <a:rPr lang="en-US" sz="1200" i="1" dirty="0"/>
              <a:t>Water: Asia's New Battleground</a:t>
            </a:r>
            <a:r>
              <a:rPr lang="en-US" sz="1200" dirty="0"/>
              <a:t>. Washington D.C., Georgetown University Press.</a:t>
            </a:r>
            <a:endParaRPr lang="en-AU" sz="1200" dirty="0"/>
          </a:p>
          <a:p>
            <a:pPr>
              <a:lnSpc>
                <a:spcPct val="50000"/>
              </a:lnSpc>
              <a:spcAft>
                <a:spcPts val="1200"/>
              </a:spcAft>
            </a:pPr>
            <a:r>
              <a:rPr lang="en-US" sz="1200" dirty="0" err="1"/>
              <a:t>Gleick</a:t>
            </a:r>
            <a:r>
              <a:rPr lang="en-US" sz="1200" dirty="0"/>
              <a:t>, P. H. 1993. WATER AND CONFLICT - FRESH-WATER RESOURCES AND INTERNATIONAL SECURITY. </a:t>
            </a:r>
            <a:r>
              <a:rPr lang="en-US" sz="1200" i="1" dirty="0"/>
              <a:t>International Security</a:t>
            </a:r>
            <a:r>
              <a:rPr lang="en-US" sz="1200" dirty="0"/>
              <a:t> </a:t>
            </a:r>
            <a:r>
              <a:rPr lang="en-US" sz="1200" b="1" dirty="0"/>
              <a:t>18</a:t>
            </a:r>
            <a:r>
              <a:rPr lang="en-US" sz="1200" dirty="0"/>
              <a:t>(1): 79-112.</a:t>
            </a:r>
            <a:endParaRPr lang="en-AU" sz="1200" dirty="0"/>
          </a:p>
          <a:p>
            <a:pPr>
              <a:lnSpc>
                <a:spcPct val="50000"/>
              </a:lnSpc>
              <a:spcAft>
                <a:spcPts val="1200"/>
              </a:spcAft>
            </a:pPr>
            <a:r>
              <a:rPr lang="en-US" sz="1200" dirty="0"/>
              <a:t>--- 1998. Water in crisis: Paths to sustainable water use. </a:t>
            </a:r>
            <a:r>
              <a:rPr lang="en-US" sz="1200" i="1" dirty="0"/>
              <a:t>Ecological Applications</a:t>
            </a:r>
            <a:r>
              <a:rPr lang="en-US" sz="1200" dirty="0"/>
              <a:t> </a:t>
            </a:r>
            <a:r>
              <a:rPr lang="en-US" sz="1200" b="1" dirty="0"/>
              <a:t>8</a:t>
            </a:r>
            <a:r>
              <a:rPr lang="en-US" sz="1200" dirty="0"/>
              <a:t>(3): 571-579.</a:t>
            </a:r>
            <a:endParaRPr lang="en-AU" sz="1200" dirty="0"/>
          </a:p>
          <a:p>
            <a:pPr>
              <a:lnSpc>
                <a:spcPct val="50000"/>
              </a:lnSpc>
              <a:spcAft>
                <a:spcPts val="1200"/>
              </a:spcAft>
            </a:pPr>
            <a:r>
              <a:rPr lang="en-US" sz="1200" dirty="0"/>
              <a:t>--- 2000. The changing water paradigm: A look at twenty-first century water resources development. </a:t>
            </a:r>
            <a:r>
              <a:rPr lang="en-US" sz="1200" i="1" dirty="0"/>
              <a:t>Water International</a:t>
            </a:r>
            <a:r>
              <a:rPr lang="en-US" sz="1200" dirty="0"/>
              <a:t> </a:t>
            </a:r>
            <a:r>
              <a:rPr lang="en-US" sz="1200" b="1" dirty="0"/>
              <a:t>25</a:t>
            </a:r>
            <a:r>
              <a:rPr lang="en-US" sz="1200" dirty="0"/>
              <a:t>(1): 127-138.</a:t>
            </a:r>
            <a:endParaRPr lang="en-AU" sz="1200" dirty="0"/>
          </a:p>
          <a:p>
            <a:pPr>
              <a:lnSpc>
                <a:spcPct val="50000"/>
              </a:lnSpc>
              <a:spcAft>
                <a:spcPts val="1200"/>
              </a:spcAft>
            </a:pPr>
            <a:r>
              <a:rPr lang="en-US" sz="1200" dirty="0"/>
              <a:t>--- 2002. Water management - Soft water paths. </a:t>
            </a:r>
            <a:r>
              <a:rPr lang="en-US" sz="1200" i="1" dirty="0"/>
              <a:t>Nature</a:t>
            </a:r>
            <a:r>
              <a:rPr lang="en-US" sz="1200" dirty="0"/>
              <a:t> </a:t>
            </a:r>
            <a:r>
              <a:rPr lang="en-US" sz="1200" b="1" dirty="0"/>
              <a:t>418</a:t>
            </a:r>
            <a:r>
              <a:rPr lang="en-US" sz="1200" dirty="0"/>
              <a:t>(6896): 373-373.</a:t>
            </a:r>
            <a:endParaRPr lang="en-AU" sz="1200" dirty="0"/>
          </a:p>
          <a:p>
            <a:pPr>
              <a:lnSpc>
                <a:spcPct val="50000"/>
              </a:lnSpc>
              <a:spcAft>
                <a:spcPts val="1200"/>
              </a:spcAft>
            </a:pPr>
            <a:r>
              <a:rPr lang="en-US" sz="1200" dirty="0" err="1"/>
              <a:t>Gleick</a:t>
            </a:r>
            <a:r>
              <a:rPr lang="en-US" sz="1200" dirty="0"/>
              <a:t>, P. H. and Lane, J. 2005. Large international water meetings: Time for a reappraisal - A water forum contribution. </a:t>
            </a:r>
            <a:r>
              <a:rPr lang="en-US" sz="1200" i="1" dirty="0"/>
              <a:t>Water International</a:t>
            </a:r>
            <a:r>
              <a:rPr lang="en-US" sz="1200" dirty="0"/>
              <a:t> </a:t>
            </a:r>
            <a:r>
              <a:rPr lang="en-US" sz="1200" b="1" dirty="0"/>
              <a:t>30</a:t>
            </a:r>
            <a:r>
              <a:rPr lang="en-US" sz="1200" dirty="0"/>
              <a:t>(3): 410-414.</a:t>
            </a:r>
            <a:endParaRPr lang="en-AU" sz="1200" dirty="0"/>
          </a:p>
          <a:p>
            <a:pPr>
              <a:lnSpc>
                <a:spcPct val="50000"/>
              </a:lnSpc>
              <a:spcAft>
                <a:spcPts val="1200"/>
              </a:spcAft>
            </a:pPr>
            <a:r>
              <a:rPr lang="en-US" sz="1200" dirty="0"/>
              <a:t>Hoekstra, A. Y. and Hung, P. Q. 2005. </a:t>
            </a:r>
            <a:r>
              <a:rPr lang="en-US" sz="1200" dirty="0" err="1"/>
              <a:t>Globalisation</a:t>
            </a:r>
            <a:r>
              <a:rPr lang="en-US" sz="1200" dirty="0"/>
              <a:t> of water resources: international virtual water flows in relation to crop trade. </a:t>
            </a:r>
            <a:r>
              <a:rPr lang="en-US" sz="1200" i="1" dirty="0"/>
              <a:t>Global Environmental Change-Human And Policy Dimensions</a:t>
            </a:r>
            <a:r>
              <a:rPr lang="en-US" sz="1200" dirty="0"/>
              <a:t> </a:t>
            </a:r>
            <a:r>
              <a:rPr lang="en-US" sz="1200" b="1" dirty="0"/>
              <a:t>15</a:t>
            </a:r>
            <a:r>
              <a:rPr lang="en-US" sz="1200" dirty="0"/>
              <a:t>(1): 45-56.</a:t>
            </a:r>
            <a:endParaRPr lang="en-AU" sz="1200" dirty="0"/>
          </a:p>
          <a:p>
            <a:pPr>
              <a:lnSpc>
                <a:spcPct val="50000"/>
              </a:lnSpc>
              <a:spcAft>
                <a:spcPts val="1200"/>
              </a:spcAft>
            </a:pPr>
            <a:r>
              <a:rPr lang="en-US" sz="1200" dirty="0"/>
              <a:t>Homer-Dixon, T.F. (1994) Environmental scarcities and violent conflict: evidence from cases. International Security 19, 5-40</a:t>
            </a:r>
            <a:r>
              <a:rPr lang="en-US" sz="1200" dirty="0" smtClean="0"/>
              <a:t>.</a:t>
            </a:r>
          </a:p>
          <a:p>
            <a:pPr>
              <a:lnSpc>
                <a:spcPct val="50000"/>
              </a:lnSpc>
              <a:spcAft>
                <a:spcPts val="1200"/>
              </a:spcAft>
            </a:pPr>
            <a:r>
              <a:rPr lang="en-US" sz="1200" dirty="0"/>
              <a:t>Homer-Dixon, T.F. (2010) Environment, scarcity, and violence. Princeton University Press</a:t>
            </a:r>
            <a:r>
              <a:rPr lang="en-US" sz="1200" dirty="0" smtClean="0"/>
              <a:t>.</a:t>
            </a:r>
          </a:p>
          <a:p>
            <a:pPr>
              <a:lnSpc>
                <a:spcPct val="50000"/>
              </a:lnSpc>
              <a:spcAft>
                <a:spcPts val="1200"/>
              </a:spcAft>
            </a:pPr>
            <a:r>
              <a:rPr lang="en-US" sz="1200" dirty="0" smtClean="0"/>
              <a:t>Ma</a:t>
            </a:r>
            <a:r>
              <a:rPr lang="en-US" sz="1200" dirty="0"/>
              <a:t>, J., Hoekstra, A. Y., Wang, H., </a:t>
            </a:r>
            <a:r>
              <a:rPr lang="en-US" sz="1200" dirty="0" err="1"/>
              <a:t>Chapagain</a:t>
            </a:r>
            <a:r>
              <a:rPr lang="en-US" sz="1200" dirty="0"/>
              <a:t>, A. K. and Wang, D. 2006. Virtual versus real water transfers within China. </a:t>
            </a:r>
            <a:r>
              <a:rPr lang="en-US" sz="1200" i="1" dirty="0"/>
              <a:t>Philosophical Transactions of the Royal Society B-Biological Sciences</a:t>
            </a:r>
            <a:r>
              <a:rPr lang="en-US" sz="1200" dirty="0"/>
              <a:t> </a:t>
            </a:r>
            <a:r>
              <a:rPr lang="en-US" sz="1200" b="1" dirty="0"/>
              <a:t>361</a:t>
            </a:r>
            <a:r>
              <a:rPr lang="en-US" sz="1200" dirty="0"/>
              <a:t>(1469): 835-842.</a:t>
            </a:r>
            <a:endParaRPr lang="en-AU" sz="1200" dirty="0"/>
          </a:p>
          <a:p>
            <a:pPr>
              <a:lnSpc>
                <a:spcPct val="50000"/>
              </a:lnSpc>
              <a:spcAft>
                <a:spcPts val="1200"/>
              </a:spcAft>
            </a:pPr>
            <a:r>
              <a:rPr lang="en-US" sz="1200" dirty="0"/>
              <a:t>Mitchell, B. (2013) Resource &amp; Environmental Management. </a:t>
            </a:r>
            <a:r>
              <a:rPr lang="en-US" sz="1200" dirty="0" err="1"/>
              <a:t>Routledge</a:t>
            </a:r>
            <a:r>
              <a:rPr lang="en-US" sz="1200" dirty="0" smtClean="0"/>
              <a:t>.</a:t>
            </a:r>
          </a:p>
          <a:p>
            <a:pPr>
              <a:lnSpc>
                <a:spcPct val="50000"/>
              </a:lnSpc>
              <a:spcAft>
                <a:spcPts val="1200"/>
              </a:spcAft>
            </a:pPr>
            <a:r>
              <a:rPr lang="en-US" sz="1200" dirty="0"/>
              <a:t>Nonetheless, I. (2012) What Should Be Integrated</a:t>
            </a:r>
            <a:r>
              <a:rPr lang="en-US" sz="1200" dirty="0" smtClean="0"/>
              <a:t>?</a:t>
            </a:r>
          </a:p>
          <a:p>
            <a:pPr>
              <a:lnSpc>
                <a:spcPct val="50000"/>
              </a:lnSpc>
              <a:spcAft>
                <a:spcPts val="1200"/>
              </a:spcAft>
            </a:pPr>
            <a:r>
              <a:rPr lang="en-US" sz="1200" dirty="0" err="1" smtClean="0"/>
              <a:t>Seekell</a:t>
            </a:r>
            <a:r>
              <a:rPr lang="en-US" sz="1200" dirty="0"/>
              <a:t>, D. A., </a:t>
            </a:r>
            <a:r>
              <a:rPr lang="en-US" sz="1200" dirty="0" err="1"/>
              <a:t>D'Odorico</a:t>
            </a:r>
            <a:r>
              <a:rPr lang="en-US" sz="1200" dirty="0"/>
              <a:t>, P. and Pace, M. L. 2011. Virtual water transfers unlikely to redress inequality in global water use. </a:t>
            </a:r>
            <a:r>
              <a:rPr lang="en-US" sz="1200" i="1" dirty="0"/>
              <a:t>Environmental Research Letters</a:t>
            </a:r>
            <a:r>
              <a:rPr lang="en-US" sz="1200" dirty="0"/>
              <a:t> </a:t>
            </a:r>
            <a:r>
              <a:rPr lang="en-US" sz="1200" b="1" dirty="0"/>
              <a:t>6</a:t>
            </a:r>
            <a:r>
              <a:rPr lang="en-US" sz="1200" dirty="0"/>
              <a:t>(2).</a:t>
            </a:r>
            <a:endParaRPr lang="en-AU" sz="1200" dirty="0"/>
          </a:p>
          <a:p>
            <a:pPr>
              <a:lnSpc>
                <a:spcPct val="50000"/>
              </a:lnSpc>
              <a:spcAft>
                <a:spcPts val="1200"/>
              </a:spcAft>
            </a:pPr>
            <a:r>
              <a:rPr lang="en-US" sz="1200" dirty="0"/>
              <a:t>Wolf, A. T. 1998. Conflict and cooperation along international waterways. </a:t>
            </a:r>
            <a:r>
              <a:rPr lang="en-US" sz="1200" i="1" dirty="0"/>
              <a:t>Water Policy</a:t>
            </a:r>
            <a:r>
              <a:rPr lang="en-US" sz="1200" dirty="0"/>
              <a:t> </a:t>
            </a:r>
            <a:r>
              <a:rPr lang="en-US" sz="1200" b="1" dirty="0"/>
              <a:t>1</a:t>
            </a:r>
            <a:r>
              <a:rPr lang="en-US" sz="1200" dirty="0"/>
              <a:t>(2): 251-265.</a:t>
            </a:r>
            <a:endParaRPr lang="en-AU" sz="1200" dirty="0"/>
          </a:p>
          <a:p>
            <a:pPr>
              <a:lnSpc>
                <a:spcPct val="50000"/>
              </a:lnSpc>
              <a:spcAft>
                <a:spcPts val="1200"/>
              </a:spcAft>
            </a:pPr>
            <a:r>
              <a:rPr lang="en-US" sz="1200" dirty="0"/>
              <a:t>Wolf, A. T. 1999. "Water wars" and water reality: Conflict and cooperation along international waterways. </a:t>
            </a:r>
            <a:r>
              <a:rPr lang="en-US" sz="1200" i="1" dirty="0"/>
              <a:t>Environmental Change, Adaptation, And Security</a:t>
            </a:r>
            <a:r>
              <a:rPr lang="en-US" sz="1200" dirty="0"/>
              <a:t> </a:t>
            </a:r>
            <a:r>
              <a:rPr lang="en-US" sz="1200" b="1" dirty="0"/>
              <a:t>65</a:t>
            </a:r>
            <a:r>
              <a:rPr lang="en-US" sz="1200" dirty="0"/>
              <a:t>: 251-265</a:t>
            </a:r>
            <a:r>
              <a:rPr lang="en-US" sz="1200" dirty="0" smtClean="0"/>
              <a:t>.</a:t>
            </a:r>
            <a:endParaRPr lang="en-AU" sz="1200" dirty="0"/>
          </a:p>
        </p:txBody>
      </p:sp>
      <p:sp>
        <p:nvSpPr>
          <p:cNvPr id="4" name="Slide Number Placeholder 3"/>
          <p:cNvSpPr>
            <a:spLocks noGrp="1"/>
          </p:cNvSpPr>
          <p:nvPr>
            <p:ph type="sldNum" sz="quarter" idx="12"/>
          </p:nvPr>
        </p:nvSpPr>
        <p:spPr/>
        <p:txBody>
          <a:bodyPr/>
          <a:lstStyle/>
          <a:p>
            <a:fld id="{162F1D00-BD13-4404-86B0-79703945A0A7}" type="slidenum">
              <a:rPr lang="en-US" smtClean="0"/>
              <a:t>33</a:t>
            </a:fld>
            <a:endParaRPr lang="en-US"/>
          </a:p>
        </p:txBody>
      </p:sp>
    </p:spTree>
    <p:extLst>
      <p:ext uri="{BB962C8B-B14F-4D97-AF65-F5344CB8AC3E}">
        <p14:creationId xmlns:p14="http://schemas.microsoft.com/office/powerpoint/2010/main" val="141240437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48480" cy="731807"/>
          </a:xfrm>
        </p:spPr>
        <p:txBody>
          <a:bodyPr/>
          <a:lstStyle/>
          <a:p>
            <a:r>
              <a:rPr lang="en-US" sz="3600" dirty="0" smtClean="0"/>
              <a:t>Stream Velocity</a:t>
            </a:r>
            <a:endParaRPr lang="en-US" sz="3600" dirty="0"/>
          </a:p>
        </p:txBody>
      </p:sp>
      <p:pic>
        <p:nvPicPr>
          <p:cNvPr id="4" name="Picture 3" descr="river velocity.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180" y="3149331"/>
            <a:ext cx="4484848" cy="3117720"/>
          </a:xfrm>
          <a:prstGeom prst="rect">
            <a:avLst/>
          </a:prstGeom>
        </p:spPr>
      </p:pic>
      <p:sp>
        <p:nvSpPr>
          <p:cNvPr id="5" name="TextBox 4"/>
          <p:cNvSpPr txBox="1"/>
          <p:nvPr/>
        </p:nvSpPr>
        <p:spPr>
          <a:xfrm>
            <a:off x="3433204" y="2386498"/>
            <a:ext cx="4968878" cy="461665"/>
          </a:xfrm>
          <a:prstGeom prst="rect">
            <a:avLst/>
          </a:prstGeom>
          <a:noFill/>
        </p:spPr>
        <p:txBody>
          <a:bodyPr wrap="none" rtlCol="0">
            <a:spAutoFit/>
          </a:bodyPr>
          <a:lstStyle/>
          <a:p>
            <a:r>
              <a:rPr lang="en-US" sz="2400" dirty="0" smtClean="0"/>
              <a:t>Where is the river flowing fastest?</a:t>
            </a:r>
            <a:endParaRPr lang="en-US" sz="2400" dirty="0"/>
          </a:p>
        </p:txBody>
      </p:sp>
    </p:spTree>
    <p:extLst>
      <p:ext uri="{BB962C8B-B14F-4D97-AF65-F5344CB8AC3E}">
        <p14:creationId xmlns:p14="http://schemas.microsoft.com/office/powerpoint/2010/main" val="28219613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48480" cy="731807"/>
          </a:xfrm>
        </p:spPr>
        <p:txBody>
          <a:bodyPr/>
          <a:lstStyle/>
          <a:p>
            <a:r>
              <a:rPr lang="en-US" sz="3600" dirty="0" smtClean="0"/>
              <a:t>Erosion</a:t>
            </a:r>
            <a:endParaRPr lang="en-US" sz="3600" dirty="0"/>
          </a:p>
        </p:txBody>
      </p:sp>
      <p:sp>
        <p:nvSpPr>
          <p:cNvPr id="3" name="Content Placeholder 2"/>
          <p:cNvSpPr>
            <a:spLocks noGrp="1"/>
          </p:cNvSpPr>
          <p:nvPr>
            <p:ph idx="1"/>
          </p:nvPr>
        </p:nvSpPr>
        <p:spPr>
          <a:xfrm>
            <a:off x="0" y="914759"/>
            <a:ext cx="8077200" cy="559617"/>
          </a:xfrm>
        </p:spPr>
        <p:txBody>
          <a:bodyPr>
            <a:normAutofit/>
          </a:bodyPr>
          <a:lstStyle/>
          <a:p>
            <a:r>
              <a:rPr lang="en-US" sz="2400" dirty="0" smtClean="0"/>
              <a:t>Faster flow = larger particle transfer</a:t>
            </a:r>
            <a:endParaRPr lang="en-US" sz="2400" dirty="0"/>
          </a:p>
        </p:txBody>
      </p:sp>
      <p:pic>
        <p:nvPicPr>
          <p:cNvPr id="4" name="Picture 3" descr="stream_size-flow-particle_siz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5331" y="1614279"/>
            <a:ext cx="7233149" cy="4489401"/>
          </a:xfrm>
          <a:prstGeom prst="rect">
            <a:avLst/>
          </a:prstGeom>
        </p:spPr>
      </p:pic>
    </p:spTree>
    <p:extLst>
      <p:ext uri="{BB962C8B-B14F-4D97-AF65-F5344CB8AC3E}">
        <p14:creationId xmlns:p14="http://schemas.microsoft.com/office/powerpoint/2010/main" val="413064807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48480" cy="731807"/>
          </a:xfrm>
        </p:spPr>
        <p:txBody>
          <a:bodyPr/>
          <a:lstStyle/>
          <a:p>
            <a:r>
              <a:rPr lang="en-US" sz="3600" dirty="0" smtClean="0"/>
              <a:t>Sediment Transport</a:t>
            </a:r>
            <a:endParaRPr lang="en-US" sz="3600" dirty="0"/>
          </a:p>
        </p:txBody>
      </p:sp>
      <p:sp>
        <p:nvSpPr>
          <p:cNvPr id="3" name="Content Placeholder 2"/>
          <p:cNvSpPr>
            <a:spLocks noGrp="1"/>
          </p:cNvSpPr>
          <p:nvPr>
            <p:ph idx="1"/>
          </p:nvPr>
        </p:nvSpPr>
        <p:spPr>
          <a:xfrm>
            <a:off x="0" y="914759"/>
            <a:ext cx="8920724" cy="2303039"/>
          </a:xfrm>
        </p:spPr>
        <p:txBody>
          <a:bodyPr>
            <a:normAutofit/>
          </a:bodyPr>
          <a:lstStyle/>
          <a:p>
            <a:r>
              <a:rPr lang="en-US" sz="2400" b="1" dirty="0" smtClean="0"/>
              <a:t>What are the implications for river damming and reservoirs?</a:t>
            </a:r>
            <a:endParaRPr lang="en-US" sz="2400" b="1" dirty="0"/>
          </a:p>
        </p:txBody>
      </p:sp>
      <p:pic>
        <p:nvPicPr>
          <p:cNvPr id="4" name="Picture 3" descr="transpor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372" y="1775851"/>
            <a:ext cx="7177903" cy="4904052"/>
          </a:xfrm>
          <a:prstGeom prst="rect">
            <a:avLst/>
          </a:prstGeom>
        </p:spPr>
      </p:pic>
      <p:pic>
        <p:nvPicPr>
          <p:cNvPr id="5" name="Picture 4" descr="sediment dam.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2816" y="2292022"/>
            <a:ext cx="6947286" cy="4142676"/>
          </a:xfrm>
          <a:prstGeom prst="rect">
            <a:avLst/>
          </a:prstGeom>
        </p:spPr>
      </p:pic>
    </p:spTree>
    <p:extLst>
      <p:ext uri="{BB962C8B-B14F-4D97-AF65-F5344CB8AC3E}">
        <p14:creationId xmlns:p14="http://schemas.microsoft.com/office/powerpoint/2010/main" val="22823054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xit" presetSubtype="0" fill="hold" nodeType="with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294640" y="936883"/>
            <a:ext cx="8153840" cy="2673938"/>
          </a:xfrm>
        </p:spPr>
        <p:txBody>
          <a:bodyPr>
            <a:normAutofit fontScale="90000"/>
          </a:bodyPr>
          <a:lstStyle/>
          <a:p>
            <a:r>
              <a:rPr lang="en-US" sz="5500" dirty="0" smtClean="0"/>
              <a:t>Geog 10001: </a:t>
            </a:r>
            <a:br>
              <a:rPr lang="en-US" sz="5500" dirty="0" smtClean="0"/>
            </a:br>
            <a:r>
              <a:rPr lang="en-US" sz="5500" dirty="0" smtClean="0"/>
              <a:t>The Geography of Scarcity</a:t>
            </a:r>
            <a:br>
              <a:rPr lang="en-US" sz="5500" dirty="0" smtClean="0"/>
            </a:br>
            <a:r>
              <a:rPr lang="en-US" sz="2200" dirty="0" smtClean="0"/>
              <a:t>IWRM</a:t>
            </a:r>
            <a:endParaRPr lang="en-US" sz="2200" dirty="0"/>
          </a:p>
        </p:txBody>
      </p:sp>
      <p:sp>
        <p:nvSpPr>
          <p:cNvPr id="7" name="Subtitle 2"/>
          <p:cNvSpPr txBox="1">
            <a:spLocks/>
          </p:cNvSpPr>
          <p:nvPr/>
        </p:nvSpPr>
        <p:spPr>
          <a:xfrm>
            <a:off x="294640" y="4981767"/>
            <a:ext cx="4419600" cy="748553"/>
          </a:xfrm>
          <a:prstGeom prst="rect">
            <a:avLst/>
          </a:prstGeom>
        </p:spPr>
        <p:txBody>
          <a:bodyPr vert="horz" lIns="91440" tIns="45720" rIns="91440" bIns="45720" rtlCol="0">
            <a:normAutofit fontScale="47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mtClean="0"/>
              <a:t>Dr. Brian Cook</a:t>
            </a:r>
          </a:p>
          <a:p>
            <a:pPr algn="l"/>
            <a:r>
              <a:rPr lang="en-US" smtClean="0"/>
              <a:t>School of Geography</a:t>
            </a:r>
          </a:p>
          <a:p>
            <a:pPr algn="l"/>
            <a:r>
              <a:rPr lang="en-US" smtClean="0"/>
              <a:t>brian.cook@unimelb.edu.au</a:t>
            </a:r>
            <a:endParaRPr lang="en-US" dirty="0"/>
          </a:p>
        </p:txBody>
      </p:sp>
    </p:spTree>
    <p:extLst>
      <p:ext uri="{BB962C8B-B14F-4D97-AF65-F5344CB8AC3E}">
        <p14:creationId xmlns:p14="http://schemas.microsoft.com/office/powerpoint/2010/main" val="2475526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054787" cy="611481"/>
          </a:xfrm>
        </p:spPr>
        <p:txBody>
          <a:bodyPr>
            <a:normAutofit fontScale="90000"/>
          </a:bodyPr>
          <a:lstStyle/>
          <a:p>
            <a:r>
              <a:rPr lang="en-US" cap="small" dirty="0" smtClean="0"/>
              <a:t>Today we will cover…</a:t>
            </a:r>
            <a:endParaRPr lang="en-US" cap="small" dirty="0"/>
          </a:p>
        </p:txBody>
      </p:sp>
      <p:sp>
        <p:nvSpPr>
          <p:cNvPr id="3" name="Content Placeholder 2"/>
          <p:cNvSpPr>
            <a:spLocks noGrp="1"/>
          </p:cNvSpPr>
          <p:nvPr>
            <p:ph idx="1"/>
          </p:nvPr>
        </p:nvSpPr>
        <p:spPr>
          <a:xfrm>
            <a:off x="498474" y="880533"/>
            <a:ext cx="7556313" cy="4144963"/>
          </a:xfrm>
        </p:spPr>
        <p:txBody>
          <a:bodyPr/>
          <a:lstStyle/>
          <a:p>
            <a:r>
              <a:rPr lang="en-US" sz="2400" dirty="0" smtClean="0"/>
              <a:t>Water</a:t>
            </a:r>
          </a:p>
          <a:p>
            <a:pPr lvl="1"/>
            <a:r>
              <a:rPr lang="en-US" dirty="0" smtClean="0"/>
              <a:t>Integrated Water Resource Management</a:t>
            </a:r>
          </a:p>
          <a:p>
            <a:pPr lvl="1"/>
            <a:r>
              <a:rPr lang="en-US" dirty="0" smtClean="0"/>
              <a:t>Water Recycling</a:t>
            </a:r>
            <a:endParaRPr lang="en-US" dirty="0"/>
          </a:p>
          <a:p>
            <a:pPr lvl="1"/>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162F1D00-BD13-4404-86B0-79703945A0A7}" type="slidenum">
              <a:rPr lang="en-US" smtClean="0"/>
              <a:t>8</a:t>
            </a:fld>
            <a:endParaRPr lang="en-US"/>
          </a:p>
        </p:txBody>
      </p:sp>
    </p:spTree>
    <p:extLst>
      <p:ext uri="{BB962C8B-B14F-4D97-AF65-F5344CB8AC3E}">
        <p14:creationId xmlns:p14="http://schemas.microsoft.com/office/powerpoint/2010/main" val="212767339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48480" cy="557519"/>
          </a:xfrm>
        </p:spPr>
        <p:txBody>
          <a:bodyPr>
            <a:normAutofit fontScale="90000"/>
          </a:bodyPr>
          <a:lstStyle/>
          <a:p>
            <a:r>
              <a:rPr lang="en-US" sz="3600" dirty="0" smtClean="0"/>
              <a:t>Today Visually</a:t>
            </a:r>
            <a:endParaRPr lang="en-US" sz="3600" dirty="0"/>
          </a:p>
        </p:txBody>
      </p:sp>
      <p:graphicFrame>
        <p:nvGraphicFramePr>
          <p:cNvPr id="5" name="Diagram 4"/>
          <p:cNvGraphicFramePr/>
          <p:nvPr>
            <p:extLst>
              <p:ext uri="{D42A27DB-BD31-4B8C-83A1-F6EECF244321}">
                <p14:modId xmlns:p14="http://schemas.microsoft.com/office/powerpoint/2010/main" val="1457857437"/>
              </p:ext>
            </p:extLst>
          </p:nvPr>
        </p:nvGraphicFramePr>
        <p:xfrm>
          <a:off x="-1" y="306623"/>
          <a:ext cx="7453755" cy="46448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1860231" y="692673"/>
            <a:ext cx="2672526" cy="584776"/>
          </a:xfrm>
          <a:prstGeom prst="rect">
            <a:avLst/>
          </a:prstGeom>
          <a:noFill/>
        </p:spPr>
        <p:txBody>
          <a:bodyPr wrap="none" rtlCol="0">
            <a:spAutoFit/>
          </a:bodyPr>
          <a:lstStyle/>
          <a:p>
            <a:r>
              <a:rPr lang="en-US" sz="3200" b="1" dirty="0" smtClean="0">
                <a:solidFill>
                  <a:schemeClr val="accent1"/>
                </a:solidFill>
              </a:rPr>
              <a:t>Water Scarcity</a:t>
            </a:r>
            <a:endParaRPr lang="en-US" sz="3200" b="1" dirty="0">
              <a:solidFill>
                <a:schemeClr val="accent1"/>
              </a:solidFill>
            </a:endParaRPr>
          </a:p>
        </p:txBody>
      </p:sp>
      <p:graphicFrame>
        <p:nvGraphicFramePr>
          <p:cNvPr id="7" name="Diagram 6"/>
          <p:cNvGraphicFramePr/>
          <p:nvPr>
            <p:extLst>
              <p:ext uri="{D42A27DB-BD31-4B8C-83A1-F6EECF244321}">
                <p14:modId xmlns:p14="http://schemas.microsoft.com/office/powerpoint/2010/main" val="2597925221"/>
              </p:ext>
            </p:extLst>
          </p:nvPr>
        </p:nvGraphicFramePr>
        <p:xfrm>
          <a:off x="2280922" y="5143901"/>
          <a:ext cx="6167558" cy="16162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Curved Up Arrow 7"/>
          <p:cNvSpPr/>
          <p:nvPr/>
        </p:nvSpPr>
        <p:spPr>
          <a:xfrm rot="2910436">
            <a:off x="-333560" y="4810380"/>
            <a:ext cx="2694129" cy="667040"/>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10" name="Straight Arrow Connector 9"/>
          <p:cNvCxnSpPr/>
          <p:nvPr/>
        </p:nvCxnSpPr>
        <p:spPr>
          <a:xfrm>
            <a:off x="1295747" y="3707200"/>
            <a:ext cx="2320532" cy="143670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1539502" y="3707200"/>
            <a:ext cx="5324111" cy="143670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4028363" y="3707200"/>
            <a:ext cx="2142474" cy="143670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3616279" y="3707200"/>
            <a:ext cx="245305" cy="143670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6196495" y="3707200"/>
            <a:ext cx="245305" cy="143670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4028363" y="3707200"/>
            <a:ext cx="1911549" cy="143670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2"/>
          </p:nvPr>
        </p:nvSpPr>
        <p:spPr/>
        <p:txBody>
          <a:bodyPr/>
          <a:lstStyle/>
          <a:p>
            <a:fld id="{162F1D00-BD13-4404-86B0-79703945A0A7}" type="slidenum">
              <a:rPr lang="en-US" smtClean="0"/>
              <a:t>9</a:t>
            </a:fld>
            <a:endParaRPr lang="en-US"/>
          </a:p>
        </p:txBody>
      </p:sp>
    </p:spTree>
    <p:extLst>
      <p:ext uri="{BB962C8B-B14F-4D97-AF65-F5344CB8AC3E}">
        <p14:creationId xmlns:p14="http://schemas.microsoft.com/office/powerpoint/2010/main" val="2150840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8" grpId="0" animBg="1"/>
    </p:bldLst>
  </p:timing>
</p:sld>
</file>

<file path=ppt/theme/theme1.xml><?xml version="1.0" encoding="utf-8"?>
<a:theme xmlns:a="http://schemas.openxmlformats.org/drawingml/2006/main" name="Famine 2016">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5016</TotalTime>
  <Words>2156</Words>
  <Application>Microsoft Macintosh PowerPoint</Application>
  <PresentationFormat>On-screen Show (4:3)</PresentationFormat>
  <Paragraphs>159</Paragraphs>
  <Slides>33</Slides>
  <Notes>4</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Famine 2016</vt:lpstr>
      <vt:lpstr>PowerPoint Presentation</vt:lpstr>
      <vt:lpstr>Energy (potential &amp; kinetic)</vt:lpstr>
      <vt:lpstr>Run of river hydro</vt:lpstr>
      <vt:lpstr>Stream Velocity</vt:lpstr>
      <vt:lpstr>Erosion</vt:lpstr>
      <vt:lpstr>Sediment Transport</vt:lpstr>
      <vt:lpstr>Geog 10001:  The Geography of Scarcity IWRM</vt:lpstr>
      <vt:lpstr>Today we will cover…</vt:lpstr>
      <vt:lpstr>Today Visually</vt:lpstr>
      <vt:lpstr>PowerPoint Presentation</vt:lpstr>
      <vt:lpstr>Review of previous classes</vt:lpstr>
      <vt:lpstr>Water Cycle</vt:lpstr>
      <vt:lpstr>Hydrosocial</vt:lpstr>
      <vt:lpstr>PowerPoint Presentation</vt:lpstr>
      <vt:lpstr>IWRM Definitions</vt:lpstr>
      <vt:lpstr>Physical, Social, or ‘Integrated’</vt:lpstr>
      <vt:lpstr>Criticisms</vt:lpstr>
      <vt:lpstr>A Basis for Negotiations?</vt:lpstr>
      <vt:lpstr>Case Study</vt:lpstr>
      <vt:lpstr>Case continued</vt:lpstr>
      <vt:lpstr>IWRM &amp; Scarcity</vt:lpstr>
      <vt:lpstr>PowerPoint Presentation</vt:lpstr>
      <vt:lpstr>Flint Michigan Case </vt:lpstr>
      <vt:lpstr>Water Recycling (the future?)</vt:lpstr>
      <vt:lpstr>Singapore Case Study</vt:lpstr>
      <vt:lpstr>Scarcity-Induced Conflict?</vt:lpstr>
      <vt:lpstr>NEWater</vt:lpstr>
      <vt:lpstr>Australia Case Study</vt:lpstr>
      <vt:lpstr>PowerPoint Presentation</vt:lpstr>
      <vt:lpstr>Key point 1</vt:lpstr>
      <vt:lpstr>Next Class</vt:lpstr>
      <vt:lpstr>Questions or Concerns</vt:lpstr>
      <vt:lpstr>Sources &amp; Further Reading</vt:lpstr>
    </vt:vector>
  </TitlesOfParts>
  <Company>University of Melbourne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Geog 10001:  The Geography of Scarcity</dc:title>
  <dc:creator>Brian Cook</dc:creator>
  <cp:lastModifiedBy>Brian Robert</cp:lastModifiedBy>
  <cp:revision>264</cp:revision>
  <dcterms:created xsi:type="dcterms:W3CDTF">2013-03-04T06:15:33Z</dcterms:created>
  <dcterms:modified xsi:type="dcterms:W3CDTF">2016-05-16T02:29:51Z</dcterms:modified>
</cp:coreProperties>
</file>