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68" r:id="rId3"/>
    <p:sldId id="269" r:id="rId4"/>
    <p:sldId id="270" r:id="rId5"/>
    <p:sldId id="271" r:id="rId6"/>
    <p:sldId id="272" r:id="rId7"/>
    <p:sldId id="276" r:id="rId8"/>
    <p:sldId id="277" r:id="rId9"/>
    <p:sldId id="278" r:id="rId10"/>
    <p:sldId id="258" r:id="rId11"/>
    <p:sldId id="259" r:id="rId12"/>
    <p:sldId id="260" r:id="rId13"/>
    <p:sldId id="261" r:id="rId14"/>
    <p:sldId id="26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47183" autoAdjust="0"/>
  </p:normalViewPr>
  <p:slideViewPr>
    <p:cSldViewPr snapToGrid="0">
      <p:cViewPr varScale="1">
        <p:scale>
          <a:sx n="42" d="100"/>
          <a:sy n="42" d="100"/>
        </p:scale>
        <p:origin x="1749"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D9422-5596-4A27-AE75-9EDF7DCF1BA9}" type="datetimeFigureOut">
              <a:rPr lang="en-AU" smtClean="0"/>
              <a:t>20/05/2016</a:t>
            </a:fld>
            <a:endParaRPr lang="en-AU"/>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AU"/>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C3AE2-1234-4329-BD3F-4B3DEBB89D60}" type="slidenum">
              <a:rPr lang="en-AU" smtClean="0"/>
              <a:t>‹#›</a:t>
            </a:fld>
            <a:endParaRPr lang="en-AU"/>
          </a:p>
        </p:txBody>
      </p:sp>
    </p:spTree>
    <p:extLst>
      <p:ext uri="{BB962C8B-B14F-4D97-AF65-F5344CB8AC3E}">
        <p14:creationId xmlns:p14="http://schemas.microsoft.com/office/powerpoint/2010/main" val="3899312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89C3AE2-1234-4329-BD3F-4B3DEBB89D60}" type="slidenum">
              <a:rPr lang="en-AU" smtClean="0"/>
              <a:t>9</a:t>
            </a:fld>
            <a:endParaRPr lang="en-AU"/>
          </a:p>
        </p:txBody>
      </p:sp>
    </p:spTree>
    <p:extLst>
      <p:ext uri="{BB962C8B-B14F-4D97-AF65-F5344CB8AC3E}">
        <p14:creationId xmlns:p14="http://schemas.microsoft.com/office/powerpoint/2010/main" val="14503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AU" dirty="0" smtClean="0"/>
          </a:p>
          <a:p>
            <a:endParaRPr lang="en-AU" dirty="0"/>
          </a:p>
        </p:txBody>
      </p:sp>
      <p:sp>
        <p:nvSpPr>
          <p:cNvPr id="4" name="灯片编号占位符 3"/>
          <p:cNvSpPr>
            <a:spLocks noGrp="1"/>
          </p:cNvSpPr>
          <p:nvPr>
            <p:ph type="sldNum" sz="quarter" idx="10"/>
          </p:nvPr>
        </p:nvSpPr>
        <p:spPr/>
        <p:txBody>
          <a:bodyPr/>
          <a:lstStyle/>
          <a:p>
            <a:fld id="{589C3AE2-1234-4329-BD3F-4B3DEBB89D60}" type="slidenum">
              <a:rPr lang="en-AU" smtClean="0"/>
              <a:t>10</a:t>
            </a:fld>
            <a:endParaRPr lang="en-AU"/>
          </a:p>
        </p:txBody>
      </p:sp>
    </p:spTree>
    <p:extLst>
      <p:ext uri="{BB962C8B-B14F-4D97-AF65-F5344CB8AC3E}">
        <p14:creationId xmlns:p14="http://schemas.microsoft.com/office/powerpoint/2010/main" val="541980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AU" dirty="0"/>
          </a:p>
        </p:txBody>
      </p:sp>
      <p:sp>
        <p:nvSpPr>
          <p:cNvPr id="4" name="灯片编号占位符 3"/>
          <p:cNvSpPr>
            <a:spLocks noGrp="1"/>
          </p:cNvSpPr>
          <p:nvPr>
            <p:ph type="sldNum" sz="quarter" idx="10"/>
          </p:nvPr>
        </p:nvSpPr>
        <p:spPr/>
        <p:txBody>
          <a:bodyPr/>
          <a:lstStyle/>
          <a:p>
            <a:fld id="{589C3AE2-1234-4329-BD3F-4B3DEBB89D60}" type="slidenum">
              <a:rPr lang="en-AU" smtClean="0"/>
              <a:t>11</a:t>
            </a:fld>
            <a:endParaRPr lang="en-AU"/>
          </a:p>
        </p:txBody>
      </p:sp>
    </p:spTree>
    <p:extLst>
      <p:ext uri="{BB962C8B-B14F-4D97-AF65-F5344CB8AC3E}">
        <p14:creationId xmlns:p14="http://schemas.microsoft.com/office/powerpoint/2010/main" val="935505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AU" dirty="0"/>
          </a:p>
        </p:txBody>
      </p:sp>
      <p:sp>
        <p:nvSpPr>
          <p:cNvPr id="4" name="灯片编号占位符 3"/>
          <p:cNvSpPr>
            <a:spLocks noGrp="1"/>
          </p:cNvSpPr>
          <p:nvPr>
            <p:ph type="sldNum" sz="quarter" idx="10"/>
          </p:nvPr>
        </p:nvSpPr>
        <p:spPr/>
        <p:txBody>
          <a:bodyPr/>
          <a:lstStyle/>
          <a:p>
            <a:fld id="{589C3AE2-1234-4329-BD3F-4B3DEBB89D60}" type="slidenum">
              <a:rPr lang="en-AU" smtClean="0"/>
              <a:t>12</a:t>
            </a:fld>
            <a:endParaRPr lang="en-AU"/>
          </a:p>
        </p:txBody>
      </p:sp>
    </p:spTree>
    <p:extLst>
      <p:ext uri="{BB962C8B-B14F-4D97-AF65-F5344CB8AC3E}">
        <p14:creationId xmlns:p14="http://schemas.microsoft.com/office/powerpoint/2010/main" val="1277366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AU" dirty="0"/>
          </a:p>
        </p:txBody>
      </p:sp>
      <p:sp>
        <p:nvSpPr>
          <p:cNvPr id="4" name="灯片编号占位符 3"/>
          <p:cNvSpPr>
            <a:spLocks noGrp="1"/>
          </p:cNvSpPr>
          <p:nvPr>
            <p:ph type="sldNum" sz="quarter" idx="10"/>
          </p:nvPr>
        </p:nvSpPr>
        <p:spPr/>
        <p:txBody>
          <a:bodyPr/>
          <a:lstStyle/>
          <a:p>
            <a:fld id="{589C3AE2-1234-4329-BD3F-4B3DEBB89D60}" type="slidenum">
              <a:rPr lang="en-AU" smtClean="0"/>
              <a:t>13</a:t>
            </a:fld>
            <a:endParaRPr lang="en-AU"/>
          </a:p>
        </p:txBody>
      </p:sp>
    </p:spTree>
    <p:extLst>
      <p:ext uri="{BB962C8B-B14F-4D97-AF65-F5344CB8AC3E}">
        <p14:creationId xmlns:p14="http://schemas.microsoft.com/office/powerpoint/2010/main" val="264867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AU" dirty="0"/>
          </a:p>
        </p:txBody>
      </p:sp>
      <p:sp>
        <p:nvSpPr>
          <p:cNvPr id="4" name="灯片编号占位符 3"/>
          <p:cNvSpPr>
            <a:spLocks noGrp="1"/>
          </p:cNvSpPr>
          <p:nvPr>
            <p:ph type="sldNum" sz="quarter" idx="10"/>
          </p:nvPr>
        </p:nvSpPr>
        <p:spPr/>
        <p:txBody>
          <a:bodyPr/>
          <a:lstStyle/>
          <a:p>
            <a:fld id="{589C3AE2-1234-4329-BD3F-4B3DEBB89D60}" type="slidenum">
              <a:rPr lang="en-AU" smtClean="0"/>
              <a:t>14</a:t>
            </a:fld>
            <a:endParaRPr lang="en-AU"/>
          </a:p>
        </p:txBody>
      </p:sp>
    </p:spTree>
    <p:extLst>
      <p:ext uri="{BB962C8B-B14F-4D97-AF65-F5344CB8AC3E}">
        <p14:creationId xmlns:p14="http://schemas.microsoft.com/office/powerpoint/2010/main" val="3894777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5/20/2016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www.dataintegration.info/data-integration"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94560" y="171796"/>
            <a:ext cx="9635430" cy="2327563"/>
          </a:xfrm>
        </p:spPr>
        <p:txBody>
          <a:bodyPr>
            <a:normAutofit fontScale="90000"/>
          </a:bodyPr>
          <a:lstStyle/>
          <a:p>
            <a:pPr algn="ctr"/>
            <a:r>
              <a:rPr lang="en-AU" sz="6700" dirty="0">
                <a:latin typeface="Arial" panose="020B0604020202020204" pitchFamily="34" charset="0"/>
                <a:cs typeface="Arial" panose="020B0604020202020204" pitchFamily="34" charset="0"/>
              </a:rPr>
              <a:t>Data </a:t>
            </a:r>
            <a:r>
              <a:rPr lang="en-AU" sz="6700" dirty="0" smtClean="0">
                <a:latin typeface="Arial" panose="020B0604020202020204" pitchFamily="34" charset="0"/>
                <a:cs typeface="Arial" panose="020B0604020202020204" pitchFamily="34" charset="0"/>
              </a:rPr>
              <a:t>Integration</a:t>
            </a:r>
            <a:br>
              <a:rPr lang="en-AU" sz="6700" dirty="0" smtClean="0">
                <a:latin typeface="Arial" panose="020B0604020202020204" pitchFamily="34" charset="0"/>
                <a:cs typeface="Arial" panose="020B0604020202020204" pitchFamily="34" charset="0"/>
              </a:rPr>
            </a:br>
            <a:r>
              <a:rPr lang="en-AU" dirty="0">
                <a:latin typeface="Arial" panose="020B0604020202020204" pitchFamily="34" charset="0"/>
                <a:cs typeface="Arial" panose="020B0604020202020204" pitchFamily="34" charset="0"/>
              </a:rPr>
              <a:t/>
            </a:r>
            <a:br>
              <a:rPr lang="en-AU" dirty="0">
                <a:latin typeface="Arial" panose="020B0604020202020204" pitchFamily="34" charset="0"/>
                <a:cs typeface="Arial" panose="020B0604020202020204" pitchFamily="34" charset="0"/>
              </a:rPr>
            </a:br>
            <a:r>
              <a:rPr lang="en-US" altLang="zh-CN" sz="4000" dirty="0" smtClean="0">
                <a:latin typeface="Arial" panose="020B0604020202020204" pitchFamily="34" charset="0"/>
                <a:cs typeface="Arial" panose="020B0604020202020204" pitchFamily="34" charset="0"/>
              </a:rPr>
              <a:t>COMP90050 Advanced Database Systems</a:t>
            </a:r>
            <a:endParaRPr lang="en-AU" sz="3600" dirty="0">
              <a:latin typeface="Arial" panose="020B0604020202020204" pitchFamily="34" charset="0"/>
              <a:cs typeface="Arial" panose="020B0604020202020204" pitchFamily="34" charset="0"/>
            </a:endParaRPr>
          </a:p>
        </p:txBody>
      </p:sp>
      <p:sp>
        <p:nvSpPr>
          <p:cNvPr id="3" name="副标题 2"/>
          <p:cNvSpPr>
            <a:spLocks noGrp="1"/>
          </p:cNvSpPr>
          <p:nvPr>
            <p:ph type="subTitle" idx="1"/>
          </p:nvPr>
        </p:nvSpPr>
        <p:spPr>
          <a:xfrm>
            <a:off x="9238211" y="4560917"/>
            <a:ext cx="2591779" cy="2056014"/>
          </a:xfrm>
        </p:spPr>
        <p:txBody>
          <a:bodyPr>
            <a:normAutofit fontScale="92500" lnSpcReduction="10000"/>
          </a:bodyPr>
          <a:lstStyle/>
          <a:p>
            <a:pPr algn="ctr"/>
            <a:r>
              <a:rPr lang="en-US" sz="2600" dirty="0" smtClean="0">
                <a:latin typeface="Arial" panose="020B0604020202020204" pitchFamily="34" charset="0"/>
                <a:cs typeface="Arial" panose="020B0604020202020204" pitchFamily="34" charset="0"/>
              </a:rPr>
              <a:t>Presented by--</a:t>
            </a:r>
          </a:p>
          <a:p>
            <a:pPr algn="ctr"/>
            <a:r>
              <a:rPr lang="en-US" dirty="0" smtClean="0">
                <a:latin typeface="Arial" panose="020B0604020202020204" pitchFamily="34" charset="0"/>
                <a:cs typeface="Arial" panose="020B0604020202020204" pitchFamily="34" charset="0"/>
              </a:rPr>
              <a:t>Group 5007</a:t>
            </a:r>
          </a:p>
          <a:p>
            <a:pPr algn="ctr"/>
            <a:r>
              <a:rPr lang="en-AU" dirty="0">
                <a:latin typeface="Arial" panose="020B0604020202020204" pitchFamily="34" charset="0"/>
                <a:cs typeface="Arial" panose="020B0604020202020204" pitchFamily="34" charset="0"/>
              </a:rPr>
              <a:t>Xun </a:t>
            </a:r>
            <a:r>
              <a:rPr lang="en-AU" dirty="0" smtClean="0">
                <a:latin typeface="Arial" panose="020B0604020202020204" pitchFamily="34" charset="0"/>
                <a:cs typeface="Arial" panose="020B0604020202020204" pitchFamily="34" charset="0"/>
              </a:rPr>
              <a:t>Hu 724774</a:t>
            </a:r>
          </a:p>
          <a:p>
            <a:pPr algn="ctr"/>
            <a:r>
              <a:rPr lang="en-AU" dirty="0" err="1" smtClean="0">
                <a:latin typeface="Arial" panose="020B0604020202020204" pitchFamily="34" charset="0"/>
                <a:cs typeface="Arial" panose="020B0604020202020204" pitchFamily="34" charset="0"/>
              </a:rPr>
              <a:t>Hao</a:t>
            </a:r>
            <a:r>
              <a:rPr lang="en-AU" dirty="0" smtClean="0">
                <a:latin typeface="Arial" panose="020B0604020202020204" pitchFamily="34" charset="0"/>
                <a:cs typeface="Arial" panose="020B0604020202020204" pitchFamily="34" charset="0"/>
              </a:rPr>
              <a:t> Ma 777497</a:t>
            </a:r>
          </a:p>
          <a:p>
            <a:pPr algn="ctr"/>
            <a:r>
              <a:rPr lang="en-AU" dirty="0" err="1" smtClean="0">
                <a:latin typeface="Arial" panose="020B0604020202020204" pitchFamily="34" charset="0"/>
                <a:cs typeface="Arial" panose="020B0604020202020204" pitchFamily="34" charset="0"/>
              </a:rPr>
              <a:t>Yifeng</a:t>
            </a:r>
            <a:r>
              <a:rPr lang="en-AU" dirty="0" smtClean="0">
                <a:latin typeface="Arial" panose="020B0604020202020204" pitchFamily="34" charset="0"/>
                <a:cs typeface="Arial" panose="020B0604020202020204" pitchFamily="34" charset="0"/>
              </a:rPr>
              <a:t> Zhu 764991 </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5966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26471" y="253932"/>
            <a:ext cx="2949846" cy="707886"/>
          </a:xfrm>
          <a:prstGeom prst="rect">
            <a:avLst/>
          </a:prstGeom>
          <a:noFill/>
        </p:spPr>
        <p:txBody>
          <a:bodyPr wrap="none" rtlCol="0">
            <a:spAutoFit/>
          </a:bodyPr>
          <a:lstStyle/>
          <a:p>
            <a:pPr algn="ctr"/>
            <a:r>
              <a:rPr lang="en-US" altLang="zh-CN" sz="4000" dirty="0" smtClean="0">
                <a:latin typeface="Arial" panose="020B0604020202020204" pitchFamily="34" charset="0"/>
                <a:cs typeface="Arial" panose="020B0604020202020204" pitchFamily="34" charset="0"/>
              </a:rPr>
              <a:t>Data Fusion</a:t>
            </a:r>
          </a:p>
        </p:txBody>
      </p:sp>
      <p:pic>
        <p:nvPicPr>
          <p:cNvPr id="3" name="图片 2"/>
          <p:cNvPicPr>
            <a:picLocks noChangeAspect="1"/>
          </p:cNvPicPr>
          <p:nvPr/>
        </p:nvPicPr>
        <p:blipFill rotWithShape="1">
          <a:blip r:embed="rId3"/>
          <a:srcRect r="37216"/>
          <a:stretch/>
        </p:blipFill>
        <p:spPr>
          <a:xfrm>
            <a:off x="8148938" y="2168683"/>
            <a:ext cx="3698972" cy="986338"/>
          </a:xfrm>
          <a:prstGeom prst="rect">
            <a:avLst/>
          </a:prstGeom>
        </p:spPr>
      </p:pic>
      <p:sp>
        <p:nvSpPr>
          <p:cNvPr id="4" name="文本框 3"/>
          <p:cNvSpPr txBox="1"/>
          <p:nvPr/>
        </p:nvSpPr>
        <p:spPr>
          <a:xfrm>
            <a:off x="9208785" y="3186042"/>
            <a:ext cx="1579278" cy="307777"/>
          </a:xfrm>
          <a:prstGeom prst="rect">
            <a:avLst/>
          </a:prstGeom>
          <a:noFill/>
        </p:spPr>
        <p:txBody>
          <a:bodyPr wrap="none" rtlCol="0">
            <a:spAutoFit/>
          </a:bodyPr>
          <a:lstStyle/>
          <a:p>
            <a:r>
              <a:rPr lang="en-US" altLang="zh-CN" sz="1400" dirty="0" smtClean="0">
                <a:latin typeface="Arial" panose="020B0604020202020204" pitchFamily="34" charset="0"/>
                <a:cs typeface="Arial" panose="020B0604020202020204" pitchFamily="34" charset="0"/>
              </a:rPr>
              <a:t>Airline1.Schedule</a:t>
            </a:r>
          </a:p>
        </p:txBody>
      </p:sp>
      <p:pic>
        <p:nvPicPr>
          <p:cNvPr id="5" name="图片 4"/>
          <p:cNvPicPr>
            <a:picLocks noChangeAspect="1"/>
          </p:cNvPicPr>
          <p:nvPr/>
        </p:nvPicPr>
        <p:blipFill rotWithShape="1">
          <a:blip r:embed="rId4"/>
          <a:srcRect r="39308"/>
          <a:stretch/>
        </p:blipFill>
        <p:spPr>
          <a:xfrm>
            <a:off x="8059527" y="3802155"/>
            <a:ext cx="3773877" cy="853611"/>
          </a:xfrm>
          <a:prstGeom prst="rect">
            <a:avLst/>
          </a:prstGeom>
        </p:spPr>
      </p:pic>
      <p:sp>
        <p:nvSpPr>
          <p:cNvPr id="6" name="文本框 5"/>
          <p:cNvSpPr txBox="1"/>
          <p:nvPr/>
        </p:nvSpPr>
        <p:spPr>
          <a:xfrm>
            <a:off x="9349047" y="4822165"/>
            <a:ext cx="1298753" cy="307777"/>
          </a:xfrm>
          <a:prstGeom prst="rect">
            <a:avLst/>
          </a:prstGeom>
          <a:noFill/>
        </p:spPr>
        <p:txBody>
          <a:bodyPr wrap="none" rtlCol="0">
            <a:spAutoFit/>
          </a:bodyPr>
          <a:lstStyle/>
          <a:p>
            <a:r>
              <a:rPr lang="en-US" altLang="zh-CN" sz="1400" dirty="0" smtClean="0">
                <a:latin typeface="Arial" panose="020B0604020202020204" pitchFamily="34" charset="0"/>
                <a:cs typeface="Arial" panose="020B0604020202020204" pitchFamily="34" charset="0"/>
              </a:rPr>
              <a:t>Airfare4.Flight</a:t>
            </a:r>
            <a:endParaRPr lang="en-US" altLang="zh-CN" dirty="0" smtClean="0">
              <a:latin typeface="Arial" panose="020B0604020202020204" pitchFamily="34" charset="0"/>
              <a:cs typeface="Arial" panose="020B0604020202020204" pitchFamily="34" charset="0"/>
            </a:endParaRPr>
          </a:p>
        </p:txBody>
      </p:sp>
      <p:sp>
        <p:nvSpPr>
          <p:cNvPr id="8" name="矩形 7"/>
          <p:cNvSpPr/>
          <p:nvPr/>
        </p:nvSpPr>
        <p:spPr>
          <a:xfrm>
            <a:off x="1497141" y="1428529"/>
            <a:ext cx="6741459" cy="2923877"/>
          </a:xfrm>
          <a:prstGeom prst="rect">
            <a:avLst/>
          </a:prstGeom>
        </p:spPr>
        <p:txBody>
          <a:bodyPr wrap="square">
            <a:spAutoFit/>
          </a:bodyPr>
          <a:lstStyle/>
          <a:p>
            <a:pPr marL="285750" indent="-285750">
              <a:buFont typeface="Arial" panose="020B0604020202020204" pitchFamily="34" charset="0"/>
              <a:buChar char="•"/>
            </a:pPr>
            <a:r>
              <a:rPr lang="en-AU" sz="2400" dirty="0" smtClean="0">
                <a:latin typeface="Arial" panose="020B0604020202020204" pitchFamily="34" charset="0"/>
                <a:cs typeface="Arial" panose="020B0604020202020204" pitchFamily="34" charset="0"/>
              </a:rPr>
              <a:t>What is Data Fusion</a:t>
            </a:r>
          </a:p>
          <a:p>
            <a:pPr marL="742950" lvl="1"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D </a:t>
            </a:r>
            <a:r>
              <a:rPr lang="en-US" sz="2000" dirty="0" smtClean="0">
                <a:latin typeface="Arial" panose="020B0604020202020204" pitchFamily="34" charset="0"/>
                <a:cs typeface="Arial" panose="020B0604020202020204" pitchFamily="34" charset="0"/>
                <a:sym typeface="Wingdings" panose="05000000000000000000" pitchFamily="2" charset="2"/>
              </a:rPr>
              <a:t> a set of data items, S  a set of data sources</a:t>
            </a:r>
          </a:p>
          <a:p>
            <a:pPr marL="742950" lvl="1"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s </a:t>
            </a:r>
            <a:r>
              <a:rPr lang="en-AU" sz="2000" dirty="0" smtClean="0">
                <a:latin typeface="Arial" panose="020B0604020202020204" pitchFamily="34" charset="0"/>
                <a:cs typeface="Arial" panose="020B0604020202020204" pitchFamily="34" charset="0"/>
              </a:rPr>
              <a:t>∈ S, d ∈ D, find true value for </a:t>
            </a:r>
            <a:r>
              <a:rPr lang="en-US" altLang="zh-CN" sz="2000" dirty="0" smtClean="0">
                <a:latin typeface="Arial" panose="020B0604020202020204" pitchFamily="34" charset="0"/>
                <a:cs typeface="Arial" panose="020B0604020202020204" pitchFamily="34" charset="0"/>
              </a:rPr>
              <a:t>d.</a:t>
            </a:r>
            <a:endParaRPr lang="en-AU"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AU" sz="2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Why we need it</a:t>
            </a:r>
          </a:p>
          <a:p>
            <a:pPr marL="285750" indent="-285750">
              <a:buFont typeface="Arial" panose="020B0604020202020204" pitchFamily="34" charset="0"/>
              <a:buChar char="•"/>
            </a:pPr>
            <a:endParaRPr lang="en-US" sz="2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What is the goal</a:t>
            </a:r>
          </a:p>
          <a:p>
            <a:pPr marL="285750" indent="-285750">
              <a:buFont typeface="Arial" panose="020B0604020202020204" pitchFamily="34" charset="0"/>
              <a:buChar char="•"/>
            </a:pPr>
            <a:endParaRPr lang="en-AU" sz="2400" dirty="0">
              <a:latin typeface="Arial" panose="020B0604020202020204" pitchFamily="34" charset="0"/>
              <a:cs typeface="Arial" panose="020B0604020202020204" pitchFamily="34" charset="0"/>
            </a:endParaRPr>
          </a:p>
        </p:txBody>
      </p:sp>
      <p:sp>
        <p:nvSpPr>
          <p:cNvPr id="9" name="文本框 8"/>
          <p:cNvSpPr txBox="1"/>
          <p:nvPr/>
        </p:nvSpPr>
        <p:spPr>
          <a:xfrm>
            <a:off x="10589075" y="6138245"/>
            <a:ext cx="1258835" cy="400110"/>
          </a:xfrm>
          <a:prstGeom prst="rect">
            <a:avLst/>
          </a:prstGeom>
          <a:noFill/>
        </p:spPr>
        <p:txBody>
          <a:bodyPr wrap="square" rtlCol="0">
            <a:spAutoFit/>
          </a:bodyPr>
          <a:lstStyle/>
          <a:p>
            <a:r>
              <a:rPr lang="en-US" sz="2000" dirty="0" err="1" smtClean="0">
                <a:latin typeface="Arial" panose="020B0604020202020204" pitchFamily="34" charset="0"/>
                <a:cs typeface="Arial" panose="020B0604020202020204" pitchFamily="34" charset="0"/>
              </a:rPr>
              <a:t>Hao</a:t>
            </a:r>
            <a:r>
              <a:rPr lang="en-US" sz="2000" dirty="0" smtClean="0">
                <a:latin typeface="Arial" panose="020B0604020202020204" pitchFamily="34" charset="0"/>
                <a:cs typeface="Arial" panose="020B0604020202020204" pitchFamily="34" charset="0"/>
              </a:rPr>
              <a:t> Ma</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8159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2340" y="255358"/>
            <a:ext cx="6516528" cy="707886"/>
          </a:xfrm>
          <a:prstGeom prst="rect">
            <a:avLst/>
          </a:prstGeom>
          <a:noFill/>
        </p:spPr>
        <p:txBody>
          <a:bodyPr wrap="none" rtlCol="0">
            <a:spAutoFit/>
          </a:bodyPr>
          <a:lstStyle/>
          <a:p>
            <a:r>
              <a:rPr lang="en-US" altLang="zh-CN" sz="4000" dirty="0" smtClean="0">
                <a:latin typeface="Arial" panose="020B0604020202020204" pitchFamily="34" charset="0"/>
                <a:cs typeface="Arial" panose="020B0604020202020204" pitchFamily="34" charset="0"/>
              </a:rPr>
              <a:t>Approaches and challenges</a:t>
            </a:r>
          </a:p>
        </p:txBody>
      </p:sp>
      <p:sp>
        <p:nvSpPr>
          <p:cNvPr id="3" name="矩形 2"/>
          <p:cNvSpPr/>
          <p:nvPr/>
        </p:nvSpPr>
        <p:spPr>
          <a:xfrm>
            <a:off x="1837790" y="1338882"/>
            <a:ext cx="5357882" cy="4524315"/>
          </a:xfrm>
          <a:prstGeom prst="rect">
            <a:avLst/>
          </a:prstGeom>
        </p:spPr>
        <p:txBody>
          <a:bodyPr wrap="square">
            <a:spAutoFit/>
          </a:bodyPr>
          <a:lstStyle/>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Some early approaches to data fusion methods: taking average, maximum etc.</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Challenges:</a:t>
            </a:r>
          </a:p>
          <a:p>
            <a:pPr marL="742950" lvl="1"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Veracity</a:t>
            </a:r>
          </a:p>
          <a:p>
            <a:pPr marL="742950" lvl="1" indent="-285750">
              <a:buFont typeface="Arial" panose="020B0604020202020204" pitchFamily="34" charset="0"/>
              <a:buChar char="•"/>
            </a:pPr>
            <a:endParaRPr lang="en-US" sz="2400"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Volume</a:t>
            </a:r>
          </a:p>
          <a:p>
            <a:pPr marL="742950" lvl="1" indent="-285750">
              <a:buFont typeface="Arial" panose="020B0604020202020204" pitchFamily="34" charset="0"/>
              <a:buChar char="•"/>
            </a:pPr>
            <a:endParaRPr lang="en-US" sz="2400"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Velocity</a:t>
            </a:r>
          </a:p>
          <a:p>
            <a:pPr marL="742950" lvl="1" indent="-285750">
              <a:buFont typeface="Arial" panose="020B0604020202020204" pitchFamily="34" charset="0"/>
              <a:buChar char="•"/>
            </a:pPr>
            <a:endParaRPr lang="en-US" sz="2400"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Variety</a:t>
            </a:r>
            <a:endParaRPr lang="en-AU" sz="2400"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rotWithShape="1">
          <a:blip r:embed="rId3"/>
          <a:srcRect t="-1" b="12780"/>
          <a:stretch/>
        </p:blipFill>
        <p:spPr>
          <a:xfrm>
            <a:off x="7033329" y="1864071"/>
            <a:ext cx="4647980" cy="2314314"/>
          </a:xfrm>
          <a:prstGeom prst="rect">
            <a:avLst/>
          </a:prstGeom>
        </p:spPr>
      </p:pic>
      <p:sp>
        <p:nvSpPr>
          <p:cNvPr id="5" name="矩形 4"/>
          <p:cNvSpPr/>
          <p:nvPr/>
        </p:nvSpPr>
        <p:spPr>
          <a:xfrm>
            <a:off x="7221505" y="4355002"/>
            <a:ext cx="4433971" cy="307777"/>
          </a:xfrm>
          <a:prstGeom prst="rect">
            <a:avLst/>
          </a:prstGeom>
        </p:spPr>
        <p:txBody>
          <a:bodyPr wrap="none">
            <a:spAutoFit/>
          </a:bodyPr>
          <a:lstStyle/>
          <a:p>
            <a:r>
              <a:rPr lang="en-AU" sz="1400" dirty="0">
                <a:latin typeface="Arial" panose="020B0604020202020204" pitchFamily="34" charset="0"/>
                <a:cs typeface="Arial" panose="020B0604020202020204" pitchFamily="34" charset="0"/>
              </a:rPr>
              <a:t>Architecture of data fusion </a:t>
            </a:r>
            <a:r>
              <a:rPr lang="en-AU" sz="1400" dirty="0" smtClean="0">
                <a:latin typeface="Arial" panose="020B0604020202020204" pitchFamily="34" charset="0"/>
                <a:cs typeface="Arial" panose="020B0604020202020204" pitchFamily="34" charset="0"/>
              </a:rPr>
              <a:t>to solve veracity challenge</a:t>
            </a:r>
            <a:endParaRPr lang="en-AU" sz="1400" dirty="0">
              <a:latin typeface="Arial" panose="020B0604020202020204" pitchFamily="34" charset="0"/>
              <a:cs typeface="Arial" panose="020B0604020202020204" pitchFamily="34" charset="0"/>
            </a:endParaRPr>
          </a:p>
        </p:txBody>
      </p:sp>
      <p:sp>
        <p:nvSpPr>
          <p:cNvPr id="6" name="文本框 5"/>
          <p:cNvSpPr txBox="1"/>
          <p:nvPr/>
        </p:nvSpPr>
        <p:spPr>
          <a:xfrm>
            <a:off x="10622309" y="6138245"/>
            <a:ext cx="1258835" cy="400110"/>
          </a:xfrm>
          <a:prstGeom prst="rect">
            <a:avLst/>
          </a:prstGeom>
          <a:noFill/>
        </p:spPr>
        <p:txBody>
          <a:bodyPr wrap="square" rtlCol="0">
            <a:spAutoFit/>
          </a:bodyPr>
          <a:lstStyle/>
          <a:p>
            <a:r>
              <a:rPr lang="en-US" sz="2000" dirty="0" err="1" smtClean="0">
                <a:latin typeface="Arial" panose="020B0604020202020204" pitchFamily="34" charset="0"/>
                <a:cs typeface="Arial" panose="020B0604020202020204" pitchFamily="34" charset="0"/>
              </a:rPr>
              <a:t>Hao</a:t>
            </a:r>
            <a:r>
              <a:rPr lang="en-US" sz="2000" dirty="0" smtClean="0">
                <a:latin typeface="Arial" panose="020B0604020202020204" pitchFamily="34" charset="0"/>
                <a:cs typeface="Arial" panose="020B0604020202020204" pitchFamily="34" charset="0"/>
              </a:rPr>
              <a:t> Ma</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3925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92598" y="163973"/>
            <a:ext cx="4147867" cy="707886"/>
          </a:xfrm>
          <a:prstGeom prst="rect">
            <a:avLst/>
          </a:prstGeom>
          <a:noFill/>
        </p:spPr>
        <p:txBody>
          <a:bodyPr wrap="none" rtlCol="0">
            <a:spAutoFit/>
          </a:bodyPr>
          <a:lstStyle/>
          <a:p>
            <a:r>
              <a:rPr lang="en-US" altLang="zh-CN" sz="4000" dirty="0" smtClean="0">
                <a:latin typeface="Arial" panose="020B0604020202020204" pitchFamily="34" charset="0"/>
                <a:cs typeface="Arial" panose="020B0604020202020204" pitchFamily="34" charset="0"/>
              </a:rPr>
              <a:t>Application Areas</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951" y="1978140"/>
            <a:ext cx="5116262" cy="4634153"/>
          </a:xfrm>
          <a:prstGeom prst="rect">
            <a:avLst/>
          </a:prstGeom>
        </p:spPr>
      </p:pic>
      <p:sp>
        <p:nvSpPr>
          <p:cNvPr id="6" name="文本框 5"/>
          <p:cNvSpPr txBox="1"/>
          <p:nvPr/>
        </p:nvSpPr>
        <p:spPr>
          <a:xfrm>
            <a:off x="1604469" y="1553124"/>
            <a:ext cx="5196754"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Geospatial Information Systems</a:t>
            </a: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Oceanography</a:t>
            </a: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Intelligent transport systems</a:t>
            </a: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Business performance management</a:t>
            </a: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Wireless sensor networks</a:t>
            </a:r>
          </a:p>
          <a:p>
            <a:endParaRPr lang="en-US" sz="2000" dirty="0">
              <a:latin typeface="Arial" panose="020B0604020202020204" pitchFamily="34" charset="0"/>
              <a:cs typeface="Arial" panose="020B0604020202020204" pitchFamily="34" charset="0"/>
            </a:endParaRPr>
          </a:p>
        </p:txBody>
      </p:sp>
      <p:sp>
        <p:nvSpPr>
          <p:cNvPr id="7" name="矩形 6"/>
          <p:cNvSpPr/>
          <p:nvPr/>
        </p:nvSpPr>
        <p:spPr>
          <a:xfrm>
            <a:off x="2055981" y="5481312"/>
            <a:ext cx="5277150" cy="830997"/>
          </a:xfrm>
          <a:prstGeom prst="rect">
            <a:avLst/>
          </a:prstGeom>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For example:</a:t>
            </a:r>
          </a:p>
          <a:p>
            <a:pPr marL="742950" lvl="1" indent="-285750">
              <a:buFont typeface="Arial" panose="020B0604020202020204" pitchFamily="34" charset="0"/>
              <a:buChar char="•"/>
            </a:pPr>
            <a:r>
              <a:rPr lang="en-AU" sz="1600" dirty="0">
                <a:latin typeface="Arial" panose="020B0604020202020204" pitchFamily="34" charset="0"/>
                <a:cs typeface="Arial" panose="020B0604020202020204" pitchFamily="34" charset="0"/>
              </a:rPr>
              <a:t>Higher-level Data Fusion for Activity-based </a:t>
            </a:r>
            <a:r>
              <a:rPr lang="en-AU" sz="1600" dirty="0" smtClean="0">
                <a:latin typeface="Arial" panose="020B0604020202020204" pitchFamily="34" charset="0"/>
                <a:cs typeface="Arial" panose="020B0604020202020204" pitchFamily="34" charset="0"/>
              </a:rPr>
              <a:t>Intelligence -- Threat </a:t>
            </a:r>
            <a:r>
              <a:rPr lang="en-AU" sz="1600" dirty="0">
                <a:latin typeface="Arial" panose="020B0604020202020204" pitchFamily="34" charset="0"/>
                <a:cs typeface="Arial" panose="020B0604020202020204" pitchFamily="34" charset="0"/>
              </a:rPr>
              <a:t>Detection Suite (TDS)</a:t>
            </a:r>
          </a:p>
        </p:txBody>
      </p:sp>
      <p:sp>
        <p:nvSpPr>
          <p:cNvPr id="8" name="文本框 7"/>
          <p:cNvSpPr txBox="1"/>
          <p:nvPr/>
        </p:nvSpPr>
        <p:spPr>
          <a:xfrm>
            <a:off x="43124" y="6362303"/>
            <a:ext cx="1258835" cy="400110"/>
          </a:xfrm>
          <a:prstGeom prst="rect">
            <a:avLst/>
          </a:prstGeom>
          <a:noFill/>
        </p:spPr>
        <p:txBody>
          <a:bodyPr wrap="square" rtlCol="0">
            <a:spAutoFit/>
          </a:bodyPr>
          <a:lstStyle/>
          <a:p>
            <a:r>
              <a:rPr lang="en-US" sz="2000" dirty="0" err="1" smtClean="0">
                <a:latin typeface="Arial" panose="020B0604020202020204" pitchFamily="34" charset="0"/>
                <a:cs typeface="Arial" panose="020B0604020202020204" pitchFamily="34" charset="0"/>
              </a:rPr>
              <a:t>Hao</a:t>
            </a:r>
            <a:r>
              <a:rPr lang="en-US" sz="2000" dirty="0" smtClean="0">
                <a:latin typeface="Arial" panose="020B0604020202020204" pitchFamily="34" charset="0"/>
                <a:cs typeface="Arial" panose="020B0604020202020204" pitchFamily="34" charset="0"/>
              </a:rPr>
              <a:t> Ma</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9911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54387" y="249381"/>
            <a:ext cx="2722220" cy="707886"/>
          </a:xfrm>
          <a:prstGeom prst="rect">
            <a:avLst/>
          </a:prstGeom>
          <a:noFill/>
        </p:spPr>
        <p:txBody>
          <a:bodyPr wrap="none" rtlCol="0">
            <a:spAutoFit/>
          </a:bodyPr>
          <a:lstStyle/>
          <a:p>
            <a:r>
              <a:rPr lang="en-US" altLang="zh-CN" sz="4000" dirty="0" smtClean="0">
                <a:latin typeface="Arial" panose="020B0604020202020204" pitchFamily="34" charset="0"/>
                <a:cs typeface="Arial" panose="020B0604020202020204" pitchFamily="34" charset="0"/>
              </a:rPr>
              <a:t>Conclusion</a:t>
            </a:r>
          </a:p>
        </p:txBody>
      </p:sp>
      <p:sp>
        <p:nvSpPr>
          <p:cNvPr id="3" name="文本框 2"/>
          <p:cNvSpPr txBox="1"/>
          <p:nvPr/>
        </p:nvSpPr>
        <p:spPr>
          <a:xfrm>
            <a:off x="1925416" y="1559180"/>
            <a:ext cx="8048205" cy="3785652"/>
          </a:xfrm>
          <a:prstGeom prst="rect">
            <a:avLst/>
          </a:prstGeom>
          <a:noFill/>
        </p:spPr>
        <p:txBody>
          <a:bodyPr wrap="square" rtlCol="0">
            <a:spAutoFit/>
          </a:bodyPr>
          <a:lstStyle/>
          <a:p>
            <a:pPr marL="342900" indent="-342900">
              <a:buFont typeface="Arial" panose="020B0604020202020204" pitchFamily="34" charset="0"/>
              <a:buChar char="•"/>
            </a:pPr>
            <a:r>
              <a:rPr lang="en-AU" sz="2000" b="1" dirty="0">
                <a:latin typeface="Arial" panose="020B0604020202020204" pitchFamily="34" charset="0"/>
                <a:cs typeface="Arial" panose="020B0604020202020204" pitchFamily="34" charset="0"/>
              </a:rPr>
              <a:t>Data integration</a:t>
            </a:r>
            <a:r>
              <a:rPr lang="en-AU" sz="2000" dirty="0">
                <a:latin typeface="Arial" panose="020B0604020202020204" pitchFamily="34" charset="0"/>
                <a:cs typeface="Arial" panose="020B0604020202020204" pitchFamily="34" charset="0"/>
              </a:rPr>
              <a:t> involves combining data residing in different sources and providing users with a unified view of these </a:t>
            </a:r>
            <a:r>
              <a:rPr lang="en-AU" sz="2000" dirty="0" smtClean="0">
                <a:latin typeface="Arial" panose="020B0604020202020204" pitchFamily="34" charset="0"/>
                <a:cs typeface="Arial" panose="020B0604020202020204" pitchFamily="34" charset="0"/>
              </a:rPr>
              <a:t>data</a:t>
            </a:r>
            <a:r>
              <a:rPr lang="en-US" sz="20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With data integration, we can save a large amount of time to process data and get the information we want</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Three steps to achieve Data Integration</a:t>
            </a:r>
          </a:p>
          <a:p>
            <a:pPr marL="800100" lvl="1"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Schema Alignment</a:t>
            </a:r>
          </a:p>
          <a:p>
            <a:pPr marL="800100" lvl="1"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Record Linkage</a:t>
            </a:r>
          </a:p>
          <a:p>
            <a:pPr marL="800100" lvl="1"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Data Fusion</a:t>
            </a:r>
          </a:p>
          <a:p>
            <a:pPr marL="800100" lvl="1"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Challenges among the whole steps</a:t>
            </a:r>
          </a:p>
        </p:txBody>
      </p:sp>
      <p:sp>
        <p:nvSpPr>
          <p:cNvPr id="4" name="文本框 3"/>
          <p:cNvSpPr txBox="1"/>
          <p:nvPr/>
        </p:nvSpPr>
        <p:spPr>
          <a:xfrm>
            <a:off x="10489085" y="5950520"/>
            <a:ext cx="1258835" cy="400110"/>
          </a:xfrm>
          <a:prstGeom prst="rect">
            <a:avLst/>
          </a:prstGeom>
          <a:noFill/>
        </p:spPr>
        <p:txBody>
          <a:bodyPr wrap="square" rtlCol="0">
            <a:spAutoFit/>
          </a:bodyPr>
          <a:lstStyle/>
          <a:p>
            <a:r>
              <a:rPr lang="en-US" sz="2000" dirty="0" err="1" smtClean="0">
                <a:latin typeface="Arial" panose="020B0604020202020204" pitchFamily="34" charset="0"/>
                <a:cs typeface="Arial" panose="020B0604020202020204" pitchFamily="34" charset="0"/>
              </a:rPr>
              <a:t>Hao</a:t>
            </a:r>
            <a:r>
              <a:rPr lang="en-US" sz="2000" dirty="0" smtClean="0">
                <a:latin typeface="Arial" panose="020B0604020202020204" pitchFamily="34" charset="0"/>
                <a:cs typeface="Arial" panose="020B0604020202020204" pitchFamily="34" charset="0"/>
              </a:rPr>
              <a:t> Ma</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44219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84311" y="685800"/>
            <a:ext cx="10018712" cy="1752599"/>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smtClean="0">
                <a:latin typeface="Arial" panose="020B0604020202020204" pitchFamily="34" charset="0"/>
                <a:cs typeface="Arial" panose="020B0604020202020204" pitchFamily="34" charset="0"/>
              </a:rPr>
              <a:t>Questions</a:t>
            </a:r>
            <a:endParaRPr lang="en-AU" dirty="0">
              <a:latin typeface="Arial" panose="020B0604020202020204" pitchFamily="34" charset="0"/>
              <a:cs typeface="Arial" panose="020B0604020202020204" pitchFamily="34" charset="0"/>
            </a:endParaRPr>
          </a:p>
        </p:txBody>
      </p:sp>
      <p:sp>
        <p:nvSpPr>
          <p:cNvPr id="3" name="Text Placeholder 2"/>
          <p:cNvSpPr txBox="1">
            <a:spLocks/>
          </p:cNvSpPr>
          <p:nvPr/>
        </p:nvSpPr>
        <p:spPr>
          <a:xfrm>
            <a:off x="1681426" y="1943784"/>
            <a:ext cx="10018712" cy="2053294"/>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20980" indent="0">
              <a:buFont typeface="Arial"/>
              <a:buNone/>
            </a:pPr>
            <a:r>
              <a:rPr lang="en-AU" dirty="0" smtClean="0">
                <a:latin typeface="Arial" panose="020B0604020202020204" pitchFamily="34" charset="0"/>
                <a:cs typeface="Arial" panose="020B0604020202020204" pitchFamily="34" charset="0"/>
              </a:rPr>
              <a:t>1. What are the issues of pipeline architecture when processing big data?</a:t>
            </a:r>
          </a:p>
          <a:p>
            <a:pPr marL="220980" indent="0">
              <a:buFont typeface="Arial"/>
              <a:buNone/>
            </a:pPr>
            <a:r>
              <a:rPr lang="en-AU" dirty="0" smtClean="0">
                <a:latin typeface="Arial" panose="020B0604020202020204" pitchFamily="34" charset="0"/>
                <a:cs typeface="Arial" panose="020B0604020202020204" pitchFamily="34" charset="0"/>
              </a:rPr>
              <a:t>2. Inconsistency will rise if the pairwise matching declares that record pair R1 and R2 match, record pair R2 and R3 match, but record pair R1 and R3 do not match, what strategy can be used to address this issue?</a:t>
            </a:r>
          </a:p>
          <a:p>
            <a:pPr marL="220980" indent="0">
              <a:buFont typeface="Arial"/>
              <a:buNone/>
            </a:pPr>
            <a:r>
              <a:rPr lang="en-AU" dirty="0" smtClean="0">
                <a:latin typeface="Arial" panose="020B0604020202020204" pitchFamily="34" charset="0"/>
                <a:cs typeface="Arial" panose="020B0604020202020204" pitchFamily="34" charset="0"/>
              </a:rPr>
              <a:t>3. Data fusion is categorized by corresponding to what?</a:t>
            </a:r>
            <a:br>
              <a:rPr lang="en-AU" dirty="0" smtClean="0">
                <a:latin typeface="Arial" panose="020B0604020202020204" pitchFamily="34" charset="0"/>
                <a:cs typeface="Arial" panose="020B0604020202020204" pitchFamily="34" charset="0"/>
              </a:rPr>
            </a:b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3893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35032" y="0"/>
            <a:ext cx="10018712" cy="1752599"/>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smtClean="0">
                <a:latin typeface="Arial" panose="020B0604020202020204" pitchFamily="34" charset="0"/>
                <a:cs typeface="Arial" panose="020B0604020202020204" pitchFamily="34" charset="0"/>
              </a:rPr>
              <a:t>Reference</a:t>
            </a:r>
            <a:endParaRPr lang="en-AU" dirty="0">
              <a:latin typeface="Arial" panose="020B0604020202020204" pitchFamily="34" charset="0"/>
              <a:cs typeface="Arial" panose="020B0604020202020204" pitchFamily="34" charset="0"/>
            </a:endParaRPr>
          </a:p>
        </p:txBody>
      </p:sp>
      <p:sp>
        <p:nvSpPr>
          <p:cNvPr id="3" name="Text Placeholder 2"/>
          <p:cNvSpPr txBox="1">
            <a:spLocks/>
          </p:cNvSpPr>
          <p:nvPr/>
        </p:nvSpPr>
        <p:spPr>
          <a:xfrm>
            <a:off x="1522636" y="1708794"/>
            <a:ext cx="10018712" cy="3574405"/>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spcBef>
                <a:spcPts val="0"/>
              </a:spcBef>
              <a:buSzPct val="25000"/>
              <a:buFont typeface="Arial"/>
              <a:buNone/>
            </a:pPr>
            <a:r>
              <a:rPr lang="en-AU" sz="1400" dirty="0" err="1" smtClean="0">
                <a:latin typeface="Arial" panose="020B0604020202020204" pitchFamily="34" charset="0"/>
                <a:cs typeface="Arial" panose="020B0604020202020204" pitchFamily="34" charset="0"/>
              </a:rPr>
              <a:t>Javlin</a:t>
            </a:r>
            <a:r>
              <a:rPr lang="en-AU" sz="1400" dirty="0" smtClean="0">
                <a:latin typeface="Arial" panose="020B0604020202020204" pitchFamily="34" charset="0"/>
                <a:cs typeface="Arial" panose="020B0604020202020204" pitchFamily="34" charset="0"/>
              </a:rPr>
              <a:t> . (2016). </a:t>
            </a:r>
            <a:r>
              <a:rPr lang="en-AU" sz="1400" i="1" dirty="0" err="1" smtClean="0">
                <a:latin typeface="Arial" panose="020B0604020202020204" pitchFamily="34" charset="0"/>
                <a:cs typeface="Arial" panose="020B0604020202020204" pitchFamily="34" charset="0"/>
              </a:rPr>
              <a:t>Dataintegrationinfo</a:t>
            </a:r>
            <a:r>
              <a:rPr lang="en-AU" sz="1400" dirty="0" smtClean="0">
                <a:latin typeface="Arial" panose="020B0604020202020204" pitchFamily="34" charset="0"/>
                <a:cs typeface="Arial" panose="020B0604020202020204" pitchFamily="34" charset="0"/>
              </a:rPr>
              <a:t>. Retrieved 19 May, 2016, from &lt;http://www.dataintegration.info/&gt;</a:t>
            </a:r>
          </a:p>
          <a:p>
            <a:pPr marL="0" indent="0">
              <a:spcBef>
                <a:spcPts val="0"/>
              </a:spcBef>
              <a:buSzPct val="25000"/>
              <a:buFont typeface="Arial"/>
              <a:buNone/>
            </a:pPr>
            <a:endParaRPr lang="en-AU" sz="1400" dirty="0" smtClean="0">
              <a:latin typeface="Arial" panose="020B0604020202020204" pitchFamily="34" charset="0"/>
              <a:cs typeface="Arial" panose="020B0604020202020204" pitchFamily="34" charset="0"/>
            </a:endParaRPr>
          </a:p>
          <a:p>
            <a:pPr marL="0" indent="0">
              <a:spcBef>
                <a:spcPts val="0"/>
              </a:spcBef>
              <a:buSzPct val="25000"/>
              <a:buFont typeface="Arial"/>
              <a:buNone/>
            </a:pPr>
            <a:r>
              <a:rPr lang="en-AU" sz="1400" dirty="0" smtClean="0">
                <a:latin typeface="Arial" panose="020B0604020202020204" pitchFamily="34" charset="0"/>
                <a:cs typeface="Arial" panose="020B0604020202020204" pitchFamily="34" charset="0"/>
              </a:rPr>
              <a:t>Adrian </a:t>
            </a:r>
            <a:r>
              <a:rPr lang="en-AU" sz="1400" dirty="0" err="1" smtClean="0">
                <a:latin typeface="Arial" panose="020B0604020202020204" pitchFamily="34" charset="0"/>
                <a:cs typeface="Arial" panose="020B0604020202020204" pitchFamily="34" charset="0"/>
              </a:rPr>
              <a:t>mott</a:t>
            </a:r>
            <a:r>
              <a:rPr lang="en-AU" sz="1400" dirty="0" smtClean="0">
                <a:latin typeface="Arial" panose="020B0604020202020204" pitchFamily="34" charset="0"/>
                <a:cs typeface="Arial" panose="020B0604020202020204" pitchFamily="34" charset="0"/>
              </a:rPr>
              <a:t>. (2015). </a:t>
            </a:r>
            <a:r>
              <a:rPr lang="en-AU" sz="1400" i="1" dirty="0" smtClean="0">
                <a:latin typeface="Arial" panose="020B0604020202020204" pitchFamily="34" charset="0"/>
                <a:cs typeface="Arial" panose="020B0604020202020204" pitchFamily="34" charset="0"/>
              </a:rPr>
              <a:t>Why Data Integration is so important?</a:t>
            </a:r>
            <a:r>
              <a:rPr lang="en-AU" sz="1400" dirty="0" smtClean="0">
                <a:latin typeface="Arial" panose="020B0604020202020204" pitchFamily="34" charset="0"/>
                <a:cs typeface="Arial" panose="020B0604020202020204" pitchFamily="34" charset="0"/>
              </a:rPr>
              <a:t>. Retrieved 19 May, 2016, from &lt;http://www.bedrockdata.com/blog/why-data-integration-is-important-how-to-justify-data-integration-to-c-level-executives&gt;</a:t>
            </a:r>
          </a:p>
          <a:p>
            <a:pPr marL="0" indent="0">
              <a:spcBef>
                <a:spcPts val="0"/>
              </a:spcBef>
              <a:buSzPct val="25000"/>
              <a:buFont typeface="Arial"/>
              <a:buNone/>
            </a:pPr>
            <a:endParaRPr lang="en-US" sz="1400" dirty="0" smtClean="0">
              <a:latin typeface="Arial" panose="020B0604020202020204" pitchFamily="34" charset="0"/>
              <a:cs typeface="Arial" panose="020B0604020202020204" pitchFamily="34" charset="0"/>
            </a:endParaRPr>
          </a:p>
          <a:p>
            <a:pPr marL="0" indent="0">
              <a:spcBef>
                <a:spcPts val="0"/>
              </a:spcBef>
              <a:buSzPct val="25000"/>
              <a:buFont typeface="Arial"/>
              <a:buNone/>
            </a:pPr>
            <a:r>
              <a:rPr lang="en-US" sz="1400" dirty="0" smtClean="0">
                <a:latin typeface="Arial" panose="020B0604020202020204" pitchFamily="34" charset="0"/>
                <a:cs typeface="Arial" panose="020B0604020202020204" pitchFamily="34" charset="0"/>
              </a:rPr>
              <a:t>METRON Scientific Solution. (2016). </a:t>
            </a:r>
            <a:r>
              <a:rPr lang="en-US" sz="1400" i="1" dirty="0" smtClean="0">
                <a:latin typeface="Arial" panose="020B0604020202020204" pitchFamily="34" charset="0"/>
                <a:cs typeface="Arial" panose="020B0604020202020204" pitchFamily="34" charset="0"/>
              </a:rPr>
              <a:t>Higher-Level Data Fusion</a:t>
            </a:r>
            <a:r>
              <a:rPr lang="en-US" sz="1400" dirty="0" smtClean="0">
                <a:latin typeface="Arial" panose="020B0604020202020204" pitchFamily="34" charset="0"/>
                <a:cs typeface="Arial" panose="020B0604020202020204" pitchFamily="34" charset="0"/>
              </a:rPr>
              <a:t>. Retrieved 19 May,2016,from &lt;</a:t>
            </a:r>
            <a:r>
              <a:rPr lang="en-AU" sz="1400" dirty="0" smtClean="0">
                <a:latin typeface="Arial" panose="020B0604020202020204" pitchFamily="34" charset="0"/>
                <a:cs typeface="Arial" panose="020B0604020202020204" pitchFamily="34" charset="0"/>
              </a:rPr>
              <a:t>https</a:t>
            </a:r>
            <a:r>
              <a:rPr lang="en-AU" sz="1400" dirty="0">
                <a:latin typeface="Arial" panose="020B0604020202020204" pitchFamily="34" charset="0"/>
                <a:cs typeface="Arial" panose="020B0604020202020204" pitchFamily="34" charset="0"/>
              </a:rPr>
              <a:t>://</a:t>
            </a:r>
            <a:r>
              <a:rPr lang="en-AU" sz="1400" dirty="0" smtClean="0">
                <a:latin typeface="Arial" panose="020B0604020202020204" pitchFamily="34" charset="0"/>
                <a:cs typeface="Arial" panose="020B0604020202020204" pitchFamily="34" charset="0"/>
              </a:rPr>
              <a:t>www.metsci.com/Division/ADA/Higher-Level-Data-Fusion&gt;</a:t>
            </a:r>
          </a:p>
          <a:p>
            <a:pPr marL="0" indent="0">
              <a:buNone/>
            </a:pPr>
            <a:endParaRPr lang="en-AU"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Wikipedia. </a:t>
            </a:r>
            <a:r>
              <a:rPr lang="en-US" sz="1400" dirty="0">
                <a:latin typeface="Arial" panose="020B0604020202020204" pitchFamily="34" charset="0"/>
                <a:cs typeface="Arial" panose="020B0604020202020204" pitchFamily="34" charset="0"/>
              </a:rPr>
              <a:t>(2016). </a:t>
            </a:r>
            <a:r>
              <a:rPr lang="en-US" sz="1400" i="1" dirty="0" smtClean="0">
                <a:latin typeface="Arial" panose="020B0604020202020204" pitchFamily="34" charset="0"/>
                <a:cs typeface="Arial" panose="020B0604020202020204" pitchFamily="34" charset="0"/>
              </a:rPr>
              <a:t>Data </a:t>
            </a:r>
            <a:r>
              <a:rPr lang="en-US" sz="1400" i="1" dirty="0">
                <a:latin typeface="Arial" panose="020B0604020202020204" pitchFamily="34" charset="0"/>
                <a:cs typeface="Arial" panose="020B0604020202020204" pitchFamily="34" charset="0"/>
              </a:rPr>
              <a:t>Fusion</a:t>
            </a:r>
            <a:r>
              <a:rPr lang="en-US" sz="1400" dirty="0">
                <a:latin typeface="Arial" panose="020B0604020202020204" pitchFamily="34" charset="0"/>
                <a:cs typeface="Arial" panose="020B0604020202020204" pitchFamily="34" charset="0"/>
              </a:rPr>
              <a:t>. Retrieved 19 May,2016,from </a:t>
            </a:r>
            <a:r>
              <a:rPr lang="en-US" sz="1400" dirty="0" smtClean="0">
                <a:latin typeface="Arial" panose="020B0604020202020204" pitchFamily="34" charset="0"/>
                <a:cs typeface="Arial" panose="020B0604020202020204" pitchFamily="34" charset="0"/>
              </a:rPr>
              <a:t>&lt;https</a:t>
            </a:r>
            <a:r>
              <a:rPr lang="en-US" sz="1400" dirty="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en.wikipedia.org/wiki/Data_fusion&gt;</a:t>
            </a:r>
            <a:endParaRPr lang="en-US" sz="1400" dirty="0">
              <a:latin typeface="Arial" panose="020B0604020202020204" pitchFamily="34" charset="0"/>
              <a:cs typeface="Arial" panose="020B0604020202020204" pitchFamily="34" charset="0"/>
            </a:endParaRPr>
          </a:p>
          <a:p>
            <a:pPr marL="0" indent="0">
              <a:spcBef>
                <a:spcPts val="0"/>
              </a:spcBef>
              <a:buSzPct val="25000"/>
              <a:buFont typeface="Arial"/>
              <a:buNone/>
            </a:pPr>
            <a:endParaRPr lang="en-AU" sz="1400" dirty="0" smtClean="0">
              <a:latin typeface="Arial" panose="020B0604020202020204" pitchFamily="34" charset="0"/>
              <a:cs typeface="Arial" panose="020B0604020202020204" pitchFamily="34" charset="0"/>
            </a:endParaRPr>
          </a:p>
          <a:p>
            <a:pPr marL="0" indent="0">
              <a:spcBef>
                <a:spcPts val="0"/>
              </a:spcBef>
              <a:buSzPct val="25000"/>
              <a:buNone/>
            </a:pPr>
            <a:r>
              <a:rPr lang="en-AU" sz="1400" dirty="0">
                <a:latin typeface="Arial" panose="020B0604020202020204" pitchFamily="34" charset="0"/>
                <a:cs typeface="Arial" panose="020B0604020202020204" pitchFamily="34" charset="0"/>
              </a:rPr>
              <a:t>Dong, Xin Luna, 2015. </a:t>
            </a:r>
            <a:r>
              <a:rPr lang="en-AU" sz="1400" i="1" dirty="0">
                <a:latin typeface="Arial" panose="020B0604020202020204" pitchFamily="34" charset="0"/>
                <a:cs typeface="Arial" panose="020B0604020202020204" pitchFamily="34" charset="0"/>
              </a:rPr>
              <a:t>Big Data Integration</a:t>
            </a:r>
            <a:r>
              <a:rPr lang="en-AU" sz="1400" dirty="0">
                <a:latin typeface="Arial" panose="020B0604020202020204" pitchFamily="34" charset="0"/>
                <a:cs typeface="Arial" panose="020B0604020202020204" pitchFamily="34" charset="0"/>
              </a:rPr>
              <a:t>. 1st ed. Morgan &amp; Claypool: Synthesis Lectures On Data Management.</a:t>
            </a:r>
            <a:endParaRPr lang="en-AU" sz="1400" dirty="0" smtClean="0">
              <a:latin typeface="Arial" panose="020B0604020202020204" pitchFamily="34" charset="0"/>
              <a:cs typeface="Arial" panose="020B0604020202020204" pitchFamily="34" charset="0"/>
            </a:endParaRPr>
          </a:p>
          <a:p>
            <a:pPr marL="0" indent="0">
              <a:spcBef>
                <a:spcPts val="0"/>
              </a:spcBef>
              <a:buSzPct val="25000"/>
              <a:buFont typeface="Arial"/>
              <a:buNone/>
            </a:pPr>
            <a:endParaRPr lang="en-AU" sz="1400" dirty="0" smtClean="0">
              <a:latin typeface="Arial" panose="020B0604020202020204" pitchFamily="34" charset="0"/>
              <a:cs typeface="Arial" panose="020B0604020202020204" pitchFamily="34" charset="0"/>
            </a:endParaRPr>
          </a:p>
          <a:p>
            <a:pPr marL="0" indent="0">
              <a:spcBef>
                <a:spcPts val="0"/>
              </a:spcBef>
              <a:buSzPct val="25000"/>
              <a:buFont typeface="Arial"/>
              <a:buNone/>
            </a:pPr>
            <a:endParaRPr lang="en-AU" u="sng" dirty="0" smtClean="0">
              <a:solidFill>
                <a:schemeClr val="hlink"/>
              </a:solidFill>
              <a:latin typeface="Arial" panose="020B0604020202020204" pitchFamily="34" charset="0"/>
              <a:cs typeface="Arial" panose="020B0604020202020204" pitchFamily="34" charset="0"/>
              <a:hlinkClick r:id="rId2"/>
            </a:endParaRP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9447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09526" y="2115671"/>
            <a:ext cx="10018712" cy="1752599"/>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Arial" panose="020B0604020202020204" pitchFamily="34" charset="0"/>
                <a:cs typeface="Arial" panose="020B0604020202020204" pitchFamily="34" charset="0"/>
              </a:rPr>
              <a:t>Thank You!</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Any Questions?</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2069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484311" y="0"/>
            <a:ext cx="10018712" cy="98611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smtClean="0">
                <a:latin typeface="Arial" panose="020B0604020202020204" pitchFamily="34" charset="0"/>
                <a:cs typeface="Arial" panose="020B0604020202020204" pitchFamily="34" charset="0"/>
              </a:rPr>
              <a:t>Background information of data integration</a:t>
            </a:r>
            <a:endParaRPr lang="en-AU" dirty="0">
              <a:latin typeface="Arial" panose="020B0604020202020204" pitchFamily="34" charset="0"/>
              <a:cs typeface="Arial" panose="020B0604020202020204" pitchFamily="34" charset="0"/>
            </a:endParaRPr>
          </a:p>
        </p:txBody>
      </p:sp>
      <p:sp>
        <p:nvSpPr>
          <p:cNvPr id="3" name="Text Placeholder 5"/>
          <p:cNvSpPr txBox="1">
            <a:spLocks/>
          </p:cNvSpPr>
          <p:nvPr/>
        </p:nvSpPr>
        <p:spPr>
          <a:xfrm>
            <a:off x="1484311" y="1306950"/>
            <a:ext cx="10018712" cy="3756158"/>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20980" indent="0">
              <a:buFont typeface="Arial"/>
              <a:buNone/>
            </a:pPr>
            <a:r>
              <a:rPr lang="en-AU" b="1" dirty="0" smtClean="0">
                <a:latin typeface="Arial" panose="020B0604020202020204" pitchFamily="34" charset="0"/>
                <a:cs typeface="Arial" panose="020B0604020202020204" pitchFamily="34" charset="0"/>
              </a:rPr>
              <a:t>What is data integration?</a:t>
            </a:r>
            <a:br>
              <a:rPr lang="en-AU" b="1" dirty="0" smtClean="0">
                <a:latin typeface="Arial" panose="020B0604020202020204" pitchFamily="34" charset="0"/>
                <a:cs typeface="Arial" panose="020B0604020202020204" pitchFamily="34" charset="0"/>
              </a:rPr>
            </a:br>
            <a:r>
              <a:rPr lang="en-AU" sz="2000" dirty="0" smtClean="0">
                <a:latin typeface="Arial" panose="020B0604020202020204" pitchFamily="34" charset="0"/>
                <a:cs typeface="Arial" panose="020B0604020202020204" pitchFamily="34" charset="0"/>
              </a:rPr>
              <a:t>Combining data residing in different data sources to provide a unified view of those data</a:t>
            </a:r>
          </a:p>
          <a:p>
            <a:pPr marL="220980" indent="0">
              <a:buFont typeface="Arial"/>
              <a:buNone/>
            </a:pPr>
            <a:r>
              <a:rPr lang="en-AU" b="1" dirty="0" smtClean="0">
                <a:latin typeface="Arial" panose="020B0604020202020204" pitchFamily="34" charset="0"/>
                <a:cs typeface="Arial" panose="020B0604020202020204" pitchFamily="34" charset="0"/>
              </a:rPr>
              <a:t/>
            </a:r>
            <a:br>
              <a:rPr lang="en-AU" b="1" dirty="0" smtClean="0">
                <a:latin typeface="Arial" panose="020B0604020202020204" pitchFamily="34" charset="0"/>
                <a:cs typeface="Arial" panose="020B0604020202020204" pitchFamily="34" charset="0"/>
              </a:rPr>
            </a:br>
            <a:r>
              <a:rPr lang="en-AU" b="1" dirty="0" smtClean="0">
                <a:latin typeface="Arial" panose="020B0604020202020204" pitchFamily="34" charset="0"/>
                <a:cs typeface="Arial" panose="020B0604020202020204" pitchFamily="34" charset="0"/>
              </a:rPr>
              <a:t>Why is data integration so important?</a:t>
            </a:r>
            <a:br>
              <a:rPr lang="en-AU" b="1" dirty="0" smtClean="0">
                <a:latin typeface="Arial" panose="020B0604020202020204" pitchFamily="34" charset="0"/>
                <a:cs typeface="Arial" panose="020B0604020202020204" pitchFamily="34" charset="0"/>
              </a:rPr>
            </a:br>
            <a:r>
              <a:rPr lang="en-AU" sz="2000" dirty="0" smtClean="0">
                <a:latin typeface="Arial" panose="020B0604020202020204" pitchFamily="34" charset="0"/>
                <a:cs typeface="Arial" panose="020B0604020202020204" pitchFamily="34" charset="0"/>
              </a:rPr>
              <a:t>The key is saving a large amount of time to process data.</a:t>
            </a:r>
          </a:p>
          <a:p>
            <a:pPr marL="220980" indent="0">
              <a:buFont typeface="Arial"/>
              <a:buNone/>
            </a:pPr>
            <a:r>
              <a:rPr lang="en-AU" sz="2800" b="1" dirty="0" smtClean="0">
                <a:latin typeface="Arial" panose="020B0604020202020204" pitchFamily="34" charset="0"/>
                <a:cs typeface="Arial" panose="020B0604020202020204" pitchFamily="34" charset="0"/>
              </a:rPr>
              <a:t/>
            </a:r>
            <a:br>
              <a:rPr lang="en-AU" sz="2800" b="1" dirty="0" smtClean="0">
                <a:latin typeface="Arial" panose="020B0604020202020204" pitchFamily="34" charset="0"/>
                <a:cs typeface="Arial" panose="020B0604020202020204" pitchFamily="34" charset="0"/>
              </a:rPr>
            </a:br>
            <a:r>
              <a:rPr lang="en-AU" b="1" dirty="0" smtClean="0">
                <a:latin typeface="Arial" panose="020B0604020202020204" pitchFamily="34" charset="0"/>
                <a:cs typeface="Arial" panose="020B0604020202020204" pitchFamily="34" charset="0"/>
              </a:rPr>
              <a:t>Three major steps: </a:t>
            </a:r>
          </a:p>
          <a:p>
            <a:pPr marL="220980" indent="0">
              <a:buFont typeface="Arial"/>
              <a:buNone/>
            </a:pPr>
            <a:r>
              <a:rPr lang="en-AU" sz="2000" dirty="0" smtClean="0">
                <a:latin typeface="Arial" panose="020B0604020202020204" pitchFamily="34" charset="0"/>
                <a:cs typeface="Arial" panose="020B0604020202020204" pitchFamily="34" charset="0"/>
              </a:rPr>
              <a:t>     1. Schema Alignment</a:t>
            </a:r>
            <a:br>
              <a:rPr lang="en-AU" sz="2000" dirty="0" smtClean="0">
                <a:latin typeface="Arial" panose="020B0604020202020204" pitchFamily="34" charset="0"/>
                <a:cs typeface="Arial" panose="020B0604020202020204" pitchFamily="34" charset="0"/>
              </a:rPr>
            </a:br>
            <a:r>
              <a:rPr lang="en-AU" sz="2000" dirty="0" smtClean="0">
                <a:latin typeface="Arial" panose="020B0604020202020204" pitchFamily="34" charset="0"/>
                <a:cs typeface="Arial" panose="020B0604020202020204" pitchFamily="34" charset="0"/>
              </a:rPr>
              <a:t>     2. Record Linkage</a:t>
            </a:r>
            <a:br>
              <a:rPr lang="en-AU" sz="2000" dirty="0" smtClean="0">
                <a:latin typeface="Arial" panose="020B0604020202020204" pitchFamily="34" charset="0"/>
                <a:cs typeface="Arial" panose="020B0604020202020204" pitchFamily="34" charset="0"/>
              </a:rPr>
            </a:br>
            <a:r>
              <a:rPr lang="en-AU" sz="2000" dirty="0" smtClean="0">
                <a:latin typeface="Arial" panose="020B0604020202020204" pitchFamily="34" charset="0"/>
                <a:cs typeface="Arial" panose="020B0604020202020204" pitchFamily="34" charset="0"/>
              </a:rPr>
              <a:t>     3. Data fusion</a:t>
            </a:r>
          </a:p>
          <a:p>
            <a:pPr marL="220980" indent="0">
              <a:buFont typeface="Arial"/>
              <a:buNone/>
            </a:pPr>
            <a:endParaRPr lang="en-AU" sz="1800" dirty="0" smtClean="0">
              <a:latin typeface="Arial" panose="020B0604020202020204" pitchFamily="34" charset="0"/>
              <a:cs typeface="Arial" panose="020B0604020202020204" pitchFamily="34"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224" y="5729544"/>
            <a:ext cx="5715000" cy="600075"/>
          </a:xfrm>
          <a:prstGeom prst="rect">
            <a:avLst/>
          </a:prstGeom>
        </p:spPr>
      </p:pic>
      <p:sp>
        <p:nvSpPr>
          <p:cNvPr id="5" name="TextBox 1"/>
          <p:cNvSpPr txBox="1"/>
          <p:nvPr/>
        </p:nvSpPr>
        <p:spPr>
          <a:xfrm>
            <a:off x="10945423" y="6329619"/>
            <a:ext cx="954107" cy="369332"/>
          </a:xfrm>
          <a:prstGeom prst="rect">
            <a:avLst/>
          </a:prstGeom>
          <a:noFill/>
        </p:spPr>
        <p:txBody>
          <a:bodyPr wrap="none" rtlCol="0">
            <a:spAutoFit/>
          </a:bodyPr>
          <a:lstStyle/>
          <a:p>
            <a:r>
              <a:rPr lang="en-AU" dirty="0" smtClean="0">
                <a:latin typeface="Arial" panose="020B0604020202020204" pitchFamily="34" charset="0"/>
                <a:cs typeface="Arial" panose="020B0604020202020204" pitchFamily="34" charset="0"/>
              </a:rPr>
              <a:t>Xun Hu</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2045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63851" y="0"/>
            <a:ext cx="10018712" cy="998071"/>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smtClean="0">
                <a:latin typeface="Arial" panose="020B0604020202020204" pitchFamily="34" charset="0"/>
                <a:cs typeface="Arial" panose="020B0604020202020204" pitchFamily="34" charset="0"/>
              </a:rPr>
              <a:t>Schema Alignment</a:t>
            </a:r>
            <a:endParaRPr lang="en-AU" dirty="0">
              <a:latin typeface="Arial" panose="020B0604020202020204" pitchFamily="34" charset="0"/>
              <a:cs typeface="Arial" panose="020B0604020202020204" pitchFamily="34" charset="0"/>
            </a:endParaRPr>
          </a:p>
        </p:txBody>
      </p:sp>
      <p:sp>
        <p:nvSpPr>
          <p:cNvPr id="3" name="Text Placeholder 3"/>
          <p:cNvSpPr txBox="1">
            <a:spLocks/>
          </p:cNvSpPr>
          <p:nvPr/>
        </p:nvSpPr>
        <p:spPr>
          <a:xfrm>
            <a:off x="1555490" y="1259353"/>
            <a:ext cx="10018712" cy="4577475"/>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20980" indent="0">
              <a:buFont typeface="Arial"/>
              <a:buNone/>
            </a:pPr>
            <a:r>
              <a:rPr lang="en-AU" b="1" dirty="0" smtClean="0">
                <a:latin typeface="Arial" panose="020B0604020202020204" pitchFamily="34" charset="0"/>
                <a:cs typeface="Arial" panose="020B0604020202020204" pitchFamily="34" charset="0"/>
              </a:rPr>
              <a:t>What are the challenges with combination?</a:t>
            </a:r>
            <a:r>
              <a:rPr lang="en-AU" dirty="0" smtClean="0">
                <a:latin typeface="Arial" panose="020B0604020202020204" pitchFamily="34" charset="0"/>
                <a:cs typeface="Arial" panose="020B0604020202020204" pitchFamily="34" charset="0"/>
              </a:rPr>
              <a:t/>
            </a:r>
            <a:br>
              <a:rPr lang="en-AU" dirty="0" smtClean="0">
                <a:latin typeface="Arial" panose="020B0604020202020204" pitchFamily="34" charset="0"/>
                <a:cs typeface="Arial" panose="020B0604020202020204" pitchFamily="34" charset="0"/>
              </a:rPr>
            </a:br>
            <a:r>
              <a:rPr lang="en-AU" sz="2000" dirty="0" smtClean="0">
                <a:latin typeface="Arial" panose="020B0604020202020204" pitchFamily="34" charset="0"/>
                <a:cs typeface="Arial" panose="020B0604020202020204" pitchFamily="34" charset="0"/>
              </a:rPr>
              <a:t>    1. different number of tables for each data source </a:t>
            </a:r>
            <a:br>
              <a:rPr lang="en-AU" sz="2000" dirty="0" smtClean="0">
                <a:latin typeface="Arial" panose="020B0604020202020204" pitchFamily="34" charset="0"/>
                <a:cs typeface="Arial" panose="020B0604020202020204" pitchFamily="34" charset="0"/>
              </a:rPr>
            </a:br>
            <a:r>
              <a:rPr lang="en-AU" sz="2000" dirty="0" smtClean="0">
                <a:latin typeface="Arial" panose="020B0604020202020204" pitchFamily="34" charset="0"/>
                <a:cs typeface="Arial" panose="020B0604020202020204" pitchFamily="34" charset="0"/>
              </a:rPr>
              <a:t>    2. different attribute name to represent the same attribute</a:t>
            </a:r>
            <a:br>
              <a:rPr lang="en-AU" sz="2000" dirty="0" smtClean="0">
                <a:latin typeface="Arial" panose="020B0604020202020204" pitchFamily="34" charset="0"/>
                <a:cs typeface="Arial" panose="020B0604020202020204" pitchFamily="34" charset="0"/>
              </a:rPr>
            </a:br>
            <a:r>
              <a:rPr lang="en-AU" sz="2000" dirty="0" smtClean="0">
                <a:latin typeface="Arial" panose="020B0604020202020204" pitchFamily="34" charset="0"/>
                <a:cs typeface="Arial" panose="020B0604020202020204" pitchFamily="34" charset="0"/>
              </a:rPr>
              <a:t>    3. different semantic for the attribute with same name</a:t>
            </a:r>
          </a:p>
          <a:p>
            <a:pPr marL="220980" indent="0">
              <a:buFont typeface="Arial"/>
              <a:buNone/>
            </a:pPr>
            <a:r>
              <a:rPr lang="en-AU" b="1" dirty="0" smtClean="0">
                <a:latin typeface="Arial" panose="020B0604020202020204" pitchFamily="34" charset="0"/>
                <a:cs typeface="Arial" panose="020B0604020202020204" pitchFamily="34" charset="0"/>
              </a:rPr>
              <a:t>What is Schema Alignment?</a:t>
            </a:r>
          </a:p>
          <a:p>
            <a:pPr marL="220980" indent="0">
              <a:buFont typeface="Arial"/>
              <a:buNone/>
            </a:pPr>
            <a:r>
              <a:rPr lang="en-AU" sz="2000" dirty="0" smtClean="0">
                <a:latin typeface="Arial" panose="020B0604020202020204" pitchFamily="34" charset="0"/>
                <a:cs typeface="Arial" panose="020B0604020202020204" pitchFamily="34" charset="0"/>
              </a:rPr>
              <a:t>Process aim to align different schema </a:t>
            </a:r>
          </a:p>
          <a:p>
            <a:pPr marL="220980" indent="0">
              <a:buFont typeface="Arial"/>
              <a:buNone/>
            </a:pPr>
            <a:r>
              <a:rPr lang="en-AU" b="1" dirty="0" smtClean="0">
                <a:latin typeface="Arial" panose="020B0604020202020204" pitchFamily="34" charset="0"/>
                <a:cs typeface="Arial" panose="020B0604020202020204" pitchFamily="34" charset="0"/>
              </a:rPr>
              <a:t>Three steps of Schema Alignment</a:t>
            </a:r>
          </a:p>
          <a:p>
            <a:pPr marL="220980" indent="0">
              <a:buFont typeface="Arial"/>
              <a:buNone/>
            </a:pPr>
            <a:r>
              <a:rPr lang="en-AU" sz="2000" dirty="0" smtClean="0">
                <a:latin typeface="Arial" panose="020B0604020202020204" pitchFamily="34" charset="0"/>
                <a:cs typeface="Arial" panose="020B0604020202020204" pitchFamily="34" charset="0"/>
              </a:rPr>
              <a:t>    1. Mediated Schema</a:t>
            </a:r>
            <a:br>
              <a:rPr lang="en-AU" sz="2000" dirty="0" smtClean="0">
                <a:latin typeface="Arial" panose="020B0604020202020204" pitchFamily="34" charset="0"/>
                <a:cs typeface="Arial" panose="020B0604020202020204" pitchFamily="34" charset="0"/>
              </a:rPr>
            </a:br>
            <a:r>
              <a:rPr lang="en-AU" sz="2000" dirty="0" smtClean="0">
                <a:latin typeface="Arial" panose="020B0604020202020204" pitchFamily="34" charset="0"/>
                <a:cs typeface="Arial" panose="020B0604020202020204" pitchFamily="34" charset="0"/>
              </a:rPr>
              <a:t>    2. Attribute matching</a:t>
            </a:r>
            <a:br>
              <a:rPr lang="en-AU" sz="2000" dirty="0" smtClean="0">
                <a:latin typeface="Arial" panose="020B0604020202020204" pitchFamily="34" charset="0"/>
                <a:cs typeface="Arial" panose="020B0604020202020204" pitchFamily="34" charset="0"/>
              </a:rPr>
            </a:br>
            <a:r>
              <a:rPr lang="en-AU" sz="2000" dirty="0" smtClean="0">
                <a:latin typeface="Arial" panose="020B0604020202020204" pitchFamily="34" charset="0"/>
                <a:cs typeface="Arial" panose="020B0604020202020204" pitchFamily="34" charset="0"/>
              </a:rPr>
              <a:t>    3. Schema mapping</a:t>
            </a:r>
          </a:p>
        </p:txBody>
      </p:sp>
      <p:sp>
        <p:nvSpPr>
          <p:cNvPr id="4" name="TextBox 4"/>
          <p:cNvSpPr txBox="1"/>
          <p:nvPr/>
        </p:nvSpPr>
        <p:spPr>
          <a:xfrm>
            <a:off x="10945423" y="6329619"/>
            <a:ext cx="954107" cy="369332"/>
          </a:xfrm>
          <a:prstGeom prst="rect">
            <a:avLst/>
          </a:prstGeom>
          <a:noFill/>
        </p:spPr>
        <p:txBody>
          <a:bodyPr wrap="none" rtlCol="0">
            <a:spAutoFit/>
          </a:bodyPr>
          <a:lstStyle/>
          <a:p>
            <a:r>
              <a:rPr lang="en-AU" dirty="0" smtClean="0">
                <a:latin typeface="Arial" panose="020B0604020202020204" pitchFamily="34" charset="0"/>
                <a:cs typeface="Arial" panose="020B0604020202020204" pitchFamily="34" charset="0"/>
              </a:rPr>
              <a:t>Xun Hu</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5970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1550017" y="0"/>
            <a:ext cx="10018712" cy="1696021"/>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mtClean="0">
                <a:latin typeface="Arial" panose="020B0604020202020204" pitchFamily="34" charset="0"/>
                <a:cs typeface="Arial" panose="020B0604020202020204" pitchFamily="34" charset="0"/>
              </a:rPr>
              <a:t>An example of database system </a:t>
            </a:r>
            <a:endParaRPr lang="en-AU" dirty="0">
              <a:latin typeface="Arial" panose="020B0604020202020204" pitchFamily="34" charset="0"/>
              <a:cs typeface="Arial" panose="020B0604020202020204" pitchFamily="34" charset="0"/>
            </a:endParaRPr>
          </a:p>
        </p:txBody>
      </p:sp>
      <p:sp>
        <p:nvSpPr>
          <p:cNvPr id="4" name="TextBox 3"/>
          <p:cNvSpPr txBox="1"/>
          <p:nvPr/>
        </p:nvSpPr>
        <p:spPr>
          <a:xfrm>
            <a:off x="10945423" y="6329619"/>
            <a:ext cx="954107" cy="369332"/>
          </a:xfrm>
          <a:prstGeom prst="rect">
            <a:avLst/>
          </a:prstGeom>
          <a:noFill/>
        </p:spPr>
        <p:txBody>
          <a:bodyPr wrap="none" rtlCol="0">
            <a:spAutoFit/>
          </a:bodyPr>
          <a:lstStyle/>
          <a:p>
            <a:r>
              <a:rPr lang="en-AU" dirty="0" smtClean="0">
                <a:latin typeface="Arial" panose="020B0604020202020204" pitchFamily="34" charset="0"/>
                <a:cs typeface="Arial" panose="020B0604020202020204" pitchFamily="34" charset="0"/>
              </a:rPr>
              <a:t>Xun Hu</a:t>
            </a:r>
            <a:endParaRPr lang="en-AU"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454" y="781396"/>
            <a:ext cx="9320197" cy="5343175"/>
          </a:xfrm>
          <a:prstGeom prst="rect">
            <a:avLst/>
          </a:prstGeom>
        </p:spPr>
      </p:pic>
    </p:spTree>
    <p:extLst>
      <p:ext uri="{BB962C8B-B14F-4D97-AF65-F5344CB8AC3E}">
        <p14:creationId xmlns:p14="http://schemas.microsoft.com/office/powerpoint/2010/main" val="1876927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69326" y="0"/>
            <a:ext cx="10018712" cy="1752599"/>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smtClean="0">
                <a:latin typeface="Arial" panose="020B0604020202020204" pitchFamily="34" charset="0"/>
                <a:cs typeface="Arial" panose="020B0604020202020204" pitchFamily="34" charset="0"/>
              </a:rPr>
              <a:t>An example of Schema mapping</a:t>
            </a:r>
            <a:endParaRPr lang="en-AU" dirty="0">
              <a:latin typeface="Arial" panose="020B0604020202020204" pitchFamily="34" charset="0"/>
              <a:cs typeface="Arial" panose="020B0604020202020204" pitchFamily="34" charset="0"/>
            </a:endParaRPr>
          </a:p>
        </p:txBody>
      </p:sp>
      <p:pic>
        <p:nvPicPr>
          <p:cNvPr id="3"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6341" y="1867129"/>
            <a:ext cx="9176503" cy="3427630"/>
          </a:xfrm>
          <a:prstGeom prst="rect">
            <a:avLst/>
          </a:prstGeom>
        </p:spPr>
      </p:pic>
      <p:sp>
        <p:nvSpPr>
          <p:cNvPr id="4" name="TextBox 4"/>
          <p:cNvSpPr txBox="1"/>
          <p:nvPr/>
        </p:nvSpPr>
        <p:spPr>
          <a:xfrm>
            <a:off x="10945423" y="6329619"/>
            <a:ext cx="954107" cy="369332"/>
          </a:xfrm>
          <a:prstGeom prst="rect">
            <a:avLst/>
          </a:prstGeom>
          <a:noFill/>
        </p:spPr>
        <p:txBody>
          <a:bodyPr wrap="none" rtlCol="0">
            <a:spAutoFit/>
          </a:bodyPr>
          <a:lstStyle/>
          <a:p>
            <a:r>
              <a:rPr lang="en-AU" dirty="0" smtClean="0">
                <a:latin typeface="Arial" panose="020B0604020202020204" pitchFamily="34" charset="0"/>
                <a:cs typeface="Arial" panose="020B0604020202020204" pitchFamily="34" charset="0"/>
              </a:rPr>
              <a:t>Xun Hu</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694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1710" y="1496290"/>
            <a:ext cx="9393381" cy="3539430"/>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The </a:t>
            </a:r>
            <a:r>
              <a:rPr lang="en-US" sz="2800" dirty="0">
                <a:latin typeface="Arial" panose="020B0604020202020204" pitchFamily="34" charset="0"/>
                <a:cs typeface="Arial" panose="020B0604020202020204" pitchFamily="34" charset="0"/>
              </a:rPr>
              <a:t>second major step in traditional data integration</a:t>
            </a:r>
          </a:p>
          <a:p>
            <a:pPr marL="342900" indent="-3429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Aims </a:t>
            </a:r>
            <a:r>
              <a:rPr lang="en-US" sz="2800" dirty="0">
                <a:latin typeface="Arial" panose="020B0604020202020204" pitchFamily="34" charset="0"/>
                <a:cs typeface="Arial" panose="020B0604020202020204" pitchFamily="34" charset="0"/>
              </a:rPr>
              <a:t>to understand which records represent the same attribute</a:t>
            </a:r>
          </a:p>
          <a:p>
            <a:pPr marL="342900" indent="-3429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Definition:</a:t>
            </a:r>
          </a:p>
          <a:p>
            <a:r>
              <a:rPr lang="en-US" sz="2800" dirty="0" smtClean="0">
                <a:latin typeface="Arial" panose="020B0604020202020204" pitchFamily="34" charset="0"/>
                <a:cs typeface="Arial" panose="020B0604020202020204" pitchFamily="34" charset="0"/>
              </a:rPr>
              <a:t>Consider </a:t>
            </a:r>
            <a:r>
              <a:rPr lang="en-US" sz="2800" dirty="0">
                <a:latin typeface="Arial" panose="020B0604020202020204" pitchFamily="34" charset="0"/>
                <a:cs typeface="Arial" panose="020B0604020202020204" pitchFamily="34" charset="0"/>
              </a:rPr>
              <a:t>a set of data sources, each providing a set of </a:t>
            </a:r>
            <a:r>
              <a:rPr lang="en-US" sz="2800" dirty="0" smtClean="0">
                <a:latin typeface="Arial" panose="020B0604020202020204" pitchFamily="34" charset="0"/>
                <a:cs typeface="Arial" panose="020B0604020202020204" pitchFamily="34" charset="0"/>
              </a:rPr>
              <a:t>records over </a:t>
            </a:r>
            <a:r>
              <a:rPr lang="en-US" sz="2800" dirty="0">
                <a:latin typeface="Arial" panose="020B0604020202020204" pitchFamily="34" charset="0"/>
                <a:cs typeface="Arial" panose="020B0604020202020204" pitchFamily="34" charset="0"/>
              </a:rPr>
              <a:t>a set of </a:t>
            </a:r>
            <a:r>
              <a:rPr lang="en-US" sz="2800" dirty="0" smtClean="0">
                <a:latin typeface="Arial" panose="020B0604020202020204" pitchFamily="34" charset="0"/>
                <a:cs typeface="Arial" panose="020B0604020202020204" pitchFamily="34" charset="0"/>
              </a:rPr>
              <a:t>attributes. Record linkage computes </a:t>
            </a:r>
            <a:r>
              <a:rPr lang="en-US" sz="2800" dirty="0">
                <a:latin typeface="Arial" panose="020B0604020202020204" pitchFamily="34" charset="0"/>
                <a:cs typeface="Arial" panose="020B0604020202020204" pitchFamily="34" charset="0"/>
              </a:rPr>
              <a:t>a partitioning of the set of records, such that </a:t>
            </a:r>
            <a:r>
              <a:rPr lang="en-US" sz="2800" dirty="0" smtClean="0">
                <a:latin typeface="Arial" panose="020B0604020202020204" pitchFamily="34" charset="0"/>
                <a:cs typeface="Arial" panose="020B0604020202020204" pitchFamily="34" charset="0"/>
              </a:rPr>
              <a:t>each partition </a:t>
            </a:r>
            <a:r>
              <a:rPr lang="en-US" sz="2800" dirty="0">
                <a:latin typeface="Arial" panose="020B0604020202020204" pitchFamily="34" charset="0"/>
                <a:cs typeface="Arial" panose="020B0604020202020204" pitchFamily="34" charset="0"/>
              </a:rPr>
              <a:t>identifies the records that refer to a distinct entity.</a:t>
            </a:r>
          </a:p>
        </p:txBody>
      </p:sp>
      <p:sp>
        <p:nvSpPr>
          <p:cNvPr id="3" name="TextBox 3"/>
          <p:cNvSpPr txBox="1"/>
          <p:nvPr/>
        </p:nvSpPr>
        <p:spPr>
          <a:xfrm>
            <a:off x="4163500" y="409415"/>
            <a:ext cx="3778599"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Record </a:t>
            </a:r>
            <a:r>
              <a:rPr lang="en-US" sz="4000" dirty="0" smtClean="0">
                <a:latin typeface="Arial" panose="020B0604020202020204" pitchFamily="34" charset="0"/>
                <a:cs typeface="Arial" panose="020B0604020202020204" pitchFamily="34" charset="0"/>
              </a:rPr>
              <a:t>Linkage</a:t>
            </a:r>
            <a:endParaRPr lang="en-US" sz="4000" dirty="0">
              <a:latin typeface="Arial" panose="020B0604020202020204" pitchFamily="34" charset="0"/>
              <a:cs typeface="Arial" panose="020B0604020202020204" pitchFamily="34" charset="0"/>
            </a:endParaRPr>
          </a:p>
        </p:txBody>
      </p:sp>
      <p:sp>
        <p:nvSpPr>
          <p:cNvPr id="4" name="TextBox 4"/>
          <p:cNvSpPr txBox="1"/>
          <p:nvPr/>
        </p:nvSpPr>
        <p:spPr>
          <a:xfrm>
            <a:off x="10500660" y="6334056"/>
            <a:ext cx="1475150" cy="369332"/>
          </a:xfrm>
          <a:prstGeom prst="rect">
            <a:avLst/>
          </a:prstGeom>
          <a:noFill/>
        </p:spPr>
        <p:txBody>
          <a:bodyPr wrap="square" rtlCol="0">
            <a:spAutoFit/>
          </a:bodyPr>
          <a:lstStyle/>
          <a:p>
            <a:r>
              <a:rPr lang="en-AU" dirty="0" err="1" smtClean="0">
                <a:latin typeface="Arial" panose="020B0604020202020204" pitchFamily="34" charset="0"/>
                <a:cs typeface="Arial" panose="020B0604020202020204" pitchFamily="34" charset="0"/>
              </a:rPr>
              <a:t>Yifeng</a:t>
            </a:r>
            <a:r>
              <a:rPr lang="en-AU" dirty="0" smtClean="0">
                <a:latin typeface="Arial" panose="020B0604020202020204" pitchFamily="34" charset="0"/>
                <a:cs typeface="Arial" panose="020B0604020202020204" pitchFamily="34" charset="0"/>
              </a:rPr>
              <a:t> Zhu</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5059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1709" y="1260316"/>
            <a:ext cx="9393381" cy="2185214"/>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Still challenging </a:t>
            </a:r>
            <a:r>
              <a:rPr lang="en-US" sz="2400" b="1" dirty="0">
                <a:latin typeface="Arial" panose="020B0604020202020204" pitchFamily="34" charset="0"/>
                <a:cs typeface="Arial" panose="020B0604020202020204" pitchFamily="34" charset="0"/>
              </a:rPr>
              <a:t>when </a:t>
            </a:r>
            <a:r>
              <a:rPr lang="en-US" sz="2400" b="1" dirty="0" smtClean="0">
                <a:latin typeface="Arial" panose="020B0604020202020204" pitchFamily="34" charset="0"/>
                <a:cs typeface="Arial" panose="020B0604020202020204" pitchFamily="34" charset="0"/>
              </a:rPr>
              <a:t>schema </a:t>
            </a:r>
            <a:r>
              <a:rPr lang="en-US" sz="2400" b="1" dirty="0">
                <a:latin typeface="Arial" panose="020B0604020202020204" pitchFamily="34" charset="0"/>
                <a:cs typeface="Arial" panose="020B0604020202020204" pitchFamily="34" charset="0"/>
              </a:rPr>
              <a:t>alignment has been </a:t>
            </a:r>
            <a:r>
              <a:rPr lang="en-US" sz="2400" b="1" dirty="0" smtClean="0">
                <a:latin typeface="Arial" panose="020B0604020202020204" pitchFamily="34" charset="0"/>
                <a:cs typeface="Arial" panose="020B0604020202020204" pitchFamily="34" charset="0"/>
              </a:rPr>
              <a:t>performed?</a:t>
            </a:r>
          </a:p>
          <a:p>
            <a:r>
              <a:rPr lang="en-US" sz="2800" dirty="0" smtClean="0">
                <a:latin typeface="Arial" panose="020B0604020202020204" pitchFamily="34" charset="0"/>
                <a:cs typeface="Arial" panose="020B0604020202020204" pitchFamily="34" charset="0"/>
              </a:rPr>
              <a:t>values </a:t>
            </a:r>
            <a:r>
              <a:rPr lang="en-US" sz="2800" dirty="0">
                <a:latin typeface="Arial" panose="020B0604020202020204" pitchFamily="34" charset="0"/>
                <a:cs typeface="Arial" panose="020B0604020202020204" pitchFamily="34" charset="0"/>
              </a:rPr>
              <a:t>in the attribute may differ due </a:t>
            </a:r>
            <a:r>
              <a:rPr lang="en-US" sz="2800" dirty="0" smtClean="0">
                <a:latin typeface="Arial" panose="020B0604020202020204" pitchFamily="34" charset="0"/>
                <a:cs typeface="Arial" panose="020B0604020202020204" pitchFamily="34" charset="0"/>
              </a:rPr>
              <a:t>to </a:t>
            </a:r>
            <a:r>
              <a:rPr lang="en-US" sz="2800" dirty="0" err="1" smtClean="0">
                <a:latin typeface="Arial" panose="020B0604020202020204" pitchFamily="34" charset="0"/>
                <a:cs typeface="Arial" panose="020B0604020202020204" pitchFamily="34" charset="0"/>
              </a:rPr>
              <a:t>mis</a:t>
            </a:r>
            <a:r>
              <a:rPr lang="en-US" sz="2800" dirty="0" smtClean="0">
                <a:latin typeface="Arial" panose="020B0604020202020204" pitchFamily="34" charset="0"/>
                <a:cs typeface="Arial" panose="020B0604020202020204" pitchFamily="34" charset="0"/>
              </a:rPr>
              <a:t>-typing</a:t>
            </a: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multiple naming </a:t>
            </a:r>
            <a:r>
              <a:rPr lang="en-US" sz="2800" dirty="0">
                <a:latin typeface="Arial" panose="020B0604020202020204" pitchFamily="34" charset="0"/>
                <a:cs typeface="Arial" panose="020B0604020202020204" pitchFamily="34" charset="0"/>
              </a:rPr>
              <a:t>conventions, and so </a:t>
            </a:r>
            <a:r>
              <a:rPr lang="en-US" sz="2800" dirty="0" smtClean="0">
                <a:latin typeface="Arial" panose="020B0604020202020204" pitchFamily="34" charset="0"/>
                <a:cs typeface="Arial" panose="020B0604020202020204" pitchFamily="34" charset="0"/>
              </a:rPr>
              <a:t>on</a:t>
            </a:r>
          </a:p>
          <a:p>
            <a:r>
              <a:rPr lang="en-US" sz="2800" dirty="0" smtClean="0">
                <a:latin typeface="Arial" panose="020B0604020202020204" pitchFamily="34" charset="0"/>
                <a:cs typeface="Arial" panose="020B0604020202020204" pitchFamily="34" charset="0"/>
              </a:rPr>
              <a:t>Example:</a:t>
            </a:r>
          </a:p>
          <a:p>
            <a:endParaRPr lang="en-US" sz="2800" dirty="0" smtClean="0">
              <a:latin typeface="Arial" panose="020B0604020202020204" pitchFamily="34" charset="0"/>
              <a:cs typeface="Arial" panose="020B0604020202020204" pitchFamily="34" charset="0"/>
            </a:endParaRPr>
          </a:p>
        </p:txBody>
      </p:sp>
      <p:sp>
        <p:nvSpPr>
          <p:cNvPr id="3" name="TextBox 3"/>
          <p:cNvSpPr txBox="1"/>
          <p:nvPr/>
        </p:nvSpPr>
        <p:spPr>
          <a:xfrm>
            <a:off x="4154675" y="404963"/>
            <a:ext cx="3778599" cy="707886"/>
          </a:xfrm>
          <a:prstGeom prst="rect">
            <a:avLst/>
          </a:prstGeom>
          <a:noFill/>
        </p:spPr>
        <p:txBody>
          <a:bodyPr wrap="none" rtlCol="0">
            <a:spAutoFit/>
          </a:bodyPr>
          <a:lstStyle/>
          <a:p>
            <a:pPr algn="ctr"/>
            <a:r>
              <a:rPr lang="en-US" sz="4000" dirty="0">
                <a:latin typeface="Arial" panose="020B0604020202020204" pitchFamily="34" charset="0"/>
                <a:cs typeface="Arial" panose="020B0604020202020204" pitchFamily="34" charset="0"/>
              </a:rPr>
              <a:t>Record </a:t>
            </a:r>
            <a:r>
              <a:rPr lang="en-US" sz="4000" dirty="0" smtClean="0">
                <a:latin typeface="Arial" panose="020B0604020202020204" pitchFamily="34" charset="0"/>
                <a:cs typeface="Arial" panose="020B0604020202020204" pitchFamily="34" charset="0"/>
              </a:rPr>
              <a:t>Linkage</a:t>
            </a:r>
            <a:endParaRPr lang="en-US" sz="4000" dirty="0">
              <a:latin typeface="Arial" panose="020B0604020202020204" pitchFamily="34" charset="0"/>
              <a:cs typeface="Arial" panose="020B0604020202020204" pitchFamily="34" charset="0"/>
            </a:endParaRPr>
          </a:p>
        </p:txBody>
      </p:sp>
      <p:pic>
        <p:nvPicPr>
          <p:cNvPr id="4" name="Picture 2"/>
          <p:cNvPicPr>
            <a:picLocks noChangeAspect="1"/>
          </p:cNvPicPr>
          <p:nvPr/>
        </p:nvPicPr>
        <p:blipFill rotWithShape="1">
          <a:blip r:embed="rId2"/>
          <a:srcRect l="38691" t="33283" r="24220" b="44253"/>
          <a:stretch/>
        </p:blipFill>
        <p:spPr>
          <a:xfrm>
            <a:off x="3428924" y="2632887"/>
            <a:ext cx="5638950" cy="1920219"/>
          </a:xfrm>
          <a:prstGeom prst="rect">
            <a:avLst/>
          </a:prstGeom>
        </p:spPr>
      </p:pic>
      <p:pic>
        <p:nvPicPr>
          <p:cNvPr id="5" name="Picture 4"/>
          <p:cNvPicPr>
            <a:picLocks noChangeAspect="1"/>
          </p:cNvPicPr>
          <p:nvPr/>
        </p:nvPicPr>
        <p:blipFill rotWithShape="1">
          <a:blip r:embed="rId3"/>
          <a:srcRect l="36903" t="33617" r="23593" b="44792"/>
          <a:stretch/>
        </p:blipFill>
        <p:spPr>
          <a:xfrm>
            <a:off x="3428924" y="4720442"/>
            <a:ext cx="6105144" cy="1875974"/>
          </a:xfrm>
          <a:prstGeom prst="rect">
            <a:avLst/>
          </a:prstGeom>
        </p:spPr>
      </p:pic>
      <p:sp>
        <p:nvSpPr>
          <p:cNvPr id="6" name="TextBox 5"/>
          <p:cNvSpPr txBox="1"/>
          <p:nvPr/>
        </p:nvSpPr>
        <p:spPr>
          <a:xfrm>
            <a:off x="10494683" y="6411750"/>
            <a:ext cx="1469174" cy="369332"/>
          </a:xfrm>
          <a:prstGeom prst="rect">
            <a:avLst/>
          </a:prstGeom>
          <a:noFill/>
        </p:spPr>
        <p:txBody>
          <a:bodyPr wrap="square" rtlCol="0">
            <a:spAutoFit/>
          </a:bodyPr>
          <a:lstStyle/>
          <a:p>
            <a:r>
              <a:rPr lang="en-AU" dirty="0" err="1" smtClean="0">
                <a:latin typeface="Arial" panose="020B0604020202020204" pitchFamily="34" charset="0"/>
                <a:cs typeface="Arial" panose="020B0604020202020204" pitchFamily="34" charset="0"/>
              </a:rPr>
              <a:t>Yifeng</a:t>
            </a:r>
            <a:r>
              <a:rPr lang="en-AU" dirty="0" smtClean="0">
                <a:latin typeface="Arial" panose="020B0604020202020204" pitchFamily="34" charset="0"/>
                <a:cs typeface="Arial" panose="020B0604020202020204" pitchFamily="34" charset="0"/>
              </a:rPr>
              <a:t> Zhu</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0220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154675" y="404963"/>
            <a:ext cx="3778599" cy="707886"/>
          </a:xfrm>
          <a:prstGeom prst="rect">
            <a:avLst/>
          </a:prstGeom>
          <a:noFill/>
        </p:spPr>
        <p:txBody>
          <a:bodyPr wrap="none" rtlCol="0">
            <a:spAutoFit/>
          </a:bodyPr>
          <a:lstStyle/>
          <a:p>
            <a:pPr algn="ctr"/>
            <a:r>
              <a:rPr lang="en-US" sz="4000" dirty="0">
                <a:latin typeface="Arial" panose="020B0604020202020204" pitchFamily="34" charset="0"/>
                <a:cs typeface="Arial" panose="020B0604020202020204" pitchFamily="34" charset="0"/>
              </a:rPr>
              <a:t>Record </a:t>
            </a:r>
            <a:r>
              <a:rPr lang="en-US" sz="4000" dirty="0" smtClean="0">
                <a:latin typeface="Arial" panose="020B0604020202020204" pitchFamily="34" charset="0"/>
                <a:cs typeface="Arial" panose="020B0604020202020204" pitchFamily="34" charset="0"/>
              </a:rPr>
              <a:t>Linkage</a:t>
            </a:r>
            <a:endParaRPr lang="en-US" sz="4000" dirty="0">
              <a:latin typeface="Arial" panose="020B0604020202020204" pitchFamily="34" charset="0"/>
              <a:cs typeface="Arial" panose="020B0604020202020204" pitchFamily="34" charset="0"/>
            </a:endParaRPr>
          </a:p>
        </p:txBody>
      </p:sp>
      <p:sp>
        <p:nvSpPr>
          <p:cNvPr id="4" name="TextBox 3"/>
          <p:cNvSpPr txBox="1"/>
          <p:nvPr/>
        </p:nvSpPr>
        <p:spPr>
          <a:xfrm>
            <a:off x="1531246" y="1564842"/>
            <a:ext cx="10245112" cy="523220"/>
          </a:xfrm>
          <a:prstGeom prst="rect">
            <a:avLst/>
          </a:prstGeom>
          <a:noFill/>
        </p:spPr>
        <p:txBody>
          <a:bodyPr wrap="none" rtlCol="0">
            <a:spAutoFit/>
          </a:bodyPr>
          <a:lstStyle/>
          <a:p>
            <a:pPr marL="457200" indent="-457200">
              <a:buFont typeface="Arial" panose="020B0604020202020204" pitchFamily="34" charset="0"/>
              <a:buChar char="•"/>
            </a:pPr>
            <a:r>
              <a:rPr lang="en-US" sz="2800" dirty="0">
                <a:solidFill>
                  <a:prstClr val="black"/>
                </a:solidFill>
                <a:latin typeface="Arial" panose="020B0604020202020204" pitchFamily="34" charset="0"/>
                <a:cs typeface="Arial" panose="020B0604020202020204" pitchFamily="34" charset="0"/>
              </a:rPr>
              <a:t>three main steps: blocking, pairwise </a:t>
            </a:r>
            <a:r>
              <a:rPr lang="en-US" sz="2800" dirty="0" smtClean="0">
                <a:solidFill>
                  <a:prstClr val="black"/>
                </a:solidFill>
                <a:latin typeface="Arial" panose="020B0604020202020204" pitchFamily="34" charset="0"/>
                <a:cs typeface="Arial" panose="020B0604020202020204" pitchFamily="34" charset="0"/>
              </a:rPr>
              <a:t>matching and clustering</a:t>
            </a:r>
          </a:p>
        </p:txBody>
      </p:sp>
      <p:pic>
        <p:nvPicPr>
          <p:cNvPr id="5" name="Picture 4"/>
          <p:cNvPicPr>
            <a:picLocks noChangeAspect="1"/>
          </p:cNvPicPr>
          <p:nvPr/>
        </p:nvPicPr>
        <p:blipFill rotWithShape="1">
          <a:blip r:embed="rId2"/>
          <a:srcRect l="26272" t="54133" r="30428" b="32560"/>
          <a:stretch/>
        </p:blipFill>
        <p:spPr>
          <a:xfrm>
            <a:off x="2079829" y="2527190"/>
            <a:ext cx="7426484" cy="1283109"/>
          </a:xfrm>
          <a:prstGeom prst="rect">
            <a:avLst/>
          </a:prstGeom>
        </p:spPr>
      </p:pic>
      <p:sp>
        <p:nvSpPr>
          <p:cNvPr id="6" name="TextBox 5"/>
          <p:cNvSpPr txBox="1"/>
          <p:nvPr/>
        </p:nvSpPr>
        <p:spPr>
          <a:xfrm>
            <a:off x="1531246" y="4249427"/>
            <a:ext cx="9161482" cy="954107"/>
          </a:xfrm>
          <a:prstGeom prst="rect">
            <a:avLst/>
          </a:prstGeom>
          <a:noFill/>
        </p:spPr>
        <p:txBody>
          <a:bodyPr wrap="none" rtlCol="0">
            <a:spAutoFit/>
          </a:bodyPr>
          <a:lstStyle/>
          <a:p>
            <a:pPr marL="457200" indent="-457200">
              <a:buFont typeface="Arial" panose="020B0604020202020204" pitchFamily="34" charset="0"/>
              <a:buChar char="•"/>
            </a:pPr>
            <a:r>
              <a:rPr lang="en-US" sz="2800" dirty="0" smtClean="0">
                <a:solidFill>
                  <a:prstClr val="black"/>
                </a:solidFill>
                <a:latin typeface="Arial" panose="020B0604020202020204" pitchFamily="34" charset="0"/>
                <a:cs typeface="Arial" panose="020B0604020202020204" pitchFamily="34" charset="0"/>
              </a:rPr>
              <a:t>Pairwise matching &amp; clustering: ensure </a:t>
            </a:r>
            <a:r>
              <a:rPr lang="en-US" sz="2800" dirty="0">
                <a:solidFill>
                  <a:prstClr val="black"/>
                </a:solidFill>
                <a:latin typeface="Arial" panose="020B0604020202020204" pitchFamily="34" charset="0"/>
                <a:cs typeface="Arial" panose="020B0604020202020204" pitchFamily="34" charset="0"/>
              </a:rPr>
              <a:t>the </a:t>
            </a:r>
            <a:r>
              <a:rPr lang="en-US" sz="2800" dirty="0" smtClean="0">
                <a:solidFill>
                  <a:prstClr val="black"/>
                </a:solidFill>
                <a:latin typeface="Arial" panose="020B0604020202020204" pitchFamily="34" charset="0"/>
                <a:cs typeface="Arial" panose="020B0604020202020204" pitchFamily="34" charset="0"/>
              </a:rPr>
              <a:t>semantics</a:t>
            </a:r>
          </a:p>
          <a:p>
            <a:pPr marL="457200" indent="-457200">
              <a:buFont typeface="Arial" panose="020B0604020202020204" pitchFamily="34" charset="0"/>
              <a:buChar char="•"/>
            </a:pPr>
            <a:r>
              <a:rPr lang="en-US" sz="2800" dirty="0" smtClean="0">
                <a:solidFill>
                  <a:prstClr val="black"/>
                </a:solidFill>
                <a:latin typeface="Arial" panose="020B0604020202020204" pitchFamily="34" charset="0"/>
                <a:cs typeface="Arial" panose="020B0604020202020204" pitchFamily="34" charset="0"/>
              </a:rPr>
              <a:t>Blocking: scalability </a:t>
            </a:r>
          </a:p>
        </p:txBody>
      </p:sp>
      <p:sp>
        <p:nvSpPr>
          <p:cNvPr id="7" name="TextBox 4"/>
          <p:cNvSpPr txBox="1"/>
          <p:nvPr/>
        </p:nvSpPr>
        <p:spPr>
          <a:xfrm>
            <a:off x="10500659" y="6411750"/>
            <a:ext cx="1463197" cy="369332"/>
          </a:xfrm>
          <a:prstGeom prst="rect">
            <a:avLst/>
          </a:prstGeom>
          <a:noFill/>
        </p:spPr>
        <p:txBody>
          <a:bodyPr wrap="square" rtlCol="0">
            <a:spAutoFit/>
          </a:bodyPr>
          <a:lstStyle/>
          <a:p>
            <a:r>
              <a:rPr lang="en-AU" dirty="0" err="1" smtClean="0">
                <a:latin typeface="Arial" panose="020B0604020202020204" pitchFamily="34" charset="0"/>
                <a:cs typeface="Arial" panose="020B0604020202020204" pitchFamily="34" charset="0"/>
              </a:rPr>
              <a:t>Yifeng</a:t>
            </a:r>
            <a:r>
              <a:rPr lang="en-AU" dirty="0" smtClean="0">
                <a:latin typeface="Arial" panose="020B0604020202020204" pitchFamily="34" charset="0"/>
                <a:cs typeface="Arial" panose="020B0604020202020204" pitchFamily="34" charset="0"/>
              </a:rPr>
              <a:t> Zhu</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5546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0759" y="1517741"/>
            <a:ext cx="10002981"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Pairwise matching is the basic step of record linkage </a:t>
            </a:r>
          </a:p>
          <a:p>
            <a:endParaRPr lang="en-US" sz="2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a:t>
            </a:r>
            <a:r>
              <a:rPr lang="en-US" sz="2400" dirty="0" smtClean="0">
                <a:latin typeface="Arial" panose="020B0604020202020204" pitchFamily="34" charset="0"/>
                <a:cs typeface="Arial" panose="020B0604020202020204" pitchFamily="34" charset="0"/>
              </a:rPr>
              <a:t>ule-based approaches</a:t>
            </a:r>
          </a:p>
          <a:p>
            <a:pPr lvl="1"/>
            <a:r>
              <a:rPr lang="en-US" sz="2400" u="sng" dirty="0">
                <a:latin typeface="Arial" panose="020B0604020202020204" pitchFamily="34" charset="0"/>
                <a:cs typeface="Arial" panose="020B0604020202020204" pitchFamily="34" charset="0"/>
              </a:rPr>
              <a:t>a</a:t>
            </a:r>
            <a:r>
              <a:rPr lang="en-US" sz="2400" u="sng" dirty="0" smtClean="0">
                <a:latin typeface="Arial" panose="020B0604020202020204" pitchFamily="34" charset="0"/>
                <a:cs typeface="Arial" panose="020B0604020202020204" pitchFamily="34" charset="0"/>
              </a:rPr>
              <a:t>dvantage</a:t>
            </a:r>
            <a:r>
              <a:rPr lang="en-US" sz="2400" dirty="0" smtClean="0">
                <a:latin typeface="Arial" panose="020B0604020202020204" pitchFamily="34" charset="0"/>
                <a:cs typeface="Arial" panose="020B0604020202020204" pitchFamily="34" charset="0"/>
              </a:rPr>
              <a:t>: rule </a:t>
            </a:r>
            <a:r>
              <a:rPr lang="en-US" sz="2400" dirty="0">
                <a:latin typeface="Arial" panose="020B0604020202020204" pitchFamily="34" charset="0"/>
                <a:cs typeface="Arial" panose="020B0604020202020204" pitchFamily="34" charset="0"/>
              </a:rPr>
              <a:t>can be implemented to effectively deal with complex </a:t>
            </a:r>
            <a:r>
              <a:rPr lang="en-US" sz="2400" dirty="0" smtClean="0">
                <a:latin typeface="Arial" panose="020B0604020202020204" pitchFamily="34" charset="0"/>
                <a:cs typeface="Arial" panose="020B0604020202020204" pitchFamily="34" charset="0"/>
              </a:rPr>
              <a:t>matching scenarios</a:t>
            </a:r>
          </a:p>
          <a:p>
            <a:pPr lvl="1"/>
            <a:r>
              <a:rPr lang="en-US" sz="2400" u="sng" dirty="0">
                <a:latin typeface="Arial" panose="020B0604020202020204" pitchFamily="34" charset="0"/>
                <a:cs typeface="Arial" panose="020B0604020202020204" pitchFamily="34" charset="0"/>
              </a:rPr>
              <a:t>d</a:t>
            </a:r>
            <a:r>
              <a:rPr lang="en-US" sz="2400" u="sng" dirty="0" smtClean="0">
                <a:latin typeface="Arial" panose="020B0604020202020204" pitchFamily="34" charset="0"/>
                <a:cs typeface="Arial" panose="020B0604020202020204" pitchFamily="34" charset="0"/>
              </a:rPr>
              <a:t>isadvantage</a:t>
            </a:r>
            <a:r>
              <a:rPr lang="en-US" sz="2400" dirty="0" smtClean="0">
                <a:latin typeface="Arial" panose="020B0604020202020204" pitchFamily="34" charset="0"/>
                <a:cs typeface="Arial" panose="020B0604020202020204" pitchFamily="34" charset="0"/>
              </a:rPr>
              <a:t>: requires considerable domain knowledge</a:t>
            </a:r>
          </a:p>
          <a:p>
            <a:pPr lvl="1"/>
            <a:endParaRPr lang="en-US" sz="2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classification-based approaches</a:t>
            </a:r>
          </a:p>
          <a:p>
            <a:pPr lvl="1"/>
            <a:r>
              <a:rPr lang="en-US" sz="2400" u="sng" dirty="0" smtClean="0">
                <a:latin typeface="Arial" panose="020B0604020202020204" pitchFamily="34" charset="0"/>
                <a:cs typeface="Arial" panose="020B0604020202020204" pitchFamily="34" charset="0"/>
              </a:rPr>
              <a:t>advantage</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do </a:t>
            </a:r>
            <a:r>
              <a:rPr lang="en-US" sz="2400" dirty="0">
                <a:latin typeface="Arial" panose="020B0604020202020204" pitchFamily="34" charset="0"/>
                <a:cs typeface="Arial" panose="020B0604020202020204" pitchFamily="34" charset="0"/>
              </a:rPr>
              <a:t>not </a:t>
            </a:r>
            <a:r>
              <a:rPr lang="en-US" sz="2400" dirty="0" smtClean="0">
                <a:latin typeface="Arial" panose="020B0604020202020204" pitchFamily="34" charset="0"/>
                <a:cs typeface="Arial" panose="020B0604020202020204" pitchFamily="34" charset="0"/>
              </a:rPr>
              <a:t>require significant </a:t>
            </a:r>
            <a:r>
              <a:rPr lang="en-US" sz="2400" dirty="0">
                <a:latin typeface="Arial" panose="020B0604020202020204" pitchFamily="34" charset="0"/>
                <a:cs typeface="Arial" panose="020B0604020202020204" pitchFamily="34" charset="0"/>
              </a:rPr>
              <a:t>domain </a:t>
            </a:r>
            <a:r>
              <a:rPr lang="en-US" sz="2400" dirty="0" smtClean="0">
                <a:latin typeface="Arial" panose="020B0604020202020204" pitchFamily="34" charset="0"/>
                <a:cs typeface="Arial" panose="020B0604020202020204" pitchFamily="34" charset="0"/>
              </a:rPr>
              <a:t>knowledge</a:t>
            </a:r>
            <a:endParaRPr lang="en-US" sz="2400" dirty="0">
              <a:latin typeface="Arial" panose="020B0604020202020204" pitchFamily="34" charset="0"/>
              <a:cs typeface="Arial" panose="020B0604020202020204" pitchFamily="34" charset="0"/>
            </a:endParaRPr>
          </a:p>
          <a:p>
            <a:pPr lvl="1"/>
            <a:r>
              <a:rPr lang="en-US" sz="2400" u="sng" dirty="0" smtClean="0">
                <a:latin typeface="Arial" panose="020B0604020202020204" pitchFamily="34" charset="0"/>
                <a:cs typeface="Arial" panose="020B0604020202020204" pitchFamily="34" charset="0"/>
              </a:rPr>
              <a:t>disadvantage</a:t>
            </a:r>
            <a:r>
              <a:rPr lang="en-US" sz="2400" dirty="0" smtClean="0">
                <a:latin typeface="Arial" panose="020B0604020202020204" pitchFamily="34" charset="0"/>
                <a:cs typeface="Arial" panose="020B0604020202020204" pitchFamily="34" charset="0"/>
              </a:rPr>
              <a:t>: requires </a:t>
            </a:r>
            <a:r>
              <a:rPr lang="en-US" sz="2400" dirty="0">
                <a:latin typeface="Arial" panose="020B0604020202020204" pitchFamily="34" charset="0"/>
                <a:cs typeface="Arial" panose="020B0604020202020204" pitchFamily="34" charset="0"/>
              </a:rPr>
              <a:t>a large number of training examples </a:t>
            </a:r>
          </a:p>
        </p:txBody>
      </p:sp>
      <p:sp>
        <p:nvSpPr>
          <p:cNvPr id="3" name="TextBox 3"/>
          <p:cNvSpPr txBox="1"/>
          <p:nvPr/>
        </p:nvSpPr>
        <p:spPr>
          <a:xfrm>
            <a:off x="3973211" y="288955"/>
            <a:ext cx="4347665" cy="707886"/>
          </a:xfrm>
          <a:prstGeom prst="rect">
            <a:avLst/>
          </a:prstGeom>
          <a:noFill/>
        </p:spPr>
        <p:txBody>
          <a:bodyPr wrap="none" rtlCol="0">
            <a:spAutoFit/>
          </a:bodyPr>
          <a:lstStyle/>
          <a:p>
            <a:pPr algn="ctr"/>
            <a:r>
              <a:rPr lang="en-US" sz="4000" dirty="0">
                <a:latin typeface="Arial" panose="020B0604020202020204" pitchFamily="34" charset="0"/>
                <a:cs typeface="Arial" panose="020B0604020202020204" pitchFamily="34" charset="0"/>
              </a:rPr>
              <a:t>Pairwise matching</a:t>
            </a:r>
          </a:p>
        </p:txBody>
      </p:sp>
      <p:sp>
        <p:nvSpPr>
          <p:cNvPr id="4" name="TextBox 4"/>
          <p:cNvSpPr txBox="1"/>
          <p:nvPr/>
        </p:nvSpPr>
        <p:spPr>
          <a:xfrm>
            <a:off x="10500659" y="6411750"/>
            <a:ext cx="1463197" cy="369332"/>
          </a:xfrm>
          <a:prstGeom prst="rect">
            <a:avLst/>
          </a:prstGeom>
          <a:noFill/>
        </p:spPr>
        <p:txBody>
          <a:bodyPr wrap="square" rtlCol="0">
            <a:spAutoFit/>
          </a:bodyPr>
          <a:lstStyle/>
          <a:p>
            <a:r>
              <a:rPr lang="en-AU" dirty="0" err="1" smtClean="0">
                <a:latin typeface="Arial" panose="020B0604020202020204" pitchFamily="34" charset="0"/>
                <a:cs typeface="Arial" panose="020B0604020202020204" pitchFamily="34" charset="0"/>
              </a:rPr>
              <a:t>Yifeng</a:t>
            </a:r>
            <a:r>
              <a:rPr lang="en-AU" dirty="0" smtClean="0">
                <a:latin typeface="Arial" panose="020B0604020202020204" pitchFamily="34" charset="0"/>
                <a:cs typeface="Arial" panose="020B0604020202020204" pitchFamily="34" charset="0"/>
              </a:rPr>
              <a:t> Zhu</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76049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TM03457496[[fn=视差]]</Template>
  <TotalTime>351</TotalTime>
  <Words>489</Words>
  <Application>Microsoft Office PowerPoint</Application>
  <PresentationFormat>宽屏</PresentationFormat>
  <Paragraphs>123</Paragraphs>
  <Slides>16</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宋体</vt:lpstr>
      <vt:lpstr>华文楷体</vt:lpstr>
      <vt:lpstr>Arial</vt:lpstr>
      <vt:lpstr>Calibri</vt:lpstr>
      <vt:lpstr>Corbel</vt:lpstr>
      <vt:lpstr>Wingdings</vt:lpstr>
      <vt:lpstr>视差</vt:lpstr>
      <vt:lpstr>Data Integration  COMP90050 Advanced Database Systems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Integration</dc:title>
  <dc:creator>HAO MA</dc:creator>
  <cp:lastModifiedBy>HAO MA</cp:lastModifiedBy>
  <cp:revision>89</cp:revision>
  <dcterms:created xsi:type="dcterms:W3CDTF">2016-04-29T08:36:23Z</dcterms:created>
  <dcterms:modified xsi:type="dcterms:W3CDTF">2016-05-20T04:53:49Z</dcterms:modified>
</cp:coreProperties>
</file>