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855ec65d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855ec65d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855ec65d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855ec65d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855ec65d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855ec65d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855ec65d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855ec65d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855ec65d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855ec65d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55ec65d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55ec65d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855ec65d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855ec65d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855ec65d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855ec65d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55ec65d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55ec65d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55ec65d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55ec65d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55ec65d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55ec65d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attack occurs at 2010-06-12T11:34:15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the initial SSH attack, over 2087 SSH attacks occur. The attacker appears to first gain control after an attack against SMTP. Shortly after the attack appears to begin pivoting to whatever applications they can find before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855ec65d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855ec65d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855ec65d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855ec65d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680300" y="1253150"/>
            <a:ext cx="5783400" cy="126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UMDIC2022 - Cybersecurity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Ben Nordmann and Jay Siliphet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HTTP</a:t>
            </a:r>
            <a:endParaRPr/>
          </a:p>
        </p:txBody>
      </p:sp>
      <p:pic>
        <p:nvPicPr>
          <p:cNvPr id="132" name="Google Shape;132;p22"/>
          <p:cNvPicPr preferRelativeResize="0"/>
          <p:nvPr/>
        </p:nvPicPr>
        <p:blipFill>
          <a:blip r:embed="rId3">
            <a:alphaModFix/>
          </a:blip>
          <a:stretch>
            <a:fillRect/>
          </a:stretch>
        </p:blipFill>
        <p:spPr>
          <a:xfrm>
            <a:off x="1851488" y="1211350"/>
            <a:ext cx="5441025" cy="362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SSH</a:t>
            </a:r>
            <a:endParaRPr/>
          </a:p>
        </p:txBody>
      </p:sp>
      <p:pic>
        <p:nvPicPr>
          <p:cNvPr id="138" name="Google Shape;138;p23"/>
          <p:cNvPicPr preferRelativeResize="0"/>
          <p:nvPr/>
        </p:nvPicPr>
        <p:blipFill>
          <a:blip r:embed="rId3">
            <a:alphaModFix/>
          </a:blip>
          <a:stretch>
            <a:fillRect/>
          </a:stretch>
        </p:blipFill>
        <p:spPr>
          <a:xfrm>
            <a:off x="2796988" y="1349375"/>
            <a:ext cx="5528125" cy="322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Unknown TCP</a:t>
            </a:r>
            <a:endParaRPr/>
          </a:p>
        </p:txBody>
      </p:sp>
      <p:pic>
        <p:nvPicPr>
          <p:cNvPr id="144" name="Google Shape;144;p24"/>
          <p:cNvPicPr preferRelativeResize="0"/>
          <p:nvPr/>
        </p:nvPicPr>
        <p:blipFill>
          <a:blip r:embed="rId3">
            <a:alphaModFix/>
          </a:blip>
          <a:stretch>
            <a:fillRect/>
          </a:stretch>
        </p:blipFill>
        <p:spPr>
          <a:xfrm>
            <a:off x="0" y="1981551"/>
            <a:ext cx="9144001" cy="1180398"/>
          </a:xfrm>
          <a:prstGeom prst="rect">
            <a:avLst/>
          </a:prstGeom>
          <a:noFill/>
          <a:ln>
            <a:noFill/>
          </a:ln>
        </p:spPr>
      </p:pic>
      <p:sp>
        <p:nvSpPr>
          <p:cNvPr id="145" name="Google Shape;145;p24"/>
          <p:cNvSpPr txBox="1"/>
          <p:nvPr/>
        </p:nvSpPr>
        <p:spPr>
          <a:xfrm>
            <a:off x="2442850" y="1211350"/>
            <a:ext cx="6236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Attacks are made against not commonly used ports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All unused ports should be blocked</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ICMP</a:t>
            </a:r>
            <a:endParaRPr/>
          </a:p>
        </p:txBody>
      </p:sp>
      <p:pic>
        <p:nvPicPr>
          <p:cNvPr id="151" name="Google Shape;151;p25"/>
          <p:cNvPicPr preferRelativeResize="0"/>
          <p:nvPr/>
        </p:nvPicPr>
        <p:blipFill>
          <a:blip r:embed="rId3">
            <a:alphaModFix/>
          </a:blip>
          <a:stretch>
            <a:fillRect/>
          </a:stretch>
        </p:blipFill>
        <p:spPr>
          <a:xfrm>
            <a:off x="152400" y="2485950"/>
            <a:ext cx="8839202" cy="636254"/>
          </a:xfrm>
          <a:prstGeom prst="rect">
            <a:avLst/>
          </a:prstGeom>
          <a:noFill/>
          <a:ln>
            <a:noFill/>
          </a:ln>
        </p:spPr>
      </p:pic>
      <p:sp>
        <p:nvSpPr>
          <p:cNvPr id="152" name="Google Shape;152;p25"/>
          <p:cNvSpPr txBox="1"/>
          <p:nvPr/>
        </p:nvSpPr>
        <p:spPr>
          <a:xfrm>
            <a:off x="2442850" y="1366375"/>
            <a:ext cx="6236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Security professionals often recommend blocking ICMP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ICMP has helpful uses in network troubleshooting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Recommend rate limiting ICMP to prevent abnormal ICMP usage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Telnet</a:t>
            </a:r>
            <a:endParaRPr/>
          </a:p>
        </p:txBody>
      </p:sp>
      <p:pic>
        <p:nvPicPr>
          <p:cNvPr id="158" name="Google Shape;158;p26"/>
          <p:cNvPicPr preferRelativeResize="0"/>
          <p:nvPr/>
        </p:nvPicPr>
        <p:blipFill>
          <a:blip r:embed="rId3">
            <a:alphaModFix/>
          </a:blip>
          <a:stretch>
            <a:fillRect/>
          </a:stretch>
        </p:blipFill>
        <p:spPr>
          <a:xfrm>
            <a:off x="152400" y="2442925"/>
            <a:ext cx="8839202" cy="257657"/>
          </a:xfrm>
          <a:prstGeom prst="rect">
            <a:avLst/>
          </a:prstGeom>
          <a:noFill/>
          <a:ln>
            <a:noFill/>
          </a:ln>
        </p:spPr>
      </p:pic>
      <p:sp>
        <p:nvSpPr>
          <p:cNvPr id="159" name="Google Shape;159;p26"/>
          <p:cNvSpPr txBox="1"/>
          <p:nvPr/>
        </p:nvSpPr>
        <p:spPr>
          <a:xfrm>
            <a:off x="2400250" y="1086900"/>
            <a:ext cx="627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Incredibly vulnerable protocol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Network traffic is sent in clear text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Should always be disabled</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Model</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Forest Classification Model</a:t>
            </a:r>
            <a:endParaRPr/>
          </a:p>
          <a:p>
            <a:pPr indent="-342900" lvl="0" marL="457200" rtl="0" algn="l">
              <a:spcBef>
                <a:spcPts val="0"/>
              </a:spcBef>
              <a:spcAft>
                <a:spcPts val="0"/>
              </a:spcAft>
              <a:buSzPts val="1800"/>
              <a:buChar char="●"/>
            </a:pPr>
            <a:r>
              <a:rPr lang="en"/>
              <a:t>Accuracy rate of approximately 99.5%</a:t>
            </a:r>
            <a:endParaRPr/>
          </a:p>
          <a:p>
            <a:pPr indent="-342900" lvl="0" marL="457200" rtl="0" algn="l">
              <a:spcBef>
                <a:spcPts val="0"/>
              </a:spcBef>
              <a:spcAft>
                <a:spcPts val="0"/>
              </a:spcAft>
              <a:buSzPts val="1800"/>
              <a:buChar char="●"/>
            </a:pPr>
            <a:r>
              <a:rPr lang="en"/>
              <a:t>Multiple iterations to narrow feature selection</a:t>
            </a:r>
            <a:endParaRPr/>
          </a:p>
          <a:p>
            <a:pPr indent="-342900" lvl="0" marL="457200" rtl="0" algn="l">
              <a:spcBef>
                <a:spcPts val="0"/>
              </a:spcBef>
              <a:spcAft>
                <a:spcPts val="0"/>
              </a:spcAft>
              <a:buSzPts val="1800"/>
              <a:buChar char="●"/>
            </a:pPr>
            <a:r>
              <a:rPr lang="en"/>
              <a:t>Trained on iscxIDS2012 data set</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 Importance</a:t>
            </a:r>
            <a:endParaRPr/>
          </a:p>
        </p:txBody>
      </p:sp>
      <p:pic>
        <p:nvPicPr>
          <p:cNvPr id="85" name="Google Shape;85;p15"/>
          <p:cNvPicPr preferRelativeResize="0"/>
          <p:nvPr/>
        </p:nvPicPr>
        <p:blipFill>
          <a:blip r:embed="rId3">
            <a:alphaModFix/>
          </a:blip>
          <a:stretch>
            <a:fillRect/>
          </a:stretch>
        </p:blipFill>
        <p:spPr>
          <a:xfrm>
            <a:off x="2014538" y="1452400"/>
            <a:ext cx="5114925" cy="2914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a:t>
            </a:r>
            <a:endParaRPr/>
          </a:p>
        </p:txBody>
      </p:sp>
      <p:pic>
        <p:nvPicPr>
          <p:cNvPr id="91" name="Google Shape;91;p16"/>
          <p:cNvPicPr preferRelativeResize="0"/>
          <p:nvPr/>
        </p:nvPicPr>
        <p:blipFill>
          <a:blip r:embed="rId3">
            <a:alphaModFix/>
          </a:blip>
          <a:stretch>
            <a:fillRect/>
          </a:stretch>
        </p:blipFill>
        <p:spPr>
          <a:xfrm>
            <a:off x="387900" y="1433550"/>
            <a:ext cx="4768075" cy="3557550"/>
          </a:xfrm>
          <a:prstGeom prst="rect">
            <a:avLst/>
          </a:prstGeom>
          <a:noFill/>
          <a:ln>
            <a:noFill/>
          </a:ln>
        </p:spPr>
      </p:pic>
      <p:pic>
        <p:nvPicPr>
          <p:cNvPr id="92" name="Google Shape;92;p16"/>
          <p:cNvPicPr preferRelativeResize="0"/>
          <p:nvPr/>
        </p:nvPicPr>
        <p:blipFill>
          <a:blip r:embed="rId4">
            <a:alphaModFix/>
          </a:blip>
          <a:stretch>
            <a:fillRect/>
          </a:stretch>
        </p:blipFill>
        <p:spPr>
          <a:xfrm>
            <a:off x="5322225" y="575950"/>
            <a:ext cx="3337275" cy="2224850"/>
          </a:xfrm>
          <a:prstGeom prst="rect">
            <a:avLst/>
          </a:prstGeom>
          <a:noFill/>
          <a:ln>
            <a:noFill/>
          </a:ln>
        </p:spPr>
      </p:pic>
      <p:pic>
        <p:nvPicPr>
          <p:cNvPr id="93" name="Google Shape;93;p16"/>
          <p:cNvPicPr preferRelativeResize="0"/>
          <p:nvPr/>
        </p:nvPicPr>
        <p:blipFill>
          <a:blip r:embed="rId5">
            <a:alphaModFix/>
          </a:blip>
          <a:stretch>
            <a:fillRect/>
          </a:stretch>
        </p:blipFill>
        <p:spPr>
          <a:xfrm>
            <a:off x="5322225" y="2800800"/>
            <a:ext cx="3337275" cy="219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appName</a:t>
            </a:r>
            <a:endParaRPr/>
          </a:p>
        </p:txBody>
      </p:sp>
      <p:pic>
        <p:nvPicPr>
          <p:cNvPr id="99" name="Google Shape;99;p17"/>
          <p:cNvPicPr preferRelativeResize="0"/>
          <p:nvPr/>
        </p:nvPicPr>
        <p:blipFill>
          <a:blip r:embed="rId3">
            <a:alphaModFix/>
          </a:blip>
          <a:stretch>
            <a:fillRect/>
          </a:stretch>
        </p:blipFill>
        <p:spPr>
          <a:xfrm>
            <a:off x="2400250" y="1034725"/>
            <a:ext cx="6234018" cy="362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Cyber Kill Chain	</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does not appear to show port scans</a:t>
            </a:r>
            <a:endParaRPr/>
          </a:p>
          <a:p>
            <a:pPr indent="-342900" lvl="0" marL="457200" rtl="0" algn="l">
              <a:spcBef>
                <a:spcPts val="0"/>
              </a:spcBef>
              <a:spcAft>
                <a:spcPts val="0"/>
              </a:spcAft>
              <a:buSzPts val="1800"/>
              <a:buChar char="●"/>
            </a:pPr>
            <a:r>
              <a:rPr lang="en"/>
              <a:t>Weaponization occurs outside the network</a:t>
            </a:r>
            <a:endParaRPr/>
          </a:p>
          <a:p>
            <a:pPr indent="-342900" lvl="0" marL="457200" rtl="0" algn="l">
              <a:spcBef>
                <a:spcPts val="0"/>
              </a:spcBef>
              <a:spcAft>
                <a:spcPts val="0"/>
              </a:spcAft>
              <a:buSzPts val="1800"/>
              <a:buChar char="●"/>
            </a:pPr>
            <a:r>
              <a:rPr lang="en"/>
              <a:t>The attacker escalates to command and control almost immediately</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 Attack</a:t>
            </a:r>
            <a:endParaRPr/>
          </a:p>
        </p:txBody>
      </p:sp>
      <p:pic>
        <p:nvPicPr>
          <p:cNvPr id="111" name="Google Shape;111;p19"/>
          <p:cNvPicPr preferRelativeResize="0"/>
          <p:nvPr/>
        </p:nvPicPr>
        <p:blipFill>
          <a:blip r:embed="rId3">
            <a:alphaModFix/>
          </a:blip>
          <a:stretch>
            <a:fillRect/>
          </a:stretch>
        </p:blipFill>
        <p:spPr>
          <a:xfrm>
            <a:off x="152400" y="1363750"/>
            <a:ext cx="8839202" cy="32864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C2 and Actions on Objectives</a:t>
            </a:r>
            <a:endParaRPr/>
          </a:p>
        </p:txBody>
      </p:sp>
      <p:pic>
        <p:nvPicPr>
          <p:cNvPr id="117" name="Google Shape;117;p20"/>
          <p:cNvPicPr preferRelativeResize="0"/>
          <p:nvPr/>
        </p:nvPicPr>
        <p:blipFill>
          <a:blip r:embed="rId3">
            <a:alphaModFix/>
          </a:blip>
          <a:stretch>
            <a:fillRect/>
          </a:stretch>
        </p:blipFill>
        <p:spPr>
          <a:xfrm>
            <a:off x="152400" y="1363750"/>
            <a:ext cx="8839202" cy="510055"/>
          </a:xfrm>
          <a:prstGeom prst="rect">
            <a:avLst/>
          </a:prstGeom>
          <a:noFill/>
          <a:ln>
            <a:noFill/>
          </a:ln>
        </p:spPr>
      </p:pic>
      <p:pic>
        <p:nvPicPr>
          <p:cNvPr id="118" name="Google Shape;118;p20"/>
          <p:cNvPicPr preferRelativeResize="0"/>
          <p:nvPr/>
        </p:nvPicPr>
        <p:blipFill>
          <a:blip r:embed="rId4">
            <a:alphaModFix/>
          </a:blip>
          <a:stretch>
            <a:fillRect/>
          </a:stretch>
        </p:blipFill>
        <p:spPr>
          <a:xfrm>
            <a:off x="152400" y="1873805"/>
            <a:ext cx="8839202" cy="131458"/>
          </a:xfrm>
          <a:prstGeom prst="rect">
            <a:avLst/>
          </a:prstGeom>
          <a:noFill/>
          <a:ln>
            <a:noFill/>
          </a:ln>
        </p:spPr>
      </p:pic>
      <p:pic>
        <p:nvPicPr>
          <p:cNvPr id="119" name="Google Shape;119;p20"/>
          <p:cNvPicPr preferRelativeResize="0"/>
          <p:nvPr/>
        </p:nvPicPr>
        <p:blipFill>
          <a:blip r:embed="rId5">
            <a:alphaModFix/>
          </a:blip>
          <a:stretch>
            <a:fillRect/>
          </a:stretch>
        </p:blipFill>
        <p:spPr>
          <a:xfrm>
            <a:off x="152400" y="2005263"/>
            <a:ext cx="8839202" cy="131458"/>
          </a:xfrm>
          <a:prstGeom prst="rect">
            <a:avLst/>
          </a:prstGeom>
          <a:noFill/>
          <a:ln>
            <a:noFill/>
          </a:ln>
        </p:spPr>
      </p:pic>
      <p:pic>
        <p:nvPicPr>
          <p:cNvPr id="120" name="Google Shape;120;p20"/>
          <p:cNvPicPr preferRelativeResize="0"/>
          <p:nvPr/>
        </p:nvPicPr>
        <p:blipFill>
          <a:blip r:embed="rId6">
            <a:alphaModFix/>
          </a:blip>
          <a:stretch>
            <a:fillRect/>
          </a:stretch>
        </p:blipFill>
        <p:spPr>
          <a:xfrm>
            <a:off x="2381913" y="2136720"/>
            <a:ext cx="4380178" cy="25495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Policy Recommendations</a:t>
            </a:r>
            <a:endParaRPr/>
          </a:p>
        </p:txBody>
      </p:sp>
      <p:pic>
        <p:nvPicPr>
          <p:cNvPr id="126" name="Google Shape;126;p21"/>
          <p:cNvPicPr preferRelativeResize="0"/>
          <p:nvPr/>
        </p:nvPicPr>
        <p:blipFill>
          <a:blip r:embed="rId3">
            <a:alphaModFix/>
          </a:blip>
          <a:stretch>
            <a:fillRect/>
          </a:stretch>
        </p:blipFill>
        <p:spPr>
          <a:xfrm>
            <a:off x="1618988" y="1346750"/>
            <a:ext cx="5906026" cy="357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