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499" r:id="rId2"/>
    <p:sldId id="256" r:id="rId3"/>
    <p:sldId id="365" r:id="rId4"/>
    <p:sldId id="258" r:id="rId5"/>
    <p:sldId id="368" r:id="rId6"/>
    <p:sldId id="259" r:id="rId7"/>
    <p:sldId id="466" r:id="rId8"/>
    <p:sldId id="467" r:id="rId9"/>
    <p:sldId id="261" r:id="rId10"/>
    <p:sldId id="371" r:id="rId11"/>
    <p:sldId id="372" r:id="rId12"/>
    <p:sldId id="373" r:id="rId13"/>
    <p:sldId id="468" r:id="rId14"/>
    <p:sldId id="469" r:id="rId15"/>
    <p:sldId id="470" r:id="rId16"/>
    <p:sldId id="263" r:id="rId17"/>
    <p:sldId id="264" r:id="rId18"/>
    <p:sldId id="265" r:id="rId19"/>
    <p:sldId id="445" r:id="rId20"/>
    <p:sldId id="471" r:id="rId21"/>
    <p:sldId id="408" r:id="rId22"/>
    <p:sldId id="446" r:id="rId23"/>
    <p:sldId id="447" r:id="rId24"/>
    <p:sldId id="409" r:id="rId25"/>
    <p:sldId id="410" r:id="rId26"/>
    <p:sldId id="411" r:id="rId27"/>
    <p:sldId id="412" r:id="rId28"/>
    <p:sldId id="477" r:id="rId29"/>
    <p:sldId id="413" r:id="rId30"/>
    <p:sldId id="414" r:id="rId31"/>
    <p:sldId id="415" r:id="rId32"/>
    <p:sldId id="454" r:id="rId33"/>
    <p:sldId id="417" r:id="rId34"/>
    <p:sldId id="418" r:id="rId35"/>
    <p:sldId id="419" r:id="rId36"/>
    <p:sldId id="420" r:id="rId37"/>
    <p:sldId id="453" r:id="rId38"/>
    <p:sldId id="452" r:id="rId39"/>
    <p:sldId id="423" r:id="rId40"/>
    <p:sldId id="472" r:id="rId41"/>
    <p:sldId id="473" r:id="rId42"/>
    <p:sldId id="456" r:id="rId43"/>
    <p:sldId id="427" r:id="rId44"/>
    <p:sldId id="428" r:id="rId45"/>
    <p:sldId id="429" r:id="rId46"/>
    <p:sldId id="458" r:id="rId47"/>
    <p:sldId id="431" r:id="rId48"/>
    <p:sldId id="432" r:id="rId49"/>
    <p:sldId id="433" r:id="rId50"/>
    <p:sldId id="434" r:id="rId51"/>
    <p:sldId id="459" r:id="rId52"/>
    <p:sldId id="436" r:id="rId53"/>
    <p:sldId id="437" r:id="rId54"/>
    <p:sldId id="474" r:id="rId55"/>
    <p:sldId id="457" r:id="rId56"/>
    <p:sldId id="475" r:id="rId57"/>
    <p:sldId id="320" r:id="rId58"/>
    <p:sldId id="321" r:id="rId59"/>
    <p:sldId id="322" r:id="rId60"/>
    <p:sldId id="485" r:id="rId61"/>
    <p:sldId id="378" r:id="rId62"/>
    <p:sldId id="476" r:id="rId63"/>
    <p:sldId id="383" r:id="rId64"/>
    <p:sldId id="384" r:id="rId65"/>
    <p:sldId id="478" r:id="rId66"/>
    <p:sldId id="326" r:id="rId67"/>
    <p:sldId id="480" r:id="rId68"/>
    <p:sldId id="325" r:id="rId69"/>
    <p:sldId id="386" r:id="rId70"/>
    <p:sldId id="451" r:id="rId71"/>
    <p:sldId id="481" r:id="rId72"/>
    <p:sldId id="482" r:id="rId73"/>
    <p:sldId id="483" r:id="rId74"/>
    <p:sldId id="484" r:id="rId75"/>
    <p:sldId id="486" r:id="rId76"/>
    <p:sldId id="487" r:id="rId77"/>
    <p:sldId id="488" r:id="rId78"/>
    <p:sldId id="489" r:id="rId79"/>
    <p:sldId id="492" r:id="rId80"/>
    <p:sldId id="491" r:id="rId81"/>
    <p:sldId id="493" r:id="rId82"/>
    <p:sldId id="334" r:id="rId83"/>
    <p:sldId id="340" r:id="rId84"/>
    <p:sldId id="508" r:id="rId85"/>
    <p:sldId id="498" r:id="rId86"/>
    <p:sldId id="395" r:id="rId87"/>
    <p:sldId id="394" r:id="rId88"/>
    <p:sldId id="398" r:id="rId89"/>
    <p:sldId id="397" r:id="rId90"/>
    <p:sldId id="399" r:id="rId91"/>
    <p:sldId id="347" r:id="rId92"/>
    <p:sldId id="348" r:id="rId93"/>
    <p:sldId id="401" r:id="rId94"/>
    <p:sldId id="354" r:id="rId95"/>
    <p:sldId id="500" r:id="rId96"/>
    <p:sldId id="501" r:id="rId97"/>
    <p:sldId id="502" r:id="rId98"/>
    <p:sldId id="503" r:id="rId99"/>
    <p:sldId id="504" r:id="rId100"/>
    <p:sldId id="505" r:id="rId101"/>
    <p:sldId id="506" r:id="rId102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165942B-EA52-0A4E-A149-533533508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CC7F265-7ACB-A843-8335-47AB1033F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7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B66BE8D-6D27-BD41-B7DD-CB4200A364E2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Different from textbook. Do nothing instead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677D7DC-5454-6D4D-B9AB-3AD3370B79D1}" type="slidenum">
              <a:rPr lang="en-US" sz="1200">
                <a:latin typeface="Times New Roman" charset="0"/>
              </a:rPr>
              <a:pPr/>
              <a:t>39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BE8E86B-0B23-7C4F-88C6-483196F97D0C}" type="slidenum">
              <a:rPr lang="en-US" sz="1200">
                <a:latin typeface="Times New Roman" charset="0"/>
              </a:rPr>
              <a:pPr/>
              <a:t>66</a:t>
            </a:fld>
            <a:endParaRPr lang="en-US" sz="1200">
              <a:latin typeface="Times New Roman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BA2212-4A5E-4F4B-8850-EFAC6EAF9416}" type="slidenum">
              <a:rPr lang="en-US" sz="1200">
                <a:latin typeface="Times New Roman" charset="0"/>
              </a:rPr>
              <a:pPr/>
              <a:t>67</a:t>
            </a:fld>
            <a:endParaRPr lang="en-US" sz="120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14292A4-6EBE-AA44-BCE8-F69C49791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2021A9F-0666-B843-AF3F-1A8B169A0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A47E660-C684-2340-98AB-49AA77C0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11FCF71-4AF2-1E46-8FC8-47FF34D7C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DED7214-EF38-DC40-BB8B-F8EFFFCF1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7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49BD8E4-40A4-844B-B7ED-460A7C2E4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43C1AD7-42E7-6541-A189-E35BF722C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3DA2FCB-8D57-3447-91DF-6A8F95D64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6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F1762CE1-EFB2-7341-AC0B-8093680FC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5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00EBE21-EFC9-CD4A-A41C-565B40136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4A4874E-9074-5F4D-9083-1EA314429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3-</a:t>
            </a:r>
            <a:fld id="{D6EC70D1-99DD-4447-9927-C6F35CB47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2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9538"/>
            <a:ext cx="2895600" cy="2873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cs typeface="Arial" charset="0"/>
              </a:rPr>
              <a:t>Transport Layer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cs typeface="Arial" charset="0"/>
              </a:rPr>
              <a:t>3-</a:t>
            </a:r>
            <a:fld id="{B6D9B674-449C-5944-89EA-91347A846B9A}" type="slidenum">
              <a:rPr lang="en-US" sz="1200">
                <a:cs typeface="Arial" charset="0"/>
              </a:rPr>
              <a:pPr/>
              <a:t>1</a:t>
            </a:fld>
            <a:endParaRPr lang="en-US" sz="1200">
              <a:cs typeface="Arial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COMP211</a:t>
            </a:r>
            <a:b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3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Transport Layer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398463" y="5570538"/>
            <a:ext cx="53784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85000"/>
              </a:lnSpc>
            </a:pPr>
            <a:endParaRPr lang="en-US" sz="1400" dirty="0">
              <a:latin typeface="Gill Sans MT" charset="0"/>
              <a:cs typeface="Arial" charset="0"/>
            </a:endParaRPr>
          </a:p>
          <a:p>
            <a:pPr algn="l">
              <a:lnSpc>
                <a:spcPct val="85000"/>
              </a:lnSpc>
            </a:pPr>
            <a:endParaRPr lang="en-US" sz="1200" dirty="0">
              <a:latin typeface="Arial" charset="0"/>
              <a:cs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sz="1200" dirty="0">
                <a:latin typeface="Arial" charset="0"/>
                <a:cs typeface="Arial" charset="0"/>
              </a:rPr>
              <a:t>     All material copyright 1996-2016</a:t>
            </a:r>
          </a:p>
          <a:p>
            <a:pPr algn="l">
              <a:lnSpc>
                <a:spcPct val="85000"/>
              </a:lnSpc>
            </a:pPr>
            <a:r>
              <a:rPr lang="en-US" sz="1200" dirty="0">
                <a:latin typeface="Arial" charset="0"/>
                <a:cs typeface="Arial" charset="0"/>
              </a:rPr>
              <a:t>     J.F Kurose and K.W. Ross, All Rights Reserved</a:t>
            </a:r>
          </a:p>
        </p:txBody>
      </p:sp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9" y="2422323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61038" y="36417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>
              <a:lnSpc>
                <a:spcPts val="3063"/>
              </a:lnSpc>
            </a:pPr>
            <a:r>
              <a:rPr lang="en-US" sz="2800" i="1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>
                <a:solidFill>
                  <a:srgbClr val="008000"/>
                </a:solidFill>
                <a:cs typeface="Arial" charset="0"/>
              </a:rPr>
            </a:br>
            <a:endParaRPr lang="en-US" sz="200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12" name="Picture 1" descr="kurose7e_cover_smal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4778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835382" y="4618504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lang="en-US" sz="1800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sz="1800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sz="1800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sz="1800" dirty="0">
                <a:solidFill>
                  <a:srgbClr val="008000"/>
                </a:solidFill>
                <a:cs typeface="Arial" charset="0"/>
              </a:rPr>
            </a:br>
            <a:r>
              <a:rPr lang="en-US" sz="1800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sz="18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71ED8C6C-CFD4-B340-90D0-A4C57802F395}" type="slidenum">
              <a:rPr lang="en-US" sz="1200"/>
              <a:pPr/>
              <a:t>10</a:t>
            </a:fld>
            <a:endParaRPr lang="en-US" sz="1200"/>
          </a:p>
        </p:txBody>
      </p:sp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Connectionless demultiplexing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/>
            <a:r>
              <a:rPr lang="en-US" i="1">
                <a:latin typeface="Gill Sans MT" charset="0"/>
              </a:rPr>
              <a:t>recall:</a:t>
            </a:r>
            <a:r>
              <a:rPr lang="en-US">
                <a:latin typeface="Gill Sans MT" charset="0"/>
              </a:rPr>
              <a:t> created socket has host-local port #:</a:t>
            </a:r>
          </a:p>
          <a:p>
            <a:pPr marL="347663" indent="-290513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 DatagramSocket mySocket1        = new DatagramSocket(</a:t>
            </a: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12534</a:t>
            </a:r>
            <a:r>
              <a:rPr lang="en-US" sz="2000" b="1">
                <a:latin typeface="Courier New" charset="0"/>
              </a:rPr>
              <a:t>);</a:t>
            </a:r>
          </a:p>
          <a:p>
            <a:pPr marL="347663" indent="-290513">
              <a:buFont typeface="Wingdings" charset="0"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when host receives UDP segment:</a:t>
            </a:r>
          </a:p>
          <a:p>
            <a:pPr lvl="1">
              <a:defRPr/>
            </a:pPr>
            <a:r>
              <a:rPr lang="en-US"/>
              <a:t>checks destination port # in segment</a:t>
            </a:r>
          </a:p>
          <a:p>
            <a:pPr lvl="1">
              <a:defRPr/>
            </a:pPr>
            <a:r>
              <a:rPr lang="en-US"/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>
              <a:latin typeface="Courier New" charset="0"/>
              <a:cs typeface="+mn-cs"/>
            </a:endParaRPr>
          </a:p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>
                <a:latin typeface="Gill Sans MT" charset="0"/>
                <a:cs typeface="+mn-cs"/>
              </a:rPr>
              <a:t>recall:</a:t>
            </a:r>
            <a:r>
              <a:rPr lang="en-US" sz="2800">
                <a:latin typeface="Gill Sans MT" charset="0"/>
                <a:cs typeface="+mn-cs"/>
              </a:rPr>
              <a:t> when creating datagram to send into UDP socket, must specify</a:t>
            </a:r>
          </a:p>
          <a:p>
            <a:pPr marL="850900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destination IP address</a:t>
            </a:r>
          </a:p>
          <a:p>
            <a:pPr marL="850900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cs typeface="+mn-cs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cs typeface="+mn-cs"/>
              </a:rPr>
              <a:t>same dest. port #,</a:t>
            </a:r>
            <a:r>
              <a:rPr lang="en-US" sz="2400">
                <a:latin typeface="Gill Sans MT" charset="0"/>
                <a:cs typeface="+mn-cs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cs typeface="+mn-cs"/>
              </a:rPr>
              <a:t>same socket </a:t>
            </a:r>
            <a:r>
              <a:rPr lang="en-US" sz="2400">
                <a:latin typeface="Gill Sans MT" charset="0"/>
                <a:cs typeface="+mn-cs"/>
              </a:rPr>
              <a:t>at dest</a:t>
            </a: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charset="0"/>
              </a:rPr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073150"/>
            <a:ext cx="8264525" cy="4711700"/>
          </a:xfrm>
        </p:spPr>
        <p:txBody>
          <a:bodyPr/>
          <a:lstStyle/>
          <a:p>
            <a:pPr marL="514350" indent="-514350">
              <a:buFont typeface="ZapfDingbats" charset="0"/>
              <a:buNone/>
            </a:pPr>
            <a:endParaRPr lang="en-US" sz="2400">
              <a:latin typeface="Gill Sans MT" charset="0"/>
            </a:endParaRPr>
          </a:p>
          <a:p>
            <a:pPr marL="514350" indent="-514350">
              <a:buFont typeface="Comic Sans MS" charset="0"/>
              <a:buAutoNum type="arabicPeriod" startAt="6"/>
            </a:pPr>
            <a:r>
              <a:rPr lang="en-US" sz="2400">
                <a:latin typeface="Gill Sans MT" charset="0"/>
              </a:rPr>
              <a:t>The Internet has been described as an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unreliable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communications medium.</a:t>
            </a:r>
          </a:p>
          <a:p>
            <a:pPr marL="857250" lvl="1" indent="-457200">
              <a:buFont typeface="Comic Sans MS" charset="0"/>
              <a:buAutoNum type="alphaLcParenR"/>
            </a:pPr>
            <a:r>
              <a:rPr lang="en-US" sz="2000">
                <a:latin typeface="Gill Sans MT" charset="0"/>
              </a:rPr>
              <a:t>What characteristics of Internet communications lead to this description?</a:t>
            </a:r>
          </a:p>
          <a:p>
            <a:pPr marL="857250" lvl="1" indent="-457200">
              <a:buFont typeface="Comic Sans MS" charset="0"/>
              <a:buAutoNum type="alphaLcParenR"/>
            </a:pPr>
            <a:r>
              <a:rPr lang="en-US" sz="2000">
                <a:latin typeface="Gill Sans MT" charset="0"/>
              </a:rPr>
              <a:t>Which protocol was developed to deal with these undesirable features?</a:t>
            </a:r>
          </a:p>
          <a:p>
            <a:pPr marL="857250" lvl="1" indent="-457200">
              <a:buFont typeface="Comic Sans MS" charset="0"/>
              <a:buAutoNum type="alphaLcParenR"/>
            </a:pPr>
            <a:r>
              <a:rPr lang="en-US" sz="2000">
                <a:latin typeface="Gill Sans MT" charset="0"/>
              </a:rPr>
              <a:t>Explain how the features of this protocol address the characteristics you listed in (a).</a:t>
            </a:r>
            <a:endParaRPr lang="en-US" sz="2000">
              <a:latin typeface="Gill Sans MT" charset="0"/>
              <a:cs typeface="ＭＳ Ｐゴシック" charset="0"/>
            </a:endParaRPr>
          </a:p>
          <a:p>
            <a:pPr marL="514350" indent="-514350">
              <a:buFont typeface="Comic Sans MS" charset="0"/>
              <a:buAutoNum type="arabicPeriod" startAt="6"/>
            </a:pPr>
            <a:endParaRPr lang="en-US" sz="2400">
              <a:latin typeface="Gill Sans MT" charset="0"/>
            </a:endParaRPr>
          </a:p>
          <a:p>
            <a:pPr marL="514350" indent="-514350">
              <a:buFont typeface="ZapfDingbats" charset="0"/>
              <a:buNone/>
            </a:pPr>
            <a:endParaRPr lang="en-US" sz="2400">
              <a:latin typeface="Gill Sans MT" charset="0"/>
            </a:endParaRPr>
          </a:p>
        </p:txBody>
      </p:sp>
      <p:sp>
        <p:nvSpPr>
          <p:cNvPr id="1331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</a:rPr>
              <a:t>Transport Layer:  Review Questions</a:t>
            </a:r>
          </a:p>
        </p:txBody>
      </p:sp>
      <p:sp>
        <p:nvSpPr>
          <p:cNvPr id="1218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5013" y="6442075"/>
            <a:ext cx="484187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charset="0"/>
              </a:rPr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236663"/>
            <a:ext cx="8264525" cy="4945062"/>
          </a:xfrm>
        </p:spPr>
        <p:txBody>
          <a:bodyPr/>
          <a:lstStyle/>
          <a:p>
            <a:pPr marL="457200" indent="-457200">
              <a:buFont typeface="Comic Sans MS" charset="0"/>
              <a:buAutoNum type="arabicPeriod" startAt="7"/>
            </a:pPr>
            <a:r>
              <a:rPr lang="en-US" sz="2400">
                <a:latin typeface="Gill Sans MT" charset="0"/>
              </a:rPr>
              <a:t>True or false?</a:t>
            </a:r>
          </a:p>
          <a:p>
            <a:pPr marL="857250" lvl="1" indent="-457200">
              <a:buFont typeface="Comic Sans MS" charset="0"/>
              <a:buAutoNum type="alphaLcParenR"/>
            </a:pPr>
            <a:r>
              <a:rPr lang="en-US" sz="2000">
                <a:latin typeface="Gill Sans MT" charset="0"/>
                <a:cs typeface="ＭＳ Ｐゴシック" charset="0"/>
              </a:rPr>
              <a:t>Suppose host A is sending a large file to host B over a TCP connection. If the sequence number for a segment is </a:t>
            </a:r>
            <a:r>
              <a:rPr lang="en-US" sz="2000">
                <a:solidFill>
                  <a:srgbClr val="3366FF"/>
                </a:solidFill>
                <a:latin typeface="Gill Sans MT" charset="0"/>
                <a:cs typeface="ＭＳ Ｐゴシック" charset="0"/>
              </a:rPr>
              <a:t>m</a:t>
            </a:r>
            <a:r>
              <a:rPr lang="en-US" sz="2000">
                <a:latin typeface="Gill Sans MT" charset="0"/>
                <a:cs typeface="ＭＳ Ｐゴシック" charset="0"/>
              </a:rPr>
              <a:t>, then the sequence number of the subsequent segment is necessarily </a:t>
            </a:r>
            <a:r>
              <a:rPr lang="en-US" sz="2000">
                <a:solidFill>
                  <a:srgbClr val="3366FF"/>
                </a:solidFill>
                <a:latin typeface="Gill Sans MT" charset="0"/>
                <a:cs typeface="ＭＳ Ｐゴシック" charset="0"/>
              </a:rPr>
              <a:t>m+1</a:t>
            </a:r>
            <a:r>
              <a:rPr lang="en-US" sz="2000">
                <a:latin typeface="Gill Sans MT" charset="0"/>
                <a:cs typeface="ＭＳ Ｐゴシック" charset="0"/>
              </a:rPr>
              <a:t>. </a:t>
            </a:r>
          </a:p>
          <a:p>
            <a:pPr marL="857250" lvl="1" indent="-457200">
              <a:buFont typeface="Comic Sans MS" charset="0"/>
              <a:buAutoNum type="alphaLcParenR"/>
            </a:pPr>
            <a:r>
              <a:rPr lang="en-US" sz="2000">
                <a:latin typeface="Gill Sans MT" charset="0"/>
                <a:cs typeface="ＭＳ Ｐゴシック" charset="0"/>
              </a:rPr>
              <a:t>The number of unacknowledged bytes that A sends cannot exceed the receive buffer.</a:t>
            </a:r>
          </a:p>
          <a:p>
            <a:pPr marL="857250" lvl="1" indent="-457200">
              <a:buFont typeface="Comic Sans MS" charset="0"/>
              <a:buAutoNum type="alphaLcParenR"/>
            </a:pPr>
            <a:r>
              <a:rPr lang="en-US" sz="2000">
                <a:latin typeface="Gill Sans MT" charset="0"/>
                <a:cs typeface="ＭＳ Ｐゴシック" charset="0"/>
              </a:rPr>
              <a:t>The size of the TCP receive window (</a:t>
            </a:r>
            <a:r>
              <a:rPr lang="en-US" sz="2000">
                <a:solidFill>
                  <a:srgbClr val="3366FF"/>
                </a:solidFill>
                <a:latin typeface="Lucida Console" charset="0"/>
                <a:cs typeface="Lucida Console" charset="0"/>
              </a:rPr>
              <a:t>rwnd)</a:t>
            </a:r>
            <a:r>
              <a:rPr lang="en-US" sz="2000">
                <a:latin typeface="Gill Sans MT" charset="0"/>
                <a:cs typeface="ＭＳ Ｐゴシック" charset="0"/>
              </a:rPr>
              <a:t> never changes throughout the duration of the connection.</a:t>
            </a:r>
          </a:p>
          <a:p>
            <a:pPr marL="857250" lvl="1" indent="-457200">
              <a:buFont typeface="Comic Sans MS" charset="0"/>
              <a:buAutoNum type="alphaLcParenR"/>
            </a:pPr>
            <a:r>
              <a:rPr lang="en-US" sz="2000">
                <a:latin typeface="Gill Sans MT" charset="0"/>
                <a:cs typeface="ＭＳ Ｐゴシック" charset="0"/>
              </a:rPr>
              <a:t>The TCP segment has a field in its header for </a:t>
            </a:r>
            <a:r>
              <a:rPr lang="en-US" sz="2000">
                <a:solidFill>
                  <a:srgbClr val="3366FF"/>
                </a:solidFill>
                <a:latin typeface="Lucida Console" charset="0"/>
                <a:cs typeface="Lucida Console" charset="0"/>
              </a:rPr>
              <a:t>rwnd</a:t>
            </a:r>
            <a:r>
              <a:rPr lang="en-US" sz="2000">
                <a:latin typeface="Lucida Console" charset="0"/>
                <a:cs typeface="Lucida Console" charset="0"/>
              </a:rPr>
              <a:t>.</a:t>
            </a:r>
          </a:p>
          <a:p>
            <a:pPr marL="857250" lvl="1" indent="-457200">
              <a:buFont typeface="Comic Sans MS" charset="0"/>
              <a:buAutoNum type="alphaLcParenR"/>
            </a:pPr>
            <a:r>
              <a:rPr lang="en-US" sz="2000">
                <a:latin typeface="Gill Sans MT" charset="0"/>
                <a:cs typeface="ＭＳ Ｐゴシック" charset="0"/>
              </a:rPr>
              <a:t>Suppose host A sends one segment with sequence number </a:t>
            </a:r>
            <a:r>
              <a:rPr lang="en-US" sz="2000">
                <a:solidFill>
                  <a:srgbClr val="3366FF"/>
                </a:solidFill>
                <a:latin typeface="Gill Sans MT" charset="0"/>
                <a:cs typeface="ＭＳ Ｐゴシック" charset="0"/>
              </a:rPr>
              <a:t>38</a:t>
            </a:r>
            <a:r>
              <a:rPr lang="en-US" sz="2000">
                <a:latin typeface="Gill Sans MT" charset="0"/>
                <a:cs typeface="ＭＳ Ｐゴシック" charset="0"/>
              </a:rPr>
              <a:t> and </a:t>
            </a:r>
            <a:r>
              <a:rPr lang="en-US" sz="2000">
                <a:solidFill>
                  <a:srgbClr val="3366FF"/>
                </a:solidFill>
                <a:latin typeface="Gill Sans MT" charset="0"/>
                <a:cs typeface="ＭＳ Ｐゴシック" charset="0"/>
              </a:rPr>
              <a:t>4</a:t>
            </a:r>
            <a:r>
              <a:rPr lang="en-US" sz="2000">
                <a:latin typeface="Gill Sans MT" charset="0"/>
                <a:cs typeface="ＭＳ Ｐゴシック" charset="0"/>
              </a:rPr>
              <a:t> bytes of data over a TCP connection to host B. In the same segment the  ack number is necessarily </a:t>
            </a:r>
            <a:r>
              <a:rPr lang="en-US" sz="2000">
                <a:solidFill>
                  <a:srgbClr val="3366FF"/>
                </a:solidFill>
                <a:latin typeface="Gill Sans MT" charset="0"/>
                <a:cs typeface="ＭＳ Ｐゴシック" charset="0"/>
              </a:rPr>
              <a:t>42</a:t>
            </a:r>
            <a:r>
              <a:rPr lang="en-US" sz="2000">
                <a:latin typeface="Gill Sans MT" charset="0"/>
                <a:cs typeface="ＭＳ Ｐゴシック" charset="0"/>
              </a:rPr>
              <a:t>.</a:t>
            </a:r>
          </a:p>
          <a:p>
            <a:pPr marL="457200" indent="-457200">
              <a:buFont typeface="Comic Sans MS" charset="0"/>
              <a:buAutoNum type="arabicPeriod" startAt="7"/>
            </a:pPr>
            <a:endParaRPr lang="en-US" sz="2400">
              <a:latin typeface="Gill Sans MT" charset="0"/>
            </a:endParaRPr>
          </a:p>
          <a:p>
            <a:pPr marL="457200" indent="-457200">
              <a:buFont typeface="ZapfDingbats" charset="0"/>
              <a:buNone/>
            </a:pPr>
            <a:endParaRPr lang="en-US" sz="2400">
              <a:latin typeface="Gill Sans MT" charset="0"/>
            </a:endParaRPr>
          </a:p>
        </p:txBody>
      </p:sp>
      <p:sp>
        <p:nvSpPr>
          <p:cNvPr id="1341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</a:rPr>
              <a:t>Transport Layer:  Review Questions</a:t>
            </a:r>
          </a:p>
        </p:txBody>
      </p:sp>
      <p:sp>
        <p:nvSpPr>
          <p:cNvPr id="1228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4850" y="6437313"/>
            <a:ext cx="676275" cy="276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B50A08E5-8F92-D447-948C-877BD1F26AC3}" type="slidenum">
              <a:rPr lang="en-US" sz="1200"/>
              <a:pPr/>
              <a:t>11</a:t>
            </a:fld>
            <a:endParaRPr lang="en-US" sz="1200"/>
          </a:p>
        </p:txBody>
      </p:sp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DatagramSocket serverSocket = new DatagramSocket</a:t>
            </a:r>
          </a:p>
          <a:p>
            <a:pPr marL="173038" indent="-173038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6428</a:t>
            </a:r>
            <a:r>
              <a:rPr lang="en-US" sz="2000" b="1">
                <a:latin typeface="Courier New" charset="0"/>
              </a:rPr>
              <a:t>);</a:t>
            </a:r>
          </a:p>
          <a:p>
            <a:pPr marL="173038" indent="-173038"/>
            <a:endParaRPr lang="en-US" sz="4000">
              <a:latin typeface="Gill Sans MT" charset="0"/>
            </a:endParaRPr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P3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P1</a:t>
            </a:r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charset="0"/>
              </a:rPr>
              <a:t>5775</a:t>
            </a:r>
            <a:r>
              <a:rPr lang="en-US" sz="1800" b="1">
                <a:latin typeface="Courier New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endParaRPr lang="en-US" sz="1800">
              <a:latin typeface="Courier New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DatagramSocket mySocket2 = new DatagramSocket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 (</a:t>
            </a:r>
            <a:r>
              <a:rPr lang="en-US" sz="1800" b="1">
                <a:solidFill>
                  <a:srgbClr val="CC0000"/>
                </a:solidFill>
                <a:latin typeface="Courier New" charset="0"/>
              </a:rPr>
              <a:t>9157</a:t>
            </a:r>
            <a:r>
              <a:rPr lang="en-US" sz="1800" b="1">
                <a:latin typeface="Courier New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port: 6428</a:t>
              </a:r>
            </a:p>
          </p:txBody>
        </p:sp>
      </p:grpSp>
      <p:grpSp>
        <p:nvGrpSpPr>
          <p:cNvPr id="6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port: 9157</a:t>
              </a:r>
            </a:p>
          </p:txBody>
        </p:sp>
      </p:grpSp>
      <p:grpSp>
        <p:nvGrpSpPr>
          <p:cNvPr id="7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port: ?</a:t>
              </a:r>
            </a:p>
          </p:txBody>
        </p:sp>
      </p:grpSp>
      <p:grpSp>
        <p:nvGrpSpPr>
          <p:cNvPr id="8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690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D481B272-FD6D-5C48-A26A-A7A93D1209F9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TCP socket identified by 4-tuple: 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</a:rPr>
              <a:t>source IP address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</a:rPr>
              <a:t>source port number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</a:rPr>
              <a:t>dest IP address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</a:rPr>
              <a:t>dest port number</a:t>
            </a:r>
          </a:p>
          <a:p>
            <a:pPr>
              <a:defRPr/>
            </a:pPr>
            <a:r>
              <a:rPr lang="en-US"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server host may support many simultaneous TCP sockets:</a:t>
            </a:r>
          </a:p>
          <a:p>
            <a:pPr lvl="1">
              <a:defRPr/>
            </a:pPr>
            <a:r>
              <a:rPr lang="en-US"/>
              <a:t>each socket identified by its own 4-tuple</a:t>
            </a:r>
          </a:p>
          <a:p>
            <a:pPr>
              <a:defRPr/>
            </a:pPr>
            <a:r>
              <a:rPr lang="en-US">
                <a:cs typeface="+mn-cs"/>
              </a:rPr>
              <a:t>web servers have different sockets for each connecting client</a:t>
            </a:r>
          </a:p>
          <a:p>
            <a:pPr lvl="1">
              <a:defRPr/>
            </a:pPr>
            <a:r>
              <a:rPr lang="en-US"/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E2DAC13-F50A-8C4E-B809-7B7BE67732AD}" type="slidenum">
              <a:rPr lang="en-US" sz="1200"/>
              <a:pPr/>
              <a:t>13</a:t>
            </a:fld>
            <a:endParaRPr lang="en-US" sz="1200"/>
          </a:p>
        </p:txBody>
      </p:sp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Connection-oriented demux: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1698"/>
              <a:gd name="T17" fmla="*/ 1698 w 1698"/>
              <a:gd name="T18" fmla="*/ 1698 h 16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946"/>
              <a:gd name="T13" fmla="*/ 0 h 1801"/>
              <a:gd name="T14" fmla="*/ 1946 w 1946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1480"/>
              <a:gd name="T14" fmla="*/ 1014 w 1014"/>
              <a:gd name="T15" fmla="*/ 1480 h 1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cs typeface="+mn-cs"/>
                </a:rPr>
                <a:t>source </a:t>
              </a:r>
              <a:r>
                <a:rPr lang="en-US" sz="1400" dirty="0" err="1">
                  <a:cs typeface="+mn-cs"/>
                </a:rPr>
                <a:t>IP,port</a:t>
              </a:r>
              <a:r>
                <a:rPr lang="en-US" sz="1400" dirty="0">
                  <a:cs typeface="+mn-cs"/>
                </a:rPr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cs typeface="+mn-cs"/>
                </a:rPr>
                <a:t>dest</a:t>
              </a:r>
              <a:r>
                <a:rPr lang="en-US" sz="1400" dirty="0">
                  <a:cs typeface="+mn-cs"/>
                </a:rPr>
                <a:t> </a:t>
              </a:r>
              <a:r>
                <a:rPr lang="en-US" sz="1400" dirty="0" err="1">
                  <a:cs typeface="+mn-cs"/>
                </a:rPr>
                <a:t>IP,port</a:t>
              </a:r>
              <a:r>
                <a:rPr lang="en-US" sz="1400" dirty="0">
                  <a:cs typeface="+mn-cs"/>
                </a:rPr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three segments, all destined to IP address: B,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  <a:cs typeface="+mn-cs"/>
              </a:rPr>
              <a:t>different </a:t>
            </a:r>
            <a:r>
              <a:rPr lang="en-US">
                <a:solidFill>
                  <a:srgbClr val="CC0000"/>
                </a:solidFill>
                <a:cs typeface="+mn-cs"/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43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CAE82019-C65F-564F-90CF-39D2E3EE18AA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Connection-oriented demux: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1698"/>
              <a:gd name="T17" fmla="*/ 1698 w 1698"/>
              <a:gd name="T18" fmla="*/ 1698 h 16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946"/>
              <a:gd name="T13" fmla="*/ 0 h 1801"/>
              <a:gd name="T14" fmla="*/ 1946 w 1946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1480"/>
              <a:gd name="T14" fmla="*/ 1014 w 1014"/>
              <a:gd name="T15" fmla="*/ 1480 h 1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cs typeface="+mn-cs"/>
                </a:rPr>
                <a:t>source </a:t>
              </a:r>
              <a:r>
                <a:rPr lang="en-US" sz="1400" dirty="0" err="1">
                  <a:cs typeface="+mn-cs"/>
                </a:rPr>
                <a:t>IP,port</a:t>
              </a:r>
              <a:r>
                <a:rPr lang="en-US" sz="1400" dirty="0">
                  <a:cs typeface="+mn-cs"/>
                </a:rPr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cs typeface="+mn-cs"/>
                </a:rPr>
                <a:t>dest</a:t>
              </a:r>
              <a:r>
                <a:rPr lang="en-US" sz="1400" dirty="0">
                  <a:cs typeface="+mn-cs"/>
                </a:rPr>
                <a:t> </a:t>
              </a:r>
              <a:r>
                <a:rPr lang="en-US" sz="1400" dirty="0" err="1">
                  <a:cs typeface="+mn-cs"/>
                </a:rPr>
                <a:t>IP,port</a:t>
              </a:r>
              <a:r>
                <a:rPr lang="en-US" sz="1400" dirty="0">
                  <a:cs typeface="+mn-cs"/>
                </a:rPr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  <a:cs typeface="+mn-cs"/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759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D75B2527-52A9-744E-A6D5-410954C11993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defRPr/>
            </a:pPr>
            <a:r>
              <a:rPr lang="en-US"/>
              <a:t>segment structure</a:t>
            </a:r>
          </a:p>
          <a:p>
            <a:pPr marL="912813" lvl="1">
              <a:defRPr/>
            </a:pPr>
            <a:r>
              <a:rPr lang="en-US"/>
              <a:t>reliable data transfer</a:t>
            </a:r>
          </a:p>
          <a:p>
            <a:pPr marL="912813" lvl="1">
              <a:defRPr/>
            </a:pPr>
            <a:r>
              <a:rPr lang="en-US"/>
              <a:t>flow control</a:t>
            </a:r>
          </a:p>
          <a:p>
            <a:pPr marL="912813" lvl="1"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29702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10BF47DD-6A71-3A4D-8451-0BB197F68A72}" type="slidenum">
              <a:rPr lang="en-US" sz="1200"/>
              <a:pPr/>
              <a:t>16</a:t>
            </a:fld>
            <a:endParaRPr lang="en-US" sz="1200"/>
          </a:p>
        </p:txBody>
      </p:sp>
      <p:pic>
        <p:nvPicPr>
          <p:cNvPr id="30723" name="Picture 10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UDP: User Datagram Protocol </a:t>
            </a:r>
            <a:r>
              <a:rPr lang="en-US" sz="3200">
                <a:latin typeface="Gill Sans MT" charset="0"/>
              </a:rPr>
              <a:t>[RFC 768]</a:t>
            </a:r>
            <a:endParaRPr lang="en-US">
              <a:latin typeface="Gill Sans MT" charset="0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ja-JP" altLang="en-US" sz="2400">
                <a:cs typeface="+mn-cs"/>
              </a:rPr>
              <a:t>“</a:t>
            </a:r>
            <a:r>
              <a:rPr lang="en-US" sz="2400">
                <a:cs typeface="+mn-cs"/>
              </a:rPr>
              <a:t>no frills,</a:t>
            </a:r>
            <a:r>
              <a:rPr lang="ja-JP" altLang="en-US" sz="2400">
                <a:cs typeface="+mn-cs"/>
              </a:rPr>
              <a:t>”</a:t>
            </a:r>
            <a:r>
              <a:rPr lang="en-US" sz="2400">
                <a:cs typeface="+mn-cs"/>
              </a:rPr>
              <a:t> </a:t>
            </a:r>
            <a:r>
              <a:rPr lang="ja-JP" altLang="en-US" sz="2400">
                <a:cs typeface="+mn-cs"/>
              </a:rPr>
              <a:t>“</a:t>
            </a:r>
            <a:r>
              <a:rPr lang="en-US" sz="2400">
                <a:cs typeface="+mn-cs"/>
              </a:rPr>
              <a:t>bare bones</a:t>
            </a:r>
            <a:r>
              <a:rPr lang="ja-JP" altLang="en-US" sz="2400">
                <a:cs typeface="+mn-cs"/>
              </a:rPr>
              <a:t>”</a:t>
            </a:r>
            <a:r>
              <a:rPr lang="en-US" sz="2400">
                <a:cs typeface="+mn-cs"/>
              </a:rPr>
              <a:t> Internet transport protocol</a:t>
            </a:r>
          </a:p>
          <a:p>
            <a:pPr>
              <a:defRPr/>
            </a:pPr>
            <a:r>
              <a:rPr lang="ja-JP" altLang="en-US" sz="2400">
                <a:cs typeface="+mn-cs"/>
              </a:rPr>
              <a:t>“</a:t>
            </a:r>
            <a:r>
              <a:rPr lang="en-US" sz="2400">
                <a:cs typeface="+mn-cs"/>
              </a:rPr>
              <a:t>best effort</a:t>
            </a:r>
            <a:r>
              <a:rPr lang="ja-JP" altLang="en-US" sz="2400">
                <a:cs typeface="+mn-cs"/>
              </a:rPr>
              <a:t>”</a:t>
            </a:r>
            <a:r>
              <a:rPr lang="en-US" sz="2400">
                <a:cs typeface="+mn-cs"/>
              </a:rPr>
              <a:t> service, UDP segments may be:</a:t>
            </a:r>
          </a:p>
          <a:p>
            <a:pPr lvl="1">
              <a:defRPr/>
            </a:pPr>
            <a:r>
              <a:rPr lang="en-US"/>
              <a:t>lost</a:t>
            </a:r>
          </a:p>
          <a:p>
            <a:pPr lvl="1">
              <a:defRPr/>
            </a:pPr>
            <a:r>
              <a:rPr lang="en-US"/>
              <a:t>delivered out-of-order to app</a:t>
            </a:r>
          </a:p>
          <a:p>
            <a:pPr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connectionless:</a:t>
            </a:r>
            <a:endParaRPr lang="en-US">
              <a:solidFill>
                <a:srgbClr val="CC0000"/>
              </a:solidFill>
              <a:cs typeface="+mn-cs"/>
            </a:endParaRPr>
          </a:p>
          <a:p>
            <a:pPr lvl="1">
              <a:defRPr/>
            </a:pPr>
            <a:r>
              <a:rPr lang="en-US"/>
              <a:t>no handshaking between UDP sender, receiver</a:t>
            </a:r>
          </a:p>
          <a:p>
            <a:pPr lvl="1">
              <a:defRPr/>
            </a:pPr>
            <a:r>
              <a:rPr lang="en-US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  <a:cs typeface="+mn-cs"/>
              </a:rPr>
              <a:t>UDP use: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streaming multimedia apps (loss tolerant, rate sensitive)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DNS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SNMP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  <a:cs typeface="+mn-cs"/>
              </a:rPr>
              <a:t>reliable transfer over UDP: 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add reliability at application layer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  <a:cs typeface="+mn-cs"/>
              </a:rPr>
              <a:t>application-specific error recovery!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DD0822FA-427E-5F40-B64D-8CFA3CCCC202}" type="slidenum">
              <a:rPr lang="en-US" sz="1200"/>
              <a:pPr/>
              <a:t>17</a:t>
            </a:fld>
            <a:endParaRPr lang="en-US" sz="1200"/>
          </a:p>
        </p:txBody>
      </p:sp>
      <p:pic>
        <p:nvPicPr>
          <p:cNvPr id="31747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UDP: segment header</a:t>
            </a:r>
            <a:endParaRPr lang="en-US">
              <a:latin typeface="Gill Sans MT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source port #</a:t>
            </a:r>
            <a:endParaRPr lang="en-US" sz="2400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9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(payload)</a:t>
            </a:r>
            <a:endParaRPr lang="en-US" sz="2400"/>
          </a:p>
        </p:txBody>
      </p:sp>
      <p:sp>
        <p:nvSpPr>
          <p:cNvPr id="31760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/>
              <a:t>UDP segment format</a:t>
            </a:r>
            <a:endParaRPr lang="en-US" sz="2400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62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length</a:t>
            </a:r>
            <a:endParaRPr lang="en-US" sz="2400"/>
          </a:p>
        </p:txBody>
      </p:sp>
      <p:sp>
        <p:nvSpPr>
          <p:cNvPr id="31763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checksum</a:t>
            </a:r>
            <a:endParaRPr lang="en-US" sz="2400"/>
          </a:p>
        </p:txBody>
      </p:sp>
      <p:sp>
        <p:nvSpPr>
          <p:cNvPr id="31764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length, in bytes of UDP segment, including header</a:t>
            </a:r>
            <a:endParaRPr lang="en-US" sz="2400"/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defRPr/>
            </a:pPr>
            <a:r>
              <a:rPr lang="en-US" sz="2400">
                <a:cs typeface="+mn-cs"/>
              </a:rPr>
              <a:t>no connection establishment (which can add delay)</a:t>
            </a:r>
          </a:p>
          <a:p>
            <a:pPr>
              <a:defRPr/>
            </a:pPr>
            <a:r>
              <a:rPr lang="en-US" sz="2400">
                <a:cs typeface="+mn-cs"/>
              </a:rPr>
              <a:t>simple: no connection state at sender, receiver</a:t>
            </a:r>
          </a:p>
          <a:p>
            <a:pPr>
              <a:defRPr/>
            </a:pPr>
            <a:r>
              <a:rPr lang="en-US" sz="2400">
                <a:cs typeface="+mn-cs"/>
              </a:rPr>
              <a:t>small header size</a:t>
            </a:r>
          </a:p>
          <a:p>
            <a:pPr>
              <a:defRPr/>
            </a:pPr>
            <a:r>
              <a:rPr lang="en-US" sz="2400"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68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why is there a UDP?</a:t>
            </a:r>
            <a:endParaRPr lang="en-US">
              <a:latin typeface="Gill Sans MT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8A04A655-15EA-5049-A185-490E892D7E72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charset="0"/>
              </a:rPr>
              <a:t>Internet checksum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994025"/>
            <a:ext cx="38862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None/>
            </a:pPr>
            <a:r>
              <a:rPr lang="en-US" sz="3200">
                <a:solidFill>
                  <a:srgbClr val="CC0000"/>
                </a:solidFill>
                <a:latin typeface="Gill Sans MT" charset="0"/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Gill Sans MT" charset="0"/>
              </a:rPr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Gill Sans MT" charset="0"/>
              </a:rPr>
              <a:t>checksum: addition (1</a:t>
            </a:r>
            <a:r>
              <a:rPr lang="en-GB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complement sum) of segment contents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Gill Sans MT" charset="0"/>
              </a:rPr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endParaRPr lang="en-US" sz="2400">
              <a:latin typeface="Gill Sans MT" charset="0"/>
            </a:endParaRPr>
          </a:p>
          <a:p>
            <a:pPr>
              <a:lnSpc>
                <a:spcPct val="70000"/>
              </a:lnSpc>
            </a:pPr>
            <a:endParaRPr lang="en-US" sz="3200">
              <a:latin typeface="Gill Sans MT" charset="0"/>
            </a:endParaRP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973388"/>
            <a:ext cx="4217988" cy="32575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receiver:</a:t>
            </a:r>
          </a:p>
          <a:p>
            <a:r>
              <a:rPr lang="en-US" sz="2400">
                <a:latin typeface="Gill Sans MT" charset="0"/>
              </a:rPr>
              <a:t>compute checksum of received segment</a:t>
            </a:r>
          </a:p>
          <a:p>
            <a:r>
              <a:rPr lang="en-US" sz="2400">
                <a:latin typeface="Gill Sans MT" charset="0"/>
              </a:rPr>
              <a:t>check if computed checksum equals checksum field value:</a:t>
            </a:r>
          </a:p>
          <a:p>
            <a:pPr lvl="1"/>
            <a:r>
              <a:rPr lang="en-US">
                <a:latin typeface="Gill Sans MT" charset="0"/>
              </a:rPr>
              <a:t>NO - error detected</a:t>
            </a:r>
          </a:p>
          <a:p>
            <a:pPr lvl="1"/>
            <a:r>
              <a:rPr lang="en-US">
                <a:latin typeface="Gill Sans MT" charset="0"/>
              </a:rPr>
              <a:t>YES - no error detected. </a:t>
            </a:r>
            <a:r>
              <a:rPr lang="en-US" i="1">
                <a:latin typeface="Gill Sans MT" charset="0"/>
              </a:rPr>
              <a:t>But maybe errors nonetheless?</a:t>
            </a:r>
            <a:r>
              <a:rPr lang="en-US">
                <a:latin typeface="Gill Sans MT" charset="0"/>
              </a:rPr>
              <a:t> More later ….</a:t>
            </a:r>
          </a:p>
          <a:p>
            <a:endParaRPr lang="en-US">
              <a:latin typeface="Gill Sans MT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728663" y="2065338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Goal:</a:t>
            </a:r>
            <a:r>
              <a:rPr lang="en-US" sz="2800">
                <a:latin typeface="Gill Sans MT" charset="0"/>
              </a:rPr>
              <a:t> detect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>
                <a:latin typeface="Gill Sans MT" charset="0"/>
              </a:rPr>
              <a:t>errors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>
                <a:latin typeface="Gill Sans MT" charset="0"/>
              </a:rPr>
              <a:t> (e.g., flipped bits) in transmitted segment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800">
              <a:latin typeface="Gill Sans MT" charset="0"/>
            </a:endParaRPr>
          </a:p>
        </p:txBody>
      </p:sp>
      <p:pic>
        <p:nvPicPr>
          <p:cNvPr id="32775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27113"/>
            <a:ext cx="43973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739775" y="1352550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Used in:</a:t>
            </a:r>
            <a:r>
              <a:rPr lang="en-US" sz="2800" dirty="0">
                <a:latin typeface="Gill Sans MT" charset="0"/>
              </a:rPr>
              <a:t> UDP</a:t>
            </a:r>
            <a:r>
              <a:rPr lang="en-GB" sz="2800">
                <a:latin typeface="Gill Sans MT" charset="0"/>
              </a:rPr>
              <a:t>,  TCP,  ICMP, IP</a:t>
            </a:r>
            <a:endParaRPr lang="en-US" altLang="ja-JP" sz="2800" dirty="0"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800" dirty="0">
              <a:latin typeface="Gill Sans MT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FACBEF7-F790-E745-A35E-4591FD02ED9F}" type="slidenum">
              <a:rPr lang="en-US" sz="1200"/>
              <a:pPr/>
              <a:t>19</a:t>
            </a:fld>
            <a:endParaRPr lang="en-US" sz="1200"/>
          </a:p>
        </p:txBody>
      </p:sp>
      <p:pic>
        <p:nvPicPr>
          <p:cNvPr id="33795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example: add two 16-bit integers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1  1  1  0  0  1  1  0  0  1  1  0  0  1  1  0</a:t>
            </a: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sz="2000" b="1">
              <a:latin typeface="Comic Sans MS" charset="0"/>
            </a:endParaRPr>
          </a:p>
          <a:p>
            <a:pPr algn="l"/>
            <a:r>
              <a:rPr lang="en-US" sz="2000" b="1"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sz="2000" b="1">
              <a:latin typeface="Comic Sans MS" charset="0"/>
            </a:endParaRP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1  0  1  1  1  0  1  1  1  0  1  1  1  1  0  0</a:t>
            </a: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0  1  0  0  0  1  0  0  0  1  0  0  0  0  1  1</a:t>
            </a:r>
            <a:endParaRPr lang="en-US" sz="2400" b="1">
              <a:latin typeface="Comic Sans MS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  <a:cs typeface="+mn-cs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  <a:cs typeface="+mn-cs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latin typeface="Comic Sans MS" charset="0"/>
                <a:cs typeface="+mn-cs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>
                <a:latin typeface="Gill Sans MT" charset="0"/>
              </a:rPr>
              <a:t>Note:</a:t>
            </a:r>
            <a:r>
              <a:rPr lang="en-US" sz="2400">
                <a:latin typeface="Gill Sans MT" charset="0"/>
              </a:rPr>
              <a:t> when adding numbers, a carryout from the most significant bit needs to be added to the result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B98DA410-94CA-DF4C-AEF5-F05CA36A4534}" type="slidenum">
              <a:rPr lang="en-US" sz="1200"/>
              <a:pPr/>
              <a:t>2</a:t>
            </a:fld>
            <a:endParaRPr lang="en-US" sz="1200"/>
          </a:p>
        </p:txBody>
      </p:sp>
      <p:pic>
        <p:nvPicPr>
          <p:cNvPr id="1638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3: Transport Layer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>
                <a:solidFill>
                  <a:srgbClr val="CC0000"/>
                </a:solidFill>
                <a:latin typeface="Gill Sans MT" charset="0"/>
              </a:rPr>
              <a:t>our goals: </a:t>
            </a:r>
          </a:p>
          <a:p>
            <a:r>
              <a:rPr lang="en-US">
                <a:latin typeface="Gill Sans MT" charset="0"/>
              </a:rPr>
              <a:t>understand principles behind transport layer services:</a:t>
            </a:r>
          </a:p>
          <a:p>
            <a:pPr lvl="1"/>
            <a:r>
              <a:rPr lang="en-US">
                <a:latin typeface="Gill Sans MT" charset="0"/>
              </a:rPr>
              <a:t>multiplexing, demultiplexing</a:t>
            </a:r>
          </a:p>
          <a:p>
            <a:pPr lvl="1"/>
            <a:r>
              <a:rPr lang="en-US">
                <a:latin typeface="Gill Sans MT" charset="0"/>
              </a:rPr>
              <a:t>reliable data transfer</a:t>
            </a:r>
          </a:p>
          <a:p>
            <a:pPr lvl="1"/>
            <a:r>
              <a:rPr lang="en-US">
                <a:latin typeface="Gill Sans MT" charset="0"/>
              </a:rPr>
              <a:t>flow control</a:t>
            </a:r>
          </a:p>
          <a:p>
            <a:pPr lvl="1"/>
            <a:r>
              <a:rPr lang="en-US">
                <a:latin typeface="Gill Sans MT" charset="0"/>
              </a:rPr>
              <a:t>congestion control</a:t>
            </a:r>
            <a:endParaRPr lang="en-US" sz="2800">
              <a:latin typeface="Gill Sans MT" charset="0"/>
            </a:endParaRP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endParaRPr lang="en-US">
              <a:latin typeface="Gill Sans MT" charset="0"/>
            </a:endParaRPr>
          </a:p>
          <a:p>
            <a:r>
              <a:rPr lang="en-US">
                <a:latin typeface="Gill Sans MT" charset="0"/>
              </a:rPr>
              <a:t>learn about Internet transport layer protocols:</a:t>
            </a:r>
          </a:p>
          <a:p>
            <a:pPr lvl="1"/>
            <a:r>
              <a:rPr lang="en-US">
                <a:latin typeface="Gill Sans MT" charset="0"/>
              </a:rPr>
              <a:t>UDP: connectionless transport</a:t>
            </a:r>
          </a:p>
          <a:p>
            <a:pPr lvl="1"/>
            <a:r>
              <a:rPr lang="en-US">
                <a:latin typeface="Gill Sans MT" charset="0"/>
              </a:rPr>
              <a:t>TCP: connection-oriented reliable transport</a:t>
            </a:r>
          </a:p>
          <a:p>
            <a:pPr lvl="1"/>
            <a:r>
              <a:rPr lang="en-US">
                <a:latin typeface="Gill Sans MT" charset="0"/>
              </a:rPr>
              <a:t>TCP congestion control</a:t>
            </a:r>
            <a:endParaRPr lang="en-US" sz="2000">
              <a:latin typeface="Gill Sans MT" charset="0"/>
            </a:endParaRPr>
          </a:p>
          <a:p>
            <a:endParaRPr lang="en-US">
              <a:latin typeface="Gill Sans MT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A2E8E5A2-B3CA-D345-8372-D12134AC4FEA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defRPr/>
            </a:pPr>
            <a:r>
              <a:rPr lang="en-US"/>
              <a:t>segment structure</a:t>
            </a:r>
          </a:p>
          <a:p>
            <a:pPr marL="912813" lvl="1">
              <a:defRPr/>
            </a:pPr>
            <a:r>
              <a:rPr lang="en-US"/>
              <a:t>reliable data transfer</a:t>
            </a:r>
          </a:p>
          <a:p>
            <a:pPr marL="912813" lvl="1">
              <a:defRPr/>
            </a:pPr>
            <a:r>
              <a:rPr lang="en-US"/>
              <a:t>flow control</a:t>
            </a:r>
          </a:p>
          <a:p>
            <a:pPr marL="912813" lvl="1"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35846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EBEC8F85-DFB6-1847-A7A4-0600149402A8}" type="slidenum">
              <a:rPr lang="en-US" sz="1200"/>
              <a:pPr/>
              <a:t>21</a:t>
            </a:fld>
            <a:endParaRPr lang="en-US" sz="1200"/>
          </a:p>
        </p:txBody>
      </p:sp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Principles of reliable data transfer</a:t>
            </a:r>
            <a:endParaRPr lang="en-US" sz="4800">
              <a:latin typeface="Gill Sans MT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important in application, transport, link layers</a:t>
            </a:r>
          </a:p>
          <a:p>
            <a:pPr lvl="1"/>
            <a:r>
              <a:rPr lang="en-US">
                <a:latin typeface="Gill Sans MT" charset="0"/>
              </a:rPr>
              <a:t>top-10 list of important networking topics!</a:t>
            </a:r>
          </a:p>
          <a:p>
            <a:endParaRPr lang="en-US" sz="3200">
              <a:latin typeface="Gill Sans MT" charset="0"/>
            </a:endParaRP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400">
                <a:latin typeface="Gill Sans MT" charset="0"/>
              </a:rPr>
              <a:t>characteristics of unreliable channel will determine complexity of reliable data transfer protocol (rdt)</a:t>
            </a:r>
            <a:endParaRPr lang="en-US">
              <a:latin typeface="Gill Sans MT" charset="0"/>
            </a:endParaRPr>
          </a:p>
        </p:txBody>
      </p:sp>
      <p:pic>
        <p:nvPicPr>
          <p:cNvPr id="36871" name="Picture 5" descr="rdt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50A78EC7-F05F-134D-A809-20361AD67330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400">
                <a:latin typeface="Gill Sans MT" charset="0"/>
              </a:rPr>
              <a:t>characteristics of unreliable channel will determine complexity of reliable data transfer protocol (rdt)</a:t>
            </a:r>
            <a:endParaRPr lang="en-US">
              <a:latin typeface="Gill Sans MT" charset="0"/>
            </a:endParaRPr>
          </a:p>
        </p:txBody>
      </p:sp>
      <p:pic>
        <p:nvPicPr>
          <p:cNvPr id="37892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3789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Principles of reliable data transfer</a:t>
            </a:r>
          </a:p>
        </p:txBody>
      </p:sp>
      <p:sp>
        <p:nvSpPr>
          <p:cNvPr id="37896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important in application, transport, link layers</a:t>
            </a:r>
          </a:p>
          <a:p>
            <a:pPr lvl="1"/>
            <a:r>
              <a:rPr lang="en-US">
                <a:latin typeface="Gill Sans MT" charset="0"/>
              </a:rPr>
              <a:t>top-10 list of important networking topics!</a:t>
            </a:r>
          </a:p>
          <a:p>
            <a:endParaRPr lang="en-US" sz="3200">
              <a:latin typeface="Gill Sans MT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89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4320112F-2488-EC40-959E-BD0ACFFE2AF7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400">
                <a:latin typeface="Gill Sans MT" charset="0"/>
              </a:rPr>
              <a:t>characteristics of unreliable channel will determine complexity of reliable data transfer protocol (rdt)</a:t>
            </a:r>
            <a:endParaRPr lang="en-US">
              <a:latin typeface="Gill Sans MT" charset="0"/>
            </a:endParaRPr>
          </a:p>
        </p:txBody>
      </p:sp>
      <p:pic>
        <p:nvPicPr>
          <p:cNvPr id="38916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important in application, transport, link layers</a:t>
            </a:r>
          </a:p>
          <a:p>
            <a:pPr lvl="1"/>
            <a:r>
              <a:rPr lang="en-US">
                <a:latin typeface="Gill Sans MT" charset="0"/>
              </a:rPr>
              <a:t>top-10 list of important networking topics!</a:t>
            </a:r>
          </a:p>
          <a:p>
            <a:endParaRPr lang="en-US" sz="3200">
              <a:latin typeface="Gill Sans MT" charset="0"/>
            </a:endParaRPr>
          </a:p>
        </p:txBody>
      </p:sp>
      <p:pic>
        <p:nvPicPr>
          <p:cNvPr id="38918" name="Picture 1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Principles of reliable data transfer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399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F70E2F11-ECEB-3B45-9013-E896585BD4B4}" type="slidenum">
              <a:rPr lang="en-US" sz="1200"/>
              <a:pPr/>
              <a:t>24</a:t>
            </a:fld>
            <a:endParaRPr lang="en-US" sz="1200"/>
          </a:p>
        </p:txBody>
      </p:sp>
      <p:pic>
        <p:nvPicPr>
          <p:cNvPr id="39939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Reliable data transfer: getting started</a:t>
            </a:r>
            <a:endParaRPr lang="en-US">
              <a:latin typeface="Gill Sans MT" charset="0"/>
            </a:endParaRPr>
          </a:p>
        </p:txBody>
      </p:sp>
      <p:pic>
        <p:nvPicPr>
          <p:cNvPr id="39941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  <a:cs typeface="+mn-cs"/>
              </a:rPr>
              <a:t>send</a:t>
            </a:r>
          </a:p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  <a:cs typeface="+mn-cs"/>
              </a:rPr>
              <a:t>side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  <a:cs typeface="+mn-cs"/>
              </a:rPr>
              <a:t>receive</a:t>
            </a:r>
          </a:p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  <a:cs typeface="+mn-cs"/>
              </a:rPr>
              <a:t>side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39959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sz="1800">
                  <a:latin typeface="Times New Roman" charset="0"/>
                </a:rPr>
                <a:t> </a:t>
              </a:r>
              <a:r>
                <a:rPr lang="en-US" sz="1800"/>
                <a:t>called from above, (e.g., by app.). Passed data to </a:t>
              </a:r>
            </a:p>
            <a:p>
              <a:r>
                <a:rPr lang="en-US" sz="1800"/>
                <a:t>deliver to receiver upper layer</a:t>
              </a:r>
              <a:endParaRPr lang="en-US" sz="2400"/>
            </a:p>
          </p:txBody>
        </p:sp>
        <p:grpSp>
          <p:nvGrpSpPr>
            <p:cNvPr id="39960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39955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sz="1800">
                  <a:latin typeface="Times New Roman" charset="0"/>
                </a:rPr>
                <a:t> </a:t>
              </a:r>
              <a:r>
                <a:rPr lang="en-US" sz="1800"/>
                <a:t>called by rdt,</a:t>
              </a:r>
            </a:p>
            <a:p>
              <a:r>
                <a:rPr lang="en-US" sz="1800"/>
                <a:t>to transfer packet over </a:t>
              </a:r>
            </a:p>
            <a:p>
              <a:r>
                <a:rPr lang="en-US" sz="1800"/>
                <a:t>unreliable channel to receiver</a:t>
              </a:r>
              <a:endParaRPr lang="en-US" sz="2400"/>
            </a:p>
          </p:txBody>
        </p:sp>
        <p:grpSp>
          <p:nvGrpSpPr>
            <p:cNvPr id="39956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39951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sz="1800">
                  <a:latin typeface="Times New Roman" charset="0"/>
                </a:rPr>
                <a:t> </a:t>
              </a:r>
              <a:r>
                <a:rPr lang="en-US" sz="1800"/>
                <a:t>called when packet arrives on rcv-side of channel</a:t>
              </a:r>
              <a:endParaRPr lang="en-US" sz="2400"/>
            </a:p>
          </p:txBody>
        </p:sp>
        <p:grpSp>
          <p:nvGrpSpPr>
            <p:cNvPr id="39952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39947" name="Text Box 22"/>
          <p:cNvSpPr txBox="1">
            <a:spLocks noChangeArrowheads="1"/>
          </p:cNvSpPr>
          <p:nvPr/>
        </p:nvSpPr>
        <p:spPr bwMode="auto">
          <a:xfrm>
            <a:off x="5103813" y="1470025"/>
            <a:ext cx="388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deliver_data():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/>
              <a:t>called by </a:t>
            </a:r>
            <a:r>
              <a:rPr lang="en-US" sz="1800" b="1"/>
              <a:t>rdt</a:t>
            </a:r>
            <a:r>
              <a:rPr lang="en-US" sz="1800"/>
              <a:t> to deliver data to upper layer</a:t>
            </a:r>
            <a:endParaRPr lang="en-US" sz="2400"/>
          </a:p>
        </p:txBody>
      </p:sp>
      <p:grpSp>
        <p:nvGrpSpPr>
          <p:cNvPr id="39948" name="Group 23"/>
          <p:cNvGrpSpPr>
            <a:grpSpLocks/>
          </p:cNvGrpSpPr>
          <p:nvPr/>
        </p:nvGrpSpPr>
        <p:grpSpPr bwMode="auto">
          <a:xfrm>
            <a:off x="4981575" y="1495425"/>
            <a:ext cx="4024313" cy="1323975"/>
            <a:chOff x="3138" y="942"/>
            <a:chExt cx="2370" cy="834"/>
          </a:xfrm>
        </p:grpSpPr>
        <p:sp>
          <p:nvSpPr>
            <p:cNvPr id="24591" name="Line 24"/>
            <p:cNvSpPr>
              <a:spLocks noChangeShapeType="1"/>
            </p:cNvSpPr>
            <p:nvPr/>
          </p:nvSpPr>
          <p:spPr bwMode="auto">
            <a:xfrm flipH="1">
              <a:off x="4560" y="1344"/>
              <a:ext cx="150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592" name="Rectangle 25"/>
            <p:cNvSpPr>
              <a:spLocks noChangeArrowheads="1"/>
            </p:cNvSpPr>
            <p:nvPr/>
          </p:nvSpPr>
          <p:spPr bwMode="auto">
            <a:xfrm>
              <a:off x="3138" y="942"/>
              <a:ext cx="2370" cy="3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024C57F8-CB39-FE43-912A-5708A0A3C3AB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193800"/>
            <a:ext cx="7947025" cy="3352800"/>
          </a:xfrm>
          <a:extLst/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we</a:t>
            </a:r>
            <a:r>
              <a:rPr lang="ja-JP" altLang="en-US">
                <a:solidFill>
                  <a:srgbClr val="CC0000"/>
                </a:solidFill>
                <a:cs typeface="+mn-cs"/>
              </a:rPr>
              <a:t>’</a:t>
            </a:r>
            <a:r>
              <a:rPr lang="en-US">
                <a:solidFill>
                  <a:srgbClr val="CC0000"/>
                </a:solidFill>
                <a:cs typeface="+mn-cs"/>
              </a:rPr>
              <a:t>ll:</a:t>
            </a:r>
          </a:p>
          <a:p>
            <a:pPr>
              <a:defRPr/>
            </a:pPr>
            <a:r>
              <a:rPr lang="en-US">
                <a:cs typeface="+mn-cs"/>
              </a:rPr>
              <a:t>incrementally develop sender, receiver sides of </a:t>
            </a:r>
            <a:r>
              <a:rPr lang="en-US" u="sng">
                <a:solidFill>
                  <a:srgbClr val="CC0000"/>
                </a:solidFill>
                <a:cs typeface="+mn-cs"/>
              </a:rPr>
              <a:t>r</a:t>
            </a:r>
            <a:r>
              <a:rPr lang="en-US">
                <a:cs typeface="+mn-cs"/>
              </a:rPr>
              <a:t>eliable </a:t>
            </a:r>
            <a:r>
              <a:rPr lang="en-US" u="sng">
                <a:solidFill>
                  <a:srgbClr val="CC0000"/>
                </a:solidFill>
                <a:cs typeface="+mn-cs"/>
              </a:rPr>
              <a:t>d</a:t>
            </a:r>
            <a:r>
              <a:rPr lang="en-US">
                <a:cs typeface="+mn-cs"/>
              </a:rPr>
              <a:t>ata </a:t>
            </a:r>
            <a:r>
              <a:rPr lang="en-US" u="sng">
                <a:solidFill>
                  <a:srgbClr val="CC0000"/>
                </a:solidFill>
                <a:cs typeface="+mn-cs"/>
              </a:rPr>
              <a:t>t</a:t>
            </a:r>
            <a:r>
              <a:rPr lang="en-US">
                <a:cs typeface="+mn-cs"/>
              </a:rPr>
              <a:t>ransfer protocol (rdt)</a:t>
            </a:r>
          </a:p>
          <a:p>
            <a:pPr>
              <a:defRPr/>
            </a:pPr>
            <a:r>
              <a:rPr lang="en-US">
                <a:cs typeface="+mn-cs"/>
              </a:rPr>
              <a:t>consider only unidirectional data transfer</a:t>
            </a:r>
          </a:p>
          <a:p>
            <a:pPr lvl="1">
              <a:defRPr/>
            </a:pPr>
            <a:r>
              <a:rPr lang="en-US"/>
              <a:t>but control info will flow on both directions!</a:t>
            </a:r>
          </a:p>
          <a:p>
            <a:pPr>
              <a:defRPr/>
            </a:pPr>
            <a:r>
              <a:rPr lang="en-US">
                <a:cs typeface="+mn-cs"/>
              </a:rPr>
              <a:t>use finite state machines (FSM)  to specify sender, receiver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103563" y="4816475"/>
            <a:ext cx="735012" cy="701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state</a:t>
            </a:r>
          </a:p>
          <a:p>
            <a:pPr>
              <a:defRPr/>
            </a:pPr>
            <a:r>
              <a:rPr lang="en-US" sz="2000">
                <a:cs typeface="+mn-cs"/>
              </a:rPr>
              <a:t>1</a:t>
            </a:r>
          </a:p>
        </p:txBody>
      </p:sp>
      <p:sp>
        <p:nvSpPr>
          <p:cNvPr id="40967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856538" y="4921250"/>
            <a:ext cx="735012" cy="701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state</a:t>
            </a:r>
          </a:p>
          <a:p>
            <a:pPr>
              <a:defRPr/>
            </a:pPr>
            <a:r>
              <a:rPr lang="en-US" sz="2000">
                <a:cs typeface="+mn-cs"/>
              </a:rPr>
              <a:t>2</a:t>
            </a: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event causing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4138613" y="4298950"/>
            <a:ext cx="3421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actions taken on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1800">
                <a:solidFill>
                  <a:srgbClr val="CC0000"/>
                </a:solidFill>
              </a:rPr>
              <a:t>state:</a:t>
            </a:r>
            <a:r>
              <a:rPr lang="en-US" sz="1800"/>
              <a:t> when in this </a:t>
            </a:r>
            <a:r>
              <a:rPr lang="ja-JP" altLang="en-US" sz="1800"/>
              <a:t>“</a:t>
            </a:r>
            <a:r>
              <a:rPr lang="en-US" altLang="ja-JP" sz="1800"/>
              <a:t>state</a:t>
            </a:r>
            <a:r>
              <a:rPr lang="ja-JP" altLang="en-US" sz="1800"/>
              <a:t>”</a:t>
            </a:r>
            <a:r>
              <a:rPr lang="en-US" altLang="ja-JP" sz="1800"/>
              <a:t> next state uniquely determined by next event</a:t>
            </a:r>
            <a:endParaRPr lang="en-US" sz="1800"/>
          </a:p>
        </p:txBody>
      </p:sp>
      <p:sp>
        <p:nvSpPr>
          <p:cNvPr id="40975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78" name="Text Box 21"/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event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40979" name="Text Box 22"/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actions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40981" name="Picture 2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Reliable data transfer: getting started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193C0AC0-DF5B-9E42-9B77-47DA396A743E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rdt1.0: </a:t>
            </a:r>
            <a:r>
              <a:rPr lang="en-US" sz="3200"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underlying channel perfectly reliable</a:t>
            </a:r>
          </a:p>
          <a:p>
            <a:pPr lvl="1">
              <a:defRPr/>
            </a:pPr>
            <a:r>
              <a:rPr lang="en-US"/>
              <a:t>no bit errors</a:t>
            </a:r>
          </a:p>
          <a:p>
            <a:pPr lvl="1">
              <a:defRPr/>
            </a:pPr>
            <a:r>
              <a:rPr lang="en-US"/>
              <a:t>no loss of packets</a:t>
            </a:r>
          </a:p>
          <a:p>
            <a:pPr>
              <a:defRPr/>
            </a:pPr>
            <a:r>
              <a:rPr lang="en-US">
                <a:cs typeface="+mn-cs"/>
              </a:rPr>
              <a:t>separate FSMs for sender, receiver:</a:t>
            </a:r>
          </a:p>
          <a:p>
            <a:pPr lvl="1">
              <a:defRPr/>
            </a:pPr>
            <a:r>
              <a:rPr lang="en-US"/>
              <a:t>sender sends data into underlying channel</a:t>
            </a:r>
          </a:p>
          <a:p>
            <a:pPr lvl="1">
              <a:defRPr/>
            </a:pPr>
            <a:r>
              <a:rPr lang="en-US"/>
              <a:t>receiver reads data from underlying channel</a:t>
            </a:r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charset="0"/>
            </a:endParaRPr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1684338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packet = make_pkt(data)</a:t>
            </a:r>
          </a:p>
          <a:p>
            <a:pPr algn="l"/>
            <a:r>
              <a:rPr lang="en-US">
                <a:latin typeface="Arial" charset="0"/>
              </a:rPr>
              <a:t>udt_send(packet)</a:t>
            </a:r>
            <a:endParaRPr lang="en-US">
              <a:latin typeface="Times New Roman" charset="0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charset="0"/>
            </a:endParaRP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63611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 (packet,data)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  <a:endParaRPr lang="en-US">
              <a:latin typeface="Times New Roman" charset="0"/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charset="0"/>
            </a:endParaRPr>
          </a:p>
        </p:txBody>
      </p:sp>
      <p:sp>
        <p:nvSpPr>
          <p:cNvPr id="41999" name="Freeform 14"/>
          <p:cNvSpPr>
            <a:spLocks/>
          </p:cNvSpPr>
          <p:nvPr/>
        </p:nvSpPr>
        <p:spPr bwMode="auto">
          <a:xfrm>
            <a:off x="598328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endParaRPr lang="en-US">
              <a:latin typeface="Times New Roman" charset="0"/>
            </a:endParaRPr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64627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6367463" y="4292600"/>
            <a:ext cx="154146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Arial" charset="0"/>
                <a:cs typeface="+mn-cs"/>
              </a:rPr>
              <a:t>rdt_rcv(packet</a:t>
            </a:r>
            <a:r>
              <a:rPr lang="en-US" dirty="0">
                <a:latin typeface="Arial" charset="0"/>
                <a:cs typeface="+mn-cs"/>
              </a:rPr>
              <a:t>)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cs typeface="+mn-cs"/>
              </a:rPr>
              <a:t>sender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cs typeface="+mn-cs"/>
              </a:rPr>
              <a:t>receiver</a:t>
            </a:r>
          </a:p>
        </p:txBody>
      </p:sp>
      <p:pic>
        <p:nvPicPr>
          <p:cNvPr id="42006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5DDFE355-E21C-4543-99F2-A767BDF5C53D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defRPr/>
            </a:pPr>
            <a:r>
              <a:rPr lang="en-US"/>
              <a:t>checksum to detect bit errors</a:t>
            </a:r>
          </a:p>
          <a:p>
            <a:pPr>
              <a:lnSpc>
                <a:spcPct val="75000"/>
              </a:lnSpc>
              <a:defRPr/>
            </a:pPr>
            <a:r>
              <a:rPr lang="en-US" i="1">
                <a:cs typeface="+mn-cs"/>
              </a:rPr>
              <a:t>the</a:t>
            </a:r>
            <a:r>
              <a:rPr lang="en-US">
                <a:cs typeface="+mn-cs"/>
              </a:rPr>
              <a:t> question: how to recover from errors:</a:t>
            </a:r>
          </a:p>
          <a:p>
            <a:pPr lvl="1">
              <a:lnSpc>
                <a:spcPct val="75000"/>
              </a:lnSpc>
              <a:defRPr/>
            </a:pPr>
            <a:r>
              <a:rPr lang="en-US" i="1">
                <a:solidFill>
                  <a:srgbClr val="CC0000"/>
                </a:solidFill>
              </a:rPr>
              <a:t>acknowledgements (ACKs):</a:t>
            </a:r>
            <a:r>
              <a:rPr lang="en-US"/>
              <a:t> receiver explicitly tells sender that pkt received OK</a:t>
            </a:r>
          </a:p>
          <a:p>
            <a:pPr lvl="1">
              <a:lnSpc>
                <a:spcPct val="75000"/>
              </a:lnSpc>
              <a:defRPr/>
            </a:pPr>
            <a:r>
              <a:rPr lang="en-US" i="1">
                <a:solidFill>
                  <a:srgbClr val="CC0000"/>
                </a:solidFill>
              </a:rPr>
              <a:t>negative acknowledgements (NAKs):</a:t>
            </a:r>
            <a:r>
              <a:rPr lang="en-US"/>
              <a:t> receiver explicitly tells sender that pkt had errors</a:t>
            </a:r>
          </a:p>
          <a:p>
            <a:pPr lvl="1">
              <a:lnSpc>
                <a:spcPct val="75000"/>
              </a:lnSpc>
              <a:defRPr/>
            </a:pPr>
            <a:r>
              <a:rPr lang="en-US"/>
              <a:t>sender retransmits pkt on receipt of NAK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cs typeface="+mn-cs"/>
              </a:rPr>
              <a:t>new mechanisms in </a:t>
            </a:r>
            <a:r>
              <a:rPr lang="en-US" sz="2400" b="1">
                <a:latin typeface="Courier New" charset="0"/>
                <a:cs typeface="+mn-cs"/>
              </a:rPr>
              <a:t>rdt2.0</a:t>
            </a:r>
            <a:r>
              <a:rPr lang="en-US">
                <a:cs typeface="+mn-cs"/>
              </a:rPr>
              <a:t> (beyond </a:t>
            </a:r>
            <a:r>
              <a:rPr lang="en-US" sz="2400" b="1">
                <a:latin typeface="Courier New" charset="0"/>
                <a:cs typeface="+mn-cs"/>
              </a:rPr>
              <a:t>rdt1.0</a:t>
            </a:r>
            <a:r>
              <a:rPr lang="en-US"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defRPr/>
            </a:pPr>
            <a:r>
              <a:rPr lang="en-US"/>
              <a:t>error detection</a:t>
            </a:r>
          </a:p>
          <a:p>
            <a:pPr lvl="1">
              <a:lnSpc>
                <a:spcPct val="75000"/>
              </a:lnSpc>
              <a:defRPr/>
            </a:pPr>
            <a:r>
              <a:rPr lang="en-US"/>
              <a:t>receiver feedback: control msgs (ACK,NAK) rcvr-&gt;sender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rdt2.0: channel with bit errors</a:t>
            </a:r>
          </a:p>
        </p:txBody>
      </p:sp>
      <p:pic>
        <p:nvPicPr>
          <p:cNvPr id="43013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1113" y="2516188"/>
            <a:ext cx="9144000" cy="3786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1735138" y="3678238"/>
            <a:ext cx="6084887" cy="106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i="1">
                <a:solidFill>
                  <a:srgbClr val="CC0000"/>
                </a:solidFill>
                <a:latin typeface="Gill Sans MT" charset="0"/>
                <a:cs typeface="+mn-cs"/>
              </a:rPr>
              <a:t>How do humans recover from </a:t>
            </a:r>
            <a:r>
              <a:rPr lang="ja-JP" altLang="en-US" sz="3200" i="1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sz="3200" i="1">
                <a:solidFill>
                  <a:srgbClr val="CC0000"/>
                </a:solidFill>
                <a:latin typeface="Gill Sans MT" charset="0"/>
                <a:cs typeface="+mn-cs"/>
              </a:rPr>
              <a:t>errors</a:t>
            </a:r>
            <a:r>
              <a:rPr lang="ja-JP" altLang="en-US" sz="3200" i="1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endParaRPr lang="en-US" sz="3200" i="1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3200" i="1">
                <a:solidFill>
                  <a:srgbClr val="CC0000"/>
                </a:solidFill>
                <a:latin typeface="Gill Sans MT" charset="0"/>
                <a:cs typeface="+mn-cs"/>
              </a:rPr>
              <a:t>during conversation?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AF1DD1A-B6FA-0A45-8C3A-2EAEB77FB979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defRPr/>
            </a:pPr>
            <a:r>
              <a:rPr lang="en-US"/>
              <a:t>checksum to detect bit errors</a:t>
            </a:r>
          </a:p>
          <a:p>
            <a:pPr>
              <a:lnSpc>
                <a:spcPct val="75000"/>
              </a:lnSpc>
              <a:defRPr/>
            </a:pPr>
            <a:r>
              <a:rPr lang="en-US" i="1">
                <a:cs typeface="+mn-cs"/>
              </a:rPr>
              <a:t>the</a:t>
            </a:r>
            <a:r>
              <a:rPr lang="en-US"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defRPr/>
            </a:pPr>
            <a:r>
              <a:rPr lang="en-US" i="1">
                <a:solidFill>
                  <a:srgbClr val="CC0000"/>
                </a:solidFill>
              </a:rPr>
              <a:t>acknowledgements (ACKs):</a:t>
            </a:r>
            <a:r>
              <a:rPr lang="en-US"/>
              <a:t> receiver explicitly tells sender that pkt received OK</a:t>
            </a:r>
          </a:p>
          <a:p>
            <a:pPr lvl="1">
              <a:defRPr/>
            </a:pPr>
            <a:r>
              <a:rPr lang="en-US" i="1">
                <a:solidFill>
                  <a:srgbClr val="CC0000"/>
                </a:solidFill>
              </a:rPr>
              <a:t>negative acknowledgements (NAKs):</a:t>
            </a:r>
            <a:r>
              <a:rPr lang="en-US"/>
              <a:t> receiver explicitly tells sender that pkt had errors</a:t>
            </a:r>
          </a:p>
          <a:p>
            <a:pPr lvl="1">
              <a:defRPr/>
            </a:pPr>
            <a:r>
              <a:rPr lang="en-US"/>
              <a:t>sender retransmits pkt on receipt of NAK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cs typeface="+mn-cs"/>
              </a:rPr>
              <a:t>new mechanisms in </a:t>
            </a:r>
            <a:r>
              <a:rPr lang="en-US" sz="2400" b="1">
                <a:latin typeface="Courier New" charset="0"/>
                <a:cs typeface="+mn-cs"/>
              </a:rPr>
              <a:t>rdt2.0</a:t>
            </a:r>
            <a:r>
              <a:rPr lang="en-US">
                <a:cs typeface="+mn-cs"/>
              </a:rPr>
              <a:t> (beyond </a:t>
            </a:r>
            <a:r>
              <a:rPr lang="en-US" sz="2400" b="1">
                <a:latin typeface="Courier New" charset="0"/>
                <a:cs typeface="+mn-cs"/>
              </a:rPr>
              <a:t>rdt1.0</a:t>
            </a:r>
            <a:r>
              <a:rPr lang="en-US"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defRPr/>
            </a:pPr>
            <a:r>
              <a:rPr lang="en-US"/>
              <a:t>error detection</a:t>
            </a:r>
          </a:p>
          <a:p>
            <a:pPr lvl="1">
              <a:lnSpc>
                <a:spcPct val="75000"/>
              </a:lnSpc>
              <a:defRPr/>
            </a:pPr>
            <a:r>
              <a:rPr lang="en-US"/>
              <a:t>feedback: control msgs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rdt2.0: channel with bit errors</a:t>
            </a:r>
          </a:p>
        </p:txBody>
      </p:sp>
      <p:pic>
        <p:nvPicPr>
          <p:cNvPr id="4403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6F540B9E-B4C4-454D-8D8B-929238F4C0AB}" type="slidenum">
              <a:rPr lang="en-US" sz="1200"/>
              <a:pPr/>
              <a:t>29</a:t>
            </a:fld>
            <a:endParaRPr lang="en-US" sz="1200"/>
          </a:p>
        </p:txBody>
      </p:sp>
      <p:pic>
        <p:nvPicPr>
          <p:cNvPr id="45059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56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7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rdt2.0: FSM specification</a:t>
            </a:r>
            <a:endParaRPr lang="en-US">
              <a:latin typeface="Gill Sans MT" charset="0"/>
            </a:endParaRPr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charset="0"/>
            </a:endParaRPr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sndpkt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charset="0"/>
            </a:endParaRPr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charset="0"/>
            </a:endParaRPr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charset="0"/>
            </a:endParaRPr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charset="0"/>
            </a:endParaRPr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charset="0"/>
            </a:endParaRPr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charset="0"/>
            </a:endParaRPr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76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509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4509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4509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77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508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charset="0"/>
              </a:endParaRPr>
            </a:p>
          </p:txBody>
        </p:sp>
      </p:grpSp>
      <p:sp>
        <p:nvSpPr>
          <p:cNvPr id="45078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80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45087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call from below</a:t>
              </a:r>
              <a:endParaRPr lang="en-US">
                <a:latin typeface="Times New Roman" charset="0"/>
              </a:endParaRPr>
            </a:p>
          </p:txBody>
        </p:sp>
      </p:grpSp>
      <p:sp>
        <p:nvSpPr>
          <p:cNvPr id="45081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cs typeface="+mn-cs"/>
              </a:rPr>
              <a:t>sender</a:t>
            </a: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cs typeface="+mn-cs"/>
              </a:rPr>
              <a:t>receiver</a:t>
            </a:r>
          </a:p>
        </p:txBody>
      </p:sp>
      <p:sp>
        <p:nvSpPr>
          <p:cNvPr id="45084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charset="0"/>
            </a:endParaRP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  <a:cs typeface="+mn-cs"/>
              </a:rPr>
              <a:t>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3E85CCA-D600-DD47-8E67-7B9C12E62289}" type="slidenum">
              <a:rPr lang="en-US" sz="1200"/>
              <a:pPr/>
              <a:t>3</a:t>
            </a:fld>
            <a:endParaRPr lang="en-US" sz="1200"/>
          </a:p>
        </p:txBody>
      </p:sp>
      <p:pic>
        <p:nvPicPr>
          <p:cNvPr id="17411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defRPr/>
            </a:pPr>
            <a:r>
              <a:rPr lang="en-US"/>
              <a:t>segment structure</a:t>
            </a:r>
          </a:p>
          <a:p>
            <a:pPr marL="912813" lvl="1">
              <a:defRPr/>
            </a:pPr>
            <a:r>
              <a:rPr lang="en-US"/>
              <a:t>reliable data transfer</a:t>
            </a:r>
          </a:p>
          <a:p>
            <a:pPr marL="912813" lvl="1">
              <a:defRPr/>
            </a:pPr>
            <a:r>
              <a:rPr lang="en-US"/>
              <a:t>flow control</a:t>
            </a:r>
          </a:p>
          <a:p>
            <a:pPr marL="912813" lvl="1"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679A420-F0F4-FA40-A1AB-CA4A62CA09FD}" type="slidenum">
              <a:rPr lang="en-US" sz="1200"/>
              <a:pPr/>
              <a:t>30</a:t>
            </a:fld>
            <a:endParaRPr lang="en-US" sz="1200"/>
          </a:p>
        </p:txBody>
      </p:sp>
      <p:pic>
        <p:nvPicPr>
          <p:cNvPr id="46083" name="Picture 4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7985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rdt2.0: operation with no errors</a:t>
            </a:r>
            <a:endParaRPr lang="en-US">
              <a:latin typeface="Gill Sans MT" charset="0"/>
            </a:endParaRPr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charset="0"/>
            </a:endParaRP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snkpkt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charset="0"/>
            </a:endParaRPr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charset="0"/>
            </a:endParaRPr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charset="0"/>
            </a:endParaRPr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charset="0"/>
            </a:endParaRPr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charset="0"/>
            </a:endParaRPr>
          </a:p>
        </p:txBody>
      </p:sp>
      <p:sp>
        <p:nvSpPr>
          <p:cNvPr id="46098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charset="0"/>
            </a:endParaRPr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00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612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4612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4613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01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612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charset="0"/>
              </a:endParaRPr>
            </a:p>
          </p:txBody>
        </p:sp>
      </p:grpSp>
      <p:sp>
        <p:nvSpPr>
          <p:cNvPr id="46102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charset="0"/>
            </a:endParaRPr>
          </a:p>
        </p:txBody>
      </p:sp>
      <p:sp>
        <p:nvSpPr>
          <p:cNvPr id="46105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6124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6122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8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6120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6118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  <a:cs typeface="+mn-cs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5" grpId="0" animBg="1"/>
      <p:bldP spid="288809" grpId="0" animBg="1"/>
      <p:bldP spid="288811" grpId="0" animBg="1"/>
      <p:bldP spid="288815" grpId="0" animBg="1"/>
      <p:bldP spid="28881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A2F0504F-047E-FC4D-8FA0-6630F7B88FF6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rdt2.0: error scenario</a:t>
            </a:r>
            <a:endParaRPr lang="en-US">
              <a:latin typeface="Gill Sans MT" charset="0"/>
            </a:endParaRPr>
          </a:p>
        </p:txBody>
      </p:sp>
      <p:sp>
        <p:nvSpPr>
          <p:cNvPr id="47108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charset="0"/>
            </a:endParaRP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snkpkt = make_pkt(data,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charset="0"/>
            </a:endParaRP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extract(rcvpkt,data)</a:t>
            </a:r>
          </a:p>
          <a:p>
            <a:pPr algn="l"/>
            <a:r>
              <a:rPr lang="en-US">
                <a:latin typeface="Arial" charset="0"/>
              </a:rPr>
              <a:t>deliver_data(data)</a:t>
            </a:r>
          </a:p>
          <a:p>
            <a:pPr algn="l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charset="0"/>
            </a:endParaRP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</a:t>
            </a:r>
          </a:p>
          <a:p>
            <a:pPr algn="l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charset="0"/>
            </a:endParaRP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charset="0"/>
            </a:endParaRPr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charset="0"/>
            </a:endParaRP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</a:t>
            </a:r>
          </a:p>
          <a:p>
            <a:pPr algn="l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charset="0"/>
            </a:endParaRPr>
          </a:p>
        </p:txBody>
      </p:sp>
      <p:sp>
        <p:nvSpPr>
          <p:cNvPr id="47122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23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715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4715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4715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24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715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charset="0"/>
              </a:endParaRPr>
            </a:p>
          </p:txBody>
        </p:sp>
      </p:grpSp>
      <p:sp>
        <p:nvSpPr>
          <p:cNvPr id="47125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7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charset="0"/>
            </a:endParaRPr>
          </a:p>
        </p:txBody>
      </p:sp>
      <p:sp>
        <p:nvSpPr>
          <p:cNvPr id="47128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715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7150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1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7148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7146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  <a:cs typeface="+mn-cs"/>
              </a:rPr>
              <a:t>L</a:t>
            </a:r>
          </a:p>
        </p:txBody>
      </p:sp>
      <p:pic>
        <p:nvPicPr>
          <p:cNvPr id="47145" name="Picture 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9" grpId="0" animBg="1"/>
      <p:bldP spid="289833" grpId="0" animBg="1"/>
      <p:bldP spid="289835" grpId="0" animBg="1"/>
      <p:bldP spid="289839" grpId="0" animBg="1"/>
      <p:bldP spid="289839" grpId="1" animBg="1"/>
      <p:bldP spid="289841" grpId="0" animBg="1"/>
      <p:bldP spid="2898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69D784C7-CA48-A64C-B4C8-C3C3A3F8A41B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722688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Gill Sans MT" charset="0"/>
              </a:rPr>
              <a:t>sender doesn</a:t>
            </a:r>
            <a:r>
              <a:rPr lang="en-GB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t know what happened at receiver!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Gill Sans MT" charset="0"/>
              </a:rPr>
              <a:t>Can</a:t>
            </a:r>
            <a:r>
              <a:rPr lang="en-GB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t just retransmit: possible duplicate</a:t>
            </a:r>
            <a:endParaRPr lang="en-US" altLang="ja-JP">
              <a:latin typeface="Gill Sans MT" charset="0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charset="0"/>
              <a:buNone/>
            </a:pPr>
            <a:endParaRPr lang="en-US" sz="2400">
              <a:latin typeface="Gill Sans MT" charset="0"/>
            </a:endParaRPr>
          </a:p>
          <a:p>
            <a:pPr>
              <a:lnSpc>
                <a:spcPct val="70000"/>
              </a:lnSpc>
              <a:buFont typeface="Wingdings" charset="0"/>
              <a:buNone/>
            </a:pPr>
            <a:endParaRPr lang="en-US">
              <a:latin typeface="Gill Sans MT" charset="0"/>
            </a:endParaRPr>
          </a:p>
          <a:p>
            <a:pPr>
              <a:lnSpc>
                <a:spcPct val="70000"/>
              </a:lnSpc>
              <a:buFont typeface="Wingdings" charset="0"/>
              <a:buNone/>
            </a:pPr>
            <a:endParaRPr lang="en-US">
              <a:latin typeface="Gill Sans MT" charset="0"/>
            </a:endParaRP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>
                <a:solidFill>
                  <a:srgbClr val="CC0000"/>
                </a:solidFill>
                <a:latin typeface="Gill Sans MT" charset="0"/>
              </a:rPr>
              <a:t>handling duplicates</a:t>
            </a:r>
            <a:r>
              <a:rPr lang="en-US" sz="3200">
                <a:solidFill>
                  <a:srgbClr val="FF0000"/>
                </a:solidFill>
                <a:latin typeface="Gill Sans MT" charset="0"/>
              </a:rPr>
              <a:t>: </a:t>
            </a:r>
          </a:p>
          <a:p>
            <a:r>
              <a:rPr lang="en-US" sz="2400">
                <a:latin typeface="Gill Sans MT" charset="0"/>
              </a:rPr>
              <a:t>sender retransmits current pkt if ACK/NAK corrupted</a:t>
            </a:r>
          </a:p>
          <a:p>
            <a:r>
              <a:rPr lang="en-US" sz="2400">
                <a:latin typeface="Gill Sans MT" charset="0"/>
              </a:rPr>
              <a:t>sender adds </a:t>
            </a:r>
            <a:r>
              <a:rPr lang="en-US" sz="2400" i="1">
                <a:solidFill>
                  <a:srgbClr val="000099"/>
                </a:solidFill>
                <a:latin typeface="Gill Sans MT" charset="0"/>
              </a:rPr>
              <a:t>sequence number</a:t>
            </a:r>
            <a:r>
              <a:rPr lang="en-US" sz="2400">
                <a:latin typeface="Gill Sans MT" charset="0"/>
              </a:rPr>
              <a:t> to each pkt</a:t>
            </a:r>
          </a:p>
          <a:p>
            <a:r>
              <a:rPr lang="en-US" sz="2400">
                <a:latin typeface="Gill Sans MT" charset="0"/>
              </a:rPr>
              <a:t>receiver discards (doesn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t deliver up) duplicate pkt</a:t>
            </a:r>
            <a:endParaRPr lang="en-US" sz="2400">
              <a:latin typeface="Gill Sans MT" charset="0"/>
            </a:endParaRPr>
          </a:p>
        </p:txBody>
      </p:sp>
      <p:pic>
        <p:nvPicPr>
          <p:cNvPr id="48134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CC0000"/>
                  </a:solidFill>
                  <a:latin typeface="Gill Sans MT" charset="0"/>
                  <a:cs typeface="+mn-cs"/>
                </a:rPr>
                <a:t>stop and wait</a:t>
              </a: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2800">
                  <a:latin typeface="Gill Sans MT" charset="0"/>
                  <a:cs typeface="+mn-cs"/>
                </a:rPr>
                <a:t>sender sends one packet,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>
                  <a:latin typeface="Gill Sans MT" charset="0"/>
                  <a:cs typeface="+mn-cs"/>
                </a:rPr>
                <a:t>then waits for receiver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>
                  <a:latin typeface="Gill Sans MT" charset="0"/>
                  <a:cs typeface="+mn-cs"/>
                </a:rPr>
                <a:t>response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A3425253-64AE-F747-950F-C4554293C6B0}" type="slidenum">
              <a:rPr lang="en-US" sz="1200"/>
              <a:pPr/>
              <a:t>33</a:t>
            </a:fld>
            <a:endParaRPr lang="en-US" sz="1200"/>
          </a:p>
        </p:txBody>
      </p:sp>
      <p:pic>
        <p:nvPicPr>
          <p:cNvPr id="49155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rdt2.1: sender, handles garbled ACK/NAKs</a:t>
            </a:r>
            <a:endParaRPr lang="en-US">
              <a:latin typeface="Gill Sans MT" charset="0"/>
            </a:endParaRPr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Wait for call 0 from above</a:t>
            </a:r>
            <a:endParaRPr lang="en-US" sz="1400">
              <a:latin typeface="Times New Roman" charset="0"/>
            </a:endParaRP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sndpkt = make_pkt(0, 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charset="0"/>
            </a:endParaRP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charset="0"/>
            </a:endParaRPr>
          </a:p>
        </p:txBody>
      </p:sp>
      <p:sp>
        <p:nvSpPr>
          <p:cNvPr id="49161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64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49191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 or NAK 0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49165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 </a:t>
            </a:r>
          </a:p>
          <a:p>
            <a:pPr algn="l"/>
            <a:r>
              <a:rPr lang="en-US">
                <a:latin typeface="Arial" charset="0"/>
              </a:rPr>
              <a:t>( corrupt(rcvpkt) ||</a:t>
            </a:r>
          </a:p>
          <a:p>
            <a:pPr algn="l"/>
            <a:r>
              <a:rPr lang="en-US">
                <a:latin typeface="Arial" charset="0"/>
              </a:rPr>
              <a:t>isNAK(rcvpkt) )</a:t>
            </a:r>
            <a:endParaRPr lang="en-US">
              <a:latin typeface="Times New Roman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sndpkt = make_pkt(1, data, checksum)</a:t>
            </a:r>
          </a:p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charset="0"/>
            </a:endParaRP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charset="0"/>
            </a:endParaRP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  </a:t>
            </a:r>
          </a:p>
          <a:p>
            <a:pPr algn="l"/>
            <a:r>
              <a:rPr lang="en-US">
                <a:latin typeface="Arial" charset="0"/>
              </a:rPr>
              <a:t>&amp;&amp; notcorrupt(rcvpkt) </a:t>
            </a:r>
          </a:p>
          <a:p>
            <a:pPr algn="l"/>
            <a:r>
              <a:rPr lang="en-US">
                <a:latin typeface="Arial" charset="0"/>
              </a:rPr>
              <a:t>&amp;&amp; isACK(rcvpkt) 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charset="0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&amp;&amp;  </a:t>
            </a:r>
          </a:p>
          <a:p>
            <a:pPr algn="l"/>
            <a:r>
              <a:rPr lang="en-US">
                <a:latin typeface="Arial" charset="0"/>
              </a:rPr>
              <a:t>( corrupt(rcvpkt) ||</a:t>
            </a:r>
          </a:p>
          <a:p>
            <a:pPr algn="l"/>
            <a:r>
              <a:rPr lang="en-US">
                <a:latin typeface="Arial" charset="0"/>
              </a:rPr>
              <a:t>isNAK(rcvpkt) )</a:t>
            </a:r>
            <a:endParaRPr lang="en-US">
              <a:latin typeface="Times New Roman" charset="0"/>
            </a:endParaRPr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rdt_rcv(rcvpkt)   </a:t>
            </a:r>
          </a:p>
          <a:p>
            <a:pPr algn="l"/>
            <a:r>
              <a:rPr lang="en-US">
                <a:latin typeface="Arial" charset="0"/>
              </a:rPr>
              <a:t>&amp;&amp; notcorrupt(rcvpkt) </a:t>
            </a:r>
          </a:p>
          <a:p>
            <a:pPr algn="l"/>
            <a:r>
              <a:rPr lang="en-US">
                <a:latin typeface="Arial" charset="0"/>
              </a:rPr>
              <a:t>&amp;&amp; isACK(rcvpkt)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charset="0"/>
            </a:endParaRP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83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49189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</a:t>
              </a:r>
            </a:p>
            <a:p>
              <a:r>
                <a:rPr lang="en-US" sz="1400">
                  <a:latin typeface="Arial" charset="0"/>
                </a:rPr>
                <a:t> call 1 from above</a:t>
              </a:r>
              <a:endParaRPr lang="en-US" sz="1400">
                <a:latin typeface="Times New Roman" charset="0"/>
              </a:endParaRPr>
            </a:p>
          </p:txBody>
        </p:sp>
      </p:grpSp>
      <p:grpSp>
        <p:nvGrpSpPr>
          <p:cNvPr id="49184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49187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 or NAK 1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  <a:cs typeface="+mn-cs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  <a:cs typeface="+mn-cs"/>
              </a:rPr>
              <a:t>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8E8C5797-EA77-B549-8871-B0615B5E895C}" type="slidenum">
              <a:rPr lang="en-US" sz="1200"/>
              <a:pPr/>
              <a:t>34</a:t>
            </a:fld>
            <a:endParaRPr lang="en-US" sz="1200"/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50210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0 from below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50180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charset="0"/>
            </a:endParaRP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has_seq0(rcvpkt)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has_seq1(rcvpkt)</a:t>
            </a:r>
            <a:r>
              <a:rPr lang="en-US">
                <a:latin typeface="Arial" charset="0"/>
              </a:rPr>
              <a:t> </a:t>
            </a:r>
            <a:endParaRPr lang="en-US">
              <a:latin typeface="Times New Roman" charset="0"/>
            </a:endParaRPr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charset="0"/>
            </a:endParaRPr>
          </a:p>
        </p:txBody>
      </p:sp>
      <p:grpSp>
        <p:nvGrpSpPr>
          <p:cNvPr id="50189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5020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1 from below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50190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has_seq0(rcvpkt) </a:t>
            </a:r>
            <a:endParaRPr lang="en-US" sz="1400">
              <a:latin typeface="Times New Roman" charset="0"/>
            </a:endParaRPr>
          </a:p>
        </p:txBody>
      </p:sp>
      <p:sp>
        <p:nvSpPr>
          <p:cNvPr id="50192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charset="0"/>
            </a:endParaRPr>
          </a:p>
        </p:txBody>
      </p:sp>
      <p:sp>
        <p:nvSpPr>
          <p:cNvPr id="50194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charset="0"/>
            </a:endParaRPr>
          </a:p>
        </p:txBody>
      </p:sp>
      <p:sp>
        <p:nvSpPr>
          <p:cNvPr id="50196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charset="0"/>
            </a:endParaRPr>
          </a:p>
        </p:txBody>
      </p:sp>
      <p:sp>
        <p:nvSpPr>
          <p:cNvPr id="50198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has_seq1(rcvpkt)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50199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charset="0"/>
            </a:endParaRPr>
          </a:p>
        </p:txBody>
      </p:sp>
      <p:sp>
        <p:nvSpPr>
          <p:cNvPr id="50201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charset="0"/>
            </a:endParaRPr>
          </a:p>
        </p:txBody>
      </p:sp>
      <p:sp>
        <p:nvSpPr>
          <p:cNvPr id="50203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charset="0"/>
            </a:endParaRPr>
          </a:p>
        </p:txBody>
      </p:sp>
      <p:sp>
        <p:nvSpPr>
          <p:cNvPr id="50204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0206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7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rdt2.1: receiver, handles garbled </a:t>
            </a:r>
            <a:r>
              <a:rPr lang="en-US" sz="3200">
                <a:latin typeface="Gill Sans MT" charset="0"/>
              </a:rPr>
              <a:t>ACK/NAKs</a:t>
            </a:r>
            <a:endParaRPr lang="en-US" sz="3600">
              <a:latin typeface="Gill Sans MT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B891C6CB-7B46-1247-ADA1-A195A9B6E6E0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rdt2.1: discussion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u="sng">
                <a:solidFill>
                  <a:srgbClr val="CC0000"/>
                </a:solidFill>
                <a:latin typeface="Gill Sans MT" charset="0"/>
              </a:rPr>
              <a:t>sender:</a:t>
            </a:r>
            <a:endParaRPr lang="en-US">
              <a:solidFill>
                <a:srgbClr val="CC0000"/>
              </a:solidFill>
              <a:latin typeface="Gill Sans MT" charset="0"/>
            </a:endParaRPr>
          </a:p>
          <a:p>
            <a:r>
              <a:rPr lang="en-US">
                <a:latin typeface="Gill Sans MT" charset="0"/>
              </a:rPr>
              <a:t>seq # added to pkt</a:t>
            </a:r>
          </a:p>
          <a:p>
            <a:r>
              <a:rPr lang="en-US">
                <a:latin typeface="Gill Sans MT" charset="0"/>
              </a:rPr>
              <a:t>two seq. #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s (0,1) will suffice.  Why?</a:t>
            </a:r>
          </a:p>
          <a:p>
            <a:r>
              <a:rPr lang="en-US">
                <a:latin typeface="Gill Sans MT" charset="0"/>
              </a:rPr>
              <a:t>must check if received ACK/NAK corrupted </a:t>
            </a:r>
          </a:p>
          <a:p>
            <a:r>
              <a:rPr lang="en-US">
                <a:latin typeface="Gill Sans MT" charset="0"/>
              </a:rPr>
              <a:t>twice as many states</a:t>
            </a:r>
          </a:p>
          <a:p>
            <a:pPr lvl="1"/>
            <a:r>
              <a:rPr lang="en-US">
                <a:latin typeface="Gill Sans MT" charset="0"/>
              </a:rPr>
              <a:t>state must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whether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expected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pkt should have seq # of 0 or 1 </a:t>
            </a:r>
          </a:p>
          <a:p>
            <a:endParaRPr lang="en-US">
              <a:latin typeface="Gill Sans MT" charset="0"/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cs typeface="+mn-cs"/>
              </a:rPr>
              <a:t>receiver:</a:t>
            </a:r>
            <a:endParaRPr lang="en-US">
              <a:solidFill>
                <a:srgbClr val="CC0000"/>
              </a:solidFill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must check if received packet is duplicate</a:t>
            </a:r>
          </a:p>
          <a:p>
            <a:pPr lvl="1">
              <a:defRPr/>
            </a:pPr>
            <a:r>
              <a:rPr lang="en-US"/>
              <a:t>state indicates whether 0 or 1 is expected pkt seq #</a:t>
            </a:r>
          </a:p>
          <a:p>
            <a:pPr>
              <a:defRPr/>
            </a:pPr>
            <a:r>
              <a:rPr lang="en-US">
                <a:cs typeface="+mn-cs"/>
              </a:rPr>
              <a:t>note: receiver can </a:t>
            </a:r>
            <a:r>
              <a:rPr lang="en-US" i="1">
                <a:cs typeface="+mn-cs"/>
              </a:rPr>
              <a:t>not</a:t>
            </a:r>
            <a:r>
              <a:rPr lang="en-US">
                <a:cs typeface="+mn-cs"/>
              </a:rPr>
              <a:t> know if its last ACK/NAK received OK at sender</a:t>
            </a:r>
          </a:p>
        </p:txBody>
      </p:sp>
      <p:pic>
        <p:nvPicPr>
          <p:cNvPr id="51206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EE7643B7-7071-314B-800E-5AD9259F71E9}" type="slidenum">
              <a:rPr lang="en-US" sz="1200"/>
              <a:pPr/>
              <a:t>36</a:t>
            </a:fld>
            <a:endParaRPr lang="en-US" sz="1200"/>
          </a:p>
        </p:txBody>
      </p:sp>
      <p:pic>
        <p:nvPicPr>
          <p:cNvPr id="5222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rdt2.2: a NAK-free protocol</a:t>
            </a:r>
            <a:endParaRPr lang="en-US">
              <a:latin typeface="Gill Sans MT" charset="0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same functionality as rdt2.1, using ACKs only</a:t>
            </a:r>
          </a:p>
          <a:p>
            <a:r>
              <a:rPr lang="en-US">
                <a:latin typeface="Gill Sans MT" charset="0"/>
              </a:rPr>
              <a:t>instead of NAK, receiver sends ACK for last pkt received OK</a:t>
            </a:r>
          </a:p>
          <a:p>
            <a:pPr lvl="1"/>
            <a:r>
              <a:rPr lang="en-US">
                <a:latin typeface="Gill Sans MT" charset="0"/>
              </a:rPr>
              <a:t>receiver must </a:t>
            </a:r>
            <a:r>
              <a:rPr lang="en-US" i="1">
                <a:latin typeface="Gill Sans MT" charset="0"/>
              </a:rPr>
              <a:t>explicitly</a:t>
            </a:r>
            <a:r>
              <a:rPr lang="en-US">
                <a:latin typeface="Gill Sans MT" charset="0"/>
              </a:rPr>
              <a:t> include seq # of pkt being ACKed </a:t>
            </a:r>
          </a:p>
          <a:p>
            <a:r>
              <a:rPr lang="en-US">
                <a:latin typeface="Gill Sans MT" charset="0"/>
              </a:rPr>
              <a:t>duplicate ACK at sender results in same action as NAK: </a:t>
            </a:r>
            <a:r>
              <a:rPr lang="en-US" i="1">
                <a:latin typeface="Gill Sans MT" charset="0"/>
              </a:rPr>
              <a:t>retransmit current pkt</a:t>
            </a:r>
            <a:endParaRPr lang="en-US">
              <a:latin typeface="Gill Sans MT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9636F51D-BFA9-7D4E-BB9E-53D8207EBA28}" type="slidenum">
              <a:rPr lang="en-US" sz="1200"/>
              <a:pPr/>
              <a:t>37</a:t>
            </a:fld>
            <a:endParaRPr lang="en-US" sz="1200"/>
          </a:p>
        </p:txBody>
      </p:sp>
      <p:pic>
        <p:nvPicPr>
          <p:cNvPr id="53251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048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rdt2.2: sender, receiver fragments</a:t>
            </a:r>
          </a:p>
        </p:txBody>
      </p:sp>
      <p:grpSp>
        <p:nvGrpSpPr>
          <p:cNvPr id="53253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53271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53288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9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latin typeface="Arial" charset="0"/>
                  </a:rPr>
                  <a:t>Wait for call 0 from above</a:t>
                </a:r>
                <a:endParaRPr lang="en-US" sz="1400">
                  <a:latin typeface="Times New Roman" charset="0"/>
                </a:endParaRPr>
              </a:p>
            </p:txBody>
          </p:sp>
        </p:grpSp>
        <p:sp>
          <p:nvSpPr>
            <p:cNvPr id="53272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sndpkt = make_pkt(0, data, checksum)</a:t>
              </a:r>
            </a:p>
            <a:p>
              <a:pPr algn="l"/>
              <a:r>
                <a:rPr lang="en-US">
                  <a:latin typeface="Arial" charset="0"/>
                </a:rPr>
                <a:t>udt_send(sndpkt)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53273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rdt_send(data)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53274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3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4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b="1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53279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 </a:t>
              </a:r>
            </a:p>
            <a:p>
              <a:pPr algn="l"/>
              <a:r>
                <a:rPr lang="en-US">
                  <a:latin typeface="Arial" charset="0"/>
                </a:rPr>
                <a:t>( corrupt(rcvpkt) ||</a:t>
              </a:r>
            </a:p>
            <a:p>
              <a:pPr algn="l"/>
              <a:r>
                <a:rPr lang="en-US">
                  <a:latin typeface="Arial" charset="0"/>
                </a:rPr>
                <a:t>  </a:t>
              </a: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>
                  <a:latin typeface="Arial" charset="0"/>
                </a:rPr>
                <a:t> )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53280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  <a:gd name="T6" fmla="*/ 0 w 128"/>
                <a:gd name="T7" fmla="*/ 0 h 774"/>
                <a:gd name="T8" fmla="*/ 128 w 128"/>
                <a:gd name="T9" fmla="*/ 774 h 7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  </a:t>
              </a:r>
            </a:p>
            <a:p>
              <a:pPr algn="l"/>
              <a:r>
                <a:rPr lang="en-US">
                  <a:latin typeface="Arial" charset="0"/>
                </a:rPr>
                <a:t>&amp;&amp; notcorrupt(rcvpkt) </a:t>
              </a:r>
            </a:p>
            <a:p>
              <a:pPr algn="l"/>
              <a:r>
                <a:rPr lang="en-US">
                  <a:latin typeface="Arial" charset="0"/>
                </a:rPr>
                <a:t>&amp;&amp; </a:t>
              </a: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sz="1000">
                  <a:latin typeface="Arial" charset="0"/>
                </a:rPr>
                <a:t> 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53283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84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53286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7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latin typeface="Arial" charset="0"/>
                  </a:rPr>
                  <a:t>Wait for ACK</a:t>
                </a:r>
              </a:p>
              <a:p>
                <a:r>
                  <a:rPr lang="en-US" sz="1400">
                    <a:latin typeface="Arial" charset="0"/>
                  </a:rPr>
                  <a:t>0</a:t>
                </a:r>
                <a:endParaRPr lang="en-US" sz="1400">
                  <a:latin typeface="Times New Roman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  <a:cs typeface="+mn-cs"/>
                </a:rPr>
                <a:t>sender FSM</a:t>
              </a:r>
            </a:p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  <a:cs typeface="+mn-cs"/>
                </a:rPr>
                <a:t>fragment</a:t>
              </a: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53256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rdt_rcv(rcvpkt) &amp;&amp; notcorrupt(rcvpkt) </a:t>
              </a:r>
            </a:p>
            <a:p>
              <a:pPr algn="l"/>
              <a:r>
                <a:rPr lang="en-US">
                  <a:latin typeface="Arial" charset="0"/>
                </a:rPr>
                <a:t>  &amp;&amp; has_seq1(rcvpkt) 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53257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extract(rcvpkt,data)</a:t>
              </a:r>
            </a:p>
            <a:p>
              <a:pPr algn="l"/>
              <a:r>
                <a:rPr lang="en-US">
                  <a:latin typeface="Arial" charset="0"/>
                </a:rPr>
                <a:t>deliver_data(data)</a:t>
              </a:r>
            </a:p>
            <a:p>
              <a:pPr algn="l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sndpkt = make_pkt(ACK1, chksum)</a:t>
              </a:r>
            </a:p>
            <a:p>
              <a:pPr algn="l"/>
              <a:r>
                <a:rPr lang="en-US">
                  <a:latin typeface="Arial" charset="0"/>
                </a:rPr>
                <a:t>udt_send(sndpkt)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53258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53260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53269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7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r>
                    <a:rPr lang="en-US" sz="1400">
                      <a:latin typeface="Arial" charset="0"/>
                    </a:rPr>
                    <a:t>Wait for </a:t>
                  </a:r>
                </a:p>
                <a:p>
                  <a:r>
                    <a:rPr lang="en-US" sz="1400">
                      <a:latin typeface="Arial" charset="0"/>
                    </a:rPr>
                    <a:t>0 from below</a:t>
                  </a:r>
                  <a:endParaRPr lang="en-US" sz="1400">
                    <a:latin typeface="Times New Roman" charset="0"/>
                  </a:endParaRPr>
                </a:p>
              </p:txBody>
            </p:sp>
          </p:grpSp>
          <p:sp>
            <p:nvSpPr>
              <p:cNvPr id="53261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  <a:gd name="T6" fmla="*/ 0 w 520"/>
                  <a:gd name="T7" fmla="*/ 0 h 117"/>
                  <a:gd name="T8" fmla="*/ 520 w 520"/>
                  <a:gd name="T9" fmla="*/ 117 h 1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2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  <a:gd name="T6" fmla="*/ 0 w 1514"/>
                  <a:gd name="T7" fmla="*/ 0 h 130"/>
                  <a:gd name="T8" fmla="*/ 1514 w 1514"/>
                  <a:gd name="T9" fmla="*/ 130 h 1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3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4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3 h 1815"/>
                  <a:gd name="T2" fmla="*/ 0 w 619"/>
                  <a:gd name="T3" fmla="*/ 2 h 1815"/>
                  <a:gd name="T4" fmla="*/ 0 60000 65536"/>
                  <a:gd name="T5" fmla="*/ 0 60000 65536"/>
                  <a:gd name="T6" fmla="*/ 0 w 619"/>
                  <a:gd name="T7" fmla="*/ 0 h 1815"/>
                  <a:gd name="T8" fmla="*/ 619 w 619"/>
                  <a:gd name="T9" fmla="*/ 1815 h 18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5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6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>
                    <a:latin typeface="Arial" charset="0"/>
                  </a:rPr>
                  <a:t>rdt_rcv(rcvpkt) &amp;&amp; </a:t>
                </a:r>
              </a:p>
              <a:p>
                <a:pPr algn="l"/>
                <a:r>
                  <a:rPr lang="en-US">
                    <a:latin typeface="Arial" charset="0"/>
                  </a:rPr>
                  <a:t>   (corrupt(rcvpkt) ||</a:t>
                </a:r>
              </a:p>
              <a:p>
                <a:pPr algn="l"/>
                <a:r>
                  <a:rPr lang="en-US">
                    <a:latin typeface="Arial" charset="0"/>
                  </a:rPr>
                  <a:t>     </a:t>
                </a:r>
                <a:r>
                  <a:rPr lang="en-US" b="1">
                    <a:solidFill>
                      <a:srgbClr val="FF0000"/>
                    </a:solidFill>
                    <a:latin typeface="Arial" charset="0"/>
                  </a:rPr>
                  <a:t>has_seq1(rcvpkt))</a:t>
                </a:r>
                <a:endParaRPr lang="en-US" b="1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  <p:sp>
            <p:nvSpPr>
              <p:cNvPr id="53267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1">
                    <a:solidFill>
                      <a:srgbClr val="FF0000"/>
                    </a:solidFill>
                    <a:latin typeface="Arial" charset="0"/>
                  </a:rPr>
                  <a:t>udt_send(sndpkt)</a:t>
                </a:r>
                <a:endParaRPr lang="en-US" b="1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  <a:cs typeface="+mn-cs"/>
                  </a:rPr>
                  <a:t>receiver FSM</a:t>
                </a:r>
              </a:p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  <a:cs typeface="+mn-cs"/>
                  </a:rPr>
                  <a:t>fragment</a:t>
                </a: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Symbol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42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88BBFE25-6925-024C-9450-31F0F579A2AC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rdt3.0: channels with errors </a:t>
            </a:r>
            <a:r>
              <a:rPr lang="en-US" sz="3600" i="1">
                <a:latin typeface="Gill Sans MT" charset="0"/>
              </a:rPr>
              <a:t>and</a:t>
            </a:r>
            <a:r>
              <a:rPr lang="en-US" sz="3600">
                <a:latin typeface="Gill Sans MT" charset="0"/>
              </a:rPr>
              <a:t> loss</a:t>
            </a:r>
            <a:endParaRPr lang="en-US">
              <a:latin typeface="Gill Sans MT" charset="0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cs typeface="+mn-cs"/>
              </a:rPr>
              <a:t>new assumption:</a:t>
            </a:r>
            <a:r>
              <a:rPr lang="en-US">
                <a:cs typeface="+mn-cs"/>
              </a:rPr>
              <a:t> underlying channel can also lose packets (data, ACKs)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cs typeface="+mn-cs"/>
              </a:rPr>
              <a:t>approach:</a:t>
            </a:r>
            <a:r>
              <a:rPr lang="en-US">
                <a:cs typeface="+mn-cs"/>
              </a:rPr>
              <a:t> sender waits </a:t>
            </a:r>
            <a:r>
              <a:rPr lang="ja-JP" altLang="en-US">
                <a:cs typeface="+mn-cs"/>
              </a:rPr>
              <a:t>“</a:t>
            </a:r>
            <a:r>
              <a:rPr lang="en-US">
                <a:cs typeface="+mn-cs"/>
              </a:rPr>
              <a:t>reasonable</a:t>
            </a:r>
            <a:r>
              <a:rPr lang="ja-JP" altLang="en-US">
                <a:cs typeface="+mn-cs"/>
              </a:rPr>
              <a:t>”</a:t>
            </a:r>
            <a:r>
              <a:rPr lang="en-US">
                <a:cs typeface="+mn-cs"/>
              </a:rPr>
              <a:t> amount of time for ACK 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cs typeface="+mn-cs"/>
              </a:rPr>
              <a:t>retransmits if no ACK received in this time</a:t>
            </a:r>
          </a:p>
          <a:p>
            <a:pPr>
              <a:lnSpc>
                <a:spcPct val="70000"/>
              </a:lnSpc>
              <a:defRPr/>
            </a:pPr>
            <a:r>
              <a:rPr lang="en-US" sz="2400">
                <a:cs typeface="+mn-cs"/>
              </a:rPr>
              <a:t>if pkt (or ACK) just delayed (not lost):</a:t>
            </a:r>
          </a:p>
          <a:p>
            <a:pPr lvl="1">
              <a:defRPr/>
            </a:pPr>
            <a:r>
              <a:rPr lang="en-US"/>
              <a:t>retransmission will be  duplicate, but seq. #</a:t>
            </a:r>
            <a:r>
              <a:rPr lang="ja-JP" altLang="en-US"/>
              <a:t>’</a:t>
            </a:r>
            <a:r>
              <a:rPr lang="en-US"/>
              <a:t>s already handles this</a:t>
            </a:r>
            <a:endParaRPr lang="en-US" sz="2000"/>
          </a:p>
          <a:p>
            <a:pPr lvl="1">
              <a:defRPr/>
            </a:pPr>
            <a:r>
              <a:rPr lang="en-US"/>
              <a:t>receiver must specify seq # of pkt being ACKed</a:t>
            </a:r>
            <a:endParaRPr lang="en-US" sz="2000"/>
          </a:p>
          <a:p>
            <a:pPr>
              <a:lnSpc>
                <a:spcPct val="70000"/>
              </a:lnSpc>
              <a:defRPr/>
            </a:pPr>
            <a:r>
              <a:rPr lang="en-US" sz="2400">
                <a:cs typeface="+mn-cs"/>
              </a:rPr>
              <a:t>requires countdown timer</a:t>
            </a:r>
          </a:p>
        </p:txBody>
      </p:sp>
      <p:pic>
        <p:nvPicPr>
          <p:cNvPr id="54278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9861C80B-C6E5-A947-87A4-B343AA695F99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rdt3.0 sender</a:t>
            </a:r>
            <a:endParaRPr lang="en-US">
              <a:latin typeface="Gill Sans MT" charset="0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make_pkt(0,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charset="0"/>
            </a:endParaRP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04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5535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5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ACK0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55305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6497638" y="941388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isACK(rcvpkt,1) )</a:t>
            </a:r>
            <a:endParaRPr lang="en-US" sz="1400">
              <a:latin typeface="Times New Roman" charset="0"/>
            </a:endParaRPr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6624638" y="1684338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09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55350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51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call 1 from above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55310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sndpkt = make_pkt(1, data, checksum)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charset="0"/>
            </a:endParaRPr>
          </a:p>
        </p:txBody>
      </p:sp>
      <p:sp>
        <p:nvSpPr>
          <p:cNvPr id="55314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charset="0"/>
            </a:endParaRPr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isACK(rcvpkt,0)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charset="0"/>
            </a:endParaRPr>
          </a:p>
        </p:txBody>
      </p:sp>
      <p:sp>
        <p:nvSpPr>
          <p:cNvPr id="55317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 </a:t>
            </a:r>
          </a:p>
          <a:p>
            <a:pPr algn="l"/>
            <a:r>
              <a:rPr lang="en-US" sz="1400">
                <a:latin typeface="Arial" charset="0"/>
              </a:rPr>
              <a:t>( corrupt(rcvpkt) ||</a:t>
            </a:r>
          </a:p>
          <a:p>
            <a:pPr algn="l"/>
            <a:r>
              <a:rPr lang="en-US" sz="1400">
                <a:latin typeface="Arial" charset="0"/>
              </a:rPr>
              <a:t>isACK(rcvpkt,0) )</a:t>
            </a:r>
            <a:endParaRPr lang="en-US" sz="1400">
              <a:latin typeface="Times New Roman" charset="0"/>
            </a:endParaRPr>
          </a:p>
        </p:txBody>
      </p:sp>
      <p:sp>
        <p:nvSpPr>
          <p:cNvPr id="55319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  </a:t>
            </a:r>
          </a:p>
          <a:p>
            <a:pPr algn="l"/>
            <a:r>
              <a:rPr lang="en-US" sz="1400">
                <a:latin typeface="Arial" charset="0"/>
              </a:rPr>
              <a:t>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&amp;&amp; isACK(rcvpkt,1)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charset="0"/>
            </a:endParaRPr>
          </a:p>
        </p:txBody>
      </p:sp>
      <p:sp>
        <p:nvSpPr>
          <p:cNvPr id="55321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charset="0"/>
            </a:endParaRPr>
          </a:p>
        </p:txBody>
      </p:sp>
      <p:sp>
        <p:nvSpPr>
          <p:cNvPr id="55323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charset="0"/>
            </a:endParaRPr>
          </a:p>
        </p:txBody>
      </p:sp>
      <p:sp>
        <p:nvSpPr>
          <p:cNvPr id="55324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restart_timer</a:t>
            </a:r>
            <a:endParaRPr lang="en-US" sz="1400">
              <a:latin typeface="Times New Roman" charset="0"/>
            </a:endParaRPr>
          </a:p>
        </p:txBody>
      </p:sp>
      <p:sp>
        <p:nvSpPr>
          <p:cNvPr id="55326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charset="0"/>
            </a:endParaRPr>
          </a:p>
        </p:txBody>
      </p:sp>
      <p:sp>
        <p:nvSpPr>
          <p:cNvPr id="55327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restart_timer</a:t>
            </a:r>
            <a:endParaRPr lang="en-US" sz="1400">
              <a:latin typeface="Times New Roman" charset="0"/>
            </a:endParaRPr>
          </a:p>
        </p:txBody>
      </p:sp>
      <p:sp>
        <p:nvSpPr>
          <p:cNvPr id="55331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charset="0"/>
            </a:endParaRPr>
          </a:p>
        </p:txBody>
      </p:sp>
      <p:sp>
        <p:nvSpPr>
          <p:cNvPr id="55332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charset="0"/>
            </a:endParaRPr>
          </a:p>
        </p:txBody>
      </p:sp>
      <p:grpSp>
        <p:nvGrpSpPr>
          <p:cNvPr id="55335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55348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9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</a:t>
              </a:r>
            </a:p>
            <a:p>
              <a:r>
                <a:rPr lang="en-US" sz="1400">
                  <a:latin typeface="Arial" charset="0"/>
                </a:rPr>
                <a:t>call 0from above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55336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37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55346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7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Wait for ACK1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55338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Symbol" charset="0"/>
                <a:cs typeface="+mn-cs"/>
              </a:rPr>
              <a:t>L</a:t>
            </a:r>
          </a:p>
        </p:txBody>
      </p:sp>
      <p:sp>
        <p:nvSpPr>
          <p:cNvPr id="55340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charset="0"/>
            </a:endParaRPr>
          </a:p>
        </p:txBody>
      </p:sp>
      <p:sp>
        <p:nvSpPr>
          <p:cNvPr id="55341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Symbol" charset="0"/>
                <a:cs typeface="+mn-cs"/>
              </a:rPr>
              <a:t>L</a:t>
            </a:r>
          </a:p>
        </p:txBody>
      </p:sp>
      <p:sp>
        <p:nvSpPr>
          <p:cNvPr id="55343" name="Text Box 55"/>
          <p:cNvSpPr txBox="1">
            <a:spLocks noChangeArrowheads="1"/>
          </p:cNvSpPr>
          <p:nvPr/>
        </p:nvSpPr>
        <p:spPr bwMode="auto">
          <a:xfrm>
            <a:off x="1319213" y="5761038"/>
            <a:ext cx="157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solidFill>
                  <a:srgbClr val="FF0000"/>
                </a:solidFill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solidFill>
                  <a:srgbClr val="FF0000"/>
                </a:solidFill>
                <a:latin typeface="Arial" charset="0"/>
              </a:rPr>
              <a:t>restart_timer</a:t>
            </a:r>
            <a:endParaRPr lang="en-US" sz="1400">
              <a:solidFill>
                <a:srgbClr val="FF0000"/>
              </a:solidFill>
              <a:latin typeface="Times New Roman" charset="0"/>
            </a:endParaRPr>
          </a:p>
        </p:txBody>
      </p:sp>
      <p:pic>
        <p:nvPicPr>
          <p:cNvPr id="55344" name="Picture 5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45" name="Text Box 55"/>
          <p:cNvSpPr txBox="1">
            <a:spLocks noChangeArrowheads="1"/>
          </p:cNvSpPr>
          <p:nvPr/>
        </p:nvSpPr>
        <p:spPr bwMode="auto">
          <a:xfrm>
            <a:off x="6534150" y="1641475"/>
            <a:ext cx="1573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solidFill>
                  <a:srgbClr val="FF0000"/>
                </a:solidFill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solidFill>
                  <a:srgbClr val="FF0000"/>
                </a:solidFill>
                <a:latin typeface="Arial" charset="0"/>
              </a:rPr>
              <a:t>restart_timer</a:t>
            </a:r>
            <a:endParaRPr lang="en-US" sz="1400">
              <a:solidFill>
                <a:srgbClr val="FF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BA36A43D-5FB0-B343-8D1F-8F56994BD1DC}" type="slidenum">
              <a:rPr lang="en-US" sz="1200"/>
              <a:pPr/>
              <a:t>4</a:t>
            </a:fld>
            <a:endParaRPr lang="en-US" sz="1200"/>
          </a:p>
        </p:txBody>
      </p:sp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001 w 1036"/>
                <a:gd name="T1" fmla="*/ 11 h 675"/>
                <a:gd name="T2" fmla="*/ 603 w 1036"/>
                <a:gd name="T3" fmla="*/ 53 h 675"/>
                <a:gd name="T4" fmla="*/ 319 w 1036"/>
                <a:gd name="T5" fmla="*/ 129 h 675"/>
                <a:gd name="T6" fmla="*/ 237 w 1036"/>
                <a:gd name="T7" fmla="*/ 229 h 675"/>
                <a:gd name="T8" fmla="*/ 33 w 1036"/>
                <a:gd name="T9" fmla="*/ 297 h 675"/>
                <a:gd name="T10" fmla="*/ 26 w 1036"/>
                <a:gd name="T11" fmla="*/ 459 h 675"/>
                <a:gd name="T12" fmla="*/ 204 w 1036"/>
                <a:gd name="T13" fmla="*/ 489 h 675"/>
                <a:gd name="T14" fmla="*/ 710 w 1036"/>
                <a:gd name="T15" fmla="*/ 489 h 675"/>
                <a:gd name="T16" fmla="*/ 923 w 1036"/>
                <a:gd name="T17" fmla="*/ 555 h 675"/>
                <a:gd name="T18" fmla="*/ 1162 w 1036"/>
                <a:gd name="T19" fmla="*/ 657 h 675"/>
                <a:gd name="T20" fmla="*/ 1345 w 1036"/>
                <a:gd name="T21" fmla="*/ 661 h 675"/>
                <a:gd name="T22" fmla="*/ 1471 w 1036"/>
                <a:gd name="T23" fmla="*/ 603 h 675"/>
                <a:gd name="T24" fmla="*/ 1534 w 1036"/>
                <a:gd name="T25" fmla="*/ 445 h 675"/>
                <a:gd name="T26" fmla="*/ 1574 w 1036"/>
                <a:gd name="T27" fmla="*/ 291 h 675"/>
                <a:gd name="T28" fmla="*/ 1579 w 1036"/>
                <a:gd name="T29" fmla="*/ 107 h 675"/>
                <a:gd name="T30" fmla="*/ 1445 w 1036"/>
                <a:gd name="T31" fmla="*/ 17 h 675"/>
                <a:gd name="T32" fmla="*/ 1199 w 1036"/>
                <a:gd name="T33" fmla="*/ 3 h 675"/>
                <a:gd name="T34" fmla="*/ 1001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7205 w 765"/>
                <a:gd name="T1" fmla="*/ 320 h 459"/>
                <a:gd name="T2" fmla="*/ 4883 w 765"/>
                <a:gd name="T3" fmla="*/ 2272 h 459"/>
                <a:gd name="T4" fmla="*/ 1633 w 765"/>
                <a:gd name="T5" fmla="*/ 3233 h 459"/>
                <a:gd name="T6" fmla="*/ 234 w 765"/>
                <a:gd name="T7" fmla="*/ 10895 h 459"/>
                <a:gd name="T8" fmla="*/ 3055 w 765"/>
                <a:gd name="T9" fmla="*/ 14395 h 459"/>
                <a:gd name="T10" fmla="*/ 5872 w 765"/>
                <a:gd name="T11" fmla="*/ 13798 h 459"/>
                <a:gd name="T12" fmla="*/ 9913 w 765"/>
                <a:gd name="T13" fmla="*/ 14395 h 459"/>
                <a:gd name="T14" fmla="*/ 11862 w 765"/>
                <a:gd name="T15" fmla="*/ 14061 h 459"/>
                <a:gd name="T16" fmla="*/ 12768 w 765"/>
                <a:gd name="T17" fmla="*/ 12064 h 459"/>
                <a:gd name="T18" fmla="*/ 12745 w 765"/>
                <a:gd name="T19" fmla="*/ 5121 h 459"/>
                <a:gd name="T20" fmla="*/ 11248 w 765"/>
                <a:gd name="T21" fmla="*/ 1117 h 459"/>
                <a:gd name="T22" fmla="*/ 7205 w 765"/>
                <a:gd name="T23" fmla="*/ 32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78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646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0 w 2982"/>
                  <a:gd name="T1" fmla="*/ 0 h 2442"/>
                  <a:gd name="T2" fmla="*/ 0 w 2982"/>
                  <a:gd name="T3" fmla="*/ 13 h 2442"/>
                  <a:gd name="T4" fmla="*/ 44 w 2982"/>
                  <a:gd name="T5" fmla="*/ 18 h 2442"/>
                  <a:gd name="T6" fmla="*/ 55 w 2982"/>
                  <a:gd name="T7" fmla="*/ 2 h 2442"/>
                  <a:gd name="T8" fmla="*/ 1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6 w 2528"/>
                  <a:gd name="T3" fmla="*/ 3 h 455"/>
                  <a:gd name="T4" fmla="*/ 45 w 2528"/>
                  <a:gd name="T5" fmla="*/ 3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0 w 702"/>
                  <a:gd name="T1" fmla="*/ 0 h 1893"/>
                  <a:gd name="T2" fmla="*/ 0 w 702"/>
                  <a:gd name="T3" fmla="*/ 14 h 1893"/>
                  <a:gd name="T4" fmla="*/ 2 w 702"/>
                  <a:gd name="T5" fmla="*/ 14 h 1893"/>
                  <a:gd name="T6" fmla="*/ 13 w 702"/>
                  <a:gd name="T7" fmla="*/ 1 h 1893"/>
                  <a:gd name="T8" fmla="*/ 1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4 w 756"/>
                  <a:gd name="T1" fmla="*/ 0 h 2184"/>
                  <a:gd name="T2" fmla="*/ 2 w 756"/>
                  <a:gd name="T3" fmla="*/ 16 h 2184"/>
                  <a:gd name="T4" fmla="*/ 0 w 756"/>
                  <a:gd name="T5" fmla="*/ 16 h 2184"/>
                  <a:gd name="T6" fmla="*/ 11 w 756"/>
                  <a:gd name="T7" fmla="*/ 1 h 2184"/>
                  <a:gd name="T8" fmla="*/ 14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4 w 2773"/>
                  <a:gd name="T5" fmla="*/ 5 h 738"/>
                  <a:gd name="T6" fmla="*/ 43 w 2773"/>
                  <a:gd name="T7" fmla="*/ 4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6 w 637"/>
                  <a:gd name="T1" fmla="*/ 0 h 1659"/>
                  <a:gd name="T2" fmla="*/ 27 w 637"/>
                  <a:gd name="T3" fmla="*/ 0 h 1659"/>
                  <a:gd name="T4" fmla="*/ 3 w 637"/>
                  <a:gd name="T5" fmla="*/ 114 h 1659"/>
                  <a:gd name="T6" fmla="*/ 0 w 637"/>
                  <a:gd name="T7" fmla="*/ 112 h 1659"/>
                  <a:gd name="T8" fmla="*/ 2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4 h 550"/>
                  <a:gd name="T4" fmla="*/ 92 w 2216"/>
                  <a:gd name="T5" fmla="*/ 39 h 550"/>
                  <a:gd name="T6" fmla="*/ 94 w 2216"/>
                  <a:gd name="T7" fmla="*/ 3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3 h 792"/>
                  <a:gd name="T2" fmla="*/ 22 w 990"/>
                  <a:gd name="T3" fmla="*/ 0 h 792"/>
                  <a:gd name="T4" fmla="*/ 22 w 990"/>
                  <a:gd name="T5" fmla="*/ 2 h 792"/>
                  <a:gd name="T6" fmla="*/ 0 w 990"/>
                  <a:gd name="T7" fmla="*/ 25 h 792"/>
                  <a:gd name="T8" fmla="*/ 1 w 990"/>
                  <a:gd name="T9" fmla="*/ 2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56 w 2532"/>
                  <a:gd name="T5" fmla="*/ 21 h 723"/>
                  <a:gd name="T6" fmla="*/ 56 w 2532"/>
                  <a:gd name="T7" fmla="*/ 2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4 h 147"/>
                  <a:gd name="T4" fmla="*/ 0 w 26"/>
                  <a:gd name="T5" fmla="*/ 4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6 w 1176"/>
                  <a:gd name="T1" fmla="*/ 0 h 606"/>
                  <a:gd name="T2" fmla="*/ 0 w 1176"/>
                  <a:gd name="T3" fmla="*/ 19 h 606"/>
                  <a:gd name="T4" fmla="*/ 1 w 1176"/>
                  <a:gd name="T5" fmla="*/ 19 h 606"/>
                  <a:gd name="T6" fmla="*/ 26 w 1176"/>
                  <a:gd name="T7" fmla="*/ 1 h 606"/>
                  <a:gd name="T8" fmla="*/ 2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36 w 2532"/>
                  <a:gd name="T5" fmla="*/ 16 h 723"/>
                  <a:gd name="T6" fmla="*/ 36 w 2532"/>
                  <a:gd name="T7" fmla="*/ 1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1 h 723"/>
                  <a:gd name="T6" fmla="*/ 0 w 2532"/>
                  <a:gd name="T7" fmla="*/ 2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0 w 2982"/>
                  <a:gd name="T1" fmla="*/ 0 h 2442"/>
                  <a:gd name="T2" fmla="*/ 0 w 2982"/>
                  <a:gd name="T3" fmla="*/ 13 h 2442"/>
                  <a:gd name="T4" fmla="*/ 44 w 2982"/>
                  <a:gd name="T5" fmla="*/ 18 h 2442"/>
                  <a:gd name="T6" fmla="*/ 55 w 2982"/>
                  <a:gd name="T7" fmla="*/ 2 h 2442"/>
                  <a:gd name="T8" fmla="*/ 1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6 w 2528"/>
                  <a:gd name="T3" fmla="*/ 3 h 455"/>
                  <a:gd name="T4" fmla="*/ 45 w 2528"/>
                  <a:gd name="T5" fmla="*/ 3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0 w 702"/>
                  <a:gd name="T1" fmla="*/ 0 h 1893"/>
                  <a:gd name="T2" fmla="*/ 0 w 702"/>
                  <a:gd name="T3" fmla="*/ 14 h 1893"/>
                  <a:gd name="T4" fmla="*/ 2 w 702"/>
                  <a:gd name="T5" fmla="*/ 14 h 1893"/>
                  <a:gd name="T6" fmla="*/ 13 w 702"/>
                  <a:gd name="T7" fmla="*/ 1 h 1893"/>
                  <a:gd name="T8" fmla="*/ 1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4 w 756"/>
                  <a:gd name="T1" fmla="*/ 0 h 2184"/>
                  <a:gd name="T2" fmla="*/ 2 w 756"/>
                  <a:gd name="T3" fmla="*/ 16 h 2184"/>
                  <a:gd name="T4" fmla="*/ 0 w 756"/>
                  <a:gd name="T5" fmla="*/ 16 h 2184"/>
                  <a:gd name="T6" fmla="*/ 11 w 756"/>
                  <a:gd name="T7" fmla="*/ 1 h 2184"/>
                  <a:gd name="T8" fmla="*/ 14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4 w 2773"/>
                  <a:gd name="T5" fmla="*/ 5 h 738"/>
                  <a:gd name="T6" fmla="*/ 43 w 2773"/>
                  <a:gd name="T7" fmla="*/ 4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6 w 637"/>
                  <a:gd name="T1" fmla="*/ 0 h 1659"/>
                  <a:gd name="T2" fmla="*/ 27 w 637"/>
                  <a:gd name="T3" fmla="*/ 0 h 1659"/>
                  <a:gd name="T4" fmla="*/ 3 w 637"/>
                  <a:gd name="T5" fmla="*/ 114 h 1659"/>
                  <a:gd name="T6" fmla="*/ 0 w 637"/>
                  <a:gd name="T7" fmla="*/ 112 h 1659"/>
                  <a:gd name="T8" fmla="*/ 2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4 h 550"/>
                  <a:gd name="T4" fmla="*/ 92 w 2216"/>
                  <a:gd name="T5" fmla="*/ 39 h 550"/>
                  <a:gd name="T6" fmla="*/ 94 w 2216"/>
                  <a:gd name="T7" fmla="*/ 3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3 h 792"/>
                  <a:gd name="T2" fmla="*/ 22 w 990"/>
                  <a:gd name="T3" fmla="*/ 0 h 792"/>
                  <a:gd name="T4" fmla="*/ 22 w 990"/>
                  <a:gd name="T5" fmla="*/ 2 h 792"/>
                  <a:gd name="T6" fmla="*/ 0 w 990"/>
                  <a:gd name="T7" fmla="*/ 25 h 792"/>
                  <a:gd name="T8" fmla="*/ 1 w 990"/>
                  <a:gd name="T9" fmla="*/ 2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56 w 2532"/>
                  <a:gd name="T5" fmla="*/ 21 h 723"/>
                  <a:gd name="T6" fmla="*/ 56 w 2532"/>
                  <a:gd name="T7" fmla="*/ 2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4 h 147"/>
                  <a:gd name="T4" fmla="*/ 0 w 26"/>
                  <a:gd name="T5" fmla="*/ 4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6 w 1176"/>
                  <a:gd name="T1" fmla="*/ 0 h 606"/>
                  <a:gd name="T2" fmla="*/ 0 w 1176"/>
                  <a:gd name="T3" fmla="*/ 19 h 606"/>
                  <a:gd name="T4" fmla="*/ 1 w 1176"/>
                  <a:gd name="T5" fmla="*/ 19 h 606"/>
                  <a:gd name="T6" fmla="*/ 26 w 1176"/>
                  <a:gd name="T7" fmla="*/ 1 h 606"/>
                  <a:gd name="T8" fmla="*/ 2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36 w 2532"/>
                  <a:gd name="T5" fmla="*/ 16 h 723"/>
                  <a:gd name="T6" fmla="*/ 36 w 2532"/>
                  <a:gd name="T7" fmla="*/ 1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1 h 723"/>
                  <a:gd name="T6" fmla="*/ 0 w 2532"/>
                  <a:gd name="T7" fmla="*/ 2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0 w 2982"/>
                  <a:gd name="T1" fmla="*/ 0 h 2442"/>
                  <a:gd name="T2" fmla="*/ 0 w 2982"/>
                  <a:gd name="T3" fmla="*/ 13 h 2442"/>
                  <a:gd name="T4" fmla="*/ 44 w 2982"/>
                  <a:gd name="T5" fmla="*/ 18 h 2442"/>
                  <a:gd name="T6" fmla="*/ 55 w 2982"/>
                  <a:gd name="T7" fmla="*/ 2 h 2442"/>
                  <a:gd name="T8" fmla="*/ 1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6 w 2528"/>
                  <a:gd name="T3" fmla="*/ 3 h 455"/>
                  <a:gd name="T4" fmla="*/ 45 w 2528"/>
                  <a:gd name="T5" fmla="*/ 3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0 w 702"/>
                  <a:gd name="T1" fmla="*/ 0 h 1893"/>
                  <a:gd name="T2" fmla="*/ 0 w 702"/>
                  <a:gd name="T3" fmla="*/ 14 h 1893"/>
                  <a:gd name="T4" fmla="*/ 2 w 702"/>
                  <a:gd name="T5" fmla="*/ 14 h 1893"/>
                  <a:gd name="T6" fmla="*/ 13 w 702"/>
                  <a:gd name="T7" fmla="*/ 1 h 1893"/>
                  <a:gd name="T8" fmla="*/ 1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4 w 756"/>
                  <a:gd name="T1" fmla="*/ 0 h 2184"/>
                  <a:gd name="T2" fmla="*/ 2 w 756"/>
                  <a:gd name="T3" fmla="*/ 16 h 2184"/>
                  <a:gd name="T4" fmla="*/ 0 w 756"/>
                  <a:gd name="T5" fmla="*/ 16 h 2184"/>
                  <a:gd name="T6" fmla="*/ 11 w 756"/>
                  <a:gd name="T7" fmla="*/ 1 h 2184"/>
                  <a:gd name="T8" fmla="*/ 14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4 w 2773"/>
                  <a:gd name="T5" fmla="*/ 5 h 738"/>
                  <a:gd name="T6" fmla="*/ 43 w 2773"/>
                  <a:gd name="T7" fmla="*/ 4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6 w 637"/>
                  <a:gd name="T1" fmla="*/ 0 h 1659"/>
                  <a:gd name="T2" fmla="*/ 27 w 637"/>
                  <a:gd name="T3" fmla="*/ 0 h 1659"/>
                  <a:gd name="T4" fmla="*/ 3 w 637"/>
                  <a:gd name="T5" fmla="*/ 114 h 1659"/>
                  <a:gd name="T6" fmla="*/ 0 w 637"/>
                  <a:gd name="T7" fmla="*/ 112 h 1659"/>
                  <a:gd name="T8" fmla="*/ 2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4 h 550"/>
                  <a:gd name="T4" fmla="*/ 92 w 2216"/>
                  <a:gd name="T5" fmla="*/ 39 h 550"/>
                  <a:gd name="T6" fmla="*/ 94 w 2216"/>
                  <a:gd name="T7" fmla="*/ 3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3 h 792"/>
                  <a:gd name="T2" fmla="*/ 22 w 990"/>
                  <a:gd name="T3" fmla="*/ 0 h 792"/>
                  <a:gd name="T4" fmla="*/ 22 w 990"/>
                  <a:gd name="T5" fmla="*/ 2 h 792"/>
                  <a:gd name="T6" fmla="*/ 0 w 990"/>
                  <a:gd name="T7" fmla="*/ 25 h 792"/>
                  <a:gd name="T8" fmla="*/ 1 w 990"/>
                  <a:gd name="T9" fmla="*/ 2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56 w 2532"/>
                  <a:gd name="T5" fmla="*/ 21 h 723"/>
                  <a:gd name="T6" fmla="*/ 56 w 2532"/>
                  <a:gd name="T7" fmla="*/ 2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4 h 147"/>
                  <a:gd name="T4" fmla="*/ 0 w 26"/>
                  <a:gd name="T5" fmla="*/ 4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6 w 1176"/>
                  <a:gd name="T1" fmla="*/ 0 h 606"/>
                  <a:gd name="T2" fmla="*/ 0 w 1176"/>
                  <a:gd name="T3" fmla="*/ 19 h 606"/>
                  <a:gd name="T4" fmla="*/ 1 w 1176"/>
                  <a:gd name="T5" fmla="*/ 19 h 606"/>
                  <a:gd name="T6" fmla="*/ 26 w 1176"/>
                  <a:gd name="T7" fmla="*/ 1 h 606"/>
                  <a:gd name="T8" fmla="*/ 2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36 w 2532"/>
                  <a:gd name="T5" fmla="*/ 16 h 723"/>
                  <a:gd name="T6" fmla="*/ 36 w 2532"/>
                  <a:gd name="T7" fmla="*/ 1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1 h 723"/>
                  <a:gd name="T6" fmla="*/ 0 w 2532"/>
                  <a:gd name="T7" fmla="*/ 2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0 w 2982"/>
                  <a:gd name="T1" fmla="*/ 0 h 2442"/>
                  <a:gd name="T2" fmla="*/ 0 w 2982"/>
                  <a:gd name="T3" fmla="*/ 13 h 2442"/>
                  <a:gd name="T4" fmla="*/ 44 w 2982"/>
                  <a:gd name="T5" fmla="*/ 18 h 2442"/>
                  <a:gd name="T6" fmla="*/ 55 w 2982"/>
                  <a:gd name="T7" fmla="*/ 2 h 2442"/>
                  <a:gd name="T8" fmla="*/ 1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6 w 2528"/>
                  <a:gd name="T3" fmla="*/ 3 h 455"/>
                  <a:gd name="T4" fmla="*/ 45 w 2528"/>
                  <a:gd name="T5" fmla="*/ 3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0 w 702"/>
                  <a:gd name="T1" fmla="*/ 0 h 1893"/>
                  <a:gd name="T2" fmla="*/ 0 w 702"/>
                  <a:gd name="T3" fmla="*/ 14 h 1893"/>
                  <a:gd name="T4" fmla="*/ 2 w 702"/>
                  <a:gd name="T5" fmla="*/ 14 h 1893"/>
                  <a:gd name="T6" fmla="*/ 13 w 702"/>
                  <a:gd name="T7" fmla="*/ 1 h 1893"/>
                  <a:gd name="T8" fmla="*/ 1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4 w 756"/>
                  <a:gd name="T1" fmla="*/ 0 h 2184"/>
                  <a:gd name="T2" fmla="*/ 2 w 756"/>
                  <a:gd name="T3" fmla="*/ 16 h 2184"/>
                  <a:gd name="T4" fmla="*/ 0 w 756"/>
                  <a:gd name="T5" fmla="*/ 16 h 2184"/>
                  <a:gd name="T6" fmla="*/ 11 w 756"/>
                  <a:gd name="T7" fmla="*/ 1 h 2184"/>
                  <a:gd name="T8" fmla="*/ 14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4 w 2773"/>
                  <a:gd name="T5" fmla="*/ 5 h 738"/>
                  <a:gd name="T6" fmla="*/ 43 w 2773"/>
                  <a:gd name="T7" fmla="*/ 4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6 w 637"/>
                  <a:gd name="T1" fmla="*/ 0 h 1659"/>
                  <a:gd name="T2" fmla="*/ 27 w 637"/>
                  <a:gd name="T3" fmla="*/ 0 h 1659"/>
                  <a:gd name="T4" fmla="*/ 3 w 637"/>
                  <a:gd name="T5" fmla="*/ 114 h 1659"/>
                  <a:gd name="T6" fmla="*/ 0 w 637"/>
                  <a:gd name="T7" fmla="*/ 112 h 1659"/>
                  <a:gd name="T8" fmla="*/ 2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4 h 550"/>
                  <a:gd name="T4" fmla="*/ 92 w 2216"/>
                  <a:gd name="T5" fmla="*/ 39 h 550"/>
                  <a:gd name="T6" fmla="*/ 94 w 2216"/>
                  <a:gd name="T7" fmla="*/ 3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3 h 792"/>
                  <a:gd name="T2" fmla="*/ 22 w 990"/>
                  <a:gd name="T3" fmla="*/ 0 h 792"/>
                  <a:gd name="T4" fmla="*/ 22 w 990"/>
                  <a:gd name="T5" fmla="*/ 2 h 792"/>
                  <a:gd name="T6" fmla="*/ 0 w 990"/>
                  <a:gd name="T7" fmla="*/ 25 h 792"/>
                  <a:gd name="T8" fmla="*/ 1 w 990"/>
                  <a:gd name="T9" fmla="*/ 2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56 w 2532"/>
                  <a:gd name="T5" fmla="*/ 21 h 723"/>
                  <a:gd name="T6" fmla="*/ 56 w 2532"/>
                  <a:gd name="T7" fmla="*/ 2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4 h 147"/>
                  <a:gd name="T4" fmla="*/ 0 w 26"/>
                  <a:gd name="T5" fmla="*/ 4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6 w 1176"/>
                  <a:gd name="T1" fmla="*/ 0 h 606"/>
                  <a:gd name="T2" fmla="*/ 0 w 1176"/>
                  <a:gd name="T3" fmla="*/ 19 h 606"/>
                  <a:gd name="T4" fmla="*/ 1 w 1176"/>
                  <a:gd name="T5" fmla="*/ 19 h 606"/>
                  <a:gd name="T6" fmla="*/ 26 w 1176"/>
                  <a:gd name="T7" fmla="*/ 1 h 606"/>
                  <a:gd name="T8" fmla="*/ 2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36 w 2532"/>
                  <a:gd name="T5" fmla="*/ 16 h 723"/>
                  <a:gd name="T6" fmla="*/ 36 w 2532"/>
                  <a:gd name="T7" fmla="*/ 1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1 h 723"/>
                  <a:gd name="T6" fmla="*/ 0 w 2532"/>
                  <a:gd name="T7" fmla="*/ 2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defRPr/>
            </a:pPr>
            <a:r>
              <a:rPr lang="en-US" sz="2400">
                <a:cs typeface="+mn-cs"/>
              </a:rPr>
              <a:t>provide</a:t>
            </a:r>
            <a:r>
              <a:rPr lang="en-US" sz="2400" i="1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i="1">
                <a:solidFill>
                  <a:srgbClr val="CC0000"/>
                </a:solidFill>
                <a:cs typeface="+mn-cs"/>
              </a:rPr>
              <a:t>logical communication</a:t>
            </a:r>
            <a:r>
              <a:rPr lang="en-US" sz="2400">
                <a:cs typeface="+mn-cs"/>
              </a:rPr>
              <a:t> between app processes running on different hosts</a:t>
            </a:r>
          </a:p>
          <a:p>
            <a:pPr>
              <a:defRPr/>
            </a:pPr>
            <a:r>
              <a:rPr lang="en-US" sz="2400">
                <a:cs typeface="+mn-cs"/>
              </a:rPr>
              <a:t>transport protocols run in end systems </a:t>
            </a:r>
          </a:p>
          <a:p>
            <a:pPr lvl="1">
              <a:defRPr/>
            </a:pPr>
            <a:r>
              <a:rPr lang="en-US"/>
              <a:t>send side: breaks app messages into </a:t>
            </a:r>
            <a:r>
              <a:rPr lang="en-US" i="1">
                <a:solidFill>
                  <a:srgbClr val="CC0000"/>
                </a:solidFill>
              </a:rPr>
              <a:t>segments</a:t>
            </a:r>
            <a:r>
              <a:rPr lang="en-US"/>
              <a:t>, passes to  network layer</a:t>
            </a:r>
          </a:p>
          <a:p>
            <a:pPr lvl="1">
              <a:defRPr/>
            </a:pPr>
            <a:r>
              <a:rPr lang="en-US"/>
              <a:t>rcv side: reassembles segments into messages, passes to app layer</a:t>
            </a:r>
          </a:p>
          <a:p>
            <a:pPr>
              <a:defRPr/>
            </a:pPr>
            <a:r>
              <a:rPr lang="en-US" sz="2400">
                <a:cs typeface="+mn-cs"/>
              </a:rPr>
              <a:t>more than one transport protocol available to apps</a:t>
            </a:r>
          </a:p>
          <a:p>
            <a:pPr lvl="1">
              <a:defRPr/>
            </a:pPr>
            <a:r>
              <a:rPr lang="en-US"/>
              <a:t>Internet: TCP and UDP</a:t>
            </a:r>
          </a:p>
        </p:txBody>
      </p:sp>
      <p:grpSp>
        <p:nvGrpSpPr>
          <p:cNvPr id="3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460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452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8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8447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0F10AAF7-4C50-D54C-8B3F-BAAE4917B5C5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pkt0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ack1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pkt0</a:t>
            </a: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ack1</a:t>
              </a:r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cs typeface="+mn-cs"/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(b) packet loss</a:t>
            </a:r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  <a:cs typeface="+mn-cs"/>
                </a:rPr>
                <a:t>loss</a:t>
              </a:r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5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57392" name="Picture 87" descr="alarm_clock_ring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>
                  <a:solidFill>
                    <a:srgbClr val="FF0000"/>
                  </a:solidFill>
                  <a:cs typeface="+mn-cs"/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>
                  <a:cs typeface="+mn-cs"/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rdt3.0 in action</a:t>
            </a:r>
          </a:p>
        </p:txBody>
      </p:sp>
      <p:pic>
        <p:nvPicPr>
          <p:cNvPr id="57391" name="Picture 9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C1B0B698-2571-A241-A64F-2EF0F0AA8C29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rdt3.0 in action</a:t>
            </a:r>
            <a:endParaRPr lang="en-US">
              <a:latin typeface="Gill Sans MT" charset="0"/>
            </a:endParaRPr>
          </a:p>
        </p:txBody>
      </p:sp>
      <p:pic>
        <p:nvPicPr>
          <p:cNvPr id="58372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(detect duplicate)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pkt0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ack1</a:t>
              </a: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(c) ACK loss</a:t>
            </a:r>
          </a:p>
        </p:txBody>
      </p: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  <a:cs typeface="+mn-cs"/>
                </a:rPr>
                <a:t>loss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58465" name="Picture 78" descr="alarm_clock_ring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>
                  <a:solidFill>
                    <a:srgbClr val="FF0000"/>
                  </a:solidFill>
                  <a:cs typeface="+mn-cs"/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>
                  <a:cs typeface="+mn-cs"/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(detect duplicate)</a:t>
            </a:r>
          </a:p>
        </p:txBody>
      </p: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rcv pkt0</a:t>
            </a:r>
          </a:p>
        </p:txBody>
      </p: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pkt0</a:t>
              </a: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(d) premature timeout/ delayed ACK</a:t>
            </a:r>
          </a:p>
        </p:txBody>
      </p:sp>
      <p:grpSp>
        <p:nvGrpSpPr>
          <p:cNvPr id="15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6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  <a:cs typeface="+mn-cs"/>
                </a:rPr>
                <a:t>pkt1</a:t>
              </a:r>
            </a:p>
          </p:txBody>
        </p:sp>
      </p:grp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58452" name="Picture 130" descr="alarm_clock_ring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>
                  <a:solidFill>
                    <a:srgbClr val="FF0000"/>
                  </a:solidFill>
                  <a:cs typeface="+mn-cs"/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>
                  <a:cs typeface="+mn-cs"/>
                </a:rPr>
                <a:t>resend pkt1</a:t>
              </a:r>
            </a:p>
          </p:txBody>
        </p:sp>
      </p:grpSp>
      <p:grpSp>
        <p:nvGrpSpPr>
          <p:cNvPr id="18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  <a:cs typeface="+mn-cs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rcv ack1</a:t>
              </a:r>
            </a:p>
          </p:txBody>
        </p:sp>
        <p:grpSp>
          <p:nvGrpSpPr>
            <p:cNvPr id="58424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58425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  <a:cs typeface="+mn-cs"/>
                  </a:rPr>
                  <a:t>ack1</a:t>
                </a:r>
              </a:p>
            </p:txBody>
          </p:sp>
        </p:grpSp>
        <p:grpSp>
          <p:nvGrpSpPr>
            <p:cNvPr id="58426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  <a:cs typeface="+mn-cs"/>
                  </a:rPr>
                  <a:t>ack0</a:t>
                </a:r>
              </a:p>
            </p:txBody>
          </p:sp>
        </p:grpSp>
        <p:grpSp>
          <p:nvGrpSpPr>
            <p:cNvPr id="58427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rcv ack1</a:t>
                </a:r>
              </a:p>
            </p:txBody>
          </p:sp>
        </p:grpSp>
        <p:grpSp>
          <p:nvGrpSpPr>
            <p:cNvPr id="58428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58429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send ack0</a:t>
                </a:r>
              </a:p>
            </p:txBody>
          </p:sp>
        </p:grpSp>
        <p:grpSp>
          <p:nvGrpSpPr>
            <p:cNvPr id="58430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  <a:cs typeface="+mn-cs"/>
                  </a:rPr>
                  <a:t>ack0</a:t>
                </a:r>
              </a:p>
            </p:txBody>
          </p:sp>
        </p:grpSp>
        <p:grpSp>
          <p:nvGrpSpPr>
            <p:cNvPr id="58431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>
                    <a:cs typeface="+mn-cs"/>
                  </a:rPr>
                  <a:t>(detect duplicate)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93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6028B051-46BC-D14C-99A2-CAA2EE3A2188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Performance of rdt3.0</a:t>
            </a:r>
            <a:endParaRPr lang="en-US">
              <a:latin typeface="Gill Sans MT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372475" cy="9906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rdt3.0 is correct, but performance is bad</a:t>
            </a:r>
          </a:p>
          <a:p>
            <a:r>
              <a:rPr lang="en-US">
                <a:latin typeface="Gill Sans MT" charset="0"/>
              </a:rPr>
              <a:t>e.g.: 1 Gbps link, 15 ms prop. delay, 8000 bit packet:</a:t>
            </a:r>
          </a:p>
          <a:p>
            <a:endParaRPr lang="en-US">
              <a:latin typeface="Gill Sans MT" charset="0"/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>
                <a:latin typeface="Gill Sans MT" charset="0"/>
              </a:rPr>
              <a:t>U </a:t>
            </a:r>
            <a:r>
              <a:rPr lang="en-US" sz="2400" baseline="-25000">
                <a:latin typeface="Gill Sans MT" charset="0"/>
              </a:rPr>
              <a:t>sender</a:t>
            </a:r>
            <a:r>
              <a:rPr lang="en-US" sz="2400">
                <a:latin typeface="Gill Sans MT" charset="0"/>
              </a:rPr>
              <a:t>: </a:t>
            </a: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utilization</a:t>
            </a:r>
            <a:r>
              <a:rPr lang="en-US" sz="2400">
                <a:latin typeface="Gill Sans MT" charset="0"/>
              </a:rPr>
              <a:t> – fraction of time sender busy sending</a:t>
            </a:r>
          </a:p>
        </p:txBody>
      </p:sp>
      <p:graphicFrame>
        <p:nvGraphicFramePr>
          <p:cNvPr id="59398" name="Object 5"/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>
                <a:latin typeface="Gill Sans MT" charset="0"/>
              </a:rPr>
              <a:t>if RTT=30 msec, 1KB pkt every 30 msec: 33kB/sec throughput over 1 Gbps link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800">
                <a:latin typeface="Gill Sans MT" charset="0"/>
              </a:rPr>
              <a:t>network protocol limits use of physical resources!</a:t>
            </a:r>
          </a:p>
        </p:txBody>
      </p:sp>
      <p:pic>
        <p:nvPicPr>
          <p:cNvPr id="59400" name="Picture 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0064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401" name="Group 24"/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i="1">
                  <a:latin typeface="Arial" charset="0"/>
                </a:rPr>
                <a:t>D</a:t>
              </a:r>
              <a:r>
                <a:rPr lang="en-US" sz="2400" i="1" baseline="-25000">
                  <a:latin typeface="Arial" charset="0"/>
                </a:rPr>
                <a:t>trans</a:t>
              </a:r>
              <a:r>
                <a:rPr lang="en-US" sz="2400" i="1">
                  <a:latin typeface="Arial" charset="0"/>
                </a:rPr>
                <a:t> =</a:t>
              </a:r>
            </a:p>
          </p:txBody>
        </p:sp>
        <p:grpSp>
          <p:nvGrpSpPr>
            <p:cNvPr id="59403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cs typeface="+mn-cs"/>
                  </a:rPr>
                  <a:t>L</a:t>
                </a:r>
              </a:p>
            </p:txBody>
          </p:sp>
          <p:sp>
            <p:nvSpPr>
              <p:cNvPr id="43030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latin typeface="Arial" charset="0"/>
                    <a:cs typeface="+mn-cs"/>
                  </a:rPr>
                  <a:t>R</a:t>
                </a:r>
              </a:p>
            </p:txBody>
          </p:sp>
          <p:sp>
            <p:nvSpPr>
              <p:cNvPr id="43031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59404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59408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omic Sans MS" charset="0"/>
                  </a:rPr>
                  <a:t> 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43026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latin typeface="Arial" charset="0"/>
                    <a:cs typeface="+mn-cs"/>
                  </a:rPr>
                  <a:t>8000 bits</a:t>
                </a:r>
              </a:p>
            </p:txBody>
          </p:sp>
          <p:sp>
            <p:nvSpPr>
              <p:cNvPr id="43027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cs typeface="+mn-cs"/>
                  </a:rPr>
                  <a:t>10</a:t>
                </a:r>
                <a:r>
                  <a:rPr lang="en-US" sz="2400" i="1" baseline="30000">
                    <a:cs typeface="+mn-cs"/>
                  </a:rPr>
                  <a:t>9 </a:t>
                </a:r>
                <a:r>
                  <a:rPr lang="en-US" sz="2400" i="1">
                    <a:cs typeface="+mn-cs"/>
                  </a:rPr>
                  <a:t>bits/sec</a:t>
                </a:r>
              </a:p>
            </p:txBody>
          </p:sp>
          <p:sp>
            <p:nvSpPr>
              <p:cNvPr id="43028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  <a:cs typeface="+mn-cs"/>
                </a:rPr>
                <a:t>=</a:t>
              </a:r>
            </a:p>
          </p:txBody>
        </p:sp>
        <p:sp>
          <p:nvSpPr>
            <p:cNvPr id="43023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  <a:cs typeface="+mn-cs"/>
                </a:rPr>
                <a:t>=</a:t>
              </a:r>
            </a:p>
          </p:txBody>
        </p:sp>
        <p:sp>
          <p:nvSpPr>
            <p:cNvPr id="43024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>
                  <a:latin typeface="Arial" charset="0"/>
                  <a:cs typeface="+mn-cs"/>
                </a:rPr>
                <a:t>8 microsecs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16D4281D-0D59-654D-B6BB-AE8519C84EB5}" type="slidenum">
              <a:rPr lang="en-US" sz="1200"/>
              <a:pPr/>
              <a:t>43</a:t>
            </a:fld>
            <a:endParaRPr lang="en-US" sz="1200"/>
          </a:p>
        </p:txBody>
      </p:sp>
      <p:pic>
        <p:nvPicPr>
          <p:cNvPr id="60419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960438"/>
            <a:ext cx="66722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rdt3.0: stop-and-wait operation</a:t>
            </a:r>
          </a:p>
        </p:txBody>
      </p:sp>
      <p:sp>
        <p:nvSpPr>
          <p:cNvPr id="60421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first packet bit transmitted, t = 0</a:t>
            </a:r>
          </a:p>
        </p:txBody>
      </p:sp>
      <p:sp>
        <p:nvSpPr>
          <p:cNvPr id="60423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sender</a:t>
            </a:r>
            <a:endParaRPr lang="en-US">
              <a:latin typeface="Times New Roman" charset="0"/>
            </a:endParaRP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receiver</a:t>
            </a:r>
            <a:endParaRPr lang="en-US">
              <a:latin typeface="Times New Roman" charset="0"/>
            </a:endParaRPr>
          </a:p>
        </p:txBody>
      </p:sp>
      <p:sp>
        <p:nvSpPr>
          <p:cNvPr id="60427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1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CC0000"/>
                </a:solidFill>
                <a:latin typeface="Arial" charset="0"/>
              </a:rPr>
              <a:t>RTT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charset="0"/>
            </a:endParaRPr>
          </a:p>
        </p:txBody>
      </p:sp>
      <p:sp>
        <p:nvSpPr>
          <p:cNvPr id="60435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last packet bit transmitted,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L / R</a:t>
            </a:r>
            <a:endParaRPr lang="en-US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60438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9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charset="0"/>
            </a:endParaRPr>
          </a:p>
        </p:txBody>
      </p:sp>
      <p:sp>
        <p:nvSpPr>
          <p:cNvPr id="60440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charset="0"/>
            </a:endParaRPr>
          </a:p>
        </p:txBody>
      </p:sp>
      <p:sp>
        <p:nvSpPr>
          <p:cNvPr id="60442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ACK arrives, send next </a:t>
            </a:r>
          </a:p>
          <a:p>
            <a:pPr algn="r"/>
            <a:r>
              <a:rPr lang="en-US">
                <a:latin typeface="Arial" charset="0"/>
              </a:rPr>
              <a:t>packet,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RTT + L / R</a:t>
            </a:r>
            <a:endParaRPr lang="en-US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60443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44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60448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9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0447" name="Object 35"/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739F7F0E-14C4-5045-B974-9A6AE5EB4291}" type="slidenum">
              <a:rPr lang="en-US" sz="1200"/>
              <a:pPr/>
              <a:t>44</a:t>
            </a:fld>
            <a:endParaRPr lang="en-US" sz="1200"/>
          </a:p>
        </p:txBody>
      </p:sp>
      <p:pic>
        <p:nvPicPr>
          <p:cNvPr id="61443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Pipelined protocols</a:t>
            </a:r>
            <a:endParaRPr lang="en-US">
              <a:latin typeface="Gill Sans MT" charset="0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pipelining:</a:t>
            </a:r>
            <a:r>
              <a:rPr lang="en-US">
                <a:cs typeface="+mn-cs"/>
              </a:rPr>
              <a:t> sender allows multiple, </a:t>
            </a:r>
            <a:r>
              <a:rPr lang="ja-JP" altLang="en-US">
                <a:cs typeface="+mn-cs"/>
              </a:rPr>
              <a:t>“</a:t>
            </a:r>
            <a:r>
              <a:rPr lang="en-US">
                <a:cs typeface="+mn-cs"/>
              </a:rPr>
              <a:t>in-flight</a:t>
            </a:r>
            <a:r>
              <a:rPr lang="ja-JP" altLang="en-US">
                <a:cs typeface="+mn-cs"/>
              </a:rPr>
              <a:t>”</a:t>
            </a:r>
            <a:r>
              <a:rPr lang="en-US">
                <a:cs typeface="+mn-cs"/>
              </a:rPr>
              <a:t>, yet-to-be-acknowledged pkts</a:t>
            </a:r>
          </a:p>
          <a:p>
            <a:pPr lvl="1">
              <a:defRPr/>
            </a:pPr>
            <a:r>
              <a:rPr lang="en-US"/>
              <a:t>range of sequence numbers must be increased</a:t>
            </a:r>
          </a:p>
          <a:p>
            <a:pPr lvl="1">
              <a:defRPr/>
            </a:pPr>
            <a:r>
              <a:rPr lang="en-US"/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cs typeface="+mn-cs"/>
              </a:rPr>
              <a:t>go-Back-N, selective repeat</a:t>
            </a:r>
          </a:p>
        </p:txBody>
      </p:sp>
      <p:pic>
        <p:nvPicPr>
          <p:cNvPr id="61447" name="Picture 5" descr="rdt_pipeline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48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61522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1523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524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1449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7"/>
              <a:gd name="T25" fmla="*/ 0 h 272"/>
              <a:gd name="T26" fmla="*/ 117 w 117"/>
              <a:gd name="T27" fmla="*/ 272 h 2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1450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61518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1519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520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1451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61485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487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8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61490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61492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61495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1496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97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499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0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502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506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61452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61453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455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61458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61460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61463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1464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65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467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470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474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EC8A7BC4-44CD-E541-89CB-2DC61465479A}" type="slidenum">
              <a:rPr lang="en-US" sz="1200"/>
              <a:pPr/>
              <a:t>45</a:t>
            </a:fld>
            <a:endParaRPr lang="en-US" sz="1200"/>
          </a:p>
        </p:txBody>
      </p:sp>
      <p:pic>
        <p:nvPicPr>
          <p:cNvPr id="62467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Pipelining: increased utilization</a:t>
            </a:r>
          </a:p>
        </p:txBody>
      </p:sp>
      <p:sp>
        <p:nvSpPr>
          <p:cNvPr id="62469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first packet bit transmitted, t = 0</a:t>
            </a:r>
            <a:endParaRPr lang="en-US">
              <a:latin typeface="Times New Roman" charset="0"/>
            </a:endParaRPr>
          </a:p>
        </p:txBody>
      </p:sp>
      <p:sp>
        <p:nvSpPr>
          <p:cNvPr id="62471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sender</a:t>
            </a:r>
            <a:endParaRPr lang="en-US">
              <a:latin typeface="Times New Roman" charset="0"/>
            </a:endParaRPr>
          </a:p>
        </p:txBody>
      </p:sp>
      <p:sp>
        <p:nvSpPr>
          <p:cNvPr id="62474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receiver</a:t>
            </a:r>
            <a:endParaRPr lang="en-US">
              <a:latin typeface="Times New Roman" charset="0"/>
            </a:endParaRPr>
          </a:p>
        </p:txBody>
      </p:sp>
      <p:sp>
        <p:nvSpPr>
          <p:cNvPr id="62475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8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RTT </a:t>
            </a:r>
            <a:endParaRPr lang="en-US">
              <a:latin typeface="Times New Roman" charset="0"/>
            </a:endParaRPr>
          </a:p>
        </p:txBody>
      </p:sp>
      <p:sp>
        <p:nvSpPr>
          <p:cNvPr id="62481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last bit transmitted, t = L / R</a:t>
            </a:r>
            <a:endParaRPr lang="en-US">
              <a:latin typeface="Times New Roman" charset="0"/>
            </a:endParaRPr>
          </a:p>
        </p:txBody>
      </p:sp>
      <p:sp>
        <p:nvSpPr>
          <p:cNvPr id="62484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charset="0"/>
            </a:endParaRPr>
          </a:p>
        </p:txBody>
      </p:sp>
      <p:sp>
        <p:nvSpPr>
          <p:cNvPr id="62486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charset="0"/>
            </a:endParaRPr>
          </a:p>
        </p:txBody>
      </p:sp>
      <p:sp>
        <p:nvSpPr>
          <p:cNvPr id="62488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latin typeface="Arial" charset="0"/>
              </a:rPr>
              <a:t>ACK arrives, send next </a:t>
            </a:r>
          </a:p>
          <a:p>
            <a:pPr algn="r"/>
            <a:r>
              <a:rPr lang="en-US">
                <a:latin typeface="Arial" charset="0"/>
              </a:rPr>
              <a:t>packet, t = RTT + L / R</a:t>
            </a:r>
            <a:endParaRPr lang="en-US">
              <a:latin typeface="Times New Roman" charset="0"/>
            </a:endParaRPr>
          </a:p>
        </p:txBody>
      </p:sp>
      <p:grpSp>
        <p:nvGrpSpPr>
          <p:cNvPr id="62489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62518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9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09853 w 1845"/>
                <a:gd name="T3" fmla="*/ 35352 h 592"/>
                <a:gd name="T4" fmla="*/ 65200 w 1845"/>
                <a:gd name="T5" fmla="*/ 35352 h 592"/>
                <a:gd name="T6" fmla="*/ 0 w 1845"/>
                <a:gd name="T7" fmla="*/ 1475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20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2523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4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21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2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90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2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494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62511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2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09853 w 1845"/>
                <a:gd name="T3" fmla="*/ 35352 h 592"/>
                <a:gd name="T4" fmla="*/ 65200 w 1845"/>
                <a:gd name="T5" fmla="*/ 35352 h 592"/>
                <a:gd name="T6" fmla="*/ 0 w 1845"/>
                <a:gd name="T7" fmla="*/ 1475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13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2516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7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14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5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95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62504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109853 w 1845"/>
                <a:gd name="T3" fmla="*/ 35352 h 592"/>
                <a:gd name="T4" fmla="*/ 65200 w 1845"/>
                <a:gd name="T5" fmla="*/ 35352 h 592"/>
                <a:gd name="T6" fmla="*/ 0 w 1845"/>
                <a:gd name="T7" fmla="*/ 14752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06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2509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07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96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7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bit of 2</a:t>
            </a:r>
            <a:r>
              <a:rPr lang="en-US" baseline="30000">
                <a:latin typeface="Arial" charset="0"/>
              </a:rPr>
              <a:t>nd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charset="0"/>
            </a:endParaRPr>
          </a:p>
        </p:txBody>
      </p:sp>
      <p:sp>
        <p:nvSpPr>
          <p:cNvPr id="62498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0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last bit of 3</a:t>
            </a:r>
            <a:r>
              <a:rPr lang="en-US" baseline="30000">
                <a:latin typeface="Arial" charset="0"/>
              </a:rPr>
              <a:t>rd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  <a:cs typeface="+mn-cs"/>
              </a:rPr>
              <a:t>3-packet pipelining increases</a:t>
            </a:r>
          </a:p>
          <a:p>
            <a:pPr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  <a:cs typeface="+mn-cs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62503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8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34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6E37810-FB39-104F-AB4E-E76E4081EC26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Go-Back-N: sender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r>
              <a:rPr lang="en-US" sz="2400">
                <a:latin typeface="Gill Sans MT" charset="0"/>
              </a:rPr>
              <a:t>k-bit seq # in pkt header</a:t>
            </a:r>
          </a:p>
          <a:p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window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of up to N, consecutive unack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ed pkts allowed</a:t>
            </a:r>
          </a:p>
          <a:p>
            <a:endParaRPr lang="en-US">
              <a:latin typeface="Gill Sans MT" charset="0"/>
            </a:endParaRPr>
          </a:p>
          <a:p>
            <a:endParaRPr lang="en-US">
              <a:latin typeface="Gill Sans MT" charset="0"/>
            </a:endParaRPr>
          </a:p>
        </p:txBody>
      </p:sp>
      <p:pic>
        <p:nvPicPr>
          <p:cNvPr id="63493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476250" y="4149725"/>
            <a:ext cx="86677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ACK(n): ACKs all pkts up to, including seq # n - </a:t>
            </a:r>
            <a:r>
              <a:rPr lang="ja-JP" altLang="en-US" sz="2400" i="1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sz="2400" i="1">
                <a:solidFill>
                  <a:srgbClr val="CC0000"/>
                </a:solidFill>
                <a:latin typeface="Gill Sans MT" charset="0"/>
              </a:rPr>
              <a:t>cumulative ACK</a:t>
            </a:r>
            <a:r>
              <a:rPr lang="ja-JP" altLang="en-US" sz="2400" i="1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altLang="ja-JP" sz="2400" i="1">
              <a:solidFill>
                <a:srgbClr val="CC0000"/>
              </a:solidFill>
              <a:latin typeface="Gill Sans MT" charset="0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>
                <a:latin typeface="Gill Sans MT" charset="0"/>
              </a:rPr>
              <a:t>may receive duplicate ACKs (see receiver)</a:t>
            </a:r>
            <a:endParaRPr lang="en-US" sz="2000"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timer for oldest in-flight pkt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1">
                <a:latin typeface="Gill Sans MT" charset="0"/>
              </a:rPr>
              <a:t>timeout(n):</a:t>
            </a:r>
            <a:r>
              <a:rPr lang="en-US" sz="2400">
                <a:latin typeface="Gill Sans MT" charset="0"/>
              </a:rPr>
              <a:t> retransmit packet n and all higher seq # pkts in window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800"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800">
              <a:latin typeface="Gill Sans MT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6349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00CC3EF-970D-404F-B1F1-BB3C40BBBC14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GBN: sender extended FSM</a:t>
            </a:r>
            <a:endParaRPr lang="en-US">
              <a:latin typeface="Gill Sans MT" charset="0"/>
            </a:endParaRPr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64538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Wait</a:t>
              </a:r>
              <a:endParaRPr lang="en-US">
                <a:latin typeface="Times New Roman" charset="0"/>
              </a:endParaRPr>
            </a:p>
          </p:txBody>
        </p:sp>
      </p:grpSp>
      <p:sp>
        <p:nvSpPr>
          <p:cNvPr id="64517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4751388" y="3694113"/>
            <a:ext cx="3149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start_timer</a:t>
            </a:r>
          </a:p>
          <a:p>
            <a:pPr algn="l"/>
            <a:r>
              <a:rPr lang="en-US" sz="1400">
                <a:latin typeface="Arial" charset="0"/>
              </a:rPr>
              <a:t>udt_send(sndpkt[base])</a:t>
            </a:r>
          </a:p>
          <a:p>
            <a:pPr algn="l"/>
            <a:r>
              <a:rPr lang="en-US" sz="1400">
                <a:latin typeface="Arial" charset="0"/>
              </a:rPr>
              <a:t>udt_send(sndpkt[base+1])</a:t>
            </a:r>
          </a:p>
          <a:p>
            <a:pPr algn="l"/>
            <a:r>
              <a:rPr lang="en-US" sz="1400">
                <a:latin typeface="Arial" charset="0"/>
              </a:rPr>
              <a:t>…</a:t>
            </a:r>
          </a:p>
          <a:p>
            <a:pPr algn="l"/>
            <a:r>
              <a:rPr lang="en-US" sz="1400">
                <a:latin typeface="Arial" charset="0"/>
              </a:rPr>
              <a:t>udt_send(sndpkt[nextseqnum-1])</a:t>
            </a:r>
          </a:p>
          <a:p>
            <a:endParaRPr lang="en-US" sz="1400">
              <a:latin typeface="Times New Roman" charset="0"/>
            </a:endParaRP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4773613" y="3484563"/>
            <a:ext cx="1100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charset="0"/>
            </a:endParaRPr>
          </a:p>
          <a:p>
            <a:endParaRPr lang="en-US" sz="1400">
              <a:latin typeface="Times New Roman" charset="0"/>
            </a:endParaRPr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>
            <a:off x="4857750" y="3752850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rdt_send(data)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charset="0"/>
            </a:endParaRPr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if (nextseqnum &lt; base+N) {</a:t>
            </a:r>
          </a:p>
          <a:p>
            <a:pPr algn="l"/>
            <a:r>
              <a:rPr lang="en-US" sz="1400">
                <a:latin typeface="Arial" charset="0"/>
              </a:rPr>
              <a:t>    sndpkt[nextseqnum] = make_pkt(nextseqnum,data,chksum)</a:t>
            </a:r>
          </a:p>
          <a:p>
            <a:pPr algn="l"/>
            <a:r>
              <a:rPr lang="en-US" sz="1400">
                <a:latin typeface="Arial" charset="0"/>
              </a:rPr>
              <a:t>    udt_send(sndpkt[nextseqnum])</a:t>
            </a:r>
          </a:p>
          <a:p>
            <a:pPr algn="l"/>
            <a:r>
              <a:rPr lang="en-US" sz="1400">
                <a:latin typeface="Arial" charset="0"/>
              </a:rPr>
              <a:t>    if (base == nextseqnum)</a:t>
            </a:r>
          </a:p>
          <a:p>
            <a:pPr algn="l"/>
            <a:r>
              <a:rPr lang="en-US" sz="1400">
                <a:latin typeface="Arial" charset="0"/>
              </a:rPr>
              <a:t>       start_timer</a:t>
            </a:r>
          </a:p>
          <a:p>
            <a:pPr algn="l"/>
            <a:r>
              <a:rPr lang="en-US" sz="1400">
                <a:latin typeface="Arial" charset="0"/>
              </a:rPr>
              <a:t>    nextseqnum++</a:t>
            </a:r>
          </a:p>
          <a:p>
            <a:pPr algn="l"/>
            <a:r>
              <a:rPr lang="en-US" sz="1400">
                <a:latin typeface="Arial" charset="0"/>
              </a:rPr>
              <a:t>    }</a:t>
            </a:r>
          </a:p>
          <a:p>
            <a:pPr algn="l"/>
            <a:r>
              <a:rPr lang="en-US" sz="1400">
                <a:latin typeface="Arial" charset="0"/>
              </a:rPr>
              <a:t>else</a:t>
            </a:r>
          </a:p>
          <a:p>
            <a:pPr algn="l"/>
            <a:r>
              <a:rPr lang="en-US" sz="1400">
                <a:latin typeface="Arial" charset="0"/>
              </a:rPr>
              <a:t>  refuse_data(data)</a:t>
            </a:r>
            <a:endParaRPr lang="en-US" sz="1400">
              <a:latin typeface="Times New Roman" charset="0"/>
            </a:endParaRPr>
          </a:p>
        </p:txBody>
      </p:sp>
      <p:sp>
        <p:nvSpPr>
          <p:cNvPr id="64525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Text Box 15"/>
          <p:cNvSpPr txBox="1">
            <a:spLocks noChangeArrowheads="1"/>
          </p:cNvSpPr>
          <p:nvPr/>
        </p:nvSpPr>
        <p:spPr bwMode="auto">
          <a:xfrm>
            <a:off x="3235325" y="5568950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base = getacknum(rcvpkt)+1</a:t>
            </a:r>
          </a:p>
          <a:p>
            <a:pPr algn="l"/>
            <a:r>
              <a:rPr lang="en-US" sz="1400">
                <a:latin typeface="Arial" charset="0"/>
              </a:rPr>
              <a:t>If (base == nextseqnum)</a:t>
            </a:r>
          </a:p>
          <a:p>
            <a:pPr algn="l"/>
            <a:r>
              <a:rPr lang="en-US" sz="1400">
                <a:latin typeface="Arial" charset="0"/>
              </a:rPr>
              <a:t>    stop_timer</a:t>
            </a:r>
          </a:p>
          <a:p>
            <a:pPr algn="l"/>
            <a:r>
              <a:rPr lang="en-US" sz="1400">
                <a:latin typeface="Arial" charset="0"/>
              </a:rPr>
              <a:t>else</a:t>
            </a:r>
          </a:p>
          <a:p>
            <a:pPr algn="l"/>
            <a:r>
              <a:rPr lang="en-US" sz="1400">
                <a:latin typeface="Arial" charset="0"/>
              </a:rPr>
              <a:t>    start_timer</a:t>
            </a:r>
            <a:endParaRPr lang="en-US" sz="1400">
              <a:latin typeface="Times New Roman" charset="0"/>
            </a:endParaRPr>
          </a:p>
        </p:txBody>
      </p:sp>
      <p:sp>
        <p:nvSpPr>
          <p:cNvPr id="64527" name="Text Box 16"/>
          <p:cNvSpPr txBox="1">
            <a:spLocks noChangeArrowheads="1"/>
          </p:cNvSpPr>
          <p:nvPr/>
        </p:nvSpPr>
        <p:spPr bwMode="auto">
          <a:xfrm>
            <a:off x="3265488" y="5102225"/>
            <a:ext cx="42386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notcorrupt(rcvpkt) 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&amp;&amp; base ≤ getacknum(rcvpkt) </a:t>
            </a:r>
          </a:p>
          <a:p>
            <a:endParaRPr lang="en-US" sz="1400">
              <a:latin typeface="Times New Roman" charset="0"/>
            </a:endParaRPr>
          </a:p>
        </p:txBody>
      </p:sp>
      <p:sp>
        <p:nvSpPr>
          <p:cNvPr id="64528" name="Line 17"/>
          <p:cNvSpPr>
            <a:spLocks noChangeShapeType="1"/>
          </p:cNvSpPr>
          <p:nvPr/>
        </p:nvSpPr>
        <p:spPr bwMode="auto">
          <a:xfrm>
            <a:off x="3340100" y="5610225"/>
            <a:ext cx="4016375" cy="14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base=1</a:t>
            </a:r>
          </a:p>
          <a:p>
            <a:pPr algn="l"/>
            <a:r>
              <a:rPr lang="en-US" sz="1400">
                <a:latin typeface="Arial" charset="0"/>
              </a:rPr>
              <a:t>nextseqnum=1</a:t>
            </a:r>
            <a:endParaRPr lang="en-US" sz="1400">
              <a:latin typeface="Times New Roman" charset="0"/>
            </a:endParaRPr>
          </a:p>
          <a:p>
            <a:endParaRPr lang="en-US" sz="2400">
              <a:latin typeface="Times New Roman" charset="0"/>
            </a:endParaRPr>
          </a:p>
        </p:txBody>
      </p:sp>
      <p:sp>
        <p:nvSpPr>
          <p:cNvPr id="64532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 </a:t>
            </a:r>
          </a:p>
          <a:p>
            <a:pPr algn="l"/>
            <a:r>
              <a:rPr lang="en-US" sz="1400">
                <a:latin typeface="Arial" charset="0"/>
              </a:rPr>
              <a:t>   &amp;&amp; corrupt(rcvpkt)</a:t>
            </a:r>
            <a:r>
              <a:rPr lang="en-US" sz="1000">
                <a:latin typeface="Arial" charset="0"/>
              </a:rPr>
              <a:t> </a:t>
            </a:r>
          </a:p>
          <a:p>
            <a:endParaRPr lang="en-US" sz="2400">
              <a:latin typeface="Times New Roman" charset="0"/>
            </a:endParaRPr>
          </a:p>
        </p:txBody>
      </p:sp>
      <p:sp>
        <p:nvSpPr>
          <p:cNvPr id="64533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Symbol" charset="0"/>
                <a:cs typeface="+mn-cs"/>
              </a:rPr>
              <a:t>L</a:t>
            </a:r>
          </a:p>
        </p:txBody>
      </p:sp>
      <p:pic>
        <p:nvPicPr>
          <p:cNvPr id="64536" name="Picture 2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377950" y="4794250"/>
            <a:ext cx="323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Symbol" charset="0"/>
                <a:cs typeface="+mn-cs"/>
              </a:rPr>
              <a:t>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55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C79F3225-351B-4B49-B98A-FA737C17FF08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ACK-only: always send ACK for correctly-received pkt with highest </a:t>
            </a:r>
            <a:r>
              <a:rPr lang="en-US" i="1">
                <a:solidFill>
                  <a:srgbClr val="CC0000"/>
                </a:solidFill>
                <a:cs typeface="+mn-cs"/>
              </a:rPr>
              <a:t>in-order</a:t>
            </a:r>
            <a:r>
              <a:rPr lang="en-US">
                <a:cs typeface="+mn-cs"/>
              </a:rPr>
              <a:t> seq #</a:t>
            </a:r>
          </a:p>
          <a:p>
            <a:pPr lvl="1">
              <a:defRPr/>
            </a:pPr>
            <a:r>
              <a:rPr lang="en-US"/>
              <a:t>may generate duplicate ACKs</a:t>
            </a:r>
          </a:p>
          <a:p>
            <a:pPr lvl="1">
              <a:defRPr/>
            </a:pPr>
            <a:r>
              <a:rPr lang="en-US"/>
              <a:t>need only remember </a:t>
            </a:r>
            <a:r>
              <a:rPr lang="en-US" b="1">
                <a:latin typeface="Courier New" charset="0"/>
              </a:rPr>
              <a:t>expectedseqnum</a:t>
            </a:r>
          </a:p>
          <a:p>
            <a:pPr>
              <a:defRPr/>
            </a:pPr>
            <a:r>
              <a:rPr lang="en-US">
                <a:cs typeface="+mn-cs"/>
              </a:rPr>
              <a:t>out-of-order pkt: </a:t>
            </a:r>
          </a:p>
          <a:p>
            <a:pPr lvl="1">
              <a:defRPr/>
            </a:pPr>
            <a:r>
              <a:rPr lang="en-US"/>
              <a:t>discard (don</a:t>
            </a:r>
            <a:r>
              <a:rPr lang="ja-JP" altLang="en-US"/>
              <a:t>’</a:t>
            </a:r>
            <a:r>
              <a:rPr lang="en-US"/>
              <a:t>t buffer): </a:t>
            </a:r>
            <a:r>
              <a:rPr lang="en-US" i="1">
                <a:solidFill>
                  <a:srgbClr val="CC0000"/>
                </a:solidFill>
              </a:rPr>
              <a:t>no receiver buffering!</a:t>
            </a:r>
          </a:p>
          <a:p>
            <a:pPr lvl="1">
              <a:defRPr/>
            </a:pPr>
            <a:r>
              <a:rPr lang="en-US"/>
              <a:t>re-ACK pkt with highest in-order seq #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Wait</a:t>
            </a:r>
            <a:endParaRPr lang="en-US">
              <a:latin typeface="Times New Roman" charset="0"/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charset="0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default</a:t>
            </a:r>
            <a:endParaRPr lang="en-US" sz="1400">
              <a:latin typeface="Times New Roman" charset="0"/>
            </a:endParaRPr>
          </a:p>
          <a:p>
            <a:endParaRPr lang="en-US" sz="2400">
              <a:latin typeface="Times New Roman" charset="0"/>
            </a:endParaRP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rdt_rcv(rcvpkt)</a:t>
            </a:r>
          </a:p>
          <a:p>
            <a:pPr algn="l"/>
            <a:r>
              <a:rPr lang="en-US" sz="1400">
                <a:latin typeface="Arial" charset="0"/>
              </a:rPr>
              <a:t>  &amp;&amp; notcurrupt(rcvpkt)</a:t>
            </a:r>
          </a:p>
          <a:p>
            <a:pPr algn="l"/>
            <a:r>
              <a:rPr lang="en-US" sz="1400">
                <a:latin typeface="Arial" charset="0"/>
              </a:rPr>
              <a:t>  &amp;&amp; hasseqnum(rcvpkt,expectedseqnum) </a:t>
            </a:r>
            <a:endParaRPr lang="en-US" sz="1400">
              <a:latin typeface="Times New Roman" charset="0"/>
            </a:endParaRP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make_pkt(expectedseqnum,ACK,chksum)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</a:p>
          <a:p>
            <a:pPr algn="l"/>
            <a:r>
              <a:rPr lang="en-US" sz="1400">
                <a:latin typeface="Arial" charset="0"/>
              </a:rPr>
              <a:t>expectedseqnum++</a:t>
            </a:r>
            <a:endParaRPr lang="en-US" sz="1400">
              <a:latin typeface="Times New Roman" charset="0"/>
            </a:endParaRPr>
          </a:p>
        </p:txBody>
      </p:sp>
      <p:sp>
        <p:nvSpPr>
          <p:cNvPr id="65550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487363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81000" y="2314575"/>
            <a:ext cx="3857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expectedseqnum=1</a:t>
            </a:r>
          </a:p>
          <a:p>
            <a:pPr algn="l"/>
            <a:r>
              <a:rPr lang="en-US" sz="1400">
                <a:latin typeface="Arial" charset="0"/>
              </a:rPr>
              <a:t>sndpkt =    </a:t>
            </a:r>
          </a:p>
          <a:p>
            <a:pPr algn="l"/>
            <a:r>
              <a:rPr lang="en-US" sz="1400">
                <a:latin typeface="Arial" charset="0"/>
              </a:rPr>
              <a:t>  make_pkt(0,ACK,chksum)</a:t>
            </a:r>
          </a:p>
          <a:p>
            <a:pPr algn="l"/>
            <a:endParaRPr lang="en-US" sz="1400">
              <a:latin typeface="Times New Roman" charset="0"/>
            </a:endParaRPr>
          </a:p>
          <a:p>
            <a:endParaRPr lang="en-US" sz="2400">
              <a:latin typeface="Times New Roman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417513" y="1990725"/>
            <a:ext cx="323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Symbol" charset="0"/>
                <a:cs typeface="+mn-cs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GBN: receiver extended FSM</a:t>
            </a:r>
          </a:p>
        </p:txBody>
      </p:sp>
      <p:pic>
        <p:nvPicPr>
          <p:cNvPr id="65555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108F8FEB-69FD-B042-AB95-96EE699CA444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GBN in action</a:t>
            </a:r>
            <a:endParaRPr lang="en-US">
              <a:latin typeface="Gill Sans MT" charset="0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cs typeface="+mn-cs"/>
              </a:rPr>
              <a:t>send  pkt0</a:t>
            </a:r>
          </a:p>
          <a:p>
            <a:pPr algn="r">
              <a:defRPr/>
            </a:pPr>
            <a:r>
              <a:rPr lang="en-US" sz="1800">
                <a:cs typeface="+mn-cs"/>
              </a:rPr>
              <a:t>send  pkt1</a:t>
            </a:r>
          </a:p>
          <a:p>
            <a:pPr algn="r">
              <a:defRPr/>
            </a:pPr>
            <a:r>
              <a:rPr lang="en-US" sz="1800">
                <a:cs typeface="+mn-cs"/>
              </a:rPr>
              <a:t>send  pkt2</a:t>
            </a:r>
          </a:p>
          <a:p>
            <a:pPr algn="r">
              <a:defRPr/>
            </a:pPr>
            <a:r>
              <a:rPr lang="en-US" sz="1800">
                <a:cs typeface="+mn-cs"/>
              </a:rPr>
              <a:t>send  pkt3</a:t>
            </a:r>
          </a:p>
          <a:p>
            <a:pPr algn="r">
              <a:defRPr/>
            </a:pPr>
            <a:r>
              <a:rPr lang="en-US" sz="1800">
                <a:cs typeface="+mn-cs"/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cs typeface="+mn-cs"/>
              </a:rPr>
              <a:t>receive pkt0, send ack0</a:t>
            </a:r>
          </a:p>
          <a:p>
            <a:pPr algn="l">
              <a:defRPr/>
            </a:pPr>
            <a:r>
              <a:rPr lang="en-US" sz="1800">
                <a:cs typeface="+mn-cs"/>
              </a:rPr>
              <a:t>receive pkt1, send ack1</a:t>
            </a:r>
          </a:p>
          <a:p>
            <a:pPr algn="l">
              <a:defRPr/>
            </a:pPr>
            <a:r>
              <a:rPr lang="en-US" sz="1800">
                <a:cs typeface="+mn-cs"/>
              </a:rPr>
              <a:t> </a:t>
            </a:r>
          </a:p>
          <a:p>
            <a:pPr algn="l">
              <a:defRPr/>
            </a:pPr>
            <a:r>
              <a:rPr lang="en-US" sz="1800">
                <a:cs typeface="+mn-cs"/>
              </a:rPr>
              <a:t>receive pkt3, discard, </a:t>
            </a:r>
          </a:p>
          <a:p>
            <a:pPr algn="l">
              <a:defRPr/>
            </a:pPr>
            <a:r>
              <a:rPr lang="en-US" sz="1800">
                <a:cs typeface="+mn-cs"/>
              </a:rPr>
              <a:t>           (re)send ack1</a:t>
            </a:r>
          </a:p>
        </p:txBody>
      </p:sp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rcv ack0, send pkt4</a:t>
            </a:r>
          </a:p>
          <a:p>
            <a:pPr algn="r"/>
            <a:r>
              <a:rPr lang="en-US" sz="1800"/>
              <a:t>rcv ack1, send pkt5</a:t>
            </a:r>
          </a:p>
          <a:p>
            <a:pPr algn="r"/>
            <a:endParaRPr lang="en-US" sz="1800"/>
          </a:p>
        </p:txBody>
      </p:sp>
      <p:pic>
        <p:nvPicPr>
          <p:cNvPr id="66570" name="Picture 34" descr="alarm_clock_rin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  <a:cs typeface="+mn-cs"/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send  pkt2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send  pkt3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send  pkt4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  <a:cs typeface="+mn-cs"/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  <a:cs typeface="+mn-cs"/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66584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cs typeface="+mn-cs"/>
              </a:rPr>
              <a:t>receive pkt4, discard, </a:t>
            </a:r>
          </a:p>
          <a:p>
            <a:pPr algn="l">
              <a:defRPr/>
            </a:pPr>
            <a:r>
              <a:rPr lang="en-US" sz="1800">
                <a:cs typeface="+mn-cs"/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cs typeface="+mn-cs"/>
              </a:rPr>
              <a:t>receive pkt5, discard, </a:t>
            </a:r>
          </a:p>
          <a:p>
            <a:pPr algn="l">
              <a:defRPr/>
            </a:pPr>
            <a:r>
              <a:rPr lang="en-US" sz="1800">
                <a:cs typeface="+mn-cs"/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rcv pkt2, deliver, send ack2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rcv pkt3, deliver, send ack3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rcv pkt4, deliver, send ack4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ignore duplicate ACK</a:t>
            </a:r>
          </a:p>
        </p:txBody>
      </p:sp>
      <p:grpSp>
        <p:nvGrpSpPr>
          <p:cNvPr id="66593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>
                  <a:latin typeface="Arial" charset="0"/>
                  <a:cs typeface="+mn-cs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  <a:cs typeface="+mn-cs"/>
              </a:rPr>
              <a:t>sender window (N=4)</a:t>
            </a:r>
          </a:p>
        </p:txBody>
      </p:sp>
      <p:grpSp>
        <p:nvGrpSpPr>
          <p:cNvPr id="66595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>
                  <a:latin typeface="Arial" charset="0"/>
                  <a:cs typeface="+mn-cs"/>
                </a:rPr>
                <a:t>4 5 6 7 8 </a:t>
              </a:r>
            </a:p>
          </p:txBody>
        </p:sp>
      </p:grpSp>
      <p:grpSp>
        <p:nvGrpSpPr>
          <p:cNvPr id="66596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>
                  <a:latin typeface="Arial" charset="0"/>
                  <a:cs typeface="+mn-cs"/>
                </a:rPr>
                <a:t>4 5 6 7 8 </a:t>
              </a:r>
            </a:p>
          </p:txBody>
        </p:sp>
      </p:grpSp>
      <p:grpSp>
        <p:nvGrpSpPr>
          <p:cNvPr id="66597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>
                  <a:latin typeface="Arial" charset="0"/>
                  <a:cs typeface="+mn-cs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1 2 3 4</a:t>
            </a:r>
            <a:r>
              <a:rPr lang="en-US" sz="1400">
                <a:latin typeface="Arial" charset="0"/>
                <a:cs typeface="+mn-cs"/>
              </a:rPr>
              <a:t> 5 6 7 8 </a:t>
            </a:r>
          </a:p>
        </p:txBody>
      </p:sp>
      <p:grpSp>
        <p:nvGrpSpPr>
          <p:cNvPr id="66600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66601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66602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66603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66604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>
                  <a:latin typeface="Arial" charset="0"/>
                  <a:cs typeface="+mn-cs"/>
                </a:rPr>
                <a:t> 6 7 8 </a:t>
              </a:r>
            </a:p>
          </p:txBody>
        </p:sp>
      </p:grpSp>
      <p:pic>
        <p:nvPicPr>
          <p:cNvPr id="66605" name="Picture 9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131260E2-545C-594D-BA0D-54E46B84CEA0}" type="slidenum">
              <a:rPr lang="en-US" sz="1200"/>
              <a:pPr/>
              <a:t>5</a:t>
            </a:fld>
            <a:endParaRPr lang="en-US" sz="1200"/>
          </a:p>
        </p:txBody>
      </p:sp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sz="3200" i="1">
                <a:solidFill>
                  <a:srgbClr val="000099"/>
                </a:solidFill>
                <a:cs typeface="+mn-cs"/>
              </a:rPr>
              <a:t>network layer:</a:t>
            </a:r>
            <a:r>
              <a:rPr lang="en-US" sz="3200"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defRPr/>
            </a:pPr>
            <a:r>
              <a:rPr lang="en-US" sz="3200" i="1">
                <a:solidFill>
                  <a:srgbClr val="000099"/>
                </a:solidFill>
                <a:cs typeface="+mn-cs"/>
              </a:rPr>
              <a:t>transport layer:</a:t>
            </a:r>
            <a:r>
              <a:rPr lang="en-US" sz="3200">
                <a:cs typeface="+mn-cs"/>
              </a:rPr>
              <a:t> logical communication between processes</a:t>
            </a:r>
            <a:r>
              <a:rPr lang="en-US"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defRPr/>
            </a:pPr>
            <a:r>
              <a:rPr lang="en-US" sz="2800"/>
              <a:t>relies on, enhances, network layer services</a:t>
            </a:r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None/>
            </a:pPr>
            <a:r>
              <a:rPr lang="en-US" sz="2400" i="1">
                <a:latin typeface="Gill Sans MT" charset="0"/>
              </a:rPr>
              <a:t>12 kids in Ann</a:t>
            </a:r>
            <a:r>
              <a:rPr lang="ja-JP" altLang="en-US" sz="2400" i="1">
                <a:latin typeface="Gill Sans MT" charset="0"/>
              </a:rPr>
              <a:t>’</a:t>
            </a:r>
            <a:r>
              <a:rPr lang="en-US" altLang="ja-JP" sz="2400" i="1">
                <a:latin typeface="Gill Sans MT" charset="0"/>
              </a:rPr>
              <a:t>s house sending letters to 12 kids in Bill</a:t>
            </a:r>
            <a:r>
              <a:rPr lang="ja-JP" altLang="en-US" sz="2400" i="1">
                <a:latin typeface="Gill Sans MT" charset="0"/>
              </a:rPr>
              <a:t>’</a:t>
            </a:r>
            <a:r>
              <a:rPr lang="en-US" altLang="ja-JP" sz="2400" i="1">
                <a:latin typeface="Gill Sans MT" charset="0"/>
              </a:rPr>
              <a:t>s house:</a:t>
            </a:r>
            <a:endParaRPr lang="en-US" altLang="ja-JP" sz="2400">
              <a:latin typeface="Gill Sans MT" charset="0"/>
            </a:endParaRPr>
          </a:p>
          <a:p>
            <a:pPr>
              <a:lnSpc>
                <a:spcPct val="70000"/>
              </a:lnSpc>
            </a:pPr>
            <a:r>
              <a:rPr lang="en-US" sz="2400">
                <a:latin typeface="Gill Sans MT" charset="0"/>
              </a:rPr>
              <a:t>hosts = houses</a:t>
            </a:r>
          </a:p>
          <a:p>
            <a:pPr>
              <a:lnSpc>
                <a:spcPct val="70000"/>
              </a:lnSpc>
            </a:pPr>
            <a:r>
              <a:rPr lang="en-US" sz="2400">
                <a:latin typeface="Gill Sans MT" charset="0"/>
              </a:rPr>
              <a:t>processes = kids</a:t>
            </a:r>
          </a:p>
          <a:p>
            <a:pPr>
              <a:lnSpc>
                <a:spcPct val="70000"/>
              </a:lnSpc>
            </a:pPr>
            <a:r>
              <a:rPr lang="en-US" sz="2400">
                <a:latin typeface="Gill Sans MT" charset="0"/>
              </a:rPr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sz="2400">
                <a:latin typeface="Gill Sans MT" charset="0"/>
              </a:rPr>
              <a:t>transport protocol = Ann and Bill who demux to in-house siblings</a:t>
            </a:r>
          </a:p>
          <a:p>
            <a:pPr>
              <a:lnSpc>
                <a:spcPct val="70000"/>
              </a:lnSpc>
            </a:pPr>
            <a:r>
              <a:rPr lang="en-US" sz="2400">
                <a:latin typeface="Gill Sans MT" charset="0"/>
              </a:rPr>
              <a:t>network-layer protocol = postal service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endParaRPr lang="en-US" sz="2400">
              <a:latin typeface="Gill Sans MT" charset="0"/>
            </a:endParaRP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000099"/>
                </a:solidFill>
                <a:latin typeface="Gill Sans MT" charset="0"/>
              </a:rPr>
              <a:t>household analogy:</a:t>
            </a:r>
            <a:endParaRPr lang="en-US" sz="2800" i="1">
              <a:latin typeface="Gill Sans MT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75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81CABEB7-0255-5749-AB15-F20B984416EC}" type="slidenum">
              <a:rPr lang="en-US" sz="1200"/>
              <a:pPr/>
              <a:t>50</a:t>
            </a:fld>
            <a:endParaRPr lang="en-US" sz="1200"/>
          </a:p>
        </p:txBody>
      </p:sp>
      <p:pic>
        <p:nvPicPr>
          <p:cNvPr id="6758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Selective repeat</a:t>
            </a:r>
            <a:endParaRPr lang="en-US">
              <a:latin typeface="Gill Sans MT" charset="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receiver </a:t>
            </a:r>
            <a:r>
              <a:rPr lang="en-US" i="1">
                <a:cs typeface="+mn-cs"/>
              </a:rPr>
              <a:t>individually</a:t>
            </a:r>
            <a:r>
              <a:rPr lang="en-US">
                <a:cs typeface="+mn-cs"/>
              </a:rPr>
              <a:t> acknowledges all correctly received pkts</a:t>
            </a:r>
          </a:p>
          <a:p>
            <a:pPr lvl="1">
              <a:defRPr/>
            </a:pPr>
            <a:r>
              <a:rPr lang="en-US"/>
              <a:t>buffers pkts, as needed, for eventual in-order delivery to upper layer</a:t>
            </a:r>
          </a:p>
          <a:p>
            <a:pPr>
              <a:defRPr/>
            </a:pPr>
            <a:r>
              <a:rPr lang="en-US">
                <a:cs typeface="+mn-cs"/>
              </a:rPr>
              <a:t>sender only resends pkts for which ACK not received</a:t>
            </a:r>
          </a:p>
          <a:p>
            <a:pPr lvl="1">
              <a:defRPr/>
            </a:pPr>
            <a:r>
              <a:rPr lang="en-US"/>
              <a:t>sender timer for each unACKed pkt</a:t>
            </a:r>
          </a:p>
          <a:p>
            <a:pPr>
              <a:defRPr/>
            </a:pPr>
            <a:r>
              <a:rPr lang="en-US">
                <a:cs typeface="+mn-cs"/>
              </a:rPr>
              <a:t>sender window</a:t>
            </a:r>
          </a:p>
          <a:p>
            <a:pPr lvl="1">
              <a:defRPr/>
            </a:pPr>
            <a:r>
              <a:rPr lang="en-US" i="1"/>
              <a:t>N</a:t>
            </a:r>
            <a:r>
              <a:rPr lang="en-US"/>
              <a:t> consecutive seq #</a:t>
            </a:r>
            <a:r>
              <a:rPr lang="ja-JP" altLang="en-US"/>
              <a:t>’</a:t>
            </a:r>
            <a:r>
              <a:rPr lang="en-US"/>
              <a:t>s</a:t>
            </a:r>
          </a:p>
          <a:p>
            <a:pPr lvl="1">
              <a:defRPr/>
            </a:pPr>
            <a:r>
              <a:rPr lang="en-US"/>
              <a:t>limits seq #s of sent, unACKed pkts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B406EA33-16C7-2C45-8EAA-725A8C8CE8C0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Selective repeat: sender, receiver windows</a:t>
            </a:r>
            <a:endParaRPr lang="en-US">
              <a:latin typeface="Gill Sans MT" charset="0"/>
            </a:endParaRPr>
          </a:p>
        </p:txBody>
      </p:sp>
      <p:pic>
        <p:nvPicPr>
          <p:cNvPr id="68612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68615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96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8FD6C9A7-55D9-1348-91BF-260AB3A6415D}" type="slidenum">
              <a:rPr lang="en-US" sz="1200"/>
              <a:pPr/>
              <a:t>52</a:t>
            </a:fld>
            <a:endParaRPr lang="en-US" sz="1200"/>
          </a:p>
        </p:txBody>
      </p:sp>
      <p:pic>
        <p:nvPicPr>
          <p:cNvPr id="69635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Selective repeat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6605" y="1600200"/>
            <a:ext cx="405023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data from above:</a:t>
            </a:r>
          </a:p>
          <a:p>
            <a:r>
              <a:rPr lang="en-US" sz="2400" dirty="0">
                <a:latin typeface="Gill Sans MT" charset="0"/>
              </a:rPr>
              <a:t>if next available </a:t>
            </a:r>
            <a:r>
              <a:rPr lang="en-US" sz="2400" dirty="0" err="1">
                <a:latin typeface="Gill Sans MT" charset="0"/>
              </a:rPr>
              <a:t>seq</a:t>
            </a:r>
            <a:r>
              <a:rPr lang="en-US" sz="2400" dirty="0">
                <a:latin typeface="Gill Sans MT" charset="0"/>
              </a:rPr>
              <a:t> # in window, send </a:t>
            </a:r>
            <a:r>
              <a:rPr lang="en-US" sz="2400" dirty="0" err="1">
                <a:latin typeface="Gill Sans MT" charset="0"/>
              </a:rPr>
              <a:t>pkt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timeout(n):</a:t>
            </a:r>
          </a:p>
          <a:p>
            <a:r>
              <a:rPr lang="en-US" sz="2400" dirty="0">
                <a:latin typeface="Gill Sans MT" charset="0"/>
              </a:rPr>
              <a:t>resend </a:t>
            </a:r>
            <a:r>
              <a:rPr lang="en-US" sz="2400" dirty="0" err="1">
                <a:latin typeface="Gill Sans MT" charset="0"/>
              </a:rPr>
              <a:t>pkt</a:t>
            </a:r>
            <a:r>
              <a:rPr lang="en-US" sz="2400" dirty="0">
                <a:latin typeface="Gill Sans MT" charset="0"/>
              </a:rPr>
              <a:t> n, restart timer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ACK(n)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in </a:t>
            </a:r>
            <a:r>
              <a:rPr lang="en-US" sz="1800" dirty="0">
                <a:latin typeface="Gill Sans MT" charset="0"/>
              </a:rPr>
              <a:t>[sendbase,sendbase+N-1]:</a:t>
            </a:r>
            <a:endParaRPr lang="en-US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mark </a:t>
            </a:r>
            <a:r>
              <a:rPr lang="en-US" sz="2400" dirty="0" err="1">
                <a:latin typeface="Gill Sans MT" charset="0"/>
              </a:rPr>
              <a:t>pkt</a:t>
            </a:r>
            <a:r>
              <a:rPr lang="en-US" sz="2400" dirty="0">
                <a:latin typeface="Gill Sans MT" charset="0"/>
              </a:rPr>
              <a:t> n as received</a:t>
            </a:r>
          </a:p>
          <a:p>
            <a:r>
              <a:rPr lang="en-US" sz="2400" dirty="0">
                <a:latin typeface="Gill Sans MT" charset="0"/>
              </a:rPr>
              <a:t>if n smallest </a:t>
            </a:r>
            <a:r>
              <a:rPr lang="en-US" sz="2400" dirty="0" err="1">
                <a:latin typeface="Gill Sans MT" charset="0"/>
              </a:rPr>
              <a:t>unACKed</a:t>
            </a: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err="1">
                <a:latin typeface="Gill Sans MT" charset="0"/>
              </a:rPr>
              <a:t>pkt</a:t>
            </a:r>
            <a:r>
              <a:rPr lang="en-US" sz="2400" dirty="0">
                <a:latin typeface="Gill Sans MT" charset="0"/>
              </a:rPr>
              <a:t>, advance window base to next </a:t>
            </a:r>
            <a:r>
              <a:rPr lang="en-US" sz="2400" dirty="0" err="1">
                <a:latin typeface="Gill Sans MT" charset="0"/>
              </a:rPr>
              <a:t>unACKed</a:t>
            </a: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err="1">
                <a:latin typeface="Gill Sans MT" charset="0"/>
              </a:rPr>
              <a:t>seq</a:t>
            </a:r>
            <a:r>
              <a:rPr lang="en-US" sz="2400" dirty="0">
                <a:latin typeface="Gill Sans MT" charset="0"/>
              </a:rPr>
              <a:t> # </a:t>
            </a:r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495300" y="1448069"/>
            <a:ext cx="4042819" cy="4619356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69639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000099"/>
                  </a:solidFill>
                  <a:latin typeface="Gill Sans MT" charset="0"/>
                  <a:cs typeface="+mn-cs"/>
                </a:rPr>
                <a:t>sender</a:t>
              </a:r>
            </a:p>
          </p:txBody>
        </p:sp>
      </p:grp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charset="0"/>
              </a:rPr>
              <a:t>[rcvbase, rcvbase+N-1]</a:t>
            </a:r>
            <a:endParaRPr lang="en-US" sz="2800">
              <a:solidFill>
                <a:srgbClr val="CC0000"/>
              </a:solidFill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send 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out-of-order: buffer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in-order: deliver (also deliver buffered, in-order pkts), advance window to next not-yet-received pkt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charset="0"/>
              </a:rPr>
              <a:t>[rcvbase-N,rcvbase-1]</a:t>
            </a:r>
            <a:endParaRPr lang="en-US" sz="2800">
              <a:solidFill>
                <a:srgbClr val="CC0000"/>
              </a:solidFill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ACK(n)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>
                <a:solidFill>
                  <a:srgbClr val="CC0000"/>
                </a:solidFill>
                <a:latin typeface="Gill Sans MT" charset="0"/>
              </a:rPr>
              <a:t>otherwise: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ignore </a:t>
            </a:r>
            <a:endParaRPr lang="en-US" sz="2800">
              <a:latin typeface="Gill Sans MT" charset="0"/>
            </a:endParaRP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800">
              <a:latin typeface="Gill Sans MT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69642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000099"/>
                  </a:solidFill>
                  <a:latin typeface="Gill Sans MT" charset="0"/>
                  <a:cs typeface="+mn-cs"/>
                </a:rPr>
                <a:t>receiver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4B30C08F-B1AE-FC46-84A1-C45990B2DFA3}" type="slidenum">
              <a:rPr lang="en-US" sz="1200"/>
              <a:pPr/>
              <a:t>53</a:t>
            </a:fld>
            <a:endParaRPr lang="en-US" sz="1200"/>
          </a:p>
        </p:txBody>
      </p:sp>
      <p:pic>
        <p:nvPicPr>
          <p:cNvPr id="70659" name="Picture 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cs typeface="+mn-cs"/>
              </a:rPr>
              <a:t>send  pkt0</a:t>
            </a:r>
          </a:p>
          <a:p>
            <a:pPr algn="r">
              <a:defRPr/>
            </a:pPr>
            <a:r>
              <a:rPr lang="en-US" sz="1800">
                <a:cs typeface="+mn-cs"/>
              </a:rPr>
              <a:t>send  pkt1</a:t>
            </a:r>
          </a:p>
          <a:p>
            <a:pPr algn="r">
              <a:defRPr/>
            </a:pPr>
            <a:r>
              <a:rPr lang="en-US" sz="1800">
                <a:cs typeface="+mn-cs"/>
              </a:rPr>
              <a:t>send  pkt2</a:t>
            </a:r>
          </a:p>
          <a:p>
            <a:pPr algn="r">
              <a:defRPr/>
            </a:pPr>
            <a:r>
              <a:rPr lang="en-US" sz="1800">
                <a:cs typeface="+mn-cs"/>
              </a:rPr>
              <a:t>send  pkt3</a:t>
            </a:r>
          </a:p>
          <a:p>
            <a:pPr algn="r">
              <a:defRPr/>
            </a:pPr>
            <a:r>
              <a:rPr lang="en-US" sz="1800">
                <a:cs typeface="+mn-cs"/>
              </a:rPr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  <a:cs typeface="+mn-cs"/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  <a:cs typeface="+mn-cs"/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034088" y="1753876"/>
            <a:ext cx="2824023" cy="175432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cs typeface="+mn-cs"/>
              </a:rPr>
              <a:t>receive pkt0, deliver pkt0, </a:t>
            </a:r>
            <a:br>
              <a:rPr lang="en-US" sz="1800" dirty="0">
                <a:cs typeface="+mn-cs"/>
              </a:rPr>
            </a:br>
            <a:r>
              <a:rPr lang="en-US" sz="1800" dirty="0">
                <a:cs typeface="+mn-cs"/>
              </a:rPr>
              <a:t>	send ack0</a:t>
            </a:r>
          </a:p>
          <a:p>
            <a:pPr algn="l">
              <a:defRPr/>
            </a:pPr>
            <a:r>
              <a:rPr lang="en-US" sz="1800" dirty="0">
                <a:cs typeface="+mn-cs"/>
              </a:rPr>
              <a:t>receive pkt1, deliver pkt1,</a:t>
            </a:r>
            <a:br>
              <a:rPr lang="en-US" sz="1800" dirty="0">
                <a:cs typeface="+mn-cs"/>
              </a:rPr>
            </a:br>
            <a:r>
              <a:rPr lang="en-US" sz="1800" dirty="0">
                <a:cs typeface="+mn-cs"/>
              </a:rPr>
              <a:t>	send ack1</a:t>
            </a:r>
          </a:p>
          <a:p>
            <a:pPr algn="l">
              <a:defRPr/>
            </a:pPr>
            <a:r>
              <a:rPr lang="en-US" sz="1800" dirty="0">
                <a:cs typeface="+mn-cs"/>
              </a:rPr>
              <a:t>receive pkt3, buffer, </a:t>
            </a:r>
          </a:p>
          <a:p>
            <a:pPr algn="l">
              <a:defRPr/>
            </a:pPr>
            <a:r>
              <a:rPr lang="en-US" sz="1800" dirty="0">
                <a:cs typeface="+mn-cs"/>
              </a:rPr>
              <a:t>           send ack3</a:t>
            </a:r>
          </a:p>
        </p:txBody>
      </p:sp>
      <p:sp>
        <p:nvSpPr>
          <p:cNvPr id="70666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rcv ack0, send pkt4</a:t>
            </a:r>
          </a:p>
          <a:p>
            <a:pPr algn="r"/>
            <a:r>
              <a:rPr lang="en-US" sz="1800"/>
              <a:t>rcv ack1, send pkt5</a:t>
            </a:r>
          </a:p>
          <a:p>
            <a:pPr algn="r"/>
            <a:endParaRPr lang="en-US" sz="1800"/>
          </a:p>
        </p:txBody>
      </p:sp>
      <p:pic>
        <p:nvPicPr>
          <p:cNvPr id="70667" name="Picture 10" descr="alarm_clock_rin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  <a:cs typeface="+mn-cs"/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  <a:cs typeface="+mn-cs"/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  <a:cs typeface="+mn-cs"/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cs typeface="+mn-cs"/>
              </a:rPr>
              <a:t>receive pkt4, buffer, </a:t>
            </a:r>
          </a:p>
          <a:p>
            <a:pPr algn="l">
              <a:defRPr/>
            </a:pPr>
            <a:r>
              <a:rPr lang="en-US" sz="1800">
                <a:cs typeface="+mn-cs"/>
              </a:rPr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cs typeface="+mn-cs"/>
              </a:rPr>
              <a:t>receive pkt5, buffer, </a:t>
            </a:r>
          </a:p>
          <a:p>
            <a:pPr algn="l">
              <a:defRPr/>
            </a:pPr>
            <a:r>
              <a:rPr lang="en-US" sz="1800">
                <a:cs typeface="+mn-cs"/>
              </a:rPr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rcv pkt2; deliver pkt2,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record ack3 arrived</a:t>
            </a:r>
          </a:p>
        </p:txBody>
      </p:sp>
      <p:grpSp>
        <p:nvGrpSpPr>
          <p:cNvPr id="70687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>
                  <a:latin typeface="Arial" charset="0"/>
                  <a:cs typeface="+mn-cs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  <a:cs typeface="+mn-cs"/>
              </a:rPr>
              <a:t>sender window (N=4)</a:t>
            </a:r>
          </a:p>
        </p:txBody>
      </p:sp>
      <p:sp>
        <p:nvSpPr>
          <p:cNvPr id="55330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0690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>
                  <a:latin typeface="Arial" charset="0"/>
                  <a:cs typeface="+mn-cs"/>
                </a:rPr>
                <a:t>4 5 6 7 8 </a:t>
              </a:r>
            </a:p>
          </p:txBody>
        </p:sp>
      </p:grpSp>
      <p:grpSp>
        <p:nvGrpSpPr>
          <p:cNvPr id="70691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>
                  <a:latin typeface="Arial" charset="0"/>
                  <a:cs typeface="+mn-cs"/>
                </a:rPr>
                <a:t>4 5 6 7 8 </a:t>
              </a:r>
            </a:p>
          </p:txBody>
        </p:sp>
      </p:grpSp>
      <p:grpSp>
        <p:nvGrpSpPr>
          <p:cNvPr id="70692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0 1 2 3 </a:t>
              </a:r>
              <a:r>
                <a:rPr lang="en-US" sz="1400">
                  <a:latin typeface="Arial" charset="0"/>
                  <a:cs typeface="+mn-cs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1 2 3 4</a:t>
            </a:r>
            <a:r>
              <a:rPr lang="en-US" sz="1400">
                <a:latin typeface="Arial" charset="0"/>
                <a:cs typeface="+mn-cs"/>
              </a:rPr>
              <a:t> 5 6 7 8 </a:t>
            </a:r>
          </a:p>
        </p:txBody>
      </p:sp>
      <p:grpSp>
        <p:nvGrpSpPr>
          <p:cNvPr id="70695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70696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70697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70698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>
                  <a:latin typeface="Arial" charset="0"/>
                  <a:cs typeface="+mn-cs"/>
                </a:rPr>
                <a:t> 6 7 8 </a:t>
              </a:r>
            </a:p>
          </p:txBody>
        </p:sp>
      </p:grpSp>
      <p:grpSp>
        <p:nvGrpSpPr>
          <p:cNvPr id="70699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  <a:cs typeface="+mn-cs"/>
                </a:rPr>
                <a:t> 2 3 4 5</a:t>
              </a:r>
              <a:r>
                <a:rPr lang="en-US" sz="1400">
                  <a:latin typeface="Arial" charset="0"/>
                  <a:cs typeface="+mn-cs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2305050" y="5300663"/>
            <a:ext cx="1708150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record ack5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cs typeface="+mn-cs"/>
              </a:rPr>
              <a:t>Q: what happens when ack2 arrives?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6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ABE273B7-CDAF-9349-8F0D-120B42D0D501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>
                <a:latin typeface="Gill Sans MT" charset="0"/>
              </a:rPr>
              <a:t>Selective repeat:</a:t>
            </a:r>
            <a:br>
              <a:rPr lang="en-US" sz="3600">
                <a:latin typeface="Gill Sans MT" charset="0"/>
              </a:rPr>
            </a:br>
            <a:r>
              <a:rPr lang="en-US" sz="3600">
                <a:latin typeface="Gill Sans MT" charset="0"/>
              </a:rPr>
              <a:t>dilemma</a:t>
            </a:r>
            <a:endParaRPr lang="en-US">
              <a:latin typeface="Gill Sans MT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35306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example: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Gill Sans MT" charset="0"/>
              </a:rPr>
              <a:t>seq #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s: 0, 1, 2, 3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Gill Sans MT" charset="0"/>
              </a:rPr>
              <a:t>window size=3</a:t>
            </a:r>
            <a:endParaRPr lang="en-US">
              <a:latin typeface="Gill Sans MT" charset="0"/>
            </a:endParaRPr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receiver window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sender window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71733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734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735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pkt2</a:t>
              </a:r>
            </a:p>
          </p:txBody>
        </p:sp>
        <p:grpSp>
          <p:nvGrpSpPr>
            <p:cNvPr id="71742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timeout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  <a:cs typeface="+mn-cs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  <a:cs typeface="+mn-cs"/>
                </a:rPr>
                <a:t> 1 2 3</a:t>
              </a:r>
              <a:r>
                <a:rPr lang="en-US" sz="1200">
                  <a:latin typeface="Arial" charset="0"/>
                  <a:cs typeface="+mn-cs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  <a:cs typeface="+mn-cs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  <a:cs typeface="+mn-cs"/>
                </a:rPr>
                <a:t> 2 3 0</a:t>
              </a:r>
              <a:r>
                <a:rPr lang="en-US" sz="1200">
                  <a:latin typeface="Arial" charset="0"/>
                  <a:cs typeface="+mn-cs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  <a:cs typeface="+mn-cs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  <a:cs typeface="+mn-cs"/>
                </a:rPr>
                <a:t>3 0 1</a:t>
              </a:r>
              <a:r>
                <a:rPr lang="en-US" sz="1200">
                  <a:latin typeface="Arial" charset="0"/>
                  <a:cs typeface="+mn-cs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  <a:cs typeface="+mn-cs"/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  <a:cs typeface="+mn-cs"/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(b) oops!</a:t>
              </a:r>
            </a:p>
          </p:txBody>
        </p:sp>
      </p:grpSp>
      <p:grpSp>
        <p:nvGrpSpPr>
          <p:cNvPr id="71690" name="Group 128"/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71697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698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71699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0 1 2</a:t>
                </a:r>
                <a:r>
                  <a:rPr lang="en-US" sz="1200">
                    <a:latin typeface="Arial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  <a:cs typeface="+mn-cs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  <a:cs typeface="+mn-cs"/>
                </a:rPr>
                <a:t> 2</a:t>
              </a:r>
              <a:r>
                <a:rPr lang="en-US" sz="1200">
                  <a:latin typeface="Arial" charset="0"/>
                  <a:cs typeface="+mn-cs"/>
                </a:rPr>
                <a:t>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  <a:cs typeface="+mn-cs"/>
                </a:rPr>
                <a:t>3 0</a:t>
              </a:r>
              <a:r>
                <a:rPr lang="en-US" sz="1200">
                  <a:latin typeface="Arial" charset="0"/>
                  <a:cs typeface="+mn-cs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  <a:cs typeface="+mn-cs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  <a:cs typeface="+mn-cs"/>
                </a:rPr>
                <a:t> 1 2 3</a:t>
              </a:r>
              <a:r>
                <a:rPr lang="en-US" sz="1200">
                  <a:latin typeface="Arial" charset="0"/>
                  <a:cs typeface="+mn-cs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  <a:cs typeface="+mn-cs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  <a:cs typeface="+mn-cs"/>
                </a:rPr>
                <a:t> 2 3 0</a:t>
              </a:r>
              <a:r>
                <a:rPr lang="en-US" sz="1200">
                  <a:latin typeface="Arial" charset="0"/>
                  <a:cs typeface="+mn-cs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  <a:cs typeface="+mn-cs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  <a:cs typeface="+mn-cs"/>
                </a:rPr>
                <a:t>3 0 1</a:t>
              </a:r>
              <a:r>
                <a:rPr lang="en-US" sz="1200">
                  <a:latin typeface="Arial" charset="0"/>
                  <a:cs typeface="+mn-cs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  <a:cs typeface="+mn-cs"/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  <a:cs typeface="+mn-cs"/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  <a:cs typeface="+mn-cs"/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1722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  <a:cs typeface="+mn-cs"/>
                  </a:rPr>
                  <a:t>0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1 2</a:t>
                </a:r>
                <a:r>
                  <a:rPr lang="en-US" sz="1200">
                    <a:latin typeface="Arial" charset="0"/>
                    <a:cs typeface="+mn-cs"/>
                  </a:rPr>
                  <a:t>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3 </a:t>
                </a:r>
                <a:r>
                  <a:rPr lang="en-US" sz="1200">
                    <a:latin typeface="Arial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(a) no problem</a:t>
              </a:r>
            </a:p>
          </p:txBody>
        </p:sp>
      </p:grpSp>
      <p:grpSp>
        <p:nvGrpSpPr>
          <p:cNvPr id="12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71695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6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i="1"/>
              <a:t>receiver can</a:t>
            </a:r>
            <a:r>
              <a:rPr lang="ja-JP" altLang="en-US" i="1"/>
              <a:t>’</a:t>
            </a:r>
            <a:r>
              <a:rPr lang="en-US" altLang="ja-JP" i="1"/>
              <a:t>t see sender side.</a:t>
            </a:r>
          </a:p>
          <a:p>
            <a:r>
              <a:rPr lang="en-US" i="1"/>
              <a:t>receiver behavior identical in both cases!</a:t>
            </a:r>
          </a:p>
          <a:p>
            <a:r>
              <a:rPr lang="en-US" i="1">
                <a:solidFill>
                  <a:srgbClr val="CC0000"/>
                </a:solidFill>
              </a:rPr>
              <a:t>something</a:t>
            </a:r>
            <a:r>
              <a:rPr lang="ja-JP" altLang="en-US" i="1">
                <a:solidFill>
                  <a:srgbClr val="CC0000"/>
                </a:solidFill>
              </a:rPr>
              <a:t>’</a:t>
            </a:r>
            <a:r>
              <a:rPr lang="en-US" altLang="ja-JP" i="1">
                <a:solidFill>
                  <a:srgbClr val="CC0000"/>
                </a:solidFill>
              </a:rPr>
              <a:t>s (very) wrong!</a:t>
            </a:r>
            <a:endParaRPr lang="en-US" i="1">
              <a:solidFill>
                <a:srgbClr val="CC0000"/>
              </a:solidFill>
            </a:endParaRPr>
          </a:p>
        </p:txBody>
      </p:sp>
      <p:pic>
        <p:nvPicPr>
          <p:cNvPr id="71693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57288"/>
            <a:ext cx="30765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receiver sees no difference in two scenarios!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duplicate data accepted as new in (b)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400">
              <a:latin typeface="Gill Sans MT" charset="0"/>
              <a:cs typeface="+mn-cs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>
                <a:latin typeface="Gill Sans MT" charset="0"/>
                <a:cs typeface="+mn-cs"/>
              </a:rPr>
              <a:t> what relationship between seq # size and window size to avoid problem in (b)?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27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B97D95D6-814E-294F-B027-9C76165D3BE1}" type="slidenum">
              <a:rPr lang="en-US" sz="1200"/>
              <a:pPr/>
              <a:t>55</a:t>
            </a:fld>
            <a:endParaRPr lang="en-US" sz="1200"/>
          </a:p>
        </p:txBody>
      </p:sp>
      <p:pic>
        <p:nvPicPr>
          <p:cNvPr id="72707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cs typeface="+mn-cs"/>
              </a:rPr>
              <a:t>Go-back-N: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cs typeface="+mn-cs"/>
              </a:rPr>
              <a:t>sender can have up to N unacked packets in pipeline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cs typeface="+mn-cs"/>
              </a:rPr>
              <a:t>receiver only sends </a:t>
            </a:r>
            <a:r>
              <a:rPr lang="en-US" i="1">
                <a:solidFill>
                  <a:srgbClr val="CC0000"/>
                </a:solidFill>
                <a:cs typeface="+mn-cs"/>
              </a:rPr>
              <a:t>cumulative ack</a:t>
            </a:r>
          </a:p>
          <a:p>
            <a:pPr lvl="1">
              <a:defRPr/>
            </a:pPr>
            <a:r>
              <a:rPr lang="en-US"/>
              <a:t>doesn</a:t>
            </a:r>
            <a:r>
              <a:rPr lang="ja-JP" altLang="en-US"/>
              <a:t>’</a:t>
            </a:r>
            <a:r>
              <a:rPr lang="en-US"/>
              <a:t>t ack packet if there</a:t>
            </a:r>
            <a:r>
              <a:rPr lang="ja-JP" altLang="en-US"/>
              <a:t>’</a:t>
            </a:r>
            <a:r>
              <a:rPr lang="en-US"/>
              <a:t>s a gap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cs typeface="+mn-cs"/>
              </a:rPr>
              <a:t>sender has timer for oldest unacked packet</a:t>
            </a:r>
          </a:p>
          <a:p>
            <a:pPr lvl="1">
              <a:defRPr/>
            </a:pPr>
            <a:r>
              <a:rPr lang="en-US"/>
              <a:t>when timer expires, retransmit </a:t>
            </a:r>
            <a:r>
              <a:rPr lang="en-US" i="1"/>
              <a:t>all</a:t>
            </a:r>
            <a:r>
              <a:rPr lang="en-US"/>
              <a:t> unacked packets</a:t>
            </a:r>
          </a:p>
        </p:txBody>
      </p:sp>
      <p:sp>
        <p:nvSpPr>
          <p:cNvPr id="727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None/>
            </a:pPr>
            <a:r>
              <a:rPr lang="en-US" u="sng">
                <a:solidFill>
                  <a:srgbClr val="CC0000"/>
                </a:solidFill>
                <a:latin typeface="Gill Sans MT" charset="0"/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>
                <a:latin typeface="Gill Sans MT" charset="0"/>
              </a:rPr>
              <a:t>sender can have up to N unack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ed packets in pipeline</a:t>
            </a:r>
          </a:p>
          <a:p>
            <a:pPr>
              <a:lnSpc>
                <a:spcPct val="75000"/>
              </a:lnSpc>
            </a:pPr>
            <a:r>
              <a:rPr lang="en-US">
                <a:latin typeface="Gill Sans MT" charset="0"/>
              </a:rPr>
              <a:t>rcvr sends </a:t>
            </a:r>
            <a:r>
              <a:rPr lang="en-US" i="1">
                <a:solidFill>
                  <a:srgbClr val="CC0000"/>
                </a:solidFill>
                <a:latin typeface="Gill Sans MT" charset="0"/>
              </a:rPr>
              <a:t>individual ack</a:t>
            </a:r>
            <a:r>
              <a:rPr lang="en-US">
                <a:latin typeface="Gill Sans MT" charset="0"/>
              </a:rPr>
              <a:t> for each packet</a:t>
            </a:r>
          </a:p>
          <a:p>
            <a:pPr>
              <a:lnSpc>
                <a:spcPct val="70000"/>
              </a:lnSpc>
            </a:pPr>
            <a:endParaRPr lang="en-US">
              <a:latin typeface="Gill Sans MT" charset="0"/>
            </a:endParaRPr>
          </a:p>
          <a:p>
            <a:pPr>
              <a:lnSpc>
                <a:spcPct val="70000"/>
              </a:lnSpc>
              <a:buFont typeface="Wingdings" charset="0"/>
              <a:buNone/>
            </a:pPr>
            <a:endParaRPr lang="en-US">
              <a:latin typeface="Gill Sans MT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>
                <a:latin typeface="Gill Sans MT" charset="0"/>
              </a:rPr>
              <a:t>sender maintains timer for each unacked packet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Gill Sans MT" charset="0"/>
              </a:rPr>
              <a:t>when timer expires, retransmit only that unacked packet</a:t>
            </a:r>
          </a:p>
          <a:p>
            <a:pPr>
              <a:lnSpc>
                <a:spcPct val="70000"/>
              </a:lnSpc>
            </a:pPr>
            <a:endParaRPr lang="en-US">
              <a:latin typeface="Gill Sans MT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37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4BD3FBD8-2C20-1F49-8D13-5CAF208C6368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defRPr/>
            </a:pPr>
            <a:r>
              <a:rPr lang="en-US"/>
              <a:t>segment structure</a:t>
            </a:r>
          </a:p>
          <a:p>
            <a:pPr marL="912813" lvl="1">
              <a:defRPr/>
            </a:pPr>
            <a:r>
              <a:rPr lang="en-US"/>
              <a:t>reliable data transfer</a:t>
            </a:r>
          </a:p>
          <a:p>
            <a:pPr marL="912813" lvl="1">
              <a:defRPr/>
            </a:pPr>
            <a:r>
              <a:rPr lang="en-US"/>
              <a:t>flow control</a:t>
            </a:r>
          </a:p>
          <a:p>
            <a:pPr marL="912813" lvl="1"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7373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47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CE3B9B82-F056-B349-B2A2-0C5438735F9F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TCP: Overview  </a:t>
            </a:r>
            <a:r>
              <a:rPr lang="en-US" sz="2400">
                <a:latin typeface="Gill Sans MT" charset="0"/>
              </a:rPr>
              <a:t>RFCs: 793,1122,1323, 2018, 2581</a:t>
            </a:r>
            <a:endParaRPr lang="en-US">
              <a:latin typeface="Gill Sans MT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full duplex data:</a:t>
            </a:r>
          </a:p>
          <a:p>
            <a:pPr lvl="1">
              <a:defRPr/>
            </a:pPr>
            <a:r>
              <a:rPr lang="en-US"/>
              <a:t>bi-directional data flow in same connection</a:t>
            </a:r>
          </a:p>
          <a:p>
            <a:pPr lvl="1">
              <a:defRPr/>
            </a:pPr>
            <a:r>
              <a:rPr lang="en-US"/>
              <a:t>MSS: maximum segment size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connection-oriented:</a:t>
            </a:r>
            <a:r>
              <a:rPr lang="en-US">
                <a:cs typeface="+mn-cs"/>
              </a:rPr>
              <a:t> </a:t>
            </a:r>
          </a:p>
          <a:p>
            <a:pPr lvl="1">
              <a:defRPr/>
            </a:pPr>
            <a:r>
              <a:rPr lang="en-US"/>
              <a:t>handshaking (exchange of control msgs) inits sender, receiver state before data exchange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flow controlled:</a:t>
            </a:r>
          </a:p>
          <a:p>
            <a:pPr lvl="1">
              <a:defRPr/>
            </a:pPr>
            <a:r>
              <a:rPr lang="en-US"/>
              <a:t>sender will not overwhelm receiver</a:t>
            </a:r>
          </a:p>
        </p:txBody>
      </p:sp>
      <p:sp>
        <p:nvSpPr>
          <p:cNvPr id="7475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  <a:latin typeface="Gill Sans MT" charset="0"/>
              </a:rPr>
              <a:t>point-to-point:</a:t>
            </a:r>
          </a:p>
          <a:p>
            <a:pPr lvl="1"/>
            <a:r>
              <a:rPr lang="en-US">
                <a:latin typeface="Gill Sans MT" charset="0"/>
              </a:rPr>
              <a:t>one sender, one receiver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 </a:t>
            </a:r>
          </a:p>
          <a:p>
            <a:r>
              <a:rPr lang="en-US">
                <a:solidFill>
                  <a:srgbClr val="CC0000"/>
                </a:solidFill>
                <a:latin typeface="Gill Sans MT" charset="0"/>
              </a:rPr>
              <a:t>reliable, in-order </a:t>
            </a:r>
            <a:r>
              <a:rPr lang="en-US" i="1">
                <a:solidFill>
                  <a:srgbClr val="CC0000"/>
                </a:solidFill>
                <a:latin typeface="Gill Sans MT" charset="0"/>
              </a:rPr>
              <a:t>byte stream:</a:t>
            </a:r>
          </a:p>
          <a:p>
            <a:pPr lvl="1"/>
            <a:r>
              <a:rPr lang="en-US">
                <a:latin typeface="Gill Sans MT" charset="0"/>
              </a:rPr>
              <a:t>no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message boundaries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>
              <a:latin typeface="Gill Sans MT" charset="0"/>
            </a:endParaRPr>
          </a:p>
          <a:p>
            <a:r>
              <a:rPr lang="en-US">
                <a:solidFill>
                  <a:srgbClr val="CC0000"/>
                </a:solidFill>
                <a:latin typeface="Gill Sans MT" charset="0"/>
              </a:rPr>
              <a:t>pipelined:</a:t>
            </a:r>
          </a:p>
          <a:p>
            <a:pPr lvl="1"/>
            <a:r>
              <a:rPr lang="en-US">
                <a:latin typeface="Gill Sans MT" charset="0"/>
              </a:rPr>
              <a:t>TCP congestion and flow control set window size</a:t>
            </a:r>
            <a:endParaRPr lang="en-US" i="1">
              <a:latin typeface="Gill Sans MT" charset="0"/>
            </a:endParaRPr>
          </a:p>
          <a:p>
            <a:endParaRPr lang="en-US">
              <a:latin typeface="Gill Sans MT" charset="0"/>
            </a:endParaRPr>
          </a:p>
        </p:txBody>
      </p:sp>
      <p:pic>
        <p:nvPicPr>
          <p:cNvPr id="74758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F04527AA-0B87-934C-A9A3-ECB2F928B3FC}" type="slidenum">
              <a:rPr lang="en-US" sz="1200"/>
              <a:pPr/>
              <a:t>58</a:t>
            </a:fld>
            <a:endParaRPr lang="en-US" sz="1200"/>
          </a:p>
        </p:txBody>
      </p:sp>
      <p:pic>
        <p:nvPicPr>
          <p:cNvPr id="75779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TCP segment structure</a:t>
            </a:r>
            <a:endParaRPr lang="en-US">
              <a:latin typeface="Gill Sans MT" charset="0"/>
            </a:endParaRP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75783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>
                <a:latin typeface="Arial" charset="0"/>
              </a:rPr>
              <a:t>source port #</a:t>
            </a:r>
            <a:endParaRPr lang="en-US" sz="2400">
              <a:latin typeface="Arial" charset="0"/>
            </a:endParaRPr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>
                <a:latin typeface="Arial" charset="0"/>
              </a:rPr>
              <a:t>dest port #</a:t>
            </a:r>
            <a:endParaRPr lang="en-US" sz="1800">
              <a:latin typeface="Arial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32 bits</a:t>
            </a:r>
            <a:endParaRPr lang="en-US" sz="2400">
              <a:latin typeface="Arial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91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>
                <a:latin typeface="Arial" charset="0"/>
              </a:rPr>
              <a:t>application</a:t>
            </a:r>
          </a:p>
          <a:p>
            <a:r>
              <a:rPr lang="en-US" sz="2000">
                <a:latin typeface="Arial" charset="0"/>
              </a:rPr>
              <a:t>data </a:t>
            </a:r>
          </a:p>
          <a:p>
            <a:r>
              <a:rPr lang="en-US" sz="2000">
                <a:latin typeface="Arial" charset="0"/>
              </a:rPr>
              <a:t>(variable length)</a:t>
            </a:r>
            <a:endParaRPr lang="en-US" sz="2400">
              <a:latin typeface="Arial" charset="0"/>
            </a:endParaRPr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>
                <a:latin typeface="Arial" charset="0"/>
              </a:rPr>
              <a:t>sequence number</a:t>
            </a:r>
            <a:endParaRPr lang="en-US" sz="2400">
              <a:latin typeface="Arial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checksum</a:t>
            </a:r>
          </a:p>
        </p:txBody>
      </p:sp>
      <p:sp>
        <p:nvSpPr>
          <p:cNvPr id="75802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F</a:t>
            </a:r>
            <a:endParaRPr lang="en-US" sz="2400">
              <a:latin typeface="Arial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809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S</a:t>
            </a:r>
            <a:endParaRPr lang="en-US" sz="2400">
              <a:latin typeface="Arial" charset="0"/>
            </a:endParaRPr>
          </a:p>
        </p:txBody>
      </p:sp>
      <p:sp>
        <p:nvSpPr>
          <p:cNvPr id="75810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R</a:t>
            </a:r>
            <a:endParaRPr lang="en-US" sz="2400">
              <a:latin typeface="Arial" charset="0"/>
            </a:endParaRPr>
          </a:p>
        </p:txBody>
      </p:sp>
      <p:sp>
        <p:nvSpPr>
          <p:cNvPr id="75811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P</a:t>
            </a:r>
            <a:endParaRPr lang="en-US" sz="2400">
              <a:latin typeface="Arial" charset="0"/>
            </a:endParaRPr>
          </a:p>
        </p:txBody>
      </p:sp>
      <p:sp>
        <p:nvSpPr>
          <p:cNvPr id="75812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A</a:t>
            </a:r>
            <a:endParaRPr lang="en-US" sz="2400">
              <a:latin typeface="Arial" charset="0"/>
            </a:endParaRPr>
          </a:p>
        </p:txBody>
      </p:sp>
      <p:sp>
        <p:nvSpPr>
          <p:cNvPr id="75813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U</a:t>
            </a:r>
            <a:endParaRPr lang="en-US" sz="2400">
              <a:latin typeface="Arial" charset="0"/>
            </a:endParaRPr>
          </a:p>
        </p:txBody>
      </p:sp>
      <p:sp>
        <p:nvSpPr>
          <p:cNvPr id="75814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head</a:t>
            </a:r>
          </a:p>
          <a:p>
            <a:r>
              <a:rPr lang="en-US" sz="1400">
                <a:latin typeface="Arial" charset="0"/>
              </a:rPr>
              <a:t>len</a:t>
            </a:r>
            <a:endParaRPr lang="en-US" sz="1800">
              <a:latin typeface="Arial" charset="0"/>
            </a:endParaRPr>
          </a:p>
        </p:txBody>
      </p:sp>
      <p:sp>
        <p:nvSpPr>
          <p:cNvPr id="75815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not</a:t>
            </a:r>
          </a:p>
          <a:p>
            <a:r>
              <a:rPr lang="en-US" sz="1400">
                <a:latin typeface="Arial" charset="0"/>
              </a:rPr>
              <a:t>used</a:t>
            </a:r>
            <a:endParaRPr lang="en-US" sz="1800">
              <a:latin typeface="Arial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817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>
                <a:latin typeface="Arial" charset="0"/>
              </a:rPr>
              <a:t>options (variable length)</a:t>
            </a:r>
            <a:endParaRPr lang="en-US" sz="2400">
              <a:latin typeface="Arial" charset="0"/>
            </a:endParaRPr>
          </a:p>
        </p:txBody>
      </p:sp>
      <p:sp>
        <p:nvSpPr>
          <p:cNvPr id="75818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latin typeface="Arial" charset="0"/>
              </a:rPr>
              <a:t>URG: urgent data </a:t>
            </a:r>
          </a:p>
          <a:p>
            <a:pPr algn="r"/>
            <a:r>
              <a:rPr lang="en-US" sz="1800">
                <a:latin typeface="Arial" charset="0"/>
              </a:rPr>
              <a:t>(generally not used)</a:t>
            </a:r>
            <a:endParaRPr lang="en-US" sz="1000">
              <a:latin typeface="Arial" charset="0"/>
            </a:endParaRPr>
          </a:p>
        </p:txBody>
      </p:sp>
      <p:sp>
        <p:nvSpPr>
          <p:cNvPr id="75819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latin typeface="Arial" charset="0"/>
              </a:rPr>
              <a:t>ACK: ACK #</a:t>
            </a:r>
          </a:p>
          <a:p>
            <a:pPr algn="r"/>
            <a:r>
              <a:rPr lang="en-US" sz="1800">
                <a:latin typeface="Arial" charset="0"/>
              </a:rPr>
              <a:t>valid</a:t>
            </a:r>
            <a:endParaRPr lang="en-US" sz="1000">
              <a:latin typeface="Arial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PSH: push data now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RST, SYN, FIN: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connection estab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(setup, teardown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825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# bytes </a:t>
            </a:r>
          </a:p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rcvr willing</a:t>
            </a:r>
          </a:p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counting</a:t>
            </a:r>
          </a:p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by bytes </a:t>
            </a:r>
          </a:p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of data</a:t>
            </a:r>
          </a:p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Internet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checksum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68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3F403CDA-96BB-944C-9AE7-7A2E72D433EC}" type="slidenum">
              <a:rPr lang="en-US" sz="1200"/>
              <a:pPr/>
              <a:t>59</a:t>
            </a:fld>
            <a:endParaRPr lang="en-US" sz="1200"/>
          </a:p>
        </p:txBody>
      </p:sp>
      <p:pic>
        <p:nvPicPr>
          <p:cNvPr id="76803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seq. numbers, ACKs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339850"/>
            <a:ext cx="3927475" cy="4648200"/>
          </a:xfrm>
        </p:spPr>
        <p:txBody>
          <a:bodyPr/>
          <a:lstStyle/>
          <a:p>
            <a:pPr marL="234950" indent="-123825">
              <a:buFont typeface="Wingdings" charset="0"/>
              <a:buNone/>
            </a:pPr>
            <a:r>
              <a:rPr lang="en-US" sz="2400" u="sng">
                <a:solidFill>
                  <a:srgbClr val="CC0000"/>
                </a:solidFill>
                <a:latin typeface="Gill Sans MT" charset="0"/>
              </a:rPr>
              <a:t>sequence numbers:</a:t>
            </a:r>
            <a:endParaRPr lang="en-US" sz="2400">
              <a:solidFill>
                <a:srgbClr val="CC0000"/>
              </a:solidFill>
              <a:latin typeface="Gill Sans MT" charset="0"/>
            </a:endParaRPr>
          </a:p>
          <a:p>
            <a:pPr marL="512763" lvl="1" indent="-163513"/>
            <a:r>
              <a:rPr lang="en-US">
                <a:latin typeface="Gill Sans MT" charset="0"/>
              </a:rPr>
              <a:t>byte stream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number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of first byte in segment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s data</a:t>
            </a:r>
            <a:endParaRPr lang="en-US" altLang="ja-JP" sz="2000">
              <a:latin typeface="Gill Sans MT" charset="0"/>
            </a:endParaRPr>
          </a:p>
          <a:p>
            <a:pPr marL="234950" indent="-123825">
              <a:buFont typeface="Wingdings" charset="0"/>
              <a:buNone/>
            </a:pPr>
            <a:r>
              <a:rPr lang="en-US" sz="2400" u="sng">
                <a:solidFill>
                  <a:srgbClr val="CC0000"/>
                </a:solidFill>
                <a:latin typeface="Gill Sans MT" charset="0"/>
              </a:rPr>
              <a:t>acknowledgements:</a:t>
            </a:r>
            <a:endParaRPr lang="en-US" sz="2400">
              <a:solidFill>
                <a:srgbClr val="CC0000"/>
              </a:solidFill>
              <a:latin typeface="Gill Sans MT" charset="0"/>
            </a:endParaRPr>
          </a:p>
          <a:p>
            <a:pPr marL="512763" lvl="1" indent="-163513"/>
            <a:r>
              <a:rPr lang="en-US">
                <a:latin typeface="Gill Sans MT" charset="0"/>
              </a:rPr>
              <a:t>seq # of next byte expected from other side</a:t>
            </a:r>
          </a:p>
          <a:p>
            <a:pPr marL="512763" lvl="1" indent="-163513"/>
            <a:r>
              <a:rPr lang="en-US">
                <a:latin typeface="Gill Sans MT" charset="0"/>
              </a:rPr>
              <a:t>cumulative ACK</a:t>
            </a:r>
          </a:p>
          <a:p>
            <a:pPr marL="234950" indent="-123825">
              <a:buFont typeface="Wingdings" charset="0"/>
              <a:buNone/>
            </a:pPr>
            <a:r>
              <a:rPr lang="en-US" sz="240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>
                <a:latin typeface="Gill Sans MT" charset="0"/>
              </a:rPr>
              <a:t> how receiver handles out-of-order segments</a:t>
            </a:r>
          </a:p>
          <a:p>
            <a:pPr marL="512763" lvl="1" indent="-163513"/>
            <a:r>
              <a:rPr lang="en-US">
                <a:latin typeface="Gill Sans MT" charset="0"/>
              </a:rPr>
              <a:t>A: TCP spec doesn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t say, - up to implementor</a:t>
            </a:r>
            <a:endParaRPr lang="en-US">
              <a:latin typeface="Gill Sans MT" charset="0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5770563" y="3816350"/>
            <a:ext cx="2897187" cy="2541588"/>
            <a:chOff x="5770563" y="3816350"/>
            <a:chExt cx="2897187" cy="2541588"/>
          </a:xfrm>
        </p:grpSpPr>
        <p:sp>
          <p:nvSpPr>
            <p:cNvPr id="60505" name="Rectangle 167"/>
            <p:cNvSpPr>
              <a:spLocks noChangeArrowheads="1"/>
            </p:cNvSpPr>
            <p:nvPr/>
          </p:nvSpPr>
          <p:spPr bwMode="auto">
            <a:xfrm>
              <a:off x="6015038" y="5694363"/>
              <a:ext cx="1908175" cy="206375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6886" name="Group 195"/>
            <p:cNvGrpSpPr>
              <a:grpSpLocks/>
            </p:cNvGrpSpPr>
            <p:nvPr/>
          </p:nvGrpSpPr>
          <p:grpSpPr bwMode="auto">
            <a:xfrm>
              <a:off x="6546850" y="5849938"/>
              <a:ext cx="358775" cy="304800"/>
              <a:chOff x="5144" y="3677"/>
              <a:chExt cx="226" cy="192"/>
            </a:xfrm>
          </p:grpSpPr>
          <p:sp>
            <p:nvSpPr>
              <p:cNvPr id="60503" name="Rectangle 194"/>
              <p:cNvSpPr>
                <a:spLocks noChangeArrowheads="1"/>
              </p:cNvSpPr>
              <p:nvPr/>
            </p:nvSpPr>
            <p:spPr bwMode="auto">
              <a:xfrm>
                <a:off x="5212" y="3716"/>
                <a:ext cx="88" cy="13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04" name="Text Box 193"/>
              <p:cNvSpPr txBox="1">
                <a:spLocks noChangeArrowheads="1"/>
              </p:cNvSpPr>
              <p:nvPr/>
            </p:nvSpPr>
            <p:spPr bwMode="auto">
              <a:xfrm>
                <a:off x="5144" y="3677"/>
                <a:ext cx="2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 Narrow" charset="0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76887" name="Group 148"/>
            <p:cNvGrpSpPr>
              <a:grpSpLocks/>
            </p:cNvGrpSpPr>
            <p:nvPr/>
          </p:nvGrpSpPr>
          <p:grpSpPr bwMode="auto">
            <a:xfrm>
              <a:off x="5983288" y="5224463"/>
              <a:ext cx="1987550" cy="1133475"/>
              <a:chOff x="1976" y="2984"/>
              <a:chExt cx="1252" cy="714"/>
            </a:xfrm>
          </p:grpSpPr>
          <p:sp>
            <p:nvSpPr>
              <p:cNvPr id="60509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10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60511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err="1">
                    <a:latin typeface="Arial" charset="0"/>
                    <a:cs typeface="+mn-cs"/>
                  </a:rPr>
                  <a:t>dest</a:t>
                </a:r>
                <a:r>
                  <a:rPr lang="en-US" sz="1000" dirty="0">
                    <a:latin typeface="Arial" charset="0"/>
                    <a:cs typeface="+mn-cs"/>
                  </a:rPr>
                  <a:t> port #</a:t>
                </a:r>
              </a:p>
            </p:txBody>
          </p:sp>
          <p:sp>
            <p:nvSpPr>
              <p:cNvPr id="60512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60513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60514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60515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16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17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18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19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20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21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  <a:cs typeface="+mn-cs"/>
                  </a:rPr>
                  <a:t>rwnd</a:t>
                </a:r>
              </a:p>
            </p:txBody>
          </p:sp>
          <p:sp>
            <p:nvSpPr>
              <p:cNvPr id="60522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err="1">
                    <a:latin typeface="Arial" charset="0"/>
                    <a:cs typeface="+mn-cs"/>
                  </a:rPr>
                  <a:t>urg</a:t>
                </a:r>
                <a:r>
                  <a:rPr lang="en-US" sz="1000" dirty="0">
                    <a:latin typeface="Arial" charset="0"/>
                    <a:cs typeface="+mn-cs"/>
                  </a:rPr>
                  <a:t> pointer</a:t>
                </a:r>
              </a:p>
            </p:txBody>
          </p:sp>
          <p:sp>
            <p:nvSpPr>
              <p:cNvPr id="60523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24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0507" name="Text Box 166"/>
            <p:cNvSpPr txBox="1">
              <a:spLocks noChangeArrowheads="1"/>
            </p:cNvSpPr>
            <p:nvPr/>
          </p:nvSpPr>
          <p:spPr bwMode="auto">
            <a:xfrm>
              <a:off x="5937250" y="4908550"/>
              <a:ext cx="2730500" cy="3365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cs typeface="+mn-cs"/>
                </a:rPr>
                <a:t>incoming segment to sender</a:t>
              </a:r>
            </a:p>
          </p:txBody>
        </p:sp>
        <p:sp>
          <p:nvSpPr>
            <p:cNvPr id="76889" name="Freeform 168"/>
            <p:cNvSpPr>
              <a:spLocks/>
            </p:cNvSpPr>
            <p:nvPr/>
          </p:nvSpPr>
          <p:spPr bwMode="auto">
            <a:xfrm flipH="1" flipV="1">
              <a:off x="5770563" y="3816350"/>
              <a:ext cx="169862" cy="1895475"/>
            </a:xfrm>
            <a:custGeom>
              <a:avLst/>
              <a:gdLst>
                <a:gd name="T0" fmla="*/ 0 w 107"/>
                <a:gd name="T1" fmla="*/ 0 h 910"/>
                <a:gd name="T2" fmla="*/ 2147483647 w 107"/>
                <a:gd name="T3" fmla="*/ 0 h 910"/>
                <a:gd name="T4" fmla="*/ 2147483647 w 107"/>
                <a:gd name="T5" fmla="*/ 2147483647 h 910"/>
                <a:gd name="T6" fmla="*/ 0 60000 65536"/>
                <a:gd name="T7" fmla="*/ 0 60000 65536"/>
                <a:gd name="T8" fmla="*/ 0 60000 65536"/>
                <a:gd name="T9" fmla="*/ 0 w 107"/>
                <a:gd name="T10" fmla="*/ 0 h 910"/>
                <a:gd name="T11" fmla="*/ 107 w 107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0425" name="Rectangle 37"/>
          <p:cNvSpPr>
            <a:spLocks noChangeArrowheads="1"/>
          </p:cNvSpPr>
          <p:nvPr/>
        </p:nvSpPr>
        <p:spPr bwMode="auto">
          <a:xfrm>
            <a:off x="46974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6" name="Rectangle 39"/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7" name="Rectangle 40"/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8" name="Rectangle 41"/>
          <p:cNvSpPr>
            <a:spLocks noChangeArrowheads="1"/>
          </p:cNvSpPr>
          <p:nvPr/>
        </p:nvSpPr>
        <p:spPr bwMode="auto">
          <a:xfrm>
            <a:off x="498951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9" name="Rectangle 42"/>
          <p:cNvSpPr>
            <a:spLocks noChangeArrowheads="1"/>
          </p:cNvSpPr>
          <p:nvPr/>
        </p:nvSpPr>
        <p:spPr bwMode="auto">
          <a:xfrm>
            <a:off x="508476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0" name="Rectangle 43"/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1" name="Rectangle 45"/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2" name="Rectangle 46"/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3" name="Rectangle 47"/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4" name="Rectangle 50"/>
          <p:cNvSpPr>
            <a:spLocks noChangeArrowheads="1"/>
          </p:cNvSpPr>
          <p:nvPr/>
        </p:nvSpPr>
        <p:spPr bwMode="auto">
          <a:xfrm>
            <a:off x="5570538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5" name="Rectangle 51"/>
          <p:cNvSpPr>
            <a:spLocks noChangeArrowheads="1"/>
          </p:cNvSpPr>
          <p:nvPr/>
        </p:nvSpPr>
        <p:spPr bwMode="auto">
          <a:xfrm>
            <a:off x="5668963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6" name="Rectangle 52"/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7" name="Rectangle 53"/>
          <p:cNvSpPr>
            <a:spLocks noChangeArrowheads="1"/>
          </p:cNvSpPr>
          <p:nvPr/>
        </p:nvSpPr>
        <p:spPr bwMode="auto">
          <a:xfrm>
            <a:off x="58626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8" name="Rectangle 54"/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9" name="Rectangle 55"/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0" name="Rectangle 56"/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1" name="Rectangle 57"/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2" name="Rectangle 58"/>
          <p:cNvSpPr>
            <a:spLocks noChangeArrowheads="1"/>
          </p:cNvSpPr>
          <p:nvPr/>
        </p:nvSpPr>
        <p:spPr bwMode="auto">
          <a:xfrm>
            <a:off x="63388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3" name="Rectangle 59"/>
          <p:cNvSpPr>
            <a:spLocks noChangeArrowheads="1"/>
          </p:cNvSpPr>
          <p:nvPr/>
        </p:nvSpPr>
        <p:spPr bwMode="auto">
          <a:xfrm>
            <a:off x="64277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4" name="Rectangle 60"/>
          <p:cNvSpPr>
            <a:spLocks noChangeArrowheads="1"/>
          </p:cNvSpPr>
          <p:nvPr/>
        </p:nvSpPr>
        <p:spPr bwMode="auto">
          <a:xfrm>
            <a:off x="65230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5" name="Rectangle 61"/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6" name="Rectangle 62"/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7" name="Rectangle 63"/>
          <p:cNvSpPr>
            <a:spLocks noChangeArrowheads="1"/>
          </p:cNvSpPr>
          <p:nvPr/>
        </p:nvSpPr>
        <p:spPr bwMode="auto">
          <a:xfrm>
            <a:off x="68056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8" name="Rectangle 64"/>
          <p:cNvSpPr>
            <a:spLocks noChangeArrowheads="1"/>
          </p:cNvSpPr>
          <p:nvPr/>
        </p:nvSpPr>
        <p:spPr bwMode="auto">
          <a:xfrm>
            <a:off x="69008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9" name="Rectangle 65"/>
          <p:cNvSpPr>
            <a:spLocks noChangeArrowheads="1"/>
          </p:cNvSpPr>
          <p:nvPr/>
        </p:nvSpPr>
        <p:spPr bwMode="auto">
          <a:xfrm>
            <a:off x="69897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0" name="Rectangle 66"/>
          <p:cNvSpPr>
            <a:spLocks noChangeArrowheads="1"/>
          </p:cNvSpPr>
          <p:nvPr/>
        </p:nvSpPr>
        <p:spPr bwMode="auto">
          <a:xfrm>
            <a:off x="70850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1" name="Rectangle 68"/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2" name="Rectangle 69"/>
          <p:cNvSpPr>
            <a:spLocks noChangeArrowheads="1"/>
          </p:cNvSpPr>
          <p:nvPr/>
        </p:nvSpPr>
        <p:spPr bwMode="auto">
          <a:xfrm>
            <a:off x="7278688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3" name="Rectangle 70"/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4" name="Rectangle 71"/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5" name="Rectangle 72"/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6" name="Rectangle 73"/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7" name="Rectangle 74"/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8" name="Rectangle 75"/>
          <p:cNvSpPr>
            <a:spLocks noChangeArrowheads="1"/>
          </p:cNvSpPr>
          <p:nvPr/>
        </p:nvSpPr>
        <p:spPr bwMode="auto">
          <a:xfrm>
            <a:off x="7853363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9" name="Rectangle 76"/>
          <p:cNvSpPr>
            <a:spLocks noChangeArrowheads="1"/>
          </p:cNvSpPr>
          <p:nvPr/>
        </p:nvSpPr>
        <p:spPr bwMode="auto">
          <a:xfrm>
            <a:off x="79486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0" name="Rectangle 78"/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1" name="Rectangle 79"/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2" name="Line 80"/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3" name="Line 82"/>
          <p:cNvSpPr>
            <a:spLocks noChangeShapeType="1"/>
          </p:cNvSpPr>
          <p:nvPr/>
        </p:nvSpPr>
        <p:spPr bwMode="auto">
          <a:xfrm>
            <a:off x="5697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4" name="Line 83"/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5" name="Line 84"/>
          <p:cNvSpPr>
            <a:spLocks noChangeShapeType="1"/>
          </p:cNvSpPr>
          <p:nvPr/>
        </p:nvSpPr>
        <p:spPr bwMode="auto">
          <a:xfrm>
            <a:off x="6621463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6" name="Line 87"/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7" name="Line 88"/>
          <p:cNvSpPr>
            <a:spLocks noChangeShapeType="1"/>
          </p:cNvSpPr>
          <p:nvPr/>
        </p:nvSpPr>
        <p:spPr bwMode="auto">
          <a:xfrm>
            <a:off x="6083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8" name="Line 89"/>
          <p:cNvSpPr>
            <a:spLocks noChangeShapeType="1"/>
          </p:cNvSpPr>
          <p:nvPr/>
        </p:nvSpPr>
        <p:spPr bwMode="auto">
          <a:xfrm>
            <a:off x="6902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9" name="Line 90"/>
          <p:cNvSpPr>
            <a:spLocks noChangeShapeType="1"/>
          </p:cNvSpPr>
          <p:nvPr/>
        </p:nvSpPr>
        <p:spPr bwMode="auto">
          <a:xfrm>
            <a:off x="7559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70" name="Text Box 91"/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sent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ACKed</a:t>
            </a:r>
          </a:p>
        </p:txBody>
      </p:sp>
      <p:sp>
        <p:nvSpPr>
          <p:cNvPr id="76853" name="Text Box 92"/>
          <p:cNvSpPr txBox="1">
            <a:spLocks noChangeArrowheads="1"/>
          </p:cNvSpPr>
          <p:nvPr/>
        </p:nvSpPr>
        <p:spPr bwMode="auto">
          <a:xfrm>
            <a:off x="5711825" y="4144963"/>
            <a:ext cx="10668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/>
              <a:t>sent, not-yet ACKed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sz="1400"/>
          </a:p>
        </p:txBody>
      </p:sp>
      <p:sp>
        <p:nvSpPr>
          <p:cNvPr id="60472" name="Text Box 93"/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usable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but 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yet sent</a:t>
            </a:r>
          </a:p>
        </p:txBody>
      </p:sp>
      <p:sp>
        <p:nvSpPr>
          <p:cNvPr id="60473" name="Text Box 94"/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usable</a:t>
            </a:r>
          </a:p>
        </p:txBody>
      </p:sp>
      <p:sp>
        <p:nvSpPr>
          <p:cNvPr id="60474" name="Text Box 96"/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window size</a:t>
            </a:r>
          </a:p>
          <a:p>
            <a:pPr>
              <a:lnSpc>
                <a:spcPct val="90000"/>
              </a:lnSpc>
              <a:defRPr/>
            </a:pPr>
            <a:r>
              <a:rPr lang="en-US" sz="1400" i="1">
                <a:cs typeface="+mn-cs"/>
              </a:rPr>
              <a:t> N</a:t>
            </a:r>
          </a:p>
        </p:txBody>
      </p:sp>
      <p:grpSp>
        <p:nvGrpSpPr>
          <p:cNvPr id="76857" name="Group 99"/>
          <p:cNvGrpSpPr>
            <a:grpSpLocks/>
          </p:cNvGrpSpPr>
          <p:nvPr/>
        </p:nvGrpSpPr>
        <p:grpSpPr bwMode="auto"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6050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050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6858" name="Group 100"/>
          <p:cNvGrpSpPr>
            <a:grpSpLocks/>
          </p:cNvGrpSpPr>
          <p:nvPr/>
        </p:nvGrpSpPr>
        <p:grpSpPr bwMode="auto"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60499" name="Line 101"/>
            <p:cNvSpPr>
              <a:spLocks noChangeShapeType="1"/>
            </p:cNvSpPr>
            <p:nvPr/>
          </p:nvSpPr>
          <p:spPr bwMode="auto">
            <a:xfrm>
              <a:off x="4256" y="1744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0500" name="Line 102"/>
            <p:cNvSpPr>
              <a:spLocks noChangeShapeType="1"/>
            </p:cNvSpPr>
            <p:nvPr/>
          </p:nvSpPr>
          <p:spPr bwMode="auto">
            <a:xfrm>
              <a:off x="4628" y="1698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0477" name="Text Box 196"/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>
              <a:defRPr/>
            </a:pPr>
            <a:r>
              <a:rPr lang="en-US" sz="1400" i="1">
                <a:cs typeface="+mn-cs"/>
              </a:rPr>
              <a:t>sender sequence number space </a:t>
            </a:r>
          </a:p>
        </p:txBody>
      </p:sp>
      <p:grpSp>
        <p:nvGrpSpPr>
          <p:cNvPr id="7" name="Group 199"/>
          <p:cNvGrpSpPr>
            <a:grpSpLocks/>
          </p:cNvGrpSpPr>
          <p:nvPr/>
        </p:nvGrpSpPr>
        <p:grpSpPr bwMode="auto"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60479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6862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60483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84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60485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60486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60487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60488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60489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0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1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2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3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4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5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  <a:cs typeface="+mn-cs"/>
                  </a:rPr>
                  <a:t>rwnd</a:t>
                </a:r>
              </a:p>
            </p:txBody>
          </p:sp>
          <p:sp>
            <p:nvSpPr>
              <p:cNvPr id="60496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60497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8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0481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outgoing segment from sender</a:t>
              </a:r>
            </a:p>
          </p:txBody>
        </p:sp>
        <p:sp>
          <p:nvSpPr>
            <p:cNvPr id="76864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411 h 910"/>
                <a:gd name="T6" fmla="*/ 0 60000 65536"/>
                <a:gd name="T7" fmla="*/ 0 60000 65536"/>
                <a:gd name="T8" fmla="*/ 0 60000 65536"/>
                <a:gd name="T9" fmla="*/ 0 w 107"/>
                <a:gd name="T10" fmla="*/ 0 h 910"/>
                <a:gd name="T11" fmla="*/ 107 w 107"/>
                <a:gd name="T12" fmla="*/ 910 h 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48E2D3A2-2C0A-5446-94F9-7F14CB0F975D}" type="slidenum">
              <a:rPr lang="en-US" sz="1200"/>
              <a:pPr/>
              <a:t>6</a:t>
            </a:fld>
            <a:endParaRPr lang="en-US" sz="1200"/>
          </a:p>
        </p:txBody>
      </p:sp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001 w 1036"/>
                <a:gd name="T1" fmla="*/ 11 h 675"/>
                <a:gd name="T2" fmla="*/ 603 w 1036"/>
                <a:gd name="T3" fmla="*/ 53 h 675"/>
                <a:gd name="T4" fmla="*/ 319 w 1036"/>
                <a:gd name="T5" fmla="*/ 129 h 675"/>
                <a:gd name="T6" fmla="*/ 237 w 1036"/>
                <a:gd name="T7" fmla="*/ 229 h 675"/>
                <a:gd name="T8" fmla="*/ 33 w 1036"/>
                <a:gd name="T9" fmla="*/ 297 h 675"/>
                <a:gd name="T10" fmla="*/ 26 w 1036"/>
                <a:gd name="T11" fmla="*/ 459 h 675"/>
                <a:gd name="T12" fmla="*/ 204 w 1036"/>
                <a:gd name="T13" fmla="*/ 489 h 675"/>
                <a:gd name="T14" fmla="*/ 710 w 1036"/>
                <a:gd name="T15" fmla="*/ 489 h 675"/>
                <a:gd name="T16" fmla="*/ 923 w 1036"/>
                <a:gd name="T17" fmla="*/ 555 h 675"/>
                <a:gd name="T18" fmla="*/ 1162 w 1036"/>
                <a:gd name="T19" fmla="*/ 657 h 675"/>
                <a:gd name="T20" fmla="*/ 1345 w 1036"/>
                <a:gd name="T21" fmla="*/ 661 h 675"/>
                <a:gd name="T22" fmla="*/ 1471 w 1036"/>
                <a:gd name="T23" fmla="*/ 603 h 675"/>
                <a:gd name="T24" fmla="*/ 1534 w 1036"/>
                <a:gd name="T25" fmla="*/ 445 h 675"/>
                <a:gd name="T26" fmla="*/ 1574 w 1036"/>
                <a:gd name="T27" fmla="*/ 291 h 675"/>
                <a:gd name="T28" fmla="*/ 1579 w 1036"/>
                <a:gd name="T29" fmla="*/ 107 h 675"/>
                <a:gd name="T30" fmla="*/ 1445 w 1036"/>
                <a:gd name="T31" fmla="*/ 17 h 675"/>
                <a:gd name="T32" fmla="*/ 1199 w 1036"/>
                <a:gd name="T33" fmla="*/ 3 h 675"/>
                <a:gd name="T34" fmla="*/ 1001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cs typeface="+mn-cs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7205 w 765"/>
                <a:gd name="T1" fmla="*/ 320 h 459"/>
                <a:gd name="T2" fmla="*/ 4883 w 765"/>
                <a:gd name="T3" fmla="*/ 2272 h 459"/>
                <a:gd name="T4" fmla="*/ 1633 w 765"/>
                <a:gd name="T5" fmla="*/ 3233 h 459"/>
                <a:gd name="T6" fmla="*/ 234 w 765"/>
                <a:gd name="T7" fmla="*/ 10895 h 459"/>
                <a:gd name="T8" fmla="*/ 3055 w 765"/>
                <a:gd name="T9" fmla="*/ 14395 h 459"/>
                <a:gd name="T10" fmla="*/ 5872 w 765"/>
                <a:gd name="T11" fmla="*/ 13798 h 459"/>
                <a:gd name="T12" fmla="*/ 9913 w 765"/>
                <a:gd name="T13" fmla="*/ 14395 h 459"/>
                <a:gd name="T14" fmla="*/ 11862 w 765"/>
                <a:gd name="T15" fmla="*/ 14061 h 459"/>
                <a:gd name="T16" fmla="*/ 12768 w 765"/>
                <a:gd name="T17" fmla="*/ 12064 h 459"/>
                <a:gd name="T18" fmla="*/ 12745 w 765"/>
                <a:gd name="T19" fmla="*/ 5121 h 459"/>
                <a:gd name="T20" fmla="*/ 11248 w 765"/>
                <a:gd name="T21" fmla="*/ 1117 h 459"/>
                <a:gd name="T22" fmla="*/ 7205 w 765"/>
                <a:gd name="T23" fmla="*/ 32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827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795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0 w 2982"/>
                  <a:gd name="T1" fmla="*/ 0 h 2442"/>
                  <a:gd name="T2" fmla="*/ 0 w 2982"/>
                  <a:gd name="T3" fmla="*/ 13 h 2442"/>
                  <a:gd name="T4" fmla="*/ 44 w 2982"/>
                  <a:gd name="T5" fmla="*/ 18 h 2442"/>
                  <a:gd name="T6" fmla="*/ 55 w 2982"/>
                  <a:gd name="T7" fmla="*/ 2 h 2442"/>
                  <a:gd name="T8" fmla="*/ 1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6 w 2528"/>
                  <a:gd name="T3" fmla="*/ 3 h 455"/>
                  <a:gd name="T4" fmla="*/ 45 w 2528"/>
                  <a:gd name="T5" fmla="*/ 3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0 w 702"/>
                  <a:gd name="T1" fmla="*/ 0 h 1893"/>
                  <a:gd name="T2" fmla="*/ 0 w 702"/>
                  <a:gd name="T3" fmla="*/ 14 h 1893"/>
                  <a:gd name="T4" fmla="*/ 2 w 702"/>
                  <a:gd name="T5" fmla="*/ 14 h 1893"/>
                  <a:gd name="T6" fmla="*/ 13 w 702"/>
                  <a:gd name="T7" fmla="*/ 1 h 1893"/>
                  <a:gd name="T8" fmla="*/ 1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4 w 756"/>
                  <a:gd name="T1" fmla="*/ 0 h 2184"/>
                  <a:gd name="T2" fmla="*/ 2 w 756"/>
                  <a:gd name="T3" fmla="*/ 16 h 2184"/>
                  <a:gd name="T4" fmla="*/ 0 w 756"/>
                  <a:gd name="T5" fmla="*/ 16 h 2184"/>
                  <a:gd name="T6" fmla="*/ 11 w 756"/>
                  <a:gd name="T7" fmla="*/ 1 h 2184"/>
                  <a:gd name="T8" fmla="*/ 14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4 w 2773"/>
                  <a:gd name="T5" fmla="*/ 5 h 738"/>
                  <a:gd name="T6" fmla="*/ 43 w 2773"/>
                  <a:gd name="T7" fmla="*/ 4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6 w 637"/>
                  <a:gd name="T1" fmla="*/ 0 h 1659"/>
                  <a:gd name="T2" fmla="*/ 27 w 637"/>
                  <a:gd name="T3" fmla="*/ 0 h 1659"/>
                  <a:gd name="T4" fmla="*/ 3 w 637"/>
                  <a:gd name="T5" fmla="*/ 114 h 1659"/>
                  <a:gd name="T6" fmla="*/ 0 w 637"/>
                  <a:gd name="T7" fmla="*/ 112 h 1659"/>
                  <a:gd name="T8" fmla="*/ 2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4 h 550"/>
                  <a:gd name="T4" fmla="*/ 92 w 2216"/>
                  <a:gd name="T5" fmla="*/ 39 h 550"/>
                  <a:gd name="T6" fmla="*/ 94 w 2216"/>
                  <a:gd name="T7" fmla="*/ 3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3 h 792"/>
                  <a:gd name="T2" fmla="*/ 22 w 990"/>
                  <a:gd name="T3" fmla="*/ 0 h 792"/>
                  <a:gd name="T4" fmla="*/ 22 w 990"/>
                  <a:gd name="T5" fmla="*/ 2 h 792"/>
                  <a:gd name="T6" fmla="*/ 0 w 990"/>
                  <a:gd name="T7" fmla="*/ 25 h 792"/>
                  <a:gd name="T8" fmla="*/ 1 w 990"/>
                  <a:gd name="T9" fmla="*/ 2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56 w 2532"/>
                  <a:gd name="T5" fmla="*/ 21 h 723"/>
                  <a:gd name="T6" fmla="*/ 56 w 2532"/>
                  <a:gd name="T7" fmla="*/ 2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4 h 147"/>
                  <a:gd name="T4" fmla="*/ 0 w 26"/>
                  <a:gd name="T5" fmla="*/ 4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6 w 1176"/>
                  <a:gd name="T1" fmla="*/ 0 h 606"/>
                  <a:gd name="T2" fmla="*/ 0 w 1176"/>
                  <a:gd name="T3" fmla="*/ 19 h 606"/>
                  <a:gd name="T4" fmla="*/ 1 w 1176"/>
                  <a:gd name="T5" fmla="*/ 19 h 606"/>
                  <a:gd name="T6" fmla="*/ 26 w 1176"/>
                  <a:gd name="T7" fmla="*/ 1 h 606"/>
                  <a:gd name="T8" fmla="*/ 2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36 w 2532"/>
                  <a:gd name="T5" fmla="*/ 16 h 723"/>
                  <a:gd name="T6" fmla="*/ 36 w 2532"/>
                  <a:gd name="T7" fmla="*/ 1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1 h 723"/>
                  <a:gd name="T6" fmla="*/ 0 w 2532"/>
                  <a:gd name="T7" fmla="*/ 2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0 w 2982"/>
                  <a:gd name="T1" fmla="*/ 0 h 2442"/>
                  <a:gd name="T2" fmla="*/ 0 w 2982"/>
                  <a:gd name="T3" fmla="*/ 13 h 2442"/>
                  <a:gd name="T4" fmla="*/ 44 w 2982"/>
                  <a:gd name="T5" fmla="*/ 18 h 2442"/>
                  <a:gd name="T6" fmla="*/ 55 w 2982"/>
                  <a:gd name="T7" fmla="*/ 2 h 2442"/>
                  <a:gd name="T8" fmla="*/ 1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6 w 2528"/>
                  <a:gd name="T3" fmla="*/ 3 h 455"/>
                  <a:gd name="T4" fmla="*/ 45 w 2528"/>
                  <a:gd name="T5" fmla="*/ 3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0 w 702"/>
                  <a:gd name="T1" fmla="*/ 0 h 1893"/>
                  <a:gd name="T2" fmla="*/ 0 w 702"/>
                  <a:gd name="T3" fmla="*/ 14 h 1893"/>
                  <a:gd name="T4" fmla="*/ 2 w 702"/>
                  <a:gd name="T5" fmla="*/ 14 h 1893"/>
                  <a:gd name="T6" fmla="*/ 13 w 702"/>
                  <a:gd name="T7" fmla="*/ 1 h 1893"/>
                  <a:gd name="T8" fmla="*/ 1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4 w 756"/>
                  <a:gd name="T1" fmla="*/ 0 h 2184"/>
                  <a:gd name="T2" fmla="*/ 2 w 756"/>
                  <a:gd name="T3" fmla="*/ 16 h 2184"/>
                  <a:gd name="T4" fmla="*/ 0 w 756"/>
                  <a:gd name="T5" fmla="*/ 16 h 2184"/>
                  <a:gd name="T6" fmla="*/ 11 w 756"/>
                  <a:gd name="T7" fmla="*/ 1 h 2184"/>
                  <a:gd name="T8" fmla="*/ 14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4 w 2773"/>
                  <a:gd name="T5" fmla="*/ 5 h 738"/>
                  <a:gd name="T6" fmla="*/ 43 w 2773"/>
                  <a:gd name="T7" fmla="*/ 4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6 w 637"/>
                  <a:gd name="T1" fmla="*/ 0 h 1659"/>
                  <a:gd name="T2" fmla="*/ 27 w 637"/>
                  <a:gd name="T3" fmla="*/ 0 h 1659"/>
                  <a:gd name="T4" fmla="*/ 3 w 637"/>
                  <a:gd name="T5" fmla="*/ 114 h 1659"/>
                  <a:gd name="T6" fmla="*/ 0 w 637"/>
                  <a:gd name="T7" fmla="*/ 112 h 1659"/>
                  <a:gd name="T8" fmla="*/ 2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4 h 550"/>
                  <a:gd name="T4" fmla="*/ 92 w 2216"/>
                  <a:gd name="T5" fmla="*/ 39 h 550"/>
                  <a:gd name="T6" fmla="*/ 94 w 2216"/>
                  <a:gd name="T7" fmla="*/ 3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3 h 792"/>
                  <a:gd name="T2" fmla="*/ 22 w 990"/>
                  <a:gd name="T3" fmla="*/ 0 h 792"/>
                  <a:gd name="T4" fmla="*/ 22 w 990"/>
                  <a:gd name="T5" fmla="*/ 2 h 792"/>
                  <a:gd name="T6" fmla="*/ 0 w 990"/>
                  <a:gd name="T7" fmla="*/ 25 h 792"/>
                  <a:gd name="T8" fmla="*/ 1 w 990"/>
                  <a:gd name="T9" fmla="*/ 2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56 w 2532"/>
                  <a:gd name="T5" fmla="*/ 21 h 723"/>
                  <a:gd name="T6" fmla="*/ 56 w 2532"/>
                  <a:gd name="T7" fmla="*/ 2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4 h 147"/>
                  <a:gd name="T4" fmla="*/ 0 w 26"/>
                  <a:gd name="T5" fmla="*/ 4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6 w 1176"/>
                  <a:gd name="T1" fmla="*/ 0 h 606"/>
                  <a:gd name="T2" fmla="*/ 0 w 1176"/>
                  <a:gd name="T3" fmla="*/ 19 h 606"/>
                  <a:gd name="T4" fmla="*/ 1 w 1176"/>
                  <a:gd name="T5" fmla="*/ 19 h 606"/>
                  <a:gd name="T6" fmla="*/ 26 w 1176"/>
                  <a:gd name="T7" fmla="*/ 1 h 606"/>
                  <a:gd name="T8" fmla="*/ 2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36 w 2532"/>
                  <a:gd name="T5" fmla="*/ 16 h 723"/>
                  <a:gd name="T6" fmla="*/ 36 w 2532"/>
                  <a:gd name="T7" fmla="*/ 1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1 h 723"/>
                  <a:gd name="T6" fmla="*/ 0 w 2532"/>
                  <a:gd name="T7" fmla="*/ 2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0 w 2982"/>
                  <a:gd name="T1" fmla="*/ 0 h 2442"/>
                  <a:gd name="T2" fmla="*/ 0 w 2982"/>
                  <a:gd name="T3" fmla="*/ 13 h 2442"/>
                  <a:gd name="T4" fmla="*/ 44 w 2982"/>
                  <a:gd name="T5" fmla="*/ 18 h 2442"/>
                  <a:gd name="T6" fmla="*/ 55 w 2982"/>
                  <a:gd name="T7" fmla="*/ 2 h 2442"/>
                  <a:gd name="T8" fmla="*/ 1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6 w 2528"/>
                  <a:gd name="T3" fmla="*/ 3 h 455"/>
                  <a:gd name="T4" fmla="*/ 45 w 2528"/>
                  <a:gd name="T5" fmla="*/ 3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0 w 702"/>
                  <a:gd name="T1" fmla="*/ 0 h 1893"/>
                  <a:gd name="T2" fmla="*/ 0 w 702"/>
                  <a:gd name="T3" fmla="*/ 14 h 1893"/>
                  <a:gd name="T4" fmla="*/ 2 w 702"/>
                  <a:gd name="T5" fmla="*/ 14 h 1893"/>
                  <a:gd name="T6" fmla="*/ 13 w 702"/>
                  <a:gd name="T7" fmla="*/ 1 h 1893"/>
                  <a:gd name="T8" fmla="*/ 1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4 w 756"/>
                  <a:gd name="T1" fmla="*/ 0 h 2184"/>
                  <a:gd name="T2" fmla="*/ 2 w 756"/>
                  <a:gd name="T3" fmla="*/ 16 h 2184"/>
                  <a:gd name="T4" fmla="*/ 0 w 756"/>
                  <a:gd name="T5" fmla="*/ 16 h 2184"/>
                  <a:gd name="T6" fmla="*/ 11 w 756"/>
                  <a:gd name="T7" fmla="*/ 1 h 2184"/>
                  <a:gd name="T8" fmla="*/ 14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4 w 2773"/>
                  <a:gd name="T5" fmla="*/ 5 h 738"/>
                  <a:gd name="T6" fmla="*/ 43 w 2773"/>
                  <a:gd name="T7" fmla="*/ 4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6 w 637"/>
                  <a:gd name="T1" fmla="*/ 0 h 1659"/>
                  <a:gd name="T2" fmla="*/ 27 w 637"/>
                  <a:gd name="T3" fmla="*/ 0 h 1659"/>
                  <a:gd name="T4" fmla="*/ 3 w 637"/>
                  <a:gd name="T5" fmla="*/ 114 h 1659"/>
                  <a:gd name="T6" fmla="*/ 0 w 637"/>
                  <a:gd name="T7" fmla="*/ 112 h 1659"/>
                  <a:gd name="T8" fmla="*/ 2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4 h 550"/>
                  <a:gd name="T4" fmla="*/ 92 w 2216"/>
                  <a:gd name="T5" fmla="*/ 39 h 550"/>
                  <a:gd name="T6" fmla="*/ 94 w 2216"/>
                  <a:gd name="T7" fmla="*/ 3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3 h 792"/>
                  <a:gd name="T2" fmla="*/ 22 w 990"/>
                  <a:gd name="T3" fmla="*/ 0 h 792"/>
                  <a:gd name="T4" fmla="*/ 22 w 990"/>
                  <a:gd name="T5" fmla="*/ 2 h 792"/>
                  <a:gd name="T6" fmla="*/ 0 w 990"/>
                  <a:gd name="T7" fmla="*/ 25 h 792"/>
                  <a:gd name="T8" fmla="*/ 1 w 990"/>
                  <a:gd name="T9" fmla="*/ 2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56 w 2532"/>
                  <a:gd name="T5" fmla="*/ 21 h 723"/>
                  <a:gd name="T6" fmla="*/ 56 w 2532"/>
                  <a:gd name="T7" fmla="*/ 2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4 h 147"/>
                  <a:gd name="T4" fmla="*/ 0 w 26"/>
                  <a:gd name="T5" fmla="*/ 4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6 w 1176"/>
                  <a:gd name="T1" fmla="*/ 0 h 606"/>
                  <a:gd name="T2" fmla="*/ 0 w 1176"/>
                  <a:gd name="T3" fmla="*/ 19 h 606"/>
                  <a:gd name="T4" fmla="*/ 1 w 1176"/>
                  <a:gd name="T5" fmla="*/ 19 h 606"/>
                  <a:gd name="T6" fmla="*/ 26 w 1176"/>
                  <a:gd name="T7" fmla="*/ 1 h 606"/>
                  <a:gd name="T8" fmla="*/ 2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36 w 2532"/>
                  <a:gd name="T5" fmla="*/ 16 h 723"/>
                  <a:gd name="T6" fmla="*/ 36 w 2532"/>
                  <a:gd name="T7" fmla="*/ 1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1 h 723"/>
                  <a:gd name="T6" fmla="*/ 0 w 2532"/>
                  <a:gd name="T7" fmla="*/ 2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0 w 2982"/>
                  <a:gd name="T1" fmla="*/ 0 h 2442"/>
                  <a:gd name="T2" fmla="*/ 0 w 2982"/>
                  <a:gd name="T3" fmla="*/ 13 h 2442"/>
                  <a:gd name="T4" fmla="*/ 44 w 2982"/>
                  <a:gd name="T5" fmla="*/ 18 h 2442"/>
                  <a:gd name="T6" fmla="*/ 55 w 2982"/>
                  <a:gd name="T7" fmla="*/ 2 h 2442"/>
                  <a:gd name="T8" fmla="*/ 1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46 w 2528"/>
                  <a:gd name="T3" fmla="*/ 3 h 455"/>
                  <a:gd name="T4" fmla="*/ 45 w 2528"/>
                  <a:gd name="T5" fmla="*/ 3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0 w 702"/>
                  <a:gd name="T1" fmla="*/ 0 h 1893"/>
                  <a:gd name="T2" fmla="*/ 0 w 702"/>
                  <a:gd name="T3" fmla="*/ 14 h 1893"/>
                  <a:gd name="T4" fmla="*/ 2 w 702"/>
                  <a:gd name="T5" fmla="*/ 14 h 1893"/>
                  <a:gd name="T6" fmla="*/ 13 w 702"/>
                  <a:gd name="T7" fmla="*/ 1 h 1893"/>
                  <a:gd name="T8" fmla="*/ 1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4 w 756"/>
                  <a:gd name="T1" fmla="*/ 0 h 2184"/>
                  <a:gd name="T2" fmla="*/ 2 w 756"/>
                  <a:gd name="T3" fmla="*/ 16 h 2184"/>
                  <a:gd name="T4" fmla="*/ 0 w 756"/>
                  <a:gd name="T5" fmla="*/ 16 h 2184"/>
                  <a:gd name="T6" fmla="*/ 11 w 756"/>
                  <a:gd name="T7" fmla="*/ 1 h 2184"/>
                  <a:gd name="T8" fmla="*/ 14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44 w 2773"/>
                  <a:gd name="T5" fmla="*/ 5 h 738"/>
                  <a:gd name="T6" fmla="*/ 43 w 2773"/>
                  <a:gd name="T7" fmla="*/ 4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6 w 637"/>
                  <a:gd name="T1" fmla="*/ 0 h 1659"/>
                  <a:gd name="T2" fmla="*/ 27 w 637"/>
                  <a:gd name="T3" fmla="*/ 0 h 1659"/>
                  <a:gd name="T4" fmla="*/ 3 w 637"/>
                  <a:gd name="T5" fmla="*/ 114 h 1659"/>
                  <a:gd name="T6" fmla="*/ 0 w 637"/>
                  <a:gd name="T7" fmla="*/ 112 h 1659"/>
                  <a:gd name="T8" fmla="*/ 2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4 h 550"/>
                  <a:gd name="T4" fmla="*/ 92 w 2216"/>
                  <a:gd name="T5" fmla="*/ 39 h 550"/>
                  <a:gd name="T6" fmla="*/ 94 w 2216"/>
                  <a:gd name="T7" fmla="*/ 3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3 h 792"/>
                  <a:gd name="T2" fmla="*/ 22 w 990"/>
                  <a:gd name="T3" fmla="*/ 0 h 792"/>
                  <a:gd name="T4" fmla="*/ 22 w 990"/>
                  <a:gd name="T5" fmla="*/ 2 h 792"/>
                  <a:gd name="T6" fmla="*/ 0 w 990"/>
                  <a:gd name="T7" fmla="*/ 25 h 792"/>
                  <a:gd name="T8" fmla="*/ 1 w 990"/>
                  <a:gd name="T9" fmla="*/ 23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56 w 2532"/>
                  <a:gd name="T5" fmla="*/ 21 h 723"/>
                  <a:gd name="T6" fmla="*/ 56 w 2532"/>
                  <a:gd name="T7" fmla="*/ 23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4 h 147"/>
                  <a:gd name="T4" fmla="*/ 0 w 26"/>
                  <a:gd name="T5" fmla="*/ 4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26 w 1176"/>
                  <a:gd name="T1" fmla="*/ 0 h 606"/>
                  <a:gd name="T2" fmla="*/ 0 w 1176"/>
                  <a:gd name="T3" fmla="*/ 19 h 606"/>
                  <a:gd name="T4" fmla="*/ 1 w 1176"/>
                  <a:gd name="T5" fmla="*/ 19 h 606"/>
                  <a:gd name="T6" fmla="*/ 26 w 1176"/>
                  <a:gd name="T7" fmla="*/ 1 h 606"/>
                  <a:gd name="T8" fmla="*/ 2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36 w 2532"/>
                  <a:gd name="T5" fmla="*/ 16 h 723"/>
                  <a:gd name="T6" fmla="*/ 36 w 2532"/>
                  <a:gd name="T7" fmla="*/ 1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1 h 723"/>
                  <a:gd name="T6" fmla="*/ 0 w 2532"/>
                  <a:gd name="T7" fmla="*/ 2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reliable, in-order delivery (TCP)</a:t>
            </a:r>
          </a:p>
          <a:p>
            <a:pPr lvl="1">
              <a:defRPr/>
            </a:pPr>
            <a:r>
              <a:rPr lang="en-US"/>
              <a:t>congestion control </a:t>
            </a:r>
          </a:p>
          <a:p>
            <a:pPr lvl="1">
              <a:defRPr/>
            </a:pPr>
            <a:r>
              <a:rPr lang="en-US"/>
              <a:t>flow control</a:t>
            </a:r>
          </a:p>
          <a:p>
            <a:pPr lvl="1">
              <a:defRPr/>
            </a:pPr>
            <a:r>
              <a:rPr lang="en-US"/>
              <a:t>connection setup</a:t>
            </a:r>
            <a:endParaRPr lang="en-US" sz="2800"/>
          </a:p>
          <a:p>
            <a:pPr>
              <a:defRPr/>
            </a:pPr>
            <a:r>
              <a:rPr lang="en-US">
                <a:cs typeface="+mn-cs"/>
              </a:rPr>
              <a:t>unreliable, unordered delivery: UDP</a:t>
            </a:r>
          </a:p>
          <a:p>
            <a:pPr lvl="1">
              <a:defRPr/>
            </a:pPr>
            <a:r>
              <a:rPr lang="en-US"/>
              <a:t>no-frills extension of </a:t>
            </a:r>
            <a:r>
              <a:rPr lang="ja-JP" altLang="en-US"/>
              <a:t>“</a:t>
            </a:r>
            <a:r>
              <a:rPr lang="en-US"/>
              <a:t>best-effort</a:t>
            </a:r>
            <a:r>
              <a:rPr lang="ja-JP" altLang="en-US"/>
              <a:t>”</a:t>
            </a:r>
            <a:r>
              <a:rPr lang="en-US"/>
              <a:t> IP</a:t>
            </a:r>
          </a:p>
          <a:p>
            <a:pPr>
              <a:defRPr/>
            </a:pPr>
            <a:r>
              <a:rPr lang="en-US">
                <a:cs typeface="+mn-cs"/>
              </a:rPr>
              <a:t>services not available: </a:t>
            </a:r>
          </a:p>
          <a:p>
            <a:pPr lvl="1">
              <a:defRPr/>
            </a:pPr>
            <a:r>
              <a:rPr lang="en-US"/>
              <a:t>delay guarantees</a:t>
            </a:r>
          </a:p>
          <a:p>
            <a:pPr lvl="1">
              <a:defRPr/>
            </a:pPr>
            <a:r>
              <a:rPr lang="en-US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561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552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1000"/>
                  <a:t>application</a:t>
                </a:r>
              </a:p>
              <a:p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r>
                  <a:rPr lang="en-US" sz="1000"/>
                  <a:t>network</a:t>
                </a:r>
              </a:p>
              <a:p>
                <a:r>
                  <a:rPr lang="en-US" sz="1000"/>
                  <a:t>data link</a:t>
                </a:r>
              </a:p>
              <a:p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544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endParaRPr lang="en-US" sz="1000">
                <a:latin typeface="Comic Sans MS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539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endParaRPr lang="en-US" sz="1000">
                <a:latin typeface="Comic Sans MS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534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endParaRPr lang="en-US" sz="1000">
                <a:latin typeface="Comic Sans MS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529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endParaRPr lang="en-US" sz="1000">
                <a:latin typeface="Comic Sans MS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524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endParaRPr lang="en-US" sz="1000">
                <a:latin typeface="Comic Sans MS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519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endParaRPr lang="en-US" sz="1000">
                <a:latin typeface="Comic Sans MS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514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endParaRPr lang="en-US" sz="1000">
                <a:latin typeface="Comic Sans MS" charset="0"/>
              </a:endParaRPr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509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78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58541CE3-2C0D-044B-8BA8-77904E4DE542}" type="slidenum">
              <a:rPr lang="en-US" sz="1200"/>
              <a:pPr/>
              <a:t>60</a:t>
            </a:fld>
            <a:endParaRPr lang="en-US" sz="1200"/>
          </a:p>
        </p:txBody>
      </p:sp>
      <p:pic>
        <p:nvPicPr>
          <p:cNvPr id="77827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3279775" y="4483100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3294063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seq. numbers, </a:t>
            </a:r>
            <a:r>
              <a:rPr lang="en-US" sz="4000">
                <a:cs typeface="+mj-cs"/>
              </a:rPr>
              <a:t>ACK</a:t>
            </a:r>
            <a:r>
              <a:rPr lang="en-US">
                <a:cs typeface="+mj-cs"/>
              </a:rPr>
              <a:t>s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484438" y="2320925"/>
            <a:ext cx="8096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/>
              <a:t>User</a:t>
            </a:r>
          </a:p>
          <a:p>
            <a:pPr algn="r">
              <a:lnSpc>
                <a:spcPct val="90000"/>
              </a:lnSpc>
            </a:pPr>
            <a:r>
              <a:rPr lang="en-US"/>
              <a:t>types</a:t>
            </a:r>
          </a:p>
          <a:p>
            <a:pPr algn="r">
              <a:lnSpc>
                <a:spcPct val="90000"/>
              </a:lnSpc>
            </a:pP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 sz="1000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233613" y="3933825"/>
            <a:ext cx="10842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/>
              <a:t>host ACKs</a:t>
            </a:r>
          </a:p>
          <a:p>
            <a:pPr algn="r">
              <a:lnSpc>
                <a:spcPct val="90000"/>
              </a:lnSpc>
            </a:pPr>
            <a:r>
              <a:rPr lang="en-US"/>
              <a:t>receipt </a:t>
            </a:r>
          </a:p>
          <a:p>
            <a:pPr algn="r">
              <a:lnSpc>
                <a:spcPct val="90000"/>
              </a:lnSpc>
            </a:pPr>
            <a:r>
              <a:rPr lang="en-US"/>
              <a:t>of echoed</a:t>
            </a:r>
          </a:p>
          <a:p>
            <a:pPr algn="r">
              <a:lnSpc>
                <a:spcPct val="90000"/>
              </a:lnSpc>
            </a:pP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 sz="1000"/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5894388" y="3055938"/>
            <a:ext cx="11382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host ACKs</a:t>
            </a:r>
          </a:p>
          <a:p>
            <a:pPr algn="l"/>
            <a:r>
              <a:rPr lang="en-US"/>
              <a:t>receipt of</a:t>
            </a:r>
          </a:p>
          <a:p>
            <a:pPr algn="l"/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r>
              <a:rPr lang="en-US" altLang="ja-JP"/>
              <a:t>, echoes</a:t>
            </a:r>
          </a:p>
          <a:p>
            <a:pPr algn="l"/>
            <a:r>
              <a:rPr lang="en-US"/>
              <a:t>back </a:t>
            </a:r>
            <a:r>
              <a:rPr lang="ja-JP" altLang="en-US"/>
              <a:t>‘</a:t>
            </a:r>
            <a:r>
              <a:rPr lang="en-US" altLang="ja-JP"/>
              <a:t>C</a:t>
            </a:r>
            <a:r>
              <a:rPr lang="ja-JP" altLang="en-US"/>
              <a:t>’</a:t>
            </a:r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>
            <a:off x="3284538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3478213" y="5291138"/>
            <a:ext cx="237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simple telnet scenario</a:t>
            </a:r>
            <a:endParaRPr lang="en-US" sz="1000">
              <a:solidFill>
                <a:srgbClr val="000099"/>
              </a:solidFill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468938" y="1430338"/>
            <a:ext cx="7731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B</a:t>
            </a:r>
          </a:p>
        </p:txBody>
      </p:sp>
      <p:sp>
        <p:nvSpPr>
          <p:cNvPr id="61454" name="Text Box 17"/>
          <p:cNvSpPr txBox="1">
            <a:spLocks noChangeArrowheads="1"/>
          </p:cNvSpPr>
          <p:nvPr/>
        </p:nvSpPr>
        <p:spPr bwMode="auto">
          <a:xfrm>
            <a:off x="2898775" y="1436688"/>
            <a:ext cx="77311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A</a:t>
            </a:r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4106863" y="2806700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839" name="Text Box 19"/>
          <p:cNvSpPr txBox="1">
            <a:spLocks noChangeArrowheads="1"/>
          </p:cNvSpPr>
          <p:nvPr/>
        </p:nvSpPr>
        <p:spPr bwMode="auto">
          <a:xfrm>
            <a:off x="3398838" y="2859088"/>
            <a:ext cx="242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/>
              <a:t>Seq=42, ACK=79, data = </a:t>
            </a:r>
            <a:r>
              <a:rPr lang="ja-JP" altLang="en-US" sz="1400"/>
              <a:t>‘</a:t>
            </a:r>
            <a:r>
              <a:rPr lang="en-US" altLang="ja-JP" sz="1400"/>
              <a:t>C</a:t>
            </a:r>
            <a:r>
              <a:rPr lang="ja-JP" altLang="en-US" sz="1400"/>
              <a:t>’</a:t>
            </a:r>
            <a:endParaRPr lang="en-US" sz="1400"/>
          </a:p>
        </p:txBody>
      </p:sp>
      <p:sp>
        <p:nvSpPr>
          <p:cNvPr id="61457" name="Rectangle 20"/>
          <p:cNvSpPr>
            <a:spLocks noChangeArrowheads="1"/>
          </p:cNvSpPr>
          <p:nvPr/>
        </p:nvSpPr>
        <p:spPr bwMode="auto">
          <a:xfrm>
            <a:off x="4141788" y="3765550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841" name="Text Box 21"/>
          <p:cNvSpPr txBox="1">
            <a:spLocks noChangeArrowheads="1"/>
          </p:cNvSpPr>
          <p:nvPr/>
        </p:nvSpPr>
        <p:spPr bwMode="auto">
          <a:xfrm>
            <a:off x="3402013" y="3754438"/>
            <a:ext cx="2417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Seq=79, ACK=43, data =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C</a:t>
            </a:r>
            <a:r>
              <a:rPr lang="ja-JP" altLang="en-US" sz="1400">
                <a:latin typeface="Arial" charset="0"/>
              </a:rPr>
              <a:t>’</a:t>
            </a:r>
            <a:endParaRPr lang="en-US" sz="1000">
              <a:latin typeface="Times New Roman" charset="0"/>
            </a:endParaRPr>
          </a:p>
        </p:txBody>
      </p:sp>
      <p:sp>
        <p:nvSpPr>
          <p:cNvPr id="61459" name="Rectangle 22"/>
          <p:cNvSpPr>
            <a:spLocks noChangeArrowheads="1"/>
          </p:cNvSpPr>
          <p:nvPr/>
        </p:nvSpPr>
        <p:spPr bwMode="auto">
          <a:xfrm>
            <a:off x="4208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7843" name="Text Box 23"/>
          <p:cNvSpPr txBox="1">
            <a:spLocks noChangeArrowheads="1"/>
          </p:cNvSpPr>
          <p:nvPr/>
        </p:nvSpPr>
        <p:spPr bwMode="auto">
          <a:xfrm>
            <a:off x="3887788" y="4627563"/>
            <a:ext cx="156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400">
                <a:latin typeface="Arial" charset="0"/>
              </a:rPr>
              <a:t>Seq=43, ACK=80</a:t>
            </a:r>
            <a:endParaRPr lang="en-US" sz="1000">
              <a:latin typeface="Times New Roman" charset="0"/>
            </a:endParaRP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>
            <a:off x="3271838" y="2473325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5934075" y="2525713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7846" name="Group 27"/>
          <p:cNvGrpSpPr>
            <a:grpSpLocks/>
          </p:cNvGrpSpPr>
          <p:nvPr/>
        </p:nvGrpSpPr>
        <p:grpSpPr bwMode="auto">
          <a:xfrm>
            <a:off x="2763838" y="1652588"/>
            <a:ext cx="755650" cy="782637"/>
            <a:chOff x="-44" y="1473"/>
            <a:chExt cx="981" cy="1105"/>
          </a:xfrm>
        </p:grpSpPr>
        <p:pic>
          <p:nvPicPr>
            <p:cNvPr id="77850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51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47" name="Group 30"/>
          <p:cNvGrpSpPr>
            <a:grpSpLocks/>
          </p:cNvGrpSpPr>
          <p:nvPr/>
        </p:nvGrpSpPr>
        <p:grpSpPr bwMode="auto">
          <a:xfrm flipH="1">
            <a:off x="5626100" y="1692275"/>
            <a:ext cx="788988" cy="862013"/>
            <a:chOff x="-44" y="1473"/>
            <a:chExt cx="981" cy="1105"/>
          </a:xfrm>
        </p:grpSpPr>
        <p:pic>
          <p:nvPicPr>
            <p:cNvPr id="77848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49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88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6A9A1732-B485-2242-8861-C8C9007C6BEC}" type="slidenum">
              <a:rPr lang="en-US" sz="1200"/>
              <a:pPr/>
              <a:t>61</a:t>
            </a:fld>
            <a:endParaRPr lang="en-US" sz="1200"/>
          </a:p>
        </p:txBody>
      </p:sp>
      <p:pic>
        <p:nvPicPr>
          <p:cNvPr id="78851" name="Picture 10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TCP round trip time, timeout</a:t>
            </a:r>
            <a:endParaRPr lang="en-US" sz="4800">
              <a:latin typeface="Gill Sans MT" charset="0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>
                <a:solidFill>
                  <a:srgbClr val="FF0000"/>
                </a:solidFill>
                <a:cs typeface="+mn-cs"/>
              </a:rPr>
              <a:t>Q:</a:t>
            </a:r>
            <a:r>
              <a:rPr lang="en-US" sz="3200"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but RTT varies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cs typeface="+mn-cs"/>
              </a:rPr>
              <a:t>too short:</a:t>
            </a:r>
            <a:r>
              <a:rPr lang="en-US"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cs typeface="+mn-cs"/>
              </a:rPr>
              <a:t>too long:</a:t>
            </a:r>
            <a:r>
              <a:rPr lang="en-US">
                <a:cs typeface="+mn-cs"/>
              </a:rPr>
              <a:t> slow reaction to segment loss</a:t>
            </a:r>
          </a:p>
        </p:txBody>
      </p:sp>
      <p:sp>
        <p:nvSpPr>
          <p:cNvPr id="7885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4973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u="sng">
                <a:solidFill>
                  <a:srgbClr val="FF0000"/>
                </a:solidFill>
                <a:latin typeface="Gill Sans MT" charset="0"/>
              </a:rPr>
              <a:t>Q:</a:t>
            </a:r>
            <a:r>
              <a:rPr lang="en-US">
                <a:latin typeface="Gill Sans MT" charset="0"/>
              </a:rPr>
              <a:t> how to estimate RTT?</a:t>
            </a:r>
          </a:p>
          <a:p>
            <a:r>
              <a:rPr lang="en-US" sz="2400" b="1">
                <a:solidFill>
                  <a:srgbClr val="2D2DB9"/>
                </a:solidFill>
                <a:latin typeface="Courier New" charset="0"/>
              </a:rPr>
              <a:t>SampleRTT</a:t>
            </a:r>
            <a:r>
              <a:rPr lang="en-US" sz="2400">
                <a:solidFill>
                  <a:srgbClr val="2D2DB9"/>
                </a:solidFill>
                <a:latin typeface="Gill Sans MT" charset="0"/>
              </a:rPr>
              <a:t>:</a:t>
            </a:r>
            <a:r>
              <a:rPr lang="en-US" sz="2400">
                <a:latin typeface="Gill Sans MT" charset="0"/>
              </a:rPr>
              <a:t> measured time from segment transmission </a:t>
            </a:r>
            <a:br>
              <a:rPr lang="en-US" sz="2400">
                <a:latin typeface="Gill Sans MT" charset="0"/>
              </a:rPr>
            </a:br>
            <a:r>
              <a:rPr lang="en-US" sz="2400">
                <a:latin typeface="Gill Sans MT" charset="0"/>
              </a:rPr>
              <a:t>until ACK receipt</a:t>
            </a:r>
          </a:p>
          <a:p>
            <a:pPr lvl="1"/>
            <a:r>
              <a:rPr lang="en-US">
                <a:latin typeface="Gill Sans MT" charset="0"/>
              </a:rPr>
              <a:t>ignore retransmissions</a:t>
            </a:r>
          </a:p>
          <a:p>
            <a:r>
              <a:rPr lang="en-US" sz="2400" b="1">
                <a:solidFill>
                  <a:srgbClr val="2D2DB9"/>
                </a:solidFill>
                <a:latin typeface="Courier New" charset="0"/>
              </a:rPr>
              <a:t>SampleRTT</a:t>
            </a:r>
            <a:r>
              <a:rPr lang="en-US" sz="2400">
                <a:latin typeface="Gill Sans MT" charset="0"/>
              </a:rPr>
              <a:t> will vary, want </a:t>
            </a:r>
            <a:r>
              <a:rPr lang="en-US" sz="2400" b="1">
                <a:solidFill>
                  <a:srgbClr val="2D2DB9"/>
                </a:solidFill>
                <a:latin typeface="Courier New" charset="0"/>
                <a:cs typeface="Courier New" charset="0"/>
              </a:rPr>
              <a:t>AverageRTT</a:t>
            </a:r>
            <a:r>
              <a:rPr lang="en-US" sz="2400">
                <a:latin typeface="Gill Sans MT" charset="0"/>
              </a:rPr>
              <a:t>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smoother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>
              <a:latin typeface="Gill Sans MT" charset="0"/>
            </a:endParaRPr>
          </a:p>
          <a:p>
            <a:pPr lvl="1"/>
            <a:r>
              <a:rPr lang="en-US">
                <a:latin typeface="Gill Sans MT" charset="0"/>
              </a:rPr>
              <a:t>average several </a:t>
            </a:r>
            <a:r>
              <a:rPr lang="en-US" i="1">
                <a:latin typeface="Gill Sans MT" charset="0"/>
              </a:rPr>
              <a:t>recent</a:t>
            </a:r>
            <a:r>
              <a:rPr lang="en-US">
                <a:latin typeface="Gill Sans MT" charset="0"/>
              </a:rPr>
              <a:t> measurements, not just current </a:t>
            </a:r>
            <a:r>
              <a:rPr lang="en-US" b="1">
                <a:solidFill>
                  <a:srgbClr val="2D2DB9"/>
                </a:solidFill>
                <a:latin typeface="Courier New" charset="0"/>
              </a:rPr>
              <a:t>SampleRTT</a:t>
            </a:r>
          </a:p>
          <a:p>
            <a:r>
              <a:rPr lang="en-US" sz="2000" b="1">
                <a:solidFill>
                  <a:srgbClr val="2D2DB9"/>
                </a:solidFill>
                <a:latin typeface="Courier New" charset="0"/>
              </a:rPr>
              <a:t>TIMEOUT=AverageRTT</a:t>
            </a:r>
            <a:br>
              <a:rPr lang="en-US" sz="2000" b="1">
                <a:solidFill>
                  <a:srgbClr val="2D2DB9"/>
                </a:solidFill>
                <a:latin typeface="Courier New" charset="0"/>
              </a:rPr>
            </a:br>
            <a:r>
              <a:rPr lang="en-US" sz="2000" b="1">
                <a:solidFill>
                  <a:srgbClr val="2D2DB9"/>
                </a:solidFill>
                <a:latin typeface="Courier New" charset="0"/>
              </a:rPr>
              <a:t>	+ </a:t>
            </a:r>
            <a:r>
              <a:rPr lang="ja-JP" altLang="en-US" sz="2000" b="1">
                <a:solidFill>
                  <a:srgbClr val="2D2DB9"/>
                </a:solidFill>
                <a:latin typeface="Courier New" charset="0"/>
              </a:rPr>
              <a:t>”</a:t>
            </a:r>
            <a:r>
              <a:rPr lang="en-US" altLang="ja-JP" sz="2000" b="1">
                <a:solidFill>
                  <a:srgbClr val="2D2DB9"/>
                </a:solidFill>
                <a:latin typeface="Courier New" charset="0"/>
              </a:rPr>
              <a:t>safty margin</a:t>
            </a:r>
            <a:r>
              <a:rPr lang="ja-JP" altLang="en-US" sz="2000" b="1">
                <a:solidFill>
                  <a:srgbClr val="2D2DB9"/>
                </a:solidFill>
                <a:latin typeface="Courier New" charset="0"/>
              </a:rPr>
              <a:t>”</a:t>
            </a:r>
            <a:endParaRPr lang="en-US" altLang="ja-JP" sz="2000" b="1">
              <a:solidFill>
                <a:srgbClr val="2D2DB9"/>
              </a:solidFill>
              <a:latin typeface="Courier New" charset="0"/>
            </a:endParaRPr>
          </a:p>
          <a:p>
            <a:pPr lvl="1"/>
            <a:r>
              <a:rPr lang="en-US" sz="2000">
                <a:latin typeface="Gill Sans MT" charset="0"/>
              </a:rPr>
              <a:t>large variation in </a:t>
            </a:r>
            <a:r>
              <a:rPr lang="en-US" sz="2000" b="1">
                <a:solidFill>
                  <a:srgbClr val="2D2DB9"/>
                </a:solidFill>
                <a:latin typeface="Courier New" charset="0"/>
              </a:rPr>
              <a:t>SampleRTT</a:t>
            </a:r>
            <a:br>
              <a:rPr lang="en-US" sz="2000" b="1">
                <a:latin typeface="Courier New" charset="0"/>
              </a:rPr>
            </a:br>
            <a:r>
              <a:rPr lang="en-US" sz="2000">
                <a:latin typeface="Gill Sans MT" charset="0"/>
                <a:sym typeface="Wingdings" charset="0"/>
              </a:rPr>
              <a:t> larger safety margin</a:t>
            </a:r>
            <a:endParaRPr lang="en-US" sz="2000">
              <a:latin typeface="Gill Sans MT" charset="0"/>
            </a:endParaRPr>
          </a:p>
          <a:p>
            <a:pPr lvl="1"/>
            <a:endParaRPr lang="en-US" sz="1600">
              <a:latin typeface="Gill Sans MT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98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DAB402F6-3A58-6C4B-81F7-928CC79433A2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defRPr/>
            </a:pPr>
            <a:r>
              <a:rPr lang="en-US"/>
              <a:t>segment structure</a:t>
            </a:r>
          </a:p>
          <a:p>
            <a:pPr marL="912813" lvl="1">
              <a:defRPr/>
            </a:pPr>
            <a:r>
              <a:rPr lang="en-US">
                <a:solidFill>
                  <a:srgbClr val="CC0000"/>
                </a:solidFill>
              </a:rPr>
              <a:t>reliable data transfer</a:t>
            </a:r>
          </a:p>
          <a:p>
            <a:pPr marL="912813" lvl="1">
              <a:defRPr/>
            </a:pPr>
            <a:r>
              <a:rPr lang="en-US"/>
              <a:t>flow control</a:t>
            </a:r>
          </a:p>
          <a:p>
            <a:pPr marL="912813" lvl="1"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79878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08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57786958-B120-7742-99DD-DAF8A48F4374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reliable data transfer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4070350" cy="46482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TCP creates rdt service on top of IP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s unreliable service</a:t>
            </a:r>
          </a:p>
          <a:p>
            <a:pPr lvl="1"/>
            <a:r>
              <a:rPr lang="en-US">
                <a:latin typeface="Gill Sans MT" charset="0"/>
              </a:rPr>
              <a:t>pipelined segments</a:t>
            </a:r>
          </a:p>
          <a:p>
            <a:pPr lvl="1"/>
            <a:r>
              <a:rPr lang="en-US">
                <a:latin typeface="Gill Sans MT" charset="0"/>
              </a:rPr>
              <a:t>cumulative acks</a:t>
            </a:r>
          </a:p>
          <a:p>
            <a:pPr lvl="1"/>
            <a:r>
              <a:rPr lang="en-US">
                <a:latin typeface="Gill Sans MT" charset="0"/>
              </a:rPr>
              <a:t>single retransmission timer</a:t>
            </a:r>
          </a:p>
          <a:p>
            <a:r>
              <a:rPr lang="en-US">
                <a:latin typeface="Gill Sans MT" charset="0"/>
              </a:rPr>
              <a:t>retransmissions  triggered by:</a:t>
            </a:r>
          </a:p>
          <a:p>
            <a:pPr lvl="1"/>
            <a:r>
              <a:rPr lang="en-US">
                <a:latin typeface="Gill Sans MT" charset="0"/>
              </a:rPr>
              <a:t>timeout events</a:t>
            </a:r>
          </a:p>
          <a:p>
            <a:pPr lvl="1"/>
            <a:r>
              <a:rPr lang="en-US">
                <a:latin typeface="Gill Sans MT" charset="0"/>
              </a:rPr>
              <a:t>duplicate acks</a:t>
            </a:r>
          </a:p>
          <a:p>
            <a:endParaRPr lang="en-US">
              <a:latin typeface="Gill Sans MT" charset="0"/>
            </a:endParaRPr>
          </a:p>
          <a:p>
            <a:endParaRPr lang="en-US">
              <a:latin typeface="Gill Sans MT" charset="0"/>
            </a:endParaRP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2911475"/>
            <a:ext cx="3933825" cy="211931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let</a:t>
            </a:r>
            <a:r>
              <a:rPr lang="ja-JP" altLang="en-US">
                <a:cs typeface="+mn-cs"/>
              </a:rPr>
              <a:t>’</a:t>
            </a:r>
            <a:r>
              <a:rPr lang="en-US">
                <a:cs typeface="+mn-cs"/>
              </a:rPr>
              <a:t>s initially consider simplified TCP sender:</a:t>
            </a:r>
          </a:p>
          <a:p>
            <a:pPr lvl="1">
              <a:defRPr/>
            </a:pPr>
            <a:r>
              <a:rPr lang="en-US"/>
              <a:t>ignore duplicate acks</a:t>
            </a:r>
          </a:p>
          <a:p>
            <a:pPr lvl="1">
              <a:defRPr/>
            </a:pPr>
            <a:r>
              <a:rPr lang="en-US"/>
              <a:t>ignore flow control, congestion control</a:t>
            </a:r>
          </a:p>
        </p:txBody>
      </p:sp>
      <p:pic>
        <p:nvPicPr>
          <p:cNvPr id="80902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9969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19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A611D29-A3A9-0D4E-95C6-57D3E1262314}" type="slidenum">
              <a:rPr lang="en-US" sz="1200"/>
              <a:pPr/>
              <a:t>64</a:t>
            </a:fld>
            <a:endParaRPr lang="en-US" sz="12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sender events: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68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data rcvd from app:</a:t>
            </a:r>
          </a:p>
          <a:p>
            <a:r>
              <a:rPr lang="en-US">
                <a:latin typeface="Gill Sans MT" charset="0"/>
              </a:rPr>
              <a:t>create segment with seq #</a:t>
            </a:r>
          </a:p>
          <a:p>
            <a:r>
              <a:rPr lang="en-US">
                <a:latin typeface="Gill Sans MT" charset="0"/>
              </a:rPr>
              <a:t>seq # is byte-stream number of first data byte in segment</a:t>
            </a:r>
          </a:p>
          <a:p>
            <a:r>
              <a:rPr lang="en-US">
                <a:latin typeface="Gill Sans MT" charset="0"/>
              </a:rPr>
              <a:t>start timer if not already running </a:t>
            </a:r>
          </a:p>
          <a:p>
            <a:pPr lvl="1"/>
            <a:r>
              <a:rPr lang="en-US">
                <a:latin typeface="Gill Sans MT" charset="0"/>
              </a:rPr>
              <a:t>think of timer as for oldest unacked segment</a:t>
            </a:r>
          </a:p>
          <a:p>
            <a:pPr lvl="1"/>
            <a:r>
              <a:rPr lang="en-US">
                <a:latin typeface="Gill Sans MT" charset="0"/>
              </a:rPr>
              <a:t>expiration interval: </a:t>
            </a:r>
            <a:r>
              <a:rPr lang="en-US" sz="2000" b="1">
                <a:latin typeface="Courier New" charset="0"/>
              </a:rPr>
              <a:t>TimeOutInterval</a:t>
            </a:r>
            <a:r>
              <a:rPr lang="en-US">
                <a:latin typeface="Courier New" charset="0"/>
              </a:rPr>
              <a:t> </a:t>
            </a:r>
            <a:endParaRPr lang="en-US">
              <a:latin typeface="Gill Sans MT" charset="0"/>
            </a:endParaRPr>
          </a:p>
        </p:txBody>
      </p:sp>
      <p:sp>
        <p:nvSpPr>
          <p:cNvPr id="819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668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timeout:</a:t>
            </a:r>
          </a:p>
          <a:p>
            <a:r>
              <a:rPr lang="en-US">
                <a:latin typeface="Gill Sans MT" charset="0"/>
              </a:rPr>
              <a:t>retransmit segment that caused timeout</a:t>
            </a:r>
          </a:p>
          <a:p>
            <a:r>
              <a:rPr lang="en-US">
                <a:latin typeface="Gill Sans MT" charset="0"/>
              </a:rPr>
              <a:t>restart timer</a:t>
            </a: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 </a:t>
            </a:r>
            <a:r>
              <a:rPr lang="en-US" i="1">
                <a:solidFill>
                  <a:srgbClr val="CC0000"/>
                </a:solidFill>
                <a:latin typeface="Gill Sans MT" charset="0"/>
              </a:rPr>
              <a:t>ack rcvd:</a:t>
            </a:r>
          </a:p>
          <a:p>
            <a:r>
              <a:rPr lang="en-US">
                <a:latin typeface="Gill Sans MT" charset="0"/>
              </a:rPr>
              <a:t>if ack acknowledges previously unacked segments</a:t>
            </a:r>
          </a:p>
          <a:p>
            <a:pPr lvl="1"/>
            <a:r>
              <a:rPr lang="en-US">
                <a:latin typeface="Gill Sans MT" charset="0"/>
              </a:rPr>
              <a:t>update what is known to be ACKed</a:t>
            </a:r>
          </a:p>
          <a:p>
            <a:pPr lvl="1"/>
            <a:r>
              <a:rPr lang="en-US">
                <a:latin typeface="Gill Sans MT" charset="0"/>
              </a:rPr>
              <a:t>start timer if there are  still unacked segments</a:t>
            </a:r>
          </a:p>
          <a:p>
            <a:pPr lvl="1">
              <a:buFont typeface="Wingdings" charset="0"/>
              <a:buNone/>
            </a:pPr>
            <a:endParaRPr lang="en-US">
              <a:latin typeface="Gill Sans MT" charset="0"/>
            </a:endParaRPr>
          </a:p>
        </p:txBody>
      </p:sp>
      <p:pic>
        <p:nvPicPr>
          <p:cNvPr id="81926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08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29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1A3524BB-9817-5C40-A318-4AE45E6F0C5C}" type="slidenum">
              <a:rPr lang="en-US" sz="1200"/>
              <a:pPr/>
              <a:t>65</a:t>
            </a:fld>
            <a:endParaRPr lang="en-US" sz="1200"/>
          </a:p>
        </p:txBody>
      </p:sp>
      <p:pic>
        <p:nvPicPr>
          <p:cNvPr id="82947" name="Picture 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Oval 7"/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TCP sender </a:t>
            </a:r>
            <a:r>
              <a:rPr lang="en-US" sz="3200">
                <a:latin typeface="Gill Sans MT" charset="0"/>
              </a:rPr>
              <a:t>(simplified)</a:t>
            </a:r>
            <a:endParaRPr lang="en-US">
              <a:latin typeface="Gill Sans MT" charset="0"/>
            </a:endParaRPr>
          </a:p>
        </p:txBody>
      </p:sp>
      <p:sp>
        <p:nvSpPr>
          <p:cNvPr id="68616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wait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for 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event</a:t>
            </a:r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18" name="Text Box 9"/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latin typeface="Arial" charset="0"/>
                <a:cs typeface="+mn-cs"/>
              </a:rPr>
              <a:t>NextSeqNum = InitialSeqNum</a:t>
            </a:r>
          </a:p>
          <a:p>
            <a:pPr algn="l">
              <a:defRPr/>
            </a:pPr>
            <a:r>
              <a:rPr lang="en-US" sz="1400">
                <a:latin typeface="Arial" charset="0"/>
                <a:cs typeface="+mn-cs"/>
              </a:rPr>
              <a:t>SendBase = InitialSeqNum</a:t>
            </a:r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Symbol" charset="0"/>
                <a:cs typeface="+mn-cs"/>
              </a:rPr>
              <a:t>L</a:t>
            </a:r>
          </a:p>
        </p:txBody>
      </p:sp>
      <p:grpSp>
        <p:nvGrpSpPr>
          <p:cNvPr id="82956" name="Group 23"/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68633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105000"/>
                </a:lnSpc>
                <a:defRPr/>
              </a:pPr>
              <a:r>
                <a:rPr lang="en-US">
                  <a:cs typeface="+mn-cs"/>
                </a:rPr>
                <a:t>create segment, seq. #: NextSeqNum</a:t>
              </a:r>
            </a:p>
            <a:p>
              <a:pPr algn="l">
                <a:lnSpc>
                  <a:spcPct val="105000"/>
                </a:lnSpc>
                <a:defRPr/>
              </a:pPr>
              <a:r>
                <a:rPr lang="en-US">
                  <a:cs typeface="+mn-cs"/>
                </a:rPr>
                <a:t>pass segment to IP (i.e., </a:t>
              </a:r>
              <a:r>
                <a:rPr lang="ja-JP" altLang="en-US">
                  <a:cs typeface="+mn-cs"/>
                </a:rPr>
                <a:t>“</a:t>
              </a:r>
              <a:r>
                <a:rPr lang="en-US">
                  <a:cs typeface="+mn-cs"/>
                </a:rPr>
                <a:t>send</a:t>
              </a:r>
              <a:r>
                <a:rPr lang="ja-JP" altLang="en-US">
                  <a:cs typeface="+mn-cs"/>
                </a:rPr>
                <a:t>”</a:t>
              </a:r>
              <a:r>
                <a:rPr lang="en-US">
                  <a:cs typeface="+mn-cs"/>
                </a:rPr>
                <a:t>)</a:t>
              </a:r>
            </a:p>
            <a:p>
              <a:pPr algn="l">
                <a:lnSpc>
                  <a:spcPct val="105000"/>
                </a:lnSpc>
                <a:defRPr/>
              </a:pPr>
              <a:r>
                <a:rPr lang="en-US">
                  <a:cs typeface="+mn-cs"/>
                </a:rPr>
                <a:t>NextSeqNum = NextSeqNum + length(data) </a:t>
              </a:r>
            </a:p>
            <a:p>
              <a:pPr algn="l">
                <a:lnSpc>
                  <a:spcPct val="105000"/>
                </a:lnSpc>
                <a:defRPr/>
              </a:pPr>
              <a:r>
                <a:rPr lang="en-US">
                  <a:cs typeface="+mn-cs"/>
                </a:rPr>
                <a:t>if (timer currently not running)</a:t>
              </a:r>
            </a:p>
            <a:p>
              <a:pPr algn="l">
                <a:lnSpc>
                  <a:spcPct val="105000"/>
                </a:lnSpc>
                <a:defRPr/>
              </a:pPr>
              <a:r>
                <a:rPr lang="en-US">
                  <a:cs typeface="+mn-cs"/>
                </a:rPr>
                <a:t>    start timer</a:t>
              </a:r>
            </a:p>
            <a:p>
              <a:pPr algn="l">
                <a:defRPr/>
              </a:pPr>
              <a:r>
                <a:rPr lang="en-US">
                  <a:cs typeface="+mn-cs"/>
                </a:rPr>
                <a:t>                 </a:t>
              </a:r>
            </a:p>
          </p:txBody>
        </p:sp>
        <p:sp>
          <p:nvSpPr>
            <p:cNvPr id="68634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data received from application above</a:t>
              </a:r>
            </a:p>
          </p:txBody>
        </p:sp>
        <p:sp>
          <p:nvSpPr>
            <p:cNvPr id="6863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2957" name="Group 20"/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68630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>
                  <a:cs typeface="+mn-cs"/>
                </a:rPr>
                <a:t>retransmit not-yet-acked segment         	with smallest seq. #</a:t>
              </a:r>
            </a:p>
            <a:p>
              <a:pPr algn="l">
                <a:defRPr/>
              </a:pPr>
              <a:r>
                <a:rPr lang="en-US">
                  <a:cs typeface="+mn-cs"/>
                </a:rPr>
                <a:t>start timer</a:t>
              </a:r>
            </a:p>
          </p:txBody>
        </p:sp>
        <p:sp>
          <p:nvSpPr>
            <p:cNvPr id="68631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timeout</a:t>
              </a:r>
            </a:p>
          </p:txBody>
        </p:sp>
        <p:sp>
          <p:nvSpPr>
            <p:cNvPr id="68632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2958" name="Group 24"/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68627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>
                  <a:latin typeface="Arial" charset="0"/>
                  <a:cs typeface="+mn-cs"/>
                </a:rPr>
                <a:t>if (y &gt; SendBase) { </a:t>
              </a:r>
            </a:p>
            <a:p>
              <a:pPr algn="l">
                <a:defRPr/>
              </a:pPr>
              <a:r>
                <a:rPr lang="en-US">
                  <a:latin typeface="Arial" charset="0"/>
                  <a:cs typeface="+mn-cs"/>
                </a:rPr>
                <a:t>    SendBase = y </a:t>
              </a:r>
            </a:p>
            <a:p>
              <a:pPr algn="l">
                <a:defRPr/>
              </a:pPr>
              <a:r>
                <a:rPr lang="en-US">
                  <a:latin typeface="Arial" charset="0"/>
                  <a:cs typeface="+mn-cs"/>
                </a:rPr>
                <a:t>    /* SendBase–1: last cumulatively ACKed byte */</a:t>
              </a:r>
            </a:p>
            <a:p>
              <a:pPr algn="l">
                <a:defRPr/>
              </a:pPr>
              <a:r>
                <a:rPr lang="en-US">
                  <a:latin typeface="Arial" charset="0"/>
                  <a:cs typeface="+mn-cs"/>
                </a:rPr>
                <a:t>    if (there are currently not-yet-acked segments)</a:t>
              </a:r>
            </a:p>
            <a:p>
              <a:pPr algn="l">
                <a:defRPr/>
              </a:pPr>
              <a:r>
                <a:rPr lang="en-US">
                  <a:latin typeface="Arial" charset="0"/>
                  <a:cs typeface="+mn-cs"/>
                </a:rPr>
                <a:t>         start timer</a:t>
              </a:r>
            </a:p>
            <a:p>
              <a:pPr algn="l">
                <a:defRPr/>
              </a:pPr>
              <a:r>
                <a:rPr lang="en-US">
                  <a:latin typeface="Arial" charset="0"/>
                  <a:cs typeface="+mn-cs"/>
                </a:rPr>
                <a:t>       else stop timer </a:t>
              </a:r>
            </a:p>
            <a:p>
              <a:pPr algn="l">
                <a:defRPr/>
              </a:pPr>
              <a:r>
                <a:rPr lang="en-US">
                  <a:latin typeface="Arial" charset="0"/>
                  <a:cs typeface="+mn-cs"/>
                </a:rPr>
                <a:t>     } </a:t>
              </a:r>
            </a:p>
          </p:txBody>
        </p:sp>
        <p:sp>
          <p:nvSpPr>
            <p:cNvPr id="68628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ACK received, with ACK field value y </a:t>
              </a:r>
            </a:p>
          </p:txBody>
        </p:sp>
        <p:sp>
          <p:nvSpPr>
            <p:cNvPr id="68629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2959" name="Freeform 26"/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0" name="Freeform 27"/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1" name="Freeform 28"/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F0A8BD7-2FAD-384C-93C8-58004CBABB33}" type="slidenum">
              <a:rPr lang="en-US" sz="1200"/>
              <a:pPr/>
              <a:t>66</a:t>
            </a:fld>
            <a:endParaRPr lang="en-US" sz="120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TCP: retransmission scenarios</a:t>
            </a:r>
            <a:endParaRPr lang="en-US">
              <a:latin typeface="Gill Sans MT" charset="0"/>
            </a:endParaRPr>
          </a:p>
        </p:txBody>
      </p:sp>
      <p:sp>
        <p:nvSpPr>
          <p:cNvPr id="83972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lost ACK scenario</a:t>
            </a:r>
            <a:endParaRPr lang="en-US" sz="1000"/>
          </a:p>
        </p:txBody>
      </p:sp>
      <p:sp>
        <p:nvSpPr>
          <p:cNvPr id="69638" name="Line 99"/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9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0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1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B</a:t>
            </a:r>
          </a:p>
        </p:txBody>
      </p:sp>
      <p:sp>
        <p:nvSpPr>
          <p:cNvPr id="69642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A</a:t>
            </a:r>
          </a:p>
        </p:txBody>
      </p:sp>
      <p:sp>
        <p:nvSpPr>
          <p:cNvPr id="69643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4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Seq=92, 8 bytes of data</a:t>
            </a:r>
          </a:p>
        </p:txBody>
      </p:sp>
      <p:sp>
        <p:nvSpPr>
          <p:cNvPr id="69645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3981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charset="0"/>
            </a:endParaRPr>
          </a:p>
        </p:txBody>
      </p:sp>
      <p:sp>
        <p:nvSpPr>
          <p:cNvPr id="69647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8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9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50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Seq=92, 8 bytes of data</a:t>
            </a:r>
          </a:p>
        </p:txBody>
      </p:sp>
      <p:sp>
        <p:nvSpPr>
          <p:cNvPr id="69651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FF0000"/>
                </a:solidFill>
                <a:cs typeface="+mn-cs"/>
              </a:rPr>
              <a:t>X</a:t>
            </a:r>
          </a:p>
        </p:txBody>
      </p:sp>
      <p:sp>
        <p:nvSpPr>
          <p:cNvPr id="69652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timeout</a:t>
            </a:r>
          </a:p>
        </p:txBody>
      </p:sp>
      <p:sp>
        <p:nvSpPr>
          <p:cNvPr id="69653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54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3990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charset="0"/>
            </a:endParaRPr>
          </a:p>
        </p:txBody>
      </p:sp>
      <p:grpSp>
        <p:nvGrpSpPr>
          <p:cNvPr id="83991" name="Group 134"/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9710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11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3992" name="Group 135"/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9708" name="Line 136"/>
            <p:cNvSpPr>
              <a:spLocks noChangeShapeType="1"/>
            </p:cNvSpPr>
            <p:nvPr/>
          </p:nvSpPr>
          <p:spPr bwMode="auto">
            <a:xfrm flipV="1">
              <a:off x="3135" y="1755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9" name="Line 137"/>
            <p:cNvSpPr>
              <a:spLocks noChangeShapeType="1"/>
            </p:cNvSpPr>
            <p:nvPr/>
          </p:nvSpPr>
          <p:spPr bwMode="auto">
            <a:xfrm>
              <a:off x="3105" y="1758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3993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premature timeout</a:t>
            </a:r>
            <a:endParaRPr lang="en-US" sz="1000"/>
          </a:p>
        </p:txBody>
      </p:sp>
      <p:sp>
        <p:nvSpPr>
          <p:cNvPr id="69659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0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1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2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B</a:t>
            </a:r>
          </a:p>
        </p:txBody>
      </p:sp>
      <p:sp>
        <p:nvSpPr>
          <p:cNvPr id="69663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A</a:t>
            </a:r>
          </a:p>
        </p:txBody>
      </p:sp>
      <p:sp>
        <p:nvSpPr>
          <p:cNvPr id="69664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5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Seq=92, 8 bytes of data</a:t>
            </a:r>
          </a:p>
        </p:txBody>
      </p:sp>
      <p:grpSp>
        <p:nvGrpSpPr>
          <p:cNvPr id="84001" name="Group 202"/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9706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042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sp>
        <p:nvSpPr>
          <p:cNvPr id="69667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8" name="Line 187"/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9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70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212850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Seq=92,  8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bytes of data</a:t>
            </a:r>
          </a:p>
        </p:txBody>
      </p:sp>
      <p:sp>
        <p:nvSpPr>
          <p:cNvPr id="69671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timeout</a:t>
            </a:r>
          </a:p>
        </p:txBody>
      </p:sp>
      <p:sp>
        <p:nvSpPr>
          <p:cNvPr id="69672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73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009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charset="0"/>
            </a:endParaRPr>
          </a:p>
        </p:txBody>
      </p:sp>
      <p:grpSp>
        <p:nvGrpSpPr>
          <p:cNvPr id="84010" name="Group 195"/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9704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5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4011" name="Group 198"/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9702" name="Line 199"/>
            <p:cNvSpPr>
              <a:spLocks noChangeShapeType="1"/>
            </p:cNvSpPr>
            <p:nvPr/>
          </p:nvSpPr>
          <p:spPr bwMode="auto">
            <a:xfrm flipV="1">
              <a:off x="3135" y="1755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3" name="Line 200"/>
            <p:cNvSpPr>
              <a:spLocks noChangeShapeType="1"/>
            </p:cNvSpPr>
            <p:nvPr/>
          </p:nvSpPr>
          <p:spPr bwMode="auto">
            <a:xfrm>
              <a:off x="3105" y="1758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4012" name="Group 206"/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9699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0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1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Seq=100, 20 bytes of data</a:t>
              </a:r>
            </a:p>
          </p:txBody>
        </p:sp>
      </p:grpSp>
      <p:sp>
        <p:nvSpPr>
          <p:cNvPr id="69678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4014" name="Group 208"/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9697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033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charset="0"/>
              </a:endParaRPr>
            </a:p>
          </p:txBody>
        </p:sp>
      </p:grpSp>
      <p:sp>
        <p:nvSpPr>
          <p:cNvPr id="69680" name="Text Box 211"/>
          <p:cNvSpPr txBox="1">
            <a:spLocks noChangeArrowheads="1"/>
          </p:cNvSpPr>
          <p:nvPr/>
        </p:nvSpPr>
        <p:spPr bwMode="auto">
          <a:xfrm>
            <a:off x="4427538" y="4495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SendBase=100</a:t>
            </a:r>
          </a:p>
        </p:txBody>
      </p:sp>
      <p:sp>
        <p:nvSpPr>
          <p:cNvPr id="69681" name="Text Box 212"/>
          <p:cNvSpPr txBox="1">
            <a:spLocks noChangeArrowheads="1"/>
          </p:cNvSpPr>
          <p:nvPr/>
        </p:nvSpPr>
        <p:spPr bwMode="auto">
          <a:xfrm>
            <a:off x="4446588" y="4837113"/>
            <a:ext cx="136366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SendBase=120</a:t>
            </a:r>
          </a:p>
        </p:txBody>
      </p:sp>
      <p:sp>
        <p:nvSpPr>
          <p:cNvPr id="69682" name="Text Box 213"/>
          <p:cNvSpPr txBox="1">
            <a:spLocks noChangeArrowheads="1"/>
          </p:cNvSpPr>
          <p:nvPr/>
        </p:nvSpPr>
        <p:spPr bwMode="auto">
          <a:xfrm>
            <a:off x="4465638" y="5511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SendBase=120</a:t>
            </a:r>
          </a:p>
        </p:txBody>
      </p:sp>
      <p:sp>
        <p:nvSpPr>
          <p:cNvPr id="69683" name="Text Box 214"/>
          <p:cNvSpPr txBox="1">
            <a:spLocks noChangeArrowheads="1"/>
          </p:cNvSpPr>
          <p:nvPr/>
        </p:nvSpPr>
        <p:spPr bwMode="auto">
          <a:xfrm>
            <a:off x="4492625" y="22669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SendBase=92</a:t>
            </a:r>
          </a:p>
        </p:txBody>
      </p:sp>
      <p:pic>
        <p:nvPicPr>
          <p:cNvPr id="84019" name="Picture 2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020" name="Group 219"/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84030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31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21" name="Group 225"/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84028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29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22" name="Group 228"/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84026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27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23" name="Group 231"/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84024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25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60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CEF7F00E-325A-D740-981B-267B6ED74A90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TCP: retransmission scenarios</a:t>
            </a:r>
            <a:endParaRPr lang="en-US">
              <a:latin typeface="Gill Sans MT" charset="0"/>
            </a:endParaRPr>
          </a:p>
        </p:txBody>
      </p:sp>
      <p:sp>
        <p:nvSpPr>
          <p:cNvPr id="70661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FF0000"/>
                </a:solidFill>
                <a:cs typeface="+mn-cs"/>
              </a:rPr>
              <a:t>X</a:t>
            </a:r>
          </a:p>
        </p:txBody>
      </p:sp>
      <p:sp>
        <p:nvSpPr>
          <p:cNvPr id="86021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cumulative ACK</a:t>
            </a:r>
            <a:endParaRPr lang="en-US" sz="1000"/>
          </a:p>
        </p:txBody>
      </p:sp>
      <p:sp>
        <p:nvSpPr>
          <p:cNvPr id="70663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64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65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66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B</a:t>
            </a:r>
          </a:p>
        </p:txBody>
      </p:sp>
      <p:sp>
        <p:nvSpPr>
          <p:cNvPr id="70667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A</a:t>
            </a:r>
          </a:p>
        </p:txBody>
      </p:sp>
      <p:sp>
        <p:nvSpPr>
          <p:cNvPr id="70668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69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Seq=92, 8 bytes of data</a:t>
            </a:r>
          </a:p>
        </p:txBody>
      </p:sp>
      <p:grpSp>
        <p:nvGrpSpPr>
          <p:cNvPr id="86029" name="Group 46"/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70699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6059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sp>
        <p:nvSpPr>
          <p:cNvPr id="70671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72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73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74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Seq=120,  15 bytes of data</a:t>
            </a:r>
          </a:p>
        </p:txBody>
      </p:sp>
      <p:sp>
        <p:nvSpPr>
          <p:cNvPr id="70675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6035" name="Group 75"/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timeout</a:t>
              </a:r>
            </a:p>
          </p:txBody>
        </p:sp>
        <p:grpSp>
          <p:nvGrpSpPr>
            <p:cNvPr id="86052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70697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0698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86053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70695" name="Line 61"/>
              <p:cNvSpPr>
                <a:spLocks noChangeShapeType="1"/>
              </p:cNvSpPr>
              <p:nvPr/>
            </p:nvSpPr>
            <p:spPr bwMode="auto">
              <a:xfrm flipV="1">
                <a:off x="3135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0696" name="Line 62"/>
              <p:cNvSpPr>
                <a:spLocks noChangeShapeType="1"/>
              </p:cNvSpPr>
              <p:nvPr/>
            </p:nvSpPr>
            <p:spPr bwMode="auto">
              <a:xfrm>
                <a:off x="3105" y="175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86036" name="Group 63"/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70689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90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91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Seq=100, 20 bytes of data</a:t>
              </a:r>
            </a:p>
          </p:txBody>
        </p:sp>
      </p:grpSp>
      <p:sp>
        <p:nvSpPr>
          <p:cNvPr id="70678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6038" name="Group 68"/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70687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6047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charset="0"/>
              </a:endParaRPr>
            </a:p>
          </p:txBody>
        </p:sp>
      </p:grpSp>
      <p:pic>
        <p:nvPicPr>
          <p:cNvPr id="86039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40" name="Group 84"/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86044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45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41" name="Group 87"/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86042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43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80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43196F1A-67DF-F04C-8CE9-12751653324C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 ACK generation</a:t>
            </a:r>
            <a:r>
              <a:rPr lang="en-US">
                <a:cs typeface="+mj-cs"/>
              </a:rPr>
              <a:t> </a:t>
            </a:r>
            <a:r>
              <a:rPr lang="en-US" sz="1800">
                <a:cs typeface="+mj-cs"/>
              </a:rPr>
              <a:t>[RFC 1122, RFC 2581]</a:t>
            </a:r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2400" i="1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algn="l"/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in-order segment with</a:t>
            </a:r>
          </a:p>
          <a:p>
            <a:pPr algn="l"/>
            <a:r>
              <a:rPr lang="en-US" sz="1800">
                <a:latin typeface="Arial" charset="0"/>
              </a:rPr>
              <a:t>expected seq #. All data up to</a:t>
            </a:r>
          </a:p>
          <a:p>
            <a:pPr algn="l"/>
            <a:r>
              <a:rPr lang="en-US" sz="1800">
                <a:latin typeface="Arial" charset="0"/>
              </a:rPr>
              <a:t>expected seq # already ACKed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in-order segment with</a:t>
            </a:r>
          </a:p>
          <a:p>
            <a:pPr algn="l"/>
            <a:r>
              <a:rPr lang="en-US" sz="1800">
                <a:latin typeface="Arial" charset="0"/>
              </a:rPr>
              <a:t>expected seq #. One other </a:t>
            </a:r>
          </a:p>
          <a:p>
            <a:pPr algn="l"/>
            <a:r>
              <a:rPr lang="en-US" sz="1800">
                <a:latin typeface="Arial" charset="0"/>
              </a:rPr>
              <a:t>segment has ACK pending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out-of-order segment</a:t>
            </a:r>
          </a:p>
          <a:p>
            <a:pPr algn="l"/>
            <a:r>
              <a:rPr lang="en-US" sz="1800">
                <a:latin typeface="Arial" charset="0"/>
              </a:rPr>
              <a:t>higher-than-expect seq. # .</a:t>
            </a:r>
          </a:p>
          <a:p>
            <a:pPr algn="l"/>
            <a:r>
              <a:rPr lang="en-US" sz="1800">
                <a:latin typeface="Arial" charset="0"/>
              </a:rPr>
              <a:t>Gap detected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arrival of segment that </a:t>
            </a:r>
          </a:p>
          <a:p>
            <a:pPr algn="l"/>
            <a:r>
              <a:rPr lang="en-US" sz="1800">
                <a:latin typeface="Arial" charset="0"/>
              </a:rPr>
              <a:t>partially or completely fills gap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000">
              <a:latin typeface="Times New Roman" charset="0"/>
            </a:endParaRP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2400" i="1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algn="l"/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delayed ACK. Wait up to 500ms</a:t>
            </a:r>
          </a:p>
          <a:p>
            <a:pPr algn="l"/>
            <a:r>
              <a:rPr lang="en-US" sz="1800">
                <a:latin typeface="Arial" charset="0"/>
              </a:rPr>
              <a:t>for next segment. If no next segment,</a:t>
            </a:r>
          </a:p>
          <a:p>
            <a:pPr algn="l"/>
            <a:r>
              <a:rPr lang="en-US" sz="1800">
                <a:latin typeface="Arial" charset="0"/>
              </a:rPr>
              <a:t>send ACK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immediately send single cumulative </a:t>
            </a:r>
          </a:p>
          <a:p>
            <a:pPr algn="l"/>
            <a:r>
              <a:rPr lang="en-US" sz="1800">
                <a:latin typeface="Arial" charset="0"/>
              </a:rPr>
              <a:t>ACK, ACKing both in-order segments 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immediately send </a:t>
            </a:r>
            <a:r>
              <a:rPr lang="en-US" sz="1800" i="1">
                <a:solidFill>
                  <a:srgbClr val="CC0000"/>
                </a:solidFill>
                <a:latin typeface="Arial" charset="0"/>
              </a:rPr>
              <a:t>duplicate ACK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,</a:t>
            </a:r>
            <a:r>
              <a:rPr lang="en-US" sz="1800">
                <a:latin typeface="Arial" charset="0"/>
              </a:rPr>
              <a:t> </a:t>
            </a:r>
          </a:p>
          <a:p>
            <a:pPr algn="l"/>
            <a:r>
              <a:rPr lang="en-US" sz="1800">
                <a:latin typeface="Arial" charset="0"/>
              </a:rPr>
              <a:t>indicating seq. # of next expected byte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800">
              <a:latin typeface="Arial" charset="0"/>
            </a:endParaRPr>
          </a:p>
          <a:p>
            <a:pPr algn="l"/>
            <a:r>
              <a:rPr lang="en-US" sz="1800">
                <a:latin typeface="Arial" charset="0"/>
              </a:rPr>
              <a:t>immediate send ACK, provided that</a:t>
            </a:r>
          </a:p>
          <a:p>
            <a:pPr algn="l"/>
            <a:r>
              <a:rPr lang="en-US" sz="1800">
                <a:latin typeface="Arial" charset="0"/>
              </a:rPr>
              <a:t>segment starts at lower end of gap</a:t>
            </a:r>
          </a:p>
          <a:p>
            <a:pPr algn="l"/>
            <a:endParaRPr lang="en-US" sz="1800">
              <a:latin typeface="Arial" charset="0"/>
            </a:endParaRPr>
          </a:p>
          <a:p>
            <a:pPr algn="l"/>
            <a:endParaRPr lang="en-US" sz="1000">
              <a:latin typeface="Times New Roman" charset="0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8807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91" name="Line 13"/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92" name="Line 14"/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90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E2BE37D7-D3D8-2142-95BA-073CADAE99EF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time-out period  often relatively long:</a:t>
            </a:r>
          </a:p>
          <a:p>
            <a:pPr lvl="1"/>
            <a:r>
              <a:rPr lang="en-US">
                <a:latin typeface="Gill Sans MT" charset="0"/>
              </a:rPr>
              <a:t>long delay before resending lost packet</a:t>
            </a:r>
          </a:p>
          <a:p>
            <a:r>
              <a:rPr lang="en-US">
                <a:latin typeface="Gill Sans MT" charset="0"/>
              </a:rPr>
              <a:t>detect lost segments via duplicate ACKs.</a:t>
            </a:r>
          </a:p>
          <a:p>
            <a:pPr lvl="1"/>
            <a:r>
              <a:rPr lang="en-US">
                <a:latin typeface="Gill Sans MT" charset="0"/>
              </a:rPr>
              <a:t>sender often sends many segments back-to-back</a:t>
            </a:r>
          </a:p>
          <a:p>
            <a:pPr lvl="1"/>
            <a:r>
              <a:rPr lang="en-US">
                <a:latin typeface="Gill Sans MT" charset="0"/>
              </a:rPr>
              <a:t>if segment is lost, there will likely be many duplicate ACKs.</a:t>
            </a:r>
          </a:p>
          <a:p>
            <a:pPr lvl="1"/>
            <a:endParaRPr lang="en-US">
              <a:latin typeface="Gill Sans MT" charset="0"/>
            </a:endParaRPr>
          </a:p>
          <a:p>
            <a:pPr lvl="1"/>
            <a:endParaRPr lang="en-US">
              <a:latin typeface="Gill Sans MT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4827588" y="2143125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>
                <a:latin typeface="Gill Sans MT" charset="0"/>
              </a:rPr>
              <a:t>if sender receives 3 ACKs for same data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>
                <a:latin typeface="Gill Sans MT" charset="0"/>
              </a:rPr>
              <a:t>(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triple duplicate ACKs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),</a:t>
            </a:r>
            <a:r>
              <a:rPr lang="en-US" altLang="ja-JP" sz="2800">
                <a:latin typeface="Gill Sans MT" charset="0"/>
              </a:rPr>
              <a:t> resend unacked segment with smallest seq #</a:t>
            </a:r>
          </a:p>
          <a:p>
            <a:pPr marL="463550" lvl="1" indent="-2381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>
                <a:latin typeface="Gill Sans MT" charset="0"/>
              </a:rPr>
              <a:t>likely that unacked segment lost, so don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t wait for timeout</a:t>
            </a:r>
            <a:endParaRPr lang="en-US" sz="2400">
              <a:latin typeface="Gill Sans MT" charset="0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TCP fast retransmit</a:t>
            </a:r>
          </a:p>
        </p:txBody>
      </p:sp>
      <p:sp>
        <p:nvSpPr>
          <p:cNvPr id="89096" name="Rectangle 9"/>
          <p:cNvSpPr>
            <a:spLocks noChangeArrowheads="1"/>
          </p:cNvSpPr>
          <p:nvPr/>
        </p:nvSpPr>
        <p:spPr bwMode="auto">
          <a:xfrm>
            <a:off x="4794250" y="2925763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>
                <a:latin typeface="Gill Sans MT" charset="0"/>
              </a:rPr>
              <a:t>(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triple duplicate ACKs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),</a:t>
            </a:r>
            <a:r>
              <a:rPr lang="en-US" altLang="ja-JP" sz="2800">
                <a:latin typeface="Gill Sans MT" charset="0"/>
              </a:rPr>
              <a:t> </a:t>
            </a:r>
            <a:endParaRPr lang="en-US" sz="2800">
              <a:latin typeface="Gill Sans MT" charset="0"/>
            </a:endParaRPr>
          </a:p>
        </p:txBody>
      </p:sp>
      <p:pic>
        <p:nvPicPr>
          <p:cNvPr id="89097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5AD684C8-AE2B-734E-91D4-B208C3CEF0A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defRPr/>
            </a:pPr>
            <a:r>
              <a:rPr lang="en-US"/>
              <a:t>segment structure</a:t>
            </a:r>
          </a:p>
          <a:p>
            <a:pPr marL="912813" lvl="1">
              <a:defRPr/>
            </a:pPr>
            <a:r>
              <a:rPr lang="en-US"/>
              <a:t>reliable data transfer</a:t>
            </a:r>
          </a:p>
          <a:p>
            <a:pPr marL="912813" lvl="1">
              <a:defRPr/>
            </a:pPr>
            <a:r>
              <a:rPr lang="en-US"/>
              <a:t>flow control</a:t>
            </a:r>
          </a:p>
          <a:p>
            <a:pPr marL="912813" lvl="1"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21510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88D04ACE-280C-F649-A4CB-CA9A2CABDE3B}" type="slidenum">
              <a:rPr lang="en-US" sz="1200"/>
              <a:pPr/>
              <a:t>70</a:t>
            </a:fld>
            <a:endParaRPr lang="en-US" sz="120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4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5" name="Line 11"/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6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7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8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0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1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2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126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endParaRPr lang="en-US" sz="1000">
              <a:latin typeface="Times New Roman" charset="0"/>
            </a:endParaRPr>
          </a:p>
        </p:txBody>
      </p:sp>
      <p:sp>
        <p:nvSpPr>
          <p:cNvPr id="73744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128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fast retransmit after sender </a:t>
            </a:r>
          </a:p>
          <a:p>
            <a:r>
              <a:rPr lang="en-US" sz="1800"/>
              <a:t>receipt of triple duplicate ACK</a:t>
            </a:r>
            <a:endParaRPr lang="en-US" sz="1000"/>
          </a:p>
        </p:txBody>
      </p:sp>
      <p:sp>
        <p:nvSpPr>
          <p:cNvPr id="73746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B</a:t>
            </a:r>
          </a:p>
        </p:txBody>
      </p:sp>
      <p:sp>
        <p:nvSpPr>
          <p:cNvPr id="73747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A</a:t>
            </a:r>
          </a:p>
        </p:txBody>
      </p:sp>
      <p:sp>
        <p:nvSpPr>
          <p:cNvPr id="73748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Seq=92, 8 bytes of data</a:t>
            </a:r>
          </a:p>
        </p:txBody>
      </p:sp>
      <p:grpSp>
        <p:nvGrpSpPr>
          <p:cNvPr id="90132" name="Group 41"/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3779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163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grpSp>
        <p:nvGrpSpPr>
          <p:cNvPr id="90133" name="Group 78"/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3772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timeout</a:t>
              </a:r>
            </a:p>
          </p:txBody>
        </p:sp>
        <p:grpSp>
          <p:nvGrpSpPr>
            <p:cNvPr id="90156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778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90157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/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776" name="Line 56"/>
              <p:cNvSpPr>
                <a:spLocks noChangeShapeType="1"/>
              </p:cNvSpPr>
              <p:nvPr/>
            </p:nvSpPr>
            <p:spPr bwMode="auto">
              <a:xfrm>
                <a:off x="3105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90134" name="Group 71"/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3770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154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grpSp>
        <p:nvGrpSpPr>
          <p:cNvPr id="90135" name="Group 72"/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3768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152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grpSp>
        <p:nvGrpSpPr>
          <p:cNvPr id="90136" name="Group 75"/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3766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150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charset="0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pic>
        <p:nvPicPr>
          <p:cNvPr id="90138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56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Seq=100, 20 bytes of data</a:t>
            </a:r>
          </a:p>
        </p:txBody>
      </p:sp>
      <p:sp>
        <p:nvSpPr>
          <p:cNvPr id="73758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9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Seq=100, 20 bytes of data</a:t>
            </a:r>
          </a:p>
        </p:txBody>
      </p:sp>
      <p:grpSp>
        <p:nvGrpSpPr>
          <p:cNvPr id="90143" name="Group 93"/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90147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8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4" name="Group 96"/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90145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6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11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DEF012D1-D356-1A4A-B038-95A587D7F1DB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defRPr/>
            </a:pPr>
            <a:r>
              <a:rPr lang="en-US"/>
              <a:t>segment structure</a:t>
            </a:r>
          </a:p>
          <a:p>
            <a:pPr marL="912813" lvl="1">
              <a:defRPr/>
            </a:pPr>
            <a:r>
              <a:rPr lang="en-US"/>
              <a:t>reliable data transfer</a:t>
            </a:r>
          </a:p>
          <a:p>
            <a:pPr marL="912813" lvl="1">
              <a:defRPr/>
            </a:pPr>
            <a:r>
              <a:rPr lang="en-US">
                <a:solidFill>
                  <a:srgbClr val="CC0000"/>
                </a:solidFill>
              </a:rPr>
              <a:t>flow control</a:t>
            </a:r>
          </a:p>
          <a:p>
            <a:pPr marL="912813" lvl="1"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91142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21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8392D065-B0BF-4D48-BAA0-C92EAFF76D3B}" type="slidenum">
              <a:rPr lang="en-US" sz="1200"/>
              <a:pPr/>
              <a:t>72</a:t>
            </a:fld>
            <a:endParaRPr lang="en-US" sz="12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flow control</a:t>
            </a:r>
          </a:p>
        </p:txBody>
      </p:sp>
      <p:sp>
        <p:nvSpPr>
          <p:cNvPr id="75781" name="Rectangle 72"/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165" name="Freeform 32"/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3" name="Rectangle 40"/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84" name="Oval 31"/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application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process</a:t>
            </a:r>
          </a:p>
        </p:txBody>
      </p:sp>
      <p:grpSp>
        <p:nvGrpSpPr>
          <p:cNvPr id="92168" name="Group 47"/>
          <p:cNvGrpSpPr>
            <a:grpSpLocks/>
          </p:cNvGrpSpPr>
          <p:nvPr/>
        </p:nvGrpSpPr>
        <p:grpSpPr bwMode="auto">
          <a:xfrm>
            <a:off x="5632450" y="2082800"/>
            <a:ext cx="1795463" cy="688975"/>
            <a:chOff x="1173" y="2345"/>
            <a:chExt cx="1131" cy="434"/>
          </a:xfrm>
        </p:grpSpPr>
        <p:sp>
          <p:nvSpPr>
            <p:cNvPr id="7583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3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TCP socket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receiver buffers</a:t>
              </a:r>
            </a:p>
          </p:txBody>
        </p:sp>
      </p:grpSp>
      <p:sp>
        <p:nvSpPr>
          <p:cNvPr id="75786" name="Oval 48"/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5787" name="Text Box 64"/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TCP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code</a:t>
            </a:r>
          </a:p>
        </p:txBody>
      </p:sp>
      <p:sp>
        <p:nvSpPr>
          <p:cNvPr id="75788" name="Oval 65"/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5789" name="Text Box 66"/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IP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code</a:t>
            </a:r>
          </a:p>
        </p:txBody>
      </p:sp>
      <p:sp>
        <p:nvSpPr>
          <p:cNvPr id="92173" name="Freeform 61"/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  <a:gd name="T9" fmla="*/ 0 w 412"/>
              <a:gd name="T10" fmla="*/ 0 h 2005"/>
              <a:gd name="T11" fmla="*/ 412 w 412"/>
              <a:gd name="T12" fmla="*/ 2005 h 20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91" name="Line 68"/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92" name="Line 69"/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2176" name="Group 56"/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75828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29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30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31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2177" name="Freeform 63"/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  <a:gd name="T9" fmla="*/ 0 w 412"/>
              <a:gd name="T10" fmla="*/ 0 h 2005"/>
              <a:gd name="T11" fmla="*/ 412 w 412"/>
              <a:gd name="T12" fmla="*/ 2005 h 20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2178" name="Group 77"/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75825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26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27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5796" name="Rectangle 80"/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97" name="Rectangle 86"/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98" name="Rectangle 91"/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799" name="Rectangle 92"/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2183" name="Group 99"/>
          <p:cNvGrpSpPr>
            <a:grpSpLocks/>
          </p:cNvGrpSpPr>
          <p:nvPr/>
        </p:nvGrpSpPr>
        <p:grpSpPr bwMode="auto">
          <a:xfrm>
            <a:off x="8002588" y="1657350"/>
            <a:ext cx="1146175" cy="703263"/>
            <a:chOff x="638" y="1651"/>
            <a:chExt cx="722" cy="443"/>
          </a:xfrm>
        </p:grpSpPr>
        <p:sp>
          <p:nvSpPr>
            <p:cNvPr id="75822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application</a:t>
              </a:r>
            </a:p>
          </p:txBody>
        </p:sp>
        <p:sp>
          <p:nvSpPr>
            <p:cNvPr id="75823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OS</a:t>
              </a:r>
            </a:p>
          </p:txBody>
        </p:sp>
        <p:sp>
          <p:nvSpPr>
            <p:cNvPr id="75824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5801" name="Text Box 103"/>
          <p:cNvSpPr txBox="1">
            <a:spLocks noChangeArrowheads="1"/>
          </p:cNvSpPr>
          <p:nvPr/>
        </p:nvSpPr>
        <p:spPr bwMode="auto">
          <a:xfrm>
            <a:off x="5305425" y="5637213"/>
            <a:ext cx="271462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receiver protocol stack</a:t>
            </a:r>
          </a:p>
        </p:txBody>
      </p:sp>
      <p:sp>
        <p:nvSpPr>
          <p:cNvPr id="75802" name="Text Box 104"/>
          <p:cNvSpPr txBox="1">
            <a:spLocks noChangeArrowheads="1"/>
          </p:cNvSpPr>
          <p:nvPr/>
        </p:nvSpPr>
        <p:spPr bwMode="auto">
          <a:xfrm>
            <a:off x="2014538" y="1314450"/>
            <a:ext cx="3192462" cy="825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>
                <a:cs typeface="+mn-cs"/>
              </a:rPr>
              <a:t>application may </a:t>
            </a:r>
          </a:p>
          <a:p>
            <a:pPr algn="r">
              <a:defRPr/>
            </a:pPr>
            <a:r>
              <a:rPr lang="en-US">
                <a:cs typeface="+mn-cs"/>
              </a:rPr>
              <a:t>remove data from </a:t>
            </a:r>
          </a:p>
          <a:p>
            <a:pPr algn="r">
              <a:defRPr/>
            </a:pPr>
            <a:r>
              <a:rPr lang="en-US">
                <a:cs typeface="+mn-cs"/>
              </a:rPr>
              <a:t>TCP socket buffers …. </a:t>
            </a:r>
          </a:p>
        </p:txBody>
      </p:sp>
      <p:sp>
        <p:nvSpPr>
          <p:cNvPr id="75803" name="Line 105"/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804" name="Text Box 106"/>
          <p:cNvSpPr txBox="1">
            <a:spLocks noChangeArrowheads="1"/>
          </p:cNvSpPr>
          <p:nvPr/>
        </p:nvSpPr>
        <p:spPr bwMode="auto">
          <a:xfrm>
            <a:off x="3098800" y="2525713"/>
            <a:ext cx="2081213" cy="825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>
                <a:cs typeface="+mn-cs"/>
              </a:rPr>
              <a:t>… slower than TCP </a:t>
            </a:r>
          </a:p>
          <a:p>
            <a:pPr algn="r">
              <a:defRPr/>
            </a:pPr>
            <a:r>
              <a:rPr lang="en-US">
                <a:cs typeface="+mn-cs"/>
              </a:rPr>
              <a:t>receiver is delivering</a:t>
            </a:r>
          </a:p>
          <a:p>
            <a:pPr algn="r">
              <a:defRPr/>
            </a:pPr>
            <a:r>
              <a:rPr lang="en-US">
                <a:cs typeface="+mn-cs"/>
              </a:rPr>
              <a:t>(sender is sending)</a:t>
            </a:r>
          </a:p>
        </p:txBody>
      </p:sp>
      <p:sp>
        <p:nvSpPr>
          <p:cNvPr id="75805" name="Line 108"/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806" name="Line 115"/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5807" name="Text Box 116"/>
          <p:cNvSpPr txBox="1">
            <a:spLocks noChangeArrowheads="1"/>
          </p:cNvSpPr>
          <p:nvPr/>
        </p:nvSpPr>
        <p:spPr bwMode="auto">
          <a:xfrm>
            <a:off x="5291138" y="5249863"/>
            <a:ext cx="11334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from sender</a:t>
            </a:r>
          </a:p>
        </p:txBody>
      </p: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363538" y="4194175"/>
            <a:ext cx="5395912" cy="1755775"/>
            <a:chOff x="221" y="2091"/>
            <a:chExt cx="3399" cy="1106"/>
          </a:xfrm>
        </p:grpSpPr>
        <p:sp>
          <p:nvSpPr>
            <p:cNvPr id="7581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81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199" name="Text Box 111"/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>
                  <a:latin typeface="Gill Sans MT" charset="0"/>
                </a:rPr>
                <a:t>receiver controls sender, so sender won</a:t>
              </a:r>
              <a:r>
                <a:rPr lang="en-GB" sz="2000">
                  <a:latin typeface="Gill Sans MT" charset="0"/>
                </a:rPr>
                <a:t>’t</a:t>
              </a:r>
              <a:r>
                <a:rPr lang="en-US" altLang="ja-JP" sz="2000">
                  <a:latin typeface="Gill Sans MT" charset="0"/>
                </a:rPr>
                <a:t> overflow receiver</a:t>
              </a:r>
              <a:r>
                <a:rPr lang="en-GB" altLang="ja-JP" sz="2000">
                  <a:latin typeface="Gill Sans MT" charset="0"/>
                </a:rPr>
                <a:t>’</a:t>
              </a:r>
              <a:r>
                <a:rPr lang="en-US" altLang="ja-JP" sz="2000">
                  <a:latin typeface="Gill Sans MT" charset="0"/>
                </a:rPr>
                <a:t>s buffer by transmitting too much, too fast</a:t>
              </a:r>
              <a:endParaRPr lang="en-US" sz="1000">
                <a:latin typeface="Gill Sans MT" charset="0"/>
              </a:endParaRPr>
            </a:p>
          </p:txBody>
        </p:sp>
        <p:grpSp>
          <p:nvGrpSpPr>
            <p:cNvPr id="92200" name="Group 112"/>
            <p:cNvGrpSpPr>
              <a:grpSpLocks/>
            </p:cNvGrpSpPr>
            <p:nvPr/>
          </p:nvGrpSpPr>
          <p:grpSpPr bwMode="auto">
            <a:xfrm>
              <a:off x="510" y="2091"/>
              <a:ext cx="1217" cy="327"/>
              <a:chOff x="3486" y="272"/>
              <a:chExt cx="1134" cy="327"/>
            </a:xfrm>
          </p:grpSpPr>
          <p:sp>
            <p:nvSpPr>
              <p:cNvPr id="7582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5821" name="Text Box 114"/>
              <p:cNvSpPr txBox="1">
                <a:spLocks noChangeArrowheads="1"/>
              </p:cNvSpPr>
              <p:nvPr/>
            </p:nvSpPr>
            <p:spPr bwMode="auto">
              <a:xfrm>
                <a:off x="3539" y="272"/>
                <a:ext cx="10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800" i="1">
                    <a:solidFill>
                      <a:srgbClr val="CC0000"/>
                    </a:solidFill>
                    <a:latin typeface="Gill Sans MT" charset="0"/>
                    <a:cs typeface="+mn-cs"/>
                  </a:rPr>
                  <a:t>flow control</a:t>
                </a:r>
              </a:p>
            </p:txBody>
          </p:sp>
        </p:grpSp>
        <p:sp>
          <p:nvSpPr>
            <p:cNvPr id="7581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5809" name="Line 118"/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92193" name="Picture 1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4" name="Group 124"/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92195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6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31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9EF8A88-2396-9247-BA2E-A2C311EA326B}" type="slidenum">
              <a:rPr lang="en-US" sz="1200"/>
              <a:pPr/>
              <a:t>73</a:t>
            </a:fld>
            <a:endParaRPr lang="en-US" sz="12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714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flow control</a:t>
            </a:r>
          </a:p>
        </p:txBody>
      </p:sp>
      <p:pic>
        <p:nvPicPr>
          <p:cNvPr id="93188" name="Picture 5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93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89" name="Group 72"/>
          <p:cNvGrpSpPr>
            <a:grpSpLocks/>
          </p:cNvGrpSpPr>
          <p:nvPr/>
        </p:nvGrpSpPr>
        <p:grpSpPr bwMode="auto">
          <a:xfrm>
            <a:off x="5995988" y="2230438"/>
            <a:ext cx="2578100" cy="2155825"/>
            <a:chOff x="512" y="1294"/>
            <a:chExt cx="1888" cy="1358"/>
          </a:xfrm>
        </p:grpSpPr>
        <p:grpSp>
          <p:nvGrpSpPr>
            <p:cNvPr id="93203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6830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6831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6832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6821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2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3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4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5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6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cs typeface="+mn-cs"/>
                </a:rPr>
                <a:t>buffered data</a:t>
              </a:r>
            </a:p>
          </p:txBody>
        </p:sp>
        <p:sp>
          <p:nvSpPr>
            <p:cNvPr id="76827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828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cs typeface="+mn-cs"/>
                </a:rPr>
                <a:t>free buffer space</a:t>
              </a:r>
            </a:p>
          </p:txBody>
        </p:sp>
      </p:grpSp>
      <p:sp>
        <p:nvSpPr>
          <p:cNvPr id="76807" name="Text Box 62"/>
          <p:cNvSpPr txBox="1">
            <a:spLocks noChangeArrowheads="1"/>
          </p:cNvSpPr>
          <p:nvPr/>
        </p:nvSpPr>
        <p:spPr bwMode="auto">
          <a:xfrm>
            <a:off x="5108575" y="3375025"/>
            <a:ext cx="6731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>
                <a:latin typeface="Courier New" charset="0"/>
                <a:cs typeface="+mn-cs"/>
              </a:rPr>
              <a:t>rwnd</a:t>
            </a:r>
          </a:p>
        </p:txBody>
      </p:sp>
      <p:sp>
        <p:nvSpPr>
          <p:cNvPr id="76808" name="Line 64"/>
          <p:cNvSpPr>
            <a:spLocks noChangeShapeType="1"/>
          </p:cNvSpPr>
          <p:nvPr/>
        </p:nvSpPr>
        <p:spPr bwMode="auto">
          <a:xfrm>
            <a:off x="5619750" y="31083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09" name="Line 65"/>
          <p:cNvSpPr>
            <a:spLocks noChangeShapeType="1"/>
          </p:cNvSpPr>
          <p:nvPr/>
        </p:nvSpPr>
        <p:spPr bwMode="auto">
          <a:xfrm flipV="1">
            <a:off x="5619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0" name="Line 66"/>
          <p:cNvSpPr>
            <a:spLocks noChangeShapeType="1"/>
          </p:cNvSpPr>
          <p:nvPr/>
        </p:nvSpPr>
        <p:spPr bwMode="auto">
          <a:xfrm>
            <a:off x="5465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1" name="Line 67"/>
          <p:cNvSpPr>
            <a:spLocks noChangeShapeType="1"/>
          </p:cNvSpPr>
          <p:nvPr/>
        </p:nvSpPr>
        <p:spPr bwMode="auto">
          <a:xfrm>
            <a:off x="5514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2" name="Line 68"/>
          <p:cNvSpPr>
            <a:spLocks noChangeShapeType="1"/>
          </p:cNvSpPr>
          <p:nvPr/>
        </p:nvSpPr>
        <p:spPr bwMode="auto">
          <a:xfrm>
            <a:off x="5487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3" name="Line 69"/>
          <p:cNvSpPr>
            <a:spLocks noChangeShapeType="1"/>
          </p:cNvSpPr>
          <p:nvPr/>
        </p:nvSpPr>
        <p:spPr bwMode="auto">
          <a:xfrm>
            <a:off x="5876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4" name="Line 70"/>
          <p:cNvSpPr>
            <a:spLocks noChangeShapeType="1"/>
          </p:cNvSpPr>
          <p:nvPr/>
        </p:nvSpPr>
        <p:spPr bwMode="auto">
          <a:xfrm flipH="1">
            <a:off x="5875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15" name="Text Box 71"/>
          <p:cNvSpPr txBox="1">
            <a:spLocks noChangeArrowheads="1"/>
          </p:cNvSpPr>
          <p:nvPr/>
        </p:nvSpPr>
        <p:spPr bwMode="auto">
          <a:xfrm>
            <a:off x="4722813" y="2736850"/>
            <a:ext cx="1284287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1">
                <a:latin typeface="Courier New" charset="0"/>
                <a:cs typeface="+mn-cs"/>
              </a:rPr>
              <a:t>RcvBuffer</a:t>
            </a:r>
          </a:p>
        </p:txBody>
      </p:sp>
      <p:sp>
        <p:nvSpPr>
          <p:cNvPr id="76816" name="Text Box 73"/>
          <p:cNvSpPr txBox="1">
            <a:spLocks noChangeArrowheads="1"/>
          </p:cNvSpPr>
          <p:nvPr/>
        </p:nvSpPr>
        <p:spPr bwMode="auto">
          <a:xfrm>
            <a:off x="6153150" y="4365625"/>
            <a:ext cx="222091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cs typeface="+mn-cs"/>
              </a:rPr>
              <a:t>TCP segment payloads</a:t>
            </a:r>
          </a:p>
        </p:txBody>
      </p:sp>
      <p:sp>
        <p:nvSpPr>
          <p:cNvPr id="76817" name="Text Box 74"/>
          <p:cNvSpPr txBox="1">
            <a:spLocks noChangeArrowheads="1"/>
          </p:cNvSpPr>
          <p:nvPr/>
        </p:nvSpPr>
        <p:spPr bwMode="auto">
          <a:xfrm>
            <a:off x="6226175" y="1865313"/>
            <a:ext cx="21304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cs typeface="+mn-cs"/>
              </a:rPr>
              <a:t>to application process</a:t>
            </a:r>
          </a:p>
        </p:txBody>
      </p:sp>
      <p:sp>
        <p:nvSpPr>
          <p:cNvPr id="93201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493713" y="1549400"/>
            <a:ext cx="4054475" cy="4906963"/>
          </a:xfrm>
        </p:spPr>
        <p:txBody>
          <a:bodyPr/>
          <a:lstStyle/>
          <a:p>
            <a:r>
              <a:rPr lang="en-US" sz="2400">
                <a:latin typeface="Gill Sans MT" charset="0"/>
              </a:rPr>
              <a:t>receiver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advertises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free buffer space by including </a:t>
            </a:r>
            <a:r>
              <a:rPr lang="en-US" altLang="ja-JP" sz="2400" b="1">
                <a:solidFill>
                  <a:srgbClr val="CC0000"/>
                </a:solidFill>
                <a:latin typeface="Courier New" charset="0"/>
              </a:rPr>
              <a:t>rwnd</a:t>
            </a:r>
            <a:r>
              <a:rPr lang="en-US" altLang="ja-JP" sz="240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altLang="ja-JP" sz="2400">
                <a:latin typeface="Gill Sans MT" charset="0"/>
              </a:rPr>
              <a:t>value in TCP header of receiver-to-sender segments</a:t>
            </a:r>
          </a:p>
          <a:p>
            <a:pPr lvl="1"/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RcvBuffer</a:t>
            </a:r>
            <a:r>
              <a:rPr lang="en-US" sz="2000" b="1">
                <a:latin typeface="Courier New" charset="0"/>
              </a:rPr>
              <a:t> </a:t>
            </a:r>
            <a:r>
              <a:rPr lang="en-US" sz="2000">
                <a:latin typeface="Gill Sans MT" charset="0"/>
              </a:rPr>
              <a:t>size set via socket options (typical default is 8192 bytes)</a:t>
            </a:r>
          </a:p>
          <a:p>
            <a:r>
              <a:rPr lang="en-US" sz="2400">
                <a:latin typeface="Gill Sans MT" charset="0"/>
              </a:rPr>
              <a:t>sender limits amount of unacked (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in-flight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 data to receiver</a:t>
            </a:r>
            <a:r>
              <a:rPr lang="en-GB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</a:t>
            </a:r>
            <a:r>
              <a:rPr lang="en-US" altLang="ja-JP" sz="2400" b="1">
                <a:solidFill>
                  <a:srgbClr val="CC0000"/>
                </a:solidFill>
                <a:latin typeface="Courier New" charset="0"/>
              </a:rPr>
              <a:t>rwnd</a:t>
            </a:r>
            <a:r>
              <a:rPr lang="en-US" altLang="ja-JP" sz="2400" b="1">
                <a:latin typeface="Courier New" charset="0"/>
              </a:rPr>
              <a:t> </a:t>
            </a:r>
            <a:r>
              <a:rPr lang="en-US" altLang="ja-JP" sz="2400">
                <a:latin typeface="Gill Sans MT" charset="0"/>
              </a:rPr>
              <a:t>value </a:t>
            </a:r>
          </a:p>
          <a:p>
            <a:r>
              <a:rPr lang="en-US" sz="2400">
                <a:latin typeface="Gill Sans MT" charset="0"/>
              </a:rPr>
              <a:t>guarantees receive buffer will not overflow</a:t>
            </a:r>
          </a:p>
        </p:txBody>
      </p:sp>
      <p:sp>
        <p:nvSpPr>
          <p:cNvPr id="76819" name="Text Box 76"/>
          <p:cNvSpPr txBox="1">
            <a:spLocks noChangeArrowheads="1"/>
          </p:cNvSpPr>
          <p:nvPr/>
        </p:nvSpPr>
        <p:spPr bwMode="auto">
          <a:xfrm>
            <a:off x="5837238" y="5018088"/>
            <a:ext cx="269557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>
                <a:cs typeface="+mn-cs"/>
              </a:rPr>
              <a:t>receiver-side buffering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42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97F7A2C0-0654-6D46-9183-295F60A822AE}" type="slidenum">
              <a:rPr lang="en-US" sz="1200"/>
              <a:pPr/>
              <a:t>74</a:t>
            </a:fld>
            <a:endParaRPr lang="en-US" sz="12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defRPr/>
            </a:pPr>
            <a:r>
              <a:rPr lang="en-US"/>
              <a:t>segment structure</a:t>
            </a:r>
          </a:p>
          <a:p>
            <a:pPr marL="912813" lvl="1">
              <a:defRPr/>
            </a:pPr>
            <a:r>
              <a:rPr lang="en-US"/>
              <a:t>reliable data transfer</a:t>
            </a:r>
          </a:p>
          <a:p>
            <a:pPr marL="912813" lvl="1">
              <a:defRPr/>
            </a:pPr>
            <a:r>
              <a:rPr lang="en-US"/>
              <a:t>flow control</a:t>
            </a:r>
          </a:p>
          <a:p>
            <a:pPr marL="912813" lvl="1">
              <a:defRPr/>
            </a:pPr>
            <a:r>
              <a:rPr lang="en-US">
                <a:solidFill>
                  <a:srgbClr val="CC0000"/>
                </a:solidFill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9421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10DBFFC6-BF83-7F4C-B37E-5EC2D23A7D44}" type="slidenum">
              <a:rPr lang="en-US" sz="1200"/>
              <a:pPr/>
              <a:t>75</a:t>
            </a:fld>
            <a:endParaRPr lang="en-US" sz="1200"/>
          </a:p>
        </p:txBody>
      </p:sp>
      <p:pic>
        <p:nvPicPr>
          <p:cNvPr id="95235" name="Picture 8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83343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54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52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Connection Management</a:t>
            </a:r>
            <a:endParaRPr lang="en-US">
              <a:latin typeface="Gill Sans MT" charset="0"/>
            </a:endParaRPr>
          </a:p>
        </p:txBody>
      </p:sp>
      <p:sp>
        <p:nvSpPr>
          <p:cNvPr id="7885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073150"/>
            <a:ext cx="8335963" cy="2187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before exchanging data, sender/receiver </a:t>
            </a:r>
            <a:r>
              <a:rPr lang="ja-JP" altLang="en-US" sz="2800">
                <a:cs typeface="+mn-cs"/>
              </a:rPr>
              <a:t>“</a:t>
            </a:r>
            <a:r>
              <a:rPr lang="en-US" sz="2800">
                <a:cs typeface="+mn-cs"/>
              </a:rPr>
              <a:t>handshake</a:t>
            </a:r>
            <a:r>
              <a:rPr lang="ja-JP" altLang="en-US" sz="2800">
                <a:cs typeface="+mn-cs"/>
              </a:rPr>
              <a:t>”</a:t>
            </a:r>
            <a:r>
              <a:rPr lang="en-US" sz="2800">
                <a:cs typeface="+mn-cs"/>
              </a:rPr>
              <a:t>:</a:t>
            </a:r>
          </a:p>
          <a:p>
            <a:pPr>
              <a:defRPr/>
            </a:pPr>
            <a:r>
              <a:rPr lang="en-US" sz="2400">
                <a:cs typeface="+mn-cs"/>
              </a:rPr>
              <a:t>agree to establish connection (each knowing the other willing to establish connection)</a:t>
            </a:r>
          </a:p>
          <a:p>
            <a:pPr>
              <a:defRPr/>
            </a:pPr>
            <a:r>
              <a:rPr lang="en-US" sz="2400">
                <a:cs typeface="+mn-cs"/>
              </a:rPr>
              <a:t>agree on connection parameters</a:t>
            </a:r>
          </a:p>
        </p:txBody>
      </p:sp>
      <p:sp>
        <p:nvSpPr>
          <p:cNvPr id="78857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58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2" cy="1581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connection state: ESTAB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connection variables: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seq # client-to-server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      server-to-client</a:t>
            </a:r>
          </a:p>
          <a:p>
            <a:pPr lvl="1" algn="l">
              <a:defRPr/>
            </a:pPr>
            <a:r>
              <a:rPr lang="en-US" sz="1400" b="1">
                <a:latin typeface="Courier New" charset="0"/>
                <a:cs typeface="+mn-cs"/>
              </a:rPr>
              <a:t>rcvBuffer</a:t>
            </a:r>
            <a:r>
              <a:rPr lang="en-US" sz="1400">
                <a:cs typeface="+mn-cs"/>
              </a:rPr>
              <a:t> size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at server,client 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        </a:t>
            </a:r>
          </a:p>
        </p:txBody>
      </p:sp>
      <p:grpSp>
        <p:nvGrpSpPr>
          <p:cNvPr id="95242" name="Group 46"/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892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2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2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2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8860" name="Text Box 54"/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application</a:t>
            </a:r>
          </a:p>
        </p:txBody>
      </p:sp>
      <p:sp>
        <p:nvSpPr>
          <p:cNvPr id="78861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62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network</a:t>
            </a:r>
          </a:p>
        </p:txBody>
      </p:sp>
      <p:sp>
        <p:nvSpPr>
          <p:cNvPr id="78863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64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65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5249" name="Freeform 8"/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7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68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69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70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2" cy="1581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connection state: ESTAB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connection Variables: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seq # client-to-server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       server-to-client</a:t>
            </a:r>
          </a:p>
          <a:p>
            <a:pPr lvl="1" algn="l">
              <a:defRPr/>
            </a:pPr>
            <a:r>
              <a:rPr lang="en-US" sz="1400" b="1">
                <a:latin typeface="Courier New" charset="0"/>
                <a:cs typeface="+mn-cs"/>
              </a:rPr>
              <a:t>rcvBuffer</a:t>
            </a:r>
            <a:r>
              <a:rPr lang="en-US" sz="1400">
                <a:cs typeface="+mn-cs"/>
              </a:rPr>
              <a:t> size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at server,client </a:t>
            </a:r>
          </a:p>
          <a:p>
            <a:pPr lvl="1" algn="l">
              <a:defRPr/>
            </a:pPr>
            <a:r>
              <a:rPr lang="en-US" sz="1400">
                <a:cs typeface="+mn-cs"/>
              </a:rPr>
              <a:t>           </a:t>
            </a:r>
          </a:p>
        </p:txBody>
      </p:sp>
      <p:grpSp>
        <p:nvGrpSpPr>
          <p:cNvPr id="95254" name="Group 67"/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891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1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1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2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8872" name="Text Box 72"/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application</a:t>
            </a:r>
          </a:p>
        </p:txBody>
      </p:sp>
      <p:sp>
        <p:nvSpPr>
          <p:cNvPr id="78873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74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network</a:t>
            </a:r>
          </a:p>
        </p:txBody>
      </p:sp>
      <p:sp>
        <p:nvSpPr>
          <p:cNvPr id="78875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76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8877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5261" name="Freeform 78"/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79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dirty="0">
                <a:latin typeface="Courier New" charset="0"/>
                <a:cs typeface="+mn-cs"/>
              </a:rPr>
              <a:t>Socket </a:t>
            </a:r>
            <a:r>
              <a:rPr lang="en-US" sz="1200" b="1" dirty="0" err="1">
                <a:latin typeface="Courier New" charset="0"/>
                <a:cs typeface="+mn-cs"/>
              </a:rPr>
              <a:t>clientSocket</a:t>
            </a:r>
            <a:r>
              <a:rPr lang="en-US" sz="1200" b="1" dirty="0">
                <a:latin typeface="Courier New" charset="0"/>
                <a:cs typeface="+mn-cs"/>
              </a:rPr>
              <a:t> =   </a:t>
            </a:r>
          </a:p>
          <a:p>
            <a:pPr algn="l">
              <a:defRPr/>
            </a:pPr>
            <a:r>
              <a:rPr lang="en-US" sz="1200" b="1" dirty="0">
                <a:latin typeface="Courier New" charset="0"/>
                <a:cs typeface="+mn-cs"/>
              </a:rPr>
              <a:t>  new Socket("</a:t>
            </a:r>
            <a:r>
              <a:rPr lang="en-US" sz="1200" b="1" dirty="0" err="1">
                <a:latin typeface="Courier New" charset="0"/>
                <a:cs typeface="+mn-cs"/>
              </a:rPr>
              <a:t>hostname","port</a:t>
            </a:r>
            <a:r>
              <a:rPr lang="en-US" sz="1200" b="1" dirty="0">
                <a:latin typeface="Courier New" charset="0"/>
                <a:cs typeface="+mn-cs"/>
              </a:rPr>
              <a:t> number");</a:t>
            </a:r>
          </a:p>
        </p:txBody>
      </p:sp>
      <p:sp>
        <p:nvSpPr>
          <p:cNvPr id="78880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>
                <a:latin typeface="Courier New" charset="0"/>
                <a:cs typeface="+mn-cs"/>
              </a:rPr>
              <a:t>Socket connectionSocket = welcomeSocket.accept();</a:t>
            </a:r>
          </a:p>
        </p:txBody>
      </p:sp>
      <p:grpSp>
        <p:nvGrpSpPr>
          <p:cNvPr id="95264" name="Group 89"/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95298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99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265" name="Group 92"/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95266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268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9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7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5271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13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8914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8889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5273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11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8912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8891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892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5276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09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8910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5277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278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07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8908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8896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280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1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9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283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1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02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03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5287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8905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8906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62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AC6C686C-23C9-6E4D-86A8-2707102A5B0C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96259" name="Rectangle 63"/>
          <p:cNvSpPr>
            <a:spLocks noGrp="1" noChangeArrowheads="1"/>
          </p:cNvSpPr>
          <p:nvPr>
            <p:ph type="body" sz="half" idx="1"/>
          </p:nvPr>
        </p:nvSpPr>
        <p:spPr>
          <a:xfrm>
            <a:off x="4508500" y="1674813"/>
            <a:ext cx="4014788" cy="2503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u="sng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>
                <a:latin typeface="Gill Sans MT" charset="0"/>
              </a:rPr>
              <a:t> will 2-way handshake always work in network?</a:t>
            </a:r>
          </a:p>
          <a:p>
            <a:r>
              <a:rPr lang="en-US" sz="2400">
                <a:latin typeface="Gill Sans MT" charset="0"/>
              </a:rPr>
              <a:t>variable delays</a:t>
            </a:r>
          </a:p>
          <a:p>
            <a:r>
              <a:rPr lang="en-US" sz="2400">
                <a:latin typeface="Gill Sans MT" charset="0"/>
              </a:rPr>
              <a:t>retransmitted messages (e.g. req_conn(x)) due to message loss</a:t>
            </a:r>
          </a:p>
          <a:p>
            <a:r>
              <a:rPr lang="en-US" sz="2400">
                <a:latin typeface="Gill Sans MT" charset="0"/>
              </a:rPr>
              <a:t>message reordering</a:t>
            </a:r>
          </a:p>
          <a:p>
            <a:r>
              <a:rPr lang="en-US" sz="2400">
                <a:latin typeface="Gill Sans MT" charset="0"/>
              </a:rPr>
              <a:t>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t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see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other side</a:t>
            </a:r>
            <a:endParaRPr lang="en-US" sz="2400">
              <a:latin typeface="Gill Sans MT" charset="0"/>
            </a:endParaRPr>
          </a:p>
        </p:txBody>
      </p:sp>
      <p:pic>
        <p:nvPicPr>
          <p:cNvPr id="96260" name="Picture 62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957388"/>
            <a:ext cx="5080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63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99231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49"/>
          <p:cNvSpPr txBox="1">
            <a:spLocks noChangeArrowheads="1"/>
          </p:cNvSpPr>
          <p:nvPr/>
        </p:nvSpPr>
        <p:spPr bwMode="auto">
          <a:xfrm>
            <a:off x="541338" y="1335088"/>
            <a:ext cx="26527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cs typeface="+mn-cs"/>
              </a:rPr>
              <a:t>2-way handshake:</a:t>
            </a:r>
          </a:p>
        </p:txBody>
      </p:sp>
      <p:sp>
        <p:nvSpPr>
          <p:cNvPr id="79880" name="Line 50"/>
          <p:cNvSpPr>
            <a:spLocks noChangeShapeType="1"/>
          </p:cNvSpPr>
          <p:nvPr/>
        </p:nvSpPr>
        <p:spPr bwMode="auto">
          <a:xfrm>
            <a:off x="1590675" y="26892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1" name="Line 51"/>
          <p:cNvSpPr>
            <a:spLocks noChangeShapeType="1"/>
          </p:cNvSpPr>
          <p:nvPr/>
        </p:nvSpPr>
        <p:spPr bwMode="auto">
          <a:xfrm>
            <a:off x="1546225" y="2606675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2" name="Line 53"/>
          <p:cNvSpPr>
            <a:spLocks noChangeShapeType="1"/>
          </p:cNvSpPr>
          <p:nvPr/>
        </p:nvSpPr>
        <p:spPr bwMode="auto">
          <a:xfrm>
            <a:off x="3076575" y="263366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3" name="Line 54"/>
          <p:cNvSpPr>
            <a:spLocks noChangeShapeType="1"/>
          </p:cNvSpPr>
          <p:nvPr/>
        </p:nvSpPr>
        <p:spPr bwMode="auto">
          <a:xfrm flipH="1">
            <a:off x="1543050" y="3086100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4" name="Rectangle 56"/>
          <p:cNvSpPr>
            <a:spLocks noChangeArrowheads="1"/>
          </p:cNvSpPr>
          <p:nvPr/>
        </p:nvSpPr>
        <p:spPr bwMode="auto">
          <a:xfrm>
            <a:off x="1828800" y="2674938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6268" name="Text Box 55"/>
          <p:cNvSpPr txBox="1">
            <a:spLocks noChangeArrowheads="1"/>
          </p:cNvSpPr>
          <p:nvPr/>
        </p:nvSpPr>
        <p:spPr bwMode="auto">
          <a:xfrm>
            <a:off x="1795463" y="2652713"/>
            <a:ext cx="97948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Let</a:t>
            </a:r>
            <a:r>
              <a:rPr lang="ja-JP" altLang="en-US"/>
              <a:t>’</a:t>
            </a:r>
            <a:r>
              <a:rPr lang="en-US" altLang="ja-JP"/>
              <a:t>s talk</a:t>
            </a:r>
            <a:endParaRPr lang="en-US"/>
          </a:p>
        </p:txBody>
      </p:sp>
      <p:sp>
        <p:nvSpPr>
          <p:cNvPr id="79886" name="Rectangle 57"/>
          <p:cNvSpPr>
            <a:spLocks noChangeArrowheads="1"/>
          </p:cNvSpPr>
          <p:nvPr/>
        </p:nvSpPr>
        <p:spPr bwMode="auto">
          <a:xfrm>
            <a:off x="2085975" y="3098800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87" name="Text Box 58"/>
          <p:cNvSpPr txBox="1">
            <a:spLocks noChangeArrowheads="1"/>
          </p:cNvSpPr>
          <p:nvPr/>
        </p:nvSpPr>
        <p:spPr bwMode="auto">
          <a:xfrm>
            <a:off x="2070100" y="3076575"/>
            <a:ext cx="447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OK</a:t>
            </a:r>
          </a:p>
        </p:txBody>
      </p:sp>
      <p:sp>
        <p:nvSpPr>
          <p:cNvPr id="79888" name="Text Box 60"/>
          <p:cNvSpPr txBox="1">
            <a:spLocks noChangeArrowheads="1"/>
          </p:cNvSpPr>
          <p:nvPr/>
        </p:nvSpPr>
        <p:spPr bwMode="auto">
          <a:xfrm>
            <a:off x="3081338" y="2909888"/>
            <a:ext cx="7715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ESTAB</a:t>
            </a:r>
          </a:p>
        </p:txBody>
      </p:sp>
      <p:sp>
        <p:nvSpPr>
          <p:cNvPr id="79889" name="Text Box 61"/>
          <p:cNvSpPr txBox="1">
            <a:spLocks noChangeArrowheads="1"/>
          </p:cNvSpPr>
          <p:nvPr/>
        </p:nvSpPr>
        <p:spPr bwMode="auto">
          <a:xfrm>
            <a:off x="688975" y="3243263"/>
            <a:ext cx="7715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ESTAB</a:t>
            </a:r>
          </a:p>
        </p:txBody>
      </p:sp>
      <p:sp>
        <p:nvSpPr>
          <p:cNvPr id="79890" name="Oval 66"/>
          <p:cNvSpPr>
            <a:spLocks noChangeArrowheads="1"/>
          </p:cNvSpPr>
          <p:nvPr/>
        </p:nvSpPr>
        <p:spPr bwMode="auto">
          <a:xfrm>
            <a:off x="1500188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cs typeface="+mn-cs"/>
            </a:endParaRPr>
          </a:p>
        </p:txBody>
      </p:sp>
      <p:sp>
        <p:nvSpPr>
          <p:cNvPr id="79891" name="Oval 67"/>
          <p:cNvSpPr>
            <a:spLocks noChangeArrowheads="1"/>
          </p:cNvSpPr>
          <p:nvPr/>
        </p:nvSpPr>
        <p:spPr bwMode="auto">
          <a:xfrm>
            <a:off x="3028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cs typeface="+mn-cs"/>
            </a:endParaRPr>
          </a:p>
        </p:txBody>
      </p:sp>
      <p:sp>
        <p:nvSpPr>
          <p:cNvPr id="96275" name="Text Box 72"/>
          <p:cNvSpPr txBox="1">
            <a:spLocks noChangeArrowheads="1"/>
          </p:cNvSpPr>
          <p:nvPr/>
        </p:nvSpPr>
        <p:spPr bwMode="auto">
          <a:xfrm>
            <a:off x="512763" y="4645025"/>
            <a:ext cx="9731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/>
              <a:t>choose x</a:t>
            </a:r>
          </a:p>
          <a:p>
            <a:pPr algn="r"/>
            <a:endParaRPr lang="en-US"/>
          </a:p>
        </p:txBody>
      </p:sp>
      <p:sp>
        <p:nvSpPr>
          <p:cNvPr id="79893" name="Line 73"/>
          <p:cNvSpPr>
            <a:spLocks noChangeShapeType="1"/>
          </p:cNvSpPr>
          <p:nvPr/>
        </p:nvSpPr>
        <p:spPr bwMode="auto">
          <a:xfrm>
            <a:off x="1619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94" name="Line 74"/>
          <p:cNvSpPr>
            <a:spLocks noChangeShapeType="1"/>
          </p:cNvSpPr>
          <p:nvPr/>
        </p:nvSpPr>
        <p:spPr bwMode="auto">
          <a:xfrm>
            <a:off x="1574800" y="473551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95" name="Line 75"/>
          <p:cNvSpPr>
            <a:spLocks noChangeShapeType="1"/>
          </p:cNvSpPr>
          <p:nvPr/>
        </p:nvSpPr>
        <p:spPr bwMode="auto">
          <a:xfrm>
            <a:off x="3105150" y="4762500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96" name="Line 76"/>
          <p:cNvSpPr>
            <a:spLocks noChangeShapeType="1"/>
          </p:cNvSpPr>
          <p:nvPr/>
        </p:nvSpPr>
        <p:spPr bwMode="auto">
          <a:xfrm flipH="1">
            <a:off x="1571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97" name="Rectangle 77"/>
          <p:cNvSpPr>
            <a:spLocks noChangeArrowheads="1"/>
          </p:cNvSpPr>
          <p:nvPr/>
        </p:nvSpPr>
        <p:spPr bwMode="auto">
          <a:xfrm>
            <a:off x="1936750" y="4803775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98" name="Text Box 78"/>
          <p:cNvSpPr txBox="1">
            <a:spLocks noChangeArrowheads="1"/>
          </p:cNvSpPr>
          <p:nvPr/>
        </p:nvSpPr>
        <p:spPr bwMode="auto">
          <a:xfrm>
            <a:off x="1706563" y="4770438"/>
            <a:ext cx="127317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req_conn(x)</a:t>
            </a:r>
          </a:p>
        </p:txBody>
      </p:sp>
      <p:sp>
        <p:nvSpPr>
          <p:cNvPr id="79899" name="Rectangle 79"/>
          <p:cNvSpPr>
            <a:spLocks noChangeArrowheads="1"/>
          </p:cNvSpPr>
          <p:nvPr/>
        </p:nvSpPr>
        <p:spPr bwMode="auto">
          <a:xfrm>
            <a:off x="2114550" y="5227638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900" name="Text Box 81"/>
          <p:cNvSpPr txBox="1">
            <a:spLocks noChangeArrowheads="1"/>
          </p:cNvSpPr>
          <p:nvPr/>
        </p:nvSpPr>
        <p:spPr bwMode="auto">
          <a:xfrm>
            <a:off x="3109913" y="5038725"/>
            <a:ext cx="7715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ESTAB</a:t>
            </a:r>
          </a:p>
        </p:txBody>
      </p:sp>
      <p:sp>
        <p:nvSpPr>
          <p:cNvPr id="79901" name="Text Box 82"/>
          <p:cNvSpPr txBox="1">
            <a:spLocks noChangeArrowheads="1"/>
          </p:cNvSpPr>
          <p:nvPr/>
        </p:nvSpPr>
        <p:spPr bwMode="auto">
          <a:xfrm>
            <a:off x="717550" y="5372100"/>
            <a:ext cx="7715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ESTAB</a:t>
            </a:r>
          </a:p>
        </p:txBody>
      </p:sp>
      <p:sp>
        <p:nvSpPr>
          <p:cNvPr id="79902" name="Oval 83"/>
          <p:cNvSpPr>
            <a:spLocks noChangeArrowheads="1"/>
          </p:cNvSpPr>
          <p:nvPr/>
        </p:nvSpPr>
        <p:spPr bwMode="auto">
          <a:xfrm>
            <a:off x="1528763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cs typeface="+mn-cs"/>
            </a:endParaRPr>
          </a:p>
        </p:txBody>
      </p:sp>
      <p:sp>
        <p:nvSpPr>
          <p:cNvPr id="79903" name="Oval 84"/>
          <p:cNvSpPr>
            <a:spLocks noChangeArrowheads="1"/>
          </p:cNvSpPr>
          <p:nvPr/>
        </p:nvSpPr>
        <p:spPr bwMode="auto">
          <a:xfrm>
            <a:off x="3057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cs typeface="+mn-cs"/>
            </a:endParaRPr>
          </a:p>
        </p:txBody>
      </p:sp>
      <p:sp>
        <p:nvSpPr>
          <p:cNvPr id="79904" name="Rectangle 86"/>
          <p:cNvSpPr>
            <a:spLocks noChangeArrowheads="1"/>
          </p:cNvSpPr>
          <p:nvPr/>
        </p:nvSpPr>
        <p:spPr bwMode="auto">
          <a:xfrm>
            <a:off x="1816100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905" name="Text Box 85"/>
          <p:cNvSpPr txBox="1">
            <a:spLocks noChangeArrowheads="1"/>
          </p:cNvSpPr>
          <p:nvPr/>
        </p:nvSpPr>
        <p:spPr bwMode="auto">
          <a:xfrm>
            <a:off x="1700213" y="5195888"/>
            <a:ext cx="127476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acc_conn(x)</a:t>
            </a:r>
          </a:p>
        </p:txBody>
      </p:sp>
      <p:pic>
        <p:nvPicPr>
          <p:cNvPr id="96289" name="Picture 9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7334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907" name="Rectangle 91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Agreeing to establish a connection</a:t>
            </a:r>
          </a:p>
        </p:txBody>
      </p:sp>
      <p:grpSp>
        <p:nvGrpSpPr>
          <p:cNvPr id="96291" name="Group 92"/>
          <p:cNvGrpSpPr>
            <a:grpSpLocks/>
          </p:cNvGrpSpPr>
          <p:nvPr/>
        </p:nvGrpSpPr>
        <p:grpSpPr bwMode="auto">
          <a:xfrm>
            <a:off x="1209675" y="4202113"/>
            <a:ext cx="574675" cy="520700"/>
            <a:chOff x="-44" y="1473"/>
            <a:chExt cx="981" cy="1105"/>
          </a:xfrm>
        </p:grpSpPr>
        <p:pic>
          <p:nvPicPr>
            <p:cNvPr id="96325" name="Picture 9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26" name="Freeform 9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92" name="Group 95"/>
          <p:cNvGrpSpPr>
            <a:grpSpLocks/>
          </p:cNvGrpSpPr>
          <p:nvPr/>
        </p:nvGrpSpPr>
        <p:grpSpPr bwMode="auto">
          <a:xfrm>
            <a:off x="2971800" y="4183063"/>
            <a:ext cx="336550" cy="512762"/>
            <a:chOff x="4140" y="429"/>
            <a:chExt cx="1425" cy="2396"/>
          </a:xfrm>
        </p:grpSpPr>
        <p:sp>
          <p:nvSpPr>
            <p:cNvPr id="96293" name="Freeform 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Rectangle 97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6295" name="Freeform 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6" name="Freeform 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Rectangle 100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6298" name="Group 1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40" name="AutoShape 102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941" name="AutoShape 103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9916" name="Rectangle 104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6300" name="Group 1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38" name="AutoShape 106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939" name="AutoShape 107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9918" name="Rectangle 108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919" name="Rectangle 109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96303" name="Group 1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36" name="AutoShape 11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937" name="AutoShape 112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96304" name="Freeform 1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05" name="Group 1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34" name="AutoShape 115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9935" name="AutoShape 11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79923" name="Rectangle 117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6307" name="Freeform 1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8" name="Freeform 1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6" name="Oval 120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6310" name="Freeform 1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AutoShape 122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929" name="AutoShape 123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930" name="Oval 124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6314" name="Oval 125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9932" name="Oval 126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933" name="Rectangle 127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72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12151D24-415F-4642-B265-E990B34C6A60}" type="slidenum">
              <a:rPr lang="en-US" sz="1200"/>
              <a:pPr/>
              <a:t>77</a:t>
            </a:fld>
            <a:endParaRPr lang="en-US" sz="1200"/>
          </a:p>
        </p:txBody>
      </p:sp>
      <p:pic>
        <p:nvPicPr>
          <p:cNvPr id="97283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7334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Agreeing to establish a connection</a:t>
            </a:r>
            <a:endParaRPr lang="en-US">
              <a:latin typeface="Gill Sans MT" charset="0"/>
            </a:endParaRP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595313" y="1076325"/>
            <a:ext cx="492918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cs typeface="+mn-cs"/>
              </a:rPr>
              <a:t>2-way handshake failure scenarios:</a:t>
            </a:r>
          </a:p>
        </p:txBody>
      </p:sp>
      <p:sp>
        <p:nvSpPr>
          <p:cNvPr id="80903" name="Line 25"/>
          <p:cNvSpPr>
            <a:spLocks noChangeShapeType="1"/>
          </p:cNvSpPr>
          <p:nvPr/>
        </p:nvSpPr>
        <p:spPr bwMode="auto">
          <a:xfrm flipH="1">
            <a:off x="1793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0904" name="Line 39"/>
          <p:cNvSpPr>
            <a:spLocks noChangeShapeType="1"/>
          </p:cNvSpPr>
          <p:nvPr/>
        </p:nvSpPr>
        <p:spPr bwMode="auto">
          <a:xfrm flipH="1">
            <a:off x="3322638" y="2374900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490538" y="2927350"/>
            <a:ext cx="3646487" cy="3549650"/>
            <a:chOff x="309" y="1844"/>
            <a:chExt cx="2297" cy="2236"/>
          </a:xfrm>
        </p:grpSpPr>
        <p:sp>
          <p:nvSpPr>
            <p:cNvPr id="97418" name="Text Box 42"/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/>
                <a:t>retransmit</a:t>
              </a:r>
            </a:p>
            <a:p>
              <a:pPr algn="r">
                <a:lnSpc>
                  <a:spcPct val="85000"/>
                </a:lnSpc>
              </a:pPr>
              <a:r>
                <a:rPr lang="en-US"/>
                <a:t>req_conn(x)</a:t>
              </a:r>
            </a:p>
            <a:p>
              <a:pPr algn="r"/>
              <a:endParaRPr lang="en-US"/>
            </a:p>
          </p:txBody>
        </p:sp>
        <p:sp>
          <p:nvSpPr>
            <p:cNvPr id="97419" name="Freeform 43"/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037" name="Text Box 44"/>
            <p:cNvSpPr txBox="1">
              <a:spLocks noChangeArrowheads="1"/>
            </p:cNvSpPr>
            <p:nvPr/>
          </p:nvSpPr>
          <p:spPr bwMode="auto">
            <a:xfrm>
              <a:off x="2120" y="351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1038" name="Oval 45"/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grpSp>
          <p:nvGrpSpPr>
            <p:cNvPr id="97422" name="Group 46"/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81041" name="Rectangle 4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42" name="Text Box 4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cs typeface="+mn-cs"/>
                  </a:rPr>
                  <a:t>req_conn(x)</a:t>
                </a:r>
              </a:p>
            </p:txBody>
          </p:sp>
        </p:grpSp>
        <p:sp>
          <p:nvSpPr>
            <p:cNvPr id="81040" name="Text Box 49"/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half open connection!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(no client!)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622300" y="4456113"/>
            <a:ext cx="3830638" cy="715962"/>
            <a:chOff x="406" y="2807"/>
            <a:chExt cx="2413" cy="451"/>
          </a:xfrm>
        </p:grpSpPr>
        <p:sp>
          <p:nvSpPr>
            <p:cNvPr id="81031" name="Line 40"/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032" name="Text Box 83"/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client terminates</a:t>
              </a:r>
            </a:p>
          </p:txBody>
        </p:sp>
        <p:sp>
          <p:nvSpPr>
            <p:cNvPr id="81033" name="Text Box 84"/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server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forgets x</a:t>
              </a:r>
            </a:p>
          </p:txBody>
        </p:sp>
        <p:sp>
          <p:nvSpPr>
            <p:cNvPr id="81034" name="Text Box 85"/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connection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x completes</a:t>
              </a: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4810125" y="2914650"/>
            <a:ext cx="4048125" cy="3417888"/>
            <a:chOff x="3030" y="1831"/>
            <a:chExt cx="2550" cy="2153"/>
          </a:xfrm>
        </p:grpSpPr>
        <p:sp>
          <p:nvSpPr>
            <p:cNvPr id="97403" name="Text Box 69"/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/>
                <a:t>retransmit</a:t>
              </a:r>
            </a:p>
            <a:p>
              <a:pPr algn="r">
                <a:lnSpc>
                  <a:spcPct val="85000"/>
                </a:lnSpc>
              </a:pPr>
              <a:r>
                <a:rPr lang="en-US"/>
                <a:t>req_conn(x)</a:t>
              </a:r>
            </a:p>
            <a:p>
              <a:pPr algn="r"/>
              <a:endParaRPr lang="en-US"/>
            </a:p>
          </p:txBody>
        </p:sp>
        <p:sp>
          <p:nvSpPr>
            <p:cNvPr id="97404" name="Freeform 70"/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2"/>
                <a:gd name="T13" fmla="*/ 0 h 1612"/>
                <a:gd name="T14" fmla="*/ 962 w 962"/>
                <a:gd name="T15" fmla="*/ 1612 h 16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022" name="Text Box 71"/>
            <p:cNvSpPr txBox="1">
              <a:spLocks noChangeArrowheads="1"/>
            </p:cNvSpPr>
            <p:nvPr/>
          </p:nvSpPr>
          <p:spPr bwMode="auto">
            <a:xfrm>
              <a:off x="4841" y="350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1023" name="Oval 72"/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sp>
          <p:nvSpPr>
            <p:cNvPr id="81024" name="Rectangle 74"/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025" name="Text Box 75"/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req_conn(x)</a:t>
              </a:r>
            </a:p>
          </p:txBody>
        </p:sp>
        <p:sp>
          <p:nvSpPr>
            <p:cNvPr id="97409" name="Freeform 86"/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6"/>
                <a:gd name="T13" fmla="*/ 0 h 1195"/>
                <a:gd name="T14" fmla="*/ 946 w 946"/>
                <a:gd name="T15" fmla="*/ 1195 h 11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027" name="Rectangle 88"/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028" name="Text Box 87"/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data(x+1)</a:t>
              </a:r>
            </a:p>
          </p:txBody>
        </p:sp>
        <p:sp>
          <p:nvSpPr>
            <p:cNvPr id="97412" name="Text Box 89"/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/>
                <a:t>retransmit</a:t>
              </a:r>
            </a:p>
            <a:p>
              <a:pPr algn="r">
                <a:lnSpc>
                  <a:spcPct val="85000"/>
                </a:lnSpc>
              </a:pPr>
              <a:r>
                <a:rPr lang="en-US"/>
                <a:t>data(x+1)</a:t>
              </a:r>
            </a:p>
            <a:p>
              <a:pPr algn="r"/>
              <a:endParaRPr lang="en-US"/>
            </a:p>
          </p:txBody>
        </p:sp>
        <p:sp>
          <p:nvSpPr>
            <p:cNvPr id="81030" name="Text Box 90"/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accept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data(x+1)</a:t>
              </a:r>
            </a:p>
          </p:txBody>
        </p:sp>
      </p:grpSp>
      <p:grpSp>
        <p:nvGrpSpPr>
          <p:cNvPr id="97291" name="Group 102"/>
          <p:cNvGrpSpPr>
            <a:grpSpLocks/>
          </p:cNvGrpSpPr>
          <p:nvPr/>
        </p:nvGrpSpPr>
        <p:grpSpPr bwMode="auto">
          <a:xfrm>
            <a:off x="768350" y="1746250"/>
            <a:ext cx="3389313" cy="2136775"/>
            <a:chOff x="484" y="1100"/>
            <a:chExt cx="2135" cy="1346"/>
          </a:xfrm>
        </p:grpSpPr>
        <p:sp>
          <p:nvSpPr>
            <p:cNvPr id="97354" name="Text Box 103"/>
            <p:cNvSpPr txBox="1">
              <a:spLocks noChangeArrowheads="1"/>
            </p:cNvSpPr>
            <p:nvPr/>
          </p:nvSpPr>
          <p:spPr bwMode="auto">
            <a:xfrm>
              <a:off x="484" y="1393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/>
                <a:t>choose x</a:t>
              </a:r>
            </a:p>
            <a:p>
              <a:pPr algn="r"/>
              <a:endParaRPr lang="en-US"/>
            </a:p>
          </p:txBody>
        </p:sp>
        <p:sp>
          <p:nvSpPr>
            <p:cNvPr id="80972" name="Line 104"/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73" name="Line 105"/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74" name="Rectangle 106"/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75" name="Text Box 107"/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req_conn(x)</a:t>
              </a:r>
            </a:p>
          </p:txBody>
        </p:sp>
        <p:sp>
          <p:nvSpPr>
            <p:cNvPr id="80976" name="Rectangle 108"/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77" name="Text Box 109"/>
            <p:cNvSpPr txBox="1">
              <a:spLocks noChangeArrowheads="1"/>
            </p:cNvSpPr>
            <p:nvPr/>
          </p:nvSpPr>
          <p:spPr bwMode="auto">
            <a:xfrm>
              <a:off x="2133" y="1649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0978" name="Text Box 110"/>
            <p:cNvSpPr txBox="1">
              <a:spLocks noChangeArrowheads="1"/>
            </p:cNvSpPr>
            <p:nvPr/>
          </p:nvSpPr>
          <p:spPr bwMode="auto">
            <a:xfrm>
              <a:off x="583" y="223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0979" name="Oval 111"/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sp>
          <p:nvSpPr>
            <p:cNvPr id="80980" name="Oval 112"/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grpSp>
          <p:nvGrpSpPr>
            <p:cNvPr id="97364" name="Group 113"/>
            <p:cNvGrpSpPr>
              <a:grpSpLocks/>
            </p:cNvGrpSpPr>
            <p:nvPr/>
          </p:nvGrpSpPr>
          <p:grpSpPr bwMode="auto">
            <a:xfrm>
              <a:off x="1277" y="1861"/>
              <a:ext cx="803" cy="212"/>
              <a:chOff x="1065" y="2085"/>
              <a:chExt cx="803" cy="212"/>
            </a:xfrm>
          </p:grpSpPr>
          <p:sp>
            <p:nvSpPr>
              <p:cNvPr id="81018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19" name="Text Box 115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cs typeface="+mn-cs"/>
                  </a:rPr>
                  <a:t>acc_conn(x)</a:t>
                </a:r>
              </a:p>
            </p:txBody>
          </p:sp>
        </p:grpSp>
        <p:grpSp>
          <p:nvGrpSpPr>
            <p:cNvPr id="97365" name="Group 116"/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97399" name="Picture 11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400" name="Freeform 11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7366" name="Group 119"/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97367" name="Freeform 12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5" name="Rectangle 121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369" name="Freeform 12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0" name="Freeform 12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88" name="Rectangle 124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7372" name="Group 12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014" name="AutoShape 126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015" name="AutoShape 127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90" name="Rectangle 128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7374" name="Group 12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012" name="AutoShape 130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013" name="AutoShape 131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92" name="Rectangle 132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93" name="Rectangle 133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7377" name="Group 13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010" name="AutoShape 135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011" name="AutoShape 136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97378" name="Freeform 13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7379" name="Group 13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008" name="AutoShape 139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009" name="AutoShape 140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97" name="Rectangle 141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381" name="Freeform 14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2" name="Freeform 14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0" name="Oval 144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384" name="Freeform 14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02" name="AutoShape 146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03" name="AutoShape 147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04" name="Oval 148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388" name="Oval 149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1006" name="Oval 150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007" name="Rectangle 151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5000625" y="1757363"/>
            <a:ext cx="3933825" cy="4568825"/>
            <a:chOff x="3150" y="1107"/>
            <a:chExt cx="2478" cy="2878"/>
          </a:xfrm>
        </p:grpSpPr>
        <p:sp>
          <p:nvSpPr>
            <p:cNvPr id="80910" name="Line 153"/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1" name="Text Box 154"/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client terminates</a:t>
              </a:r>
            </a:p>
          </p:txBody>
        </p:sp>
        <p:sp>
          <p:nvSpPr>
            <p:cNvPr id="80912" name="Line 155"/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3" name="Line 156"/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4" name="Rectangle 157"/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5" name="Text Box 158"/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0916" name="Oval 159"/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sp>
          <p:nvSpPr>
            <p:cNvPr id="97300" name="Text Box 160"/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/>
                <a:t>choose x</a:t>
              </a:r>
            </a:p>
            <a:p>
              <a:pPr algn="r"/>
              <a:endParaRPr lang="en-US"/>
            </a:p>
          </p:txBody>
        </p:sp>
        <p:sp>
          <p:nvSpPr>
            <p:cNvPr id="80918" name="Line 161"/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19" name="Rectangle 162"/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20" name="Text Box 163"/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req_conn(x)</a:t>
              </a:r>
            </a:p>
          </p:txBody>
        </p:sp>
        <p:sp>
          <p:nvSpPr>
            <p:cNvPr id="80921" name="Text Box 164"/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0922" name="Oval 165"/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grpSp>
          <p:nvGrpSpPr>
            <p:cNvPr id="97306" name="Group 166"/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80969" name="Rectangle 16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70" name="Text Box 16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cs typeface="+mn-cs"/>
                  </a:rPr>
                  <a:t>acc_conn(x)</a:t>
                </a:r>
              </a:p>
            </p:txBody>
          </p:sp>
        </p:grpSp>
        <p:sp>
          <p:nvSpPr>
            <p:cNvPr id="80924" name="Line 169"/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25" name="Rectangle 170"/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926" name="Text Box 171"/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data(x+1)</a:t>
              </a:r>
            </a:p>
          </p:txBody>
        </p:sp>
        <p:sp>
          <p:nvSpPr>
            <p:cNvPr id="80927" name="Oval 172"/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cs typeface="+mn-cs"/>
              </a:endParaRPr>
            </a:p>
          </p:txBody>
        </p:sp>
        <p:sp>
          <p:nvSpPr>
            <p:cNvPr id="80928" name="Text Box 173"/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accept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data(x+1)</a:t>
              </a:r>
            </a:p>
          </p:txBody>
        </p:sp>
        <p:grpSp>
          <p:nvGrpSpPr>
            <p:cNvPr id="97312" name="Group 174"/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80967" name="Line 175"/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68" name="Text Box 176"/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cs typeface="+mn-cs"/>
                  </a:rPr>
                  <a:t>connection 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cs typeface="+mn-cs"/>
                  </a:rPr>
                  <a:t>x completes</a:t>
                </a:r>
              </a:p>
            </p:txBody>
          </p:sp>
        </p:grpSp>
        <p:sp>
          <p:nvSpPr>
            <p:cNvPr id="80930" name="Text Box 177"/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server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>
                  <a:cs typeface="+mn-cs"/>
                </a:rPr>
                <a:t>forgets x</a:t>
              </a:r>
            </a:p>
          </p:txBody>
        </p:sp>
        <p:grpSp>
          <p:nvGrpSpPr>
            <p:cNvPr id="97314" name="Group 178"/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97348" name="Picture 17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349" name="Freeform 18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7315" name="Group 181"/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97316" name="Freeform 1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34" name="Rectangle 18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318" name="Freeform 1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19" name="Freeform 1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37" name="Rectangle 18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7321" name="Group 1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0963" name="AutoShape 18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09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39" name="Rectangle 19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7323" name="Group 1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0961" name="AutoShape 19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0962" name="AutoShape 19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41" name="Rectangle 19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42" name="Rectangle 19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7326" name="Group 1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0959" name="AutoShape 19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0960" name="AutoShape 19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97327" name="Freeform 1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7328" name="Group 2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0957" name="AutoShape 20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0958" name="AutoShape 20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0946" name="Rectangle 20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330" name="Freeform 2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31" name="Freeform 2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49" name="Oval 20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333" name="Freeform 2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51" name="AutoShape 20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52" name="AutoShape 20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53" name="Oval 21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7337" name="Oval 21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0955" name="Oval 21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0956" name="Rectangle 21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83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092E3580-FE59-5A4D-BF20-C769EB9DA316}" type="slidenum">
              <a:rPr lang="en-US" sz="1200"/>
              <a:pPr/>
              <a:t>78</a:t>
            </a:fld>
            <a:endParaRPr lang="en-US" sz="1200"/>
          </a:p>
        </p:txBody>
      </p:sp>
      <p:pic>
        <p:nvPicPr>
          <p:cNvPr id="98307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5356225" cy="849312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TCP 3-way handshake</a:t>
            </a:r>
            <a:endParaRPr lang="en-US">
              <a:latin typeface="Gill Sans MT" charset="0"/>
            </a:endParaRPr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296988" y="2241550"/>
            <a:ext cx="4494212" cy="955675"/>
            <a:chOff x="810" y="1363"/>
            <a:chExt cx="2831" cy="602"/>
          </a:xfrm>
        </p:grpSpPr>
        <p:sp>
          <p:nvSpPr>
            <p:cNvPr id="81992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94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SYNbit=1, Seq=x</a:t>
              </a:r>
            </a:p>
          </p:txBody>
        </p:sp>
        <p:sp>
          <p:nvSpPr>
            <p:cNvPr id="81995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choose init seq num, x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TCP SYN msg</a:t>
              </a:r>
            </a:p>
          </p:txBody>
        </p:sp>
      </p:grpSp>
      <p:sp>
        <p:nvSpPr>
          <p:cNvPr id="81928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ESTAB</a:t>
            </a:r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3281363" y="2911475"/>
            <a:ext cx="4519612" cy="1425575"/>
            <a:chOff x="2060" y="1785"/>
            <a:chExt cx="2847" cy="898"/>
          </a:xfrm>
        </p:grpSpPr>
        <p:sp>
          <p:nvSpPr>
            <p:cNvPr id="81988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89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90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SYNbit=1, Seq=y</a:t>
              </a:r>
            </a:p>
            <a:p>
              <a:pPr>
                <a:defRPr/>
              </a:pPr>
              <a:r>
                <a:rPr lang="en-US">
                  <a:cs typeface="+mn-cs"/>
                </a:rPr>
                <a:t>ACKbit=1; ACKnum=x+1</a:t>
              </a:r>
            </a:p>
          </p:txBody>
        </p:sp>
        <p:sp>
          <p:nvSpPr>
            <p:cNvPr id="81991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choose init seq num, y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TCP SYNACK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msg, acking SYN</a:t>
              </a:r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998538" y="4010025"/>
            <a:ext cx="6630987" cy="1373188"/>
            <a:chOff x="622" y="2477"/>
            <a:chExt cx="4177" cy="865"/>
          </a:xfrm>
        </p:grpSpPr>
        <p:sp>
          <p:nvSpPr>
            <p:cNvPr id="81983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84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1985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ACKbit=1, ACKnum=y+1</a:t>
              </a:r>
            </a:p>
          </p:txBody>
        </p:sp>
        <p:sp>
          <p:nvSpPr>
            <p:cNvPr id="81986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received SYNACK(x)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indicates server is live;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ACK for SYNACK;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this segment may contain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client-to-server data</a:t>
              </a:r>
            </a:p>
          </p:txBody>
        </p:sp>
        <p:sp>
          <p:nvSpPr>
            <p:cNvPr id="81987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received ACK(y) 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indicates client is live</a:t>
              </a:r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81981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SYNSENT</a:t>
              </a:r>
            </a:p>
          </p:txBody>
        </p:sp>
        <p:sp>
          <p:nvSpPr>
            <p:cNvPr id="81982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81979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  <a:cs typeface="+mn-cs"/>
                </a:rPr>
                <a:t>ESTAB</a:t>
              </a:r>
            </a:p>
          </p:txBody>
        </p:sp>
        <p:sp>
          <p:nvSpPr>
            <p:cNvPr id="81980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81977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SYN RCVD</a:t>
              </a:r>
            </a:p>
          </p:txBody>
        </p:sp>
        <p:sp>
          <p:nvSpPr>
            <p:cNvPr id="81978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8319" name="Group 113"/>
          <p:cNvGrpSpPr>
            <a:grpSpLocks/>
          </p:cNvGrpSpPr>
          <p:nvPr/>
        </p:nvGrpSpPr>
        <p:grpSpPr bwMode="auto">
          <a:xfrm>
            <a:off x="306388" y="1590675"/>
            <a:ext cx="8551862" cy="736600"/>
            <a:chOff x="193" y="1002"/>
            <a:chExt cx="5387" cy="464"/>
          </a:xfrm>
        </p:grpSpPr>
        <p:sp>
          <p:nvSpPr>
            <p:cNvPr id="98320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i="1">
                  <a:solidFill>
                    <a:srgbClr val="000099"/>
                  </a:solidFill>
                </a:rPr>
                <a:t>client state</a:t>
              </a:r>
            </a:p>
            <a:p>
              <a:pPr algn="r"/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81938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LISTEN</a:t>
              </a:r>
            </a:p>
          </p:txBody>
        </p:sp>
        <p:sp>
          <p:nvSpPr>
            <p:cNvPr id="98322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/>
              <a:r>
                <a:rPr lang="en-US" i="1">
                  <a:solidFill>
                    <a:srgbClr val="000099"/>
                  </a:solidFill>
                </a:rPr>
                <a:t>server state</a:t>
              </a:r>
            </a:p>
            <a:p>
              <a:pPr algn="r"/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81940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LISTEN</a:t>
              </a:r>
            </a:p>
          </p:txBody>
        </p:sp>
        <p:grpSp>
          <p:nvGrpSpPr>
            <p:cNvPr id="98324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8358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59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117 w 356"/>
                  <a:gd name="T3" fmla="*/ 180 h 368"/>
                  <a:gd name="T4" fmla="*/ 3697 w 356"/>
                  <a:gd name="T5" fmla="*/ 3762 h 368"/>
                  <a:gd name="T6" fmla="*/ 815 w 356"/>
                  <a:gd name="T7" fmla="*/ 470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8325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8326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1 w 354"/>
                  <a:gd name="T1" fmla="*/ 0 h 2742"/>
                  <a:gd name="T2" fmla="*/ 59 w 354"/>
                  <a:gd name="T3" fmla="*/ 79 h 2742"/>
                  <a:gd name="T4" fmla="*/ 58 w 354"/>
                  <a:gd name="T5" fmla="*/ 612 h 2742"/>
                  <a:gd name="T6" fmla="*/ 0 w 354"/>
                  <a:gd name="T7" fmla="*/ 640 h 2742"/>
                  <a:gd name="T8" fmla="*/ 1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328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6 w 211"/>
                  <a:gd name="T3" fmla="*/ 51 h 2537"/>
                  <a:gd name="T4" fmla="*/ 2 w 211"/>
                  <a:gd name="T5" fmla="*/ 58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29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30 h 226"/>
                  <a:gd name="T4" fmla="*/ 56 w 328"/>
                  <a:gd name="T5" fmla="*/ 54 h 226"/>
                  <a:gd name="T6" fmla="*/ 0 w 328"/>
                  <a:gd name="T7" fmla="*/ 2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8331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97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194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8333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97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195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95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98336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97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98337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6 w 328"/>
                  <a:gd name="T3" fmla="*/ 29 h 226"/>
                  <a:gd name="T4" fmla="*/ 56 w 328"/>
                  <a:gd name="T5" fmla="*/ 52 h 226"/>
                  <a:gd name="T6" fmla="*/ 0 w 328"/>
                  <a:gd name="T7" fmla="*/ 2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8338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8196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8195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340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0 w 296"/>
                  <a:gd name="T3" fmla="*/ 32 h 256"/>
                  <a:gd name="T4" fmla="*/ 50 w 296"/>
                  <a:gd name="T5" fmla="*/ 59 h 256"/>
                  <a:gd name="T6" fmla="*/ 0 w 296"/>
                  <a:gd name="T7" fmla="*/ 2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1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2 w 304"/>
                  <a:gd name="T3" fmla="*/ 38 h 288"/>
                  <a:gd name="T4" fmla="*/ 49 w 304"/>
                  <a:gd name="T5" fmla="*/ 68 h 288"/>
                  <a:gd name="T6" fmla="*/ 2 w 304"/>
                  <a:gd name="T7" fmla="*/ 29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343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5 h 240"/>
                  <a:gd name="T2" fmla="*/ 2 w 306"/>
                  <a:gd name="T3" fmla="*/ 57 h 240"/>
                  <a:gd name="T4" fmla="*/ 52 w 306"/>
                  <a:gd name="T5" fmla="*/ 26 h 240"/>
                  <a:gd name="T6" fmla="*/ 50 w 306"/>
                  <a:gd name="T7" fmla="*/ 0 h 240"/>
                  <a:gd name="T8" fmla="*/ 0 w 306"/>
                  <a:gd name="T9" fmla="*/ 2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96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96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8347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80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196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196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93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CA1919E0-818F-4343-AE40-C7A11214EFC4}" type="slidenum">
              <a:rPr lang="en-US" sz="1200"/>
              <a:pPr/>
              <a:t>79</a:t>
            </a:fld>
            <a:endParaRPr lang="en-US" sz="1200"/>
          </a:p>
        </p:txBody>
      </p:sp>
      <p:pic>
        <p:nvPicPr>
          <p:cNvPr id="9933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closing a connection</a:t>
            </a:r>
          </a:p>
        </p:txBody>
      </p:sp>
      <p:sp>
        <p:nvSpPr>
          <p:cNvPr id="83974" name="Rectangle 47"/>
          <p:cNvSpPr>
            <a:spLocks noGrp="1" noChangeArrowheads="1"/>
          </p:cNvSpPr>
          <p:nvPr>
            <p:ph type="body" sz="half" idx="2"/>
          </p:nvPr>
        </p:nvSpPr>
        <p:spPr>
          <a:xfrm>
            <a:off x="736600" y="1328738"/>
            <a:ext cx="7683500" cy="464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client, server each close their side of connection</a:t>
            </a:r>
          </a:p>
          <a:p>
            <a:pPr lvl="1">
              <a:defRPr/>
            </a:pPr>
            <a:r>
              <a:rPr lang="en-US"/>
              <a:t>send TCP segment with FIN bit = 1</a:t>
            </a:r>
          </a:p>
          <a:p>
            <a:pPr>
              <a:defRPr/>
            </a:pPr>
            <a:r>
              <a:rPr lang="en-US">
                <a:cs typeface="+mn-cs"/>
              </a:rPr>
              <a:t>respond to received FIN with ACK</a:t>
            </a:r>
          </a:p>
          <a:p>
            <a:pPr lvl="1">
              <a:defRPr/>
            </a:pPr>
            <a:r>
              <a:rPr lang="en-US"/>
              <a:t>on receiving FIN, ACK can be combined with own FIN</a:t>
            </a:r>
          </a:p>
          <a:p>
            <a:pPr>
              <a:defRPr/>
            </a:pPr>
            <a:r>
              <a:rPr lang="en-US">
                <a:cs typeface="+mn-cs"/>
              </a:rPr>
              <a:t>simultaneous FIN exchanges can be handled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597FF03D-30D3-014F-9E5A-BA4BDC5E8A16}" type="slidenum">
              <a:rPr lang="en-US" sz="1200"/>
              <a:pPr/>
              <a:t>8</a:t>
            </a:fld>
            <a:endParaRPr lang="en-US" sz="1200"/>
          </a:p>
        </p:txBody>
      </p:sp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Multiplexing/demultiplexing</a:t>
            </a: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socket</a:t>
            </a:r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cs typeface="+mn-cs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cs typeface="+mn-cs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cs typeface="+mn-cs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  <a:cs typeface="+mn-cs"/>
                  </a:rPr>
                  <a:t>demultiplexing at receiver:</a:t>
                </a:r>
              </a:p>
            </p:txBody>
          </p:sp>
        </p:grpSp>
      </p:grpSp>
      <p:grpSp>
        <p:nvGrpSpPr>
          <p:cNvPr id="4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cs typeface="+mn-cs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  <a:cs typeface="+mn-cs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1"/>
              <a:gd name="T19" fmla="*/ 0 h 1253"/>
              <a:gd name="T20" fmla="*/ 1361 w 1361"/>
              <a:gd name="T21" fmla="*/ 1253 h 12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36"/>
              <a:gd name="T16" fmla="*/ 0 h 1195"/>
              <a:gd name="T17" fmla="*/ 1236 w 1236"/>
              <a:gd name="T18" fmla="*/ 1195 h 1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9"/>
              <a:gd name="T16" fmla="*/ 0 h 1253"/>
              <a:gd name="T17" fmla="*/ 1369 w 1369"/>
              <a:gd name="T18" fmla="*/ 1253 h 1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0"/>
              <a:gd name="T16" fmla="*/ 0 h 1182"/>
              <a:gd name="T17" fmla="*/ 1250 w 1250"/>
              <a:gd name="T18" fmla="*/ 1182 h 1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  <a:gd name="T9" fmla="*/ 0 w 434"/>
                <a:gd name="T10" fmla="*/ 0 h 904"/>
                <a:gd name="T11" fmla="*/ 434 w 434"/>
                <a:gd name="T12" fmla="*/ 904 h 9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6"/>
                <a:gd name="T13" fmla="*/ 0 h 810"/>
                <a:gd name="T14" fmla="*/ 586 w 586"/>
                <a:gd name="T15" fmla="*/ 810 h 8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13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03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7F3DBF2F-2B03-7440-9C4E-A7A806788F83}" type="slidenum">
              <a:rPr lang="en-US" sz="1200"/>
              <a:pPr/>
              <a:t>80</a:t>
            </a:fld>
            <a:endParaRPr lang="en-US" sz="1200"/>
          </a:p>
        </p:txBody>
      </p:sp>
      <p:pic>
        <p:nvPicPr>
          <p:cNvPr id="100355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85085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FIN_WAIT_2</a:t>
              </a:r>
            </a:p>
          </p:txBody>
        </p:sp>
        <p:sp>
          <p:nvSpPr>
            <p:cNvPr id="85086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8508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CLOSE_WAIT</a:t>
              </a:r>
            </a:p>
          </p:txBody>
        </p:sp>
        <p:sp>
          <p:nvSpPr>
            <p:cNvPr id="8508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85080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81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82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FINbit=1, seq=y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85077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78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79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ACKbit=1; ACKnum=y+1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8507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7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7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ACKbit=1; ACKnum=x+1</a:t>
              </a:r>
            </a:p>
          </p:txBody>
        </p:sp>
        <p:sp>
          <p:nvSpPr>
            <p:cNvPr id="85075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 wait for server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close</a:t>
              </a:r>
            </a:p>
          </p:txBody>
        </p:sp>
        <p:sp>
          <p:nvSpPr>
            <p:cNvPr id="8507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can still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data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6059488" y="3032125"/>
            <a:ext cx="2501900" cy="1735138"/>
            <a:chOff x="3817" y="1910"/>
            <a:chExt cx="1576" cy="1093"/>
          </a:xfrm>
        </p:grpSpPr>
        <p:sp>
          <p:nvSpPr>
            <p:cNvPr id="8506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can no longer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data</a:t>
              </a:r>
            </a:p>
          </p:txBody>
        </p:sp>
        <p:grpSp>
          <p:nvGrpSpPr>
            <p:cNvPr id="100428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07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cs typeface="+mn-cs"/>
                  </a:rPr>
                  <a:t>LAST_ACK</a:t>
                </a:r>
              </a:p>
            </p:txBody>
          </p:sp>
        </p:grp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85066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CLOSED</a:t>
              </a:r>
            </a:p>
          </p:txBody>
        </p:sp>
        <p:sp>
          <p:nvSpPr>
            <p:cNvPr id="85067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85064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TIMED_WAIT</a:t>
              </a:r>
            </a:p>
          </p:txBody>
        </p:sp>
        <p:sp>
          <p:nvSpPr>
            <p:cNvPr id="85065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674688" y="4486275"/>
            <a:ext cx="2743200" cy="1768475"/>
            <a:chOff x="425" y="2826"/>
            <a:chExt cx="1728" cy="1114"/>
          </a:xfrm>
        </p:grpSpPr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59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 timed wait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for 2*max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segment lifetime</a:t>
              </a:r>
            </a:p>
          </p:txBody>
        </p:sp>
        <p:sp>
          <p:nvSpPr>
            <p:cNvPr id="85060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61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62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CLOSED</a:t>
              </a:r>
            </a:p>
          </p:txBody>
        </p:sp>
        <p:sp>
          <p:nvSpPr>
            <p:cNvPr id="85063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closing a connection</a:t>
            </a:r>
          </a:p>
        </p:txBody>
      </p: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8505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FIN_WAIT_1</a:t>
              </a:r>
            </a:p>
          </p:txBody>
        </p:sp>
        <p:sp>
          <p:nvSpPr>
            <p:cNvPr id="8505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85051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52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53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FINbit=1, seq=x</a:t>
              </a:r>
            </a:p>
          </p:txBody>
        </p:sp>
        <p:sp>
          <p:nvSpPr>
            <p:cNvPr id="85054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can no longer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send but can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cs typeface="+mn-cs"/>
                </a:rPr>
                <a:t> receive data</a:t>
              </a:r>
            </a:p>
          </p:txBody>
        </p:sp>
        <p:sp>
          <p:nvSpPr>
            <p:cNvPr id="85055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Courier New" charset="0"/>
                  <a:cs typeface="+mn-cs"/>
                </a:rPr>
                <a:t>clientSocket.close()</a:t>
              </a:r>
            </a:p>
          </p:txBody>
        </p:sp>
      </p:grpSp>
      <p:sp>
        <p:nvSpPr>
          <p:cNvPr id="100370" name="Text Box 84"/>
          <p:cNvSpPr txBox="1">
            <a:spLocks noChangeArrowheads="1"/>
          </p:cNvSpPr>
          <p:nvPr/>
        </p:nvSpPr>
        <p:spPr bwMode="auto">
          <a:xfrm>
            <a:off x="498475" y="1368425"/>
            <a:ext cx="1160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 i="1">
                <a:solidFill>
                  <a:srgbClr val="000099"/>
                </a:solidFill>
              </a:rPr>
              <a:t>client state</a:t>
            </a:r>
          </a:p>
          <a:p>
            <a:pPr algn="r"/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100371" name="Text Box 85"/>
          <p:cNvSpPr txBox="1">
            <a:spLocks noChangeArrowheads="1"/>
          </p:cNvSpPr>
          <p:nvPr/>
        </p:nvSpPr>
        <p:spPr bwMode="auto">
          <a:xfrm>
            <a:off x="7353300" y="1385888"/>
            <a:ext cx="1238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/>
            <a:r>
              <a:rPr lang="en-US" i="1">
                <a:solidFill>
                  <a:srgbClr val="000099"/>
                </a:solidFill>
              </a:rPr>
              <a:t>server state</a:t>
            </a:r>
          </a:p>
          <a:p>
            <a:pPr algn="r"/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85013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ESTAB</a:t>
            </a:r>
          </a:p>
        </p:txBody>
      </p:sp>
      <p:sp>
        <p:nvSpPr>
          <p:cNvPr id="85014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ESTAB</a:t>
            </a:r>
          </a:p>
        </p:txBody>
      </p:sp>
      <p:grpSp>
        <p:nvGrpSpPr>
          <p:cNvPr id="100374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100408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409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0375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100376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8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378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79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0381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048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5023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0383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046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5025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26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0386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044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0387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388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5042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5030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390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91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3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393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5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36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37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397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5039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5040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13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5E13489A-EB42-5045-B600-F2FC9B4D2540}" type="slidenum">
              <a:rPr lang="en-US" sz="1200"/>
              <a:pPr/>
              <a:t>81</a:t>
            </a:fld>
            <a:endParaRPr lang="en-US" sz="12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defRPr/>
            </a:pPr>
            <a:r>
              <a:rPr lang="en-US"/>
              <a:t>segment structure</a:t>
            </a:r>
          </a:p>
          <a:p>
            <a:pPr marL="912813" lvl="1">
              <a:defRPr/>
            </a:pPr>
            <a:r>
              <a:rPr lang="en-US"/>
              <a:t>reliable data transfer</a:t>
            </a:r>
          </a:p>
          <a:p>
            <a:pPr marL="912813" lvl="1">
              <a:defRPr/>
            </a:pPr>
            <a:r>
              <a:rPr lang="en-US"/>
              <a:t>flow control</a:t>
            </a:r>
          </a:p>
          <a:p>
            <a:pPr marL="912813" lvl="1"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101382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24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99906CC9-8CDE-AE4B-8B92-89D8C175A9E7}" type="slidenum">
              <a:rPr lang="en-US" sz="1200"/>
              <a:pPr/>
              <a:t>82</a:t>
            </a:fld>
            <a:endParaRPr lang="en-US" sz="12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congestion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:</a:t>
            </a:r>
            <a:endParaRPr lang="en-US">
              <a:solidFill>
                <a:srgbClr val="CC0000"/>
              </a:solidFill>
              <a:latin typeface="Gill Sans MT" charset="0"/>
            </a:endParaRPr>
          </a:p>
          <a:p>
            <a:r>
              <a:rPr lang="en-US">
                <a:latin typeface="Gill Sans MT" charset="0"/>
              </a:rPr>
              <a:t>informally: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too many sources sending too much data too fast for </a:t>
            </a:r>
            <a:r>
              <a:rPr lang="en-US" altLang="ja-JP" i="1">
                <a:solidFill>
                  <a:srgbClr val="000099"/>
                </a:solidFill>
                <a:latin typeface="Gill Sans MT" charset="0"/>
              </a:rPr>
              <a:t>network</a:t>
            </a:r>
            <a:r>
              <a:rPr lang="en-US" altLang="ja-JP">
                <a:latin typeface="Gill Sans MT" charset="0"/>
              </a:rPr>
              <a:t> to handle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>
              <a:latin typeface="Gill Sans MT" charset="0"/>
            </a:endParaRPr>
          </a:p>
          <a:p>
            <a:r>
              <a:rPr lang="en-US">
                <a:latin typeface="Gill Sans MT" charset="0"/>
              </a:rPr>
              <a:t>different from flow control!</a:t>
            </a:r>
          </a:p>
          <a:p>
            <a:r>
              <a:rPr lang="en-US">
                <a:latin typeface="Gill Sans MT" charset="0"/>
              </a:rPr>
              <a:t>manifestations:</a:t>
            </a:r>
          </a:p>
          <a:p>
            <a:pPr lvl="1"/>
            <a:r>
              <a:rPr lang="en-US" sz="2800">
                <a:latin typeface="Gill Sans MT" charset="0"/>
              </a:rPr>
              <a:t>lost packets (buffer overflow at routers)</a:t>
            </a:r>
          </a:p>
          <a:p>
            <a:pPr lvl="1"/>
            <a:r>
              <a:rPr lang="en-US" sz="2800">
                <a:latin typeface="Gill Sans MT" charset="0"/>
              </a:rPr>
              <a:t>long delays (queueing in router buffers)</a:t>
            </a:r>
          </a:p>
          <a:p>
            <a:r>
              <a:rPr lang="en-US">
                <a:latin typeface="Gill Sans MT" charset="0"/>
              </a:rPr>
              <a:t>a top-10 problem!</a:t>
            </a:r>
          </a:p>
          <a:p>
            <a:endParaRPr lang="en-US" sz="2400">
              <a:latin typeface="Gill Sans MT" charset="0"/>
            </a:endParaRPr>
          </a:p>
        </p:txBody>
      </p:sp>
      <p:pic>
        <p:nvPicPr>
          <p:cNvPr id="102404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52425"/>
            <a:ext cx="7772400" cy="1030288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Principles of congestion control</a:t>
            </a:r>
            <a:endParaRPr lang="en-US">
              <a:latin typeface="Gill Sans MT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34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412B9F84-BAC3-BE4D-A456-BC057763F5EF}" type="slidenum">
              <a:rPr lang="en-US" sz="1200"/>
              <a:pPr/>
              <a:t>83</a:t>
            </a:fld>
            <a:endParaRPr lang="en-US" sz="120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73050"/>
            <a:ext cx="7772400" cy="917575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Approaches towards congestion control</a:t>
            </a:r>
            <a:endParaRPr lang="en-US">
              <a:latin typeface="Gill Sans MT" charset="0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42925" y="1504950"/>
            <a:ext cx="8154988" cy="552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latin typeface="Gill Sans MT" charset="0"/>
                <a:cs typeface="+mn-cs"/>
              </a:rPr>
              <a:t>two broad approaches towards congestion control:</a:t>
            </a:r>
          </a:p>
        </p:txBody>
      </p:sp>
      <p:pic>
        <p:nvPicPr>
          <p:cNvPr id="103429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191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7" name="Rectangle 8"/>
          <p:cNvSpPr>
            <a:spLocks noChangeArrowheads="1"/>
          </p:cNvSpPr>
          <p:nvPr/>
        </p:nvSpPr>
        <p:spPr bwMode="auto">
          <a:xfrm>
            <a:off x="508000" y="2786063"/>
            <a:ext cx="3487738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7288" name="Rectangle 9"/>
          <p:cNvSpPr>
            <a:spLocks noChangeArrowheads="1"/>
          </p:cNvSpPr>
          <p:nvPr/>
        </p:nvSpPr>
        <p:spPr bwMode="auto">
          <a:xfrm>
            <a:off x="768350" y="2528888"/>
            <a:ext cx="2979738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2390775"/>
            <a:ext cx="3295650" cy="3810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end-end congestion control:</a:t>
            </a:r>
          </a:p>
          <a:p>
            <a:r>
              <a:rPr lang="en-US" sz="2400">
                <a:latin typeface="Gill Sans MT" charset="0"/>
              </a:rPr>
              <a:t>no explicit feedback from network</a:t>
            </a:r>
          </a:p>
          <a:p>
            <a:r>
              <a:rPr lang="en-US" sz="2400">
                <a:latin typeface="Gill Sans MT" charset="0"/>
              </a:rPr>
              <a:t>congestion inferred from end-system observed loss, delay</a:t>
            </a:r>
          </a:p>
          <a:p>
            <a:r>
              <a:rPr lang="en-US" sz="2400">
                <a:latin typeface="Gill Sans MT" charset="0"/>
              </a:rPr>
              <a:t>approach taken by TCP</a:t>
            </a:r>
            <a:endParaRPr lang="en-US">
              <a:latin typeface="Gill Sans MT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78363" y="2814638"/>
            <a:ext cx="3690937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4865688" y="2551113"/>
            <a:ext cx="3092450" cy="565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6313" y="2392363"/>
            <a:ext cx="3549650" cy="3905250"/>
          </a:xfrm>
        </p:spPr>
        <p:txBody>
          <a:bodyPr/>
          <a:lstStyle/>
          <a:p>
            <a:pPr marL="282575" indent="-282575"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network-assisted congestion control:</a:t>
            </a:r>
          </a:p>
          <a:p>
            <a:pPr marL="282575" indent="-282575"/>
            <a:r>
              <a:rPr lang="en-US" sz="2400">
                <a:latin typeface="Gill Sans MT" charset="0"/>
              </a:rPr>
              <a:t>routers provide feedback to end systems</a:t>
            </a:r>
          </a:p>
          <a:p>
            <a:pPr marL="576263" lvl="1" indent="-179388"/>
            <a:r>
              <a:rPr lang="en-US">
                <a:latin typeface="Gill Sans MT" charset="0"/>
              </a:rPr>
              <a:t>single bit indicating congestion (SNA, DECbit, TCP/IP ECN, ATM)</a:t>
            </a:r>
          </a:p>
          <a:p>
            <a:pPr marL="576263" lvl="1" indent="-179388"/>
            <a:r>
              <a:rPr lang="en-US">
                <a:latin typeface="Gill Sans MT" charset="0"/>
              </a:rPr>
              <a:t>explicit rate for sender to send at</a:t>
            </a:r>
            <a:endParaRPr lang="en-US" sz="2000">
              <a:latin typeface="Gill Sans MT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95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3-</a:t>
            </a:r>
            <a:fld id="{7D73355F-CD7D-EB40-9E8C-6130DD0B59DC}" type="slidenum">
              <a:rPr lang="en-US" sz="1200" smtClean="0"/>
              <a:pPr>
                <a:defRPr/>
              </a:pPr>
              <a:t>84</a:t>
            </a:fld>
            <a:endParaRPr lang="en-US" sz="1200"/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09688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network-assisted congestion control: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two bits in IP header (</a:t>
            </a:r>
            <a:r>
              <a:rPr lang="en-US" sz="2400" dirty="0" err="1">
                <a:latin typeface="Gill Sans MT" charset="0"/>
                <a:cs typeface="+mn-cs"/>
              </a:rPr>
              <a:t>ToS</a:t>
            </a:r>
            <a:r>
              <a:rPr lang="en-US" sz="2400" dirty="0">
                <a:latin typeface="Gill Sans MT" charset="0"/>
                <a:cs typeface="+mn-cs"/>
              </a:rPr>
              <a:t> field) marked </a:t>
            </a:r>
            <a:r>
              <a:rPr lang="en-US" sz="2400" i="1" dirty="0">
                <a:solidFill>
                  <a:srgbClr val="000090"/>
                </a:solidFill>
                <a:latin typeface="Gill Sans MT" charset="0"/>
                <a:cs typeface="+mn-cs"/>
              </a:rPr>
              <a:t>by network router</a:t>
            </a:r>
            <a:r>
              <a:rPr lang="en-US" sz="2400" dirty="0">
                <a:latin typeface="Gill Sans MT" charset="0"/>
                <a:cs typeface="+mn-cs"/>
              </a:rPr>
              <a:t> to indicate congestion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congestion indication carried to receiving host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receiver (seeing congestion indication in IP datagram) ) sets ECE bit on receiver-to-sender ACK segment to notify sender of congestion</a:t>
            </a:r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391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Explicit Congestion Notification </a:t>
            </a:r>
            <a:r>
              <a:rPr lang="en-US" sz="2800" dirty="0">
                <a:latin typeface="Gill Sans MT" charset="0"/>
                <a:cs typeface="+mj-cs"/>
              </a:rPr>
              <a:t>(ECN)</a:t>
            </a:r>
          </a:p>
        </p:txBody>
      </p:sp>
      <p:pic>
        <p:nvPicPr>
          <p:cNvPr id="126981" name="Picture 4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69963"/>
            <a:ext cx="6731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2" name="Text Box 8"/>
          <p:cNvSpPr txBox="1">
            <a:spLocks noChangeArrowheads="1"/>
          </p:cNvSpPr>
          <p:nvPr/>
        </p:nvSpPr>
        <p:spPr bwMode="auto">
          <a:xfrm>
            <a:off x="1393825" y="4090988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0099"/>
                </a:solidFill>
                <a:latin typeface="Arial" charset="0"/>
              </a:rPr>
              <a:t>source</a:t>
            </a:r>
            <a:endParaRPr lang="en-US" sz="2000" i="1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26983" name="Freeform 10"/>
          <p:cNvSpPr>
            <a:spLocks/>
          </p:cNvSpPr>
          <p:nvPr/>
        </p:nvSpPr>
        <p:spPr bwMode="auto">
          <a:xfrm flipH="1">
            <a:off x="855663" y="4383088"/>
            <a:ext cx="369887" cy="1368425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4" name="Rectangle 23"/>
          <p:cNvSpPr>
            <a:spLocks noChangeArrowheads="1"/>
          </p:cNvSpPr>
          <p:nvPr/>
        </p:nvSpPr>
        <p:spPr bwMode="auto">
          <a:xfrm>
            <a:off x="1228725" y="4381500"/>
            <a:ext cx="1076325" cy="13493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Rectangle 24"/>
          <p:cNvSpPr>
            <a:spLocks noChangeArrowheads="1"/>
          </p:cNvSpPr>
          <p:nvPr/>
        </p:nvSpPr>
        <p:spPr bwMode="auto">
          <a:xfrm>
            <a:off x="1189038" y="4446588"/>
            <a:ext cx="1066800" cy="1231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Line 25"/>
          <p:cNvSpPr>
            <a:spLocks noChangeShapeType="1"/>
          </p:cNvSpPr>
          <p:nvPr/>
        </p:nvSpPr>
        <p:spPr bwMode="auto">
          <a:xfrm>
            <a:off x="1189038" y="4724400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1152525" y="4414838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application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network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link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physical</a:t>
            </a:r>
          </a:p>
        </p:txBody>
      </p:sp>
      <p:grpSp>
        <p:nvGrpSpPr>
          <p:cNvPr id="126988" name="Group 190"/>
          <p:cNvGrpSpPr>
            <a:grpSpLocks/>
          </p:cNvGrpSpPr>
          <p:nvPr/>
        </p:nvGrpSpPr>
        <p:grpSpPr bwMode="auto">
          <a:xfrm flipH="1">
            <a:off x="525463" y="4921250"/>
            <a:ext cx="673100" cy="701675"/>
            <a:chOff x="-44" y="1473"/>
            <a:chExt cx="981" cy="1105"/>
          </a:xfrm>
        </p:grpSpPr>
        <p:pic>
          <p:nvPicPr>
            <p:cNvPr id="127133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134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6989" name="Line 25"/>
          <p:cNvSpPr>
            <a:spLocks noChangeShapeType="1"/>
          </p:cNvSpPr>
          <p:nvPr/>
        </p:nvSpPr>
        <p:spPr bwMode="auto">
          <a:xfrm>
            <a:off x="1193800" y="4953000"/>
            <a:ext cx="105886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25"/>
          <p:cNvSpPr>
            <a:spLocks noChangeShapeType="1"/>
          </p:cNvSpPr>
          <p:nvPr/>
        </p:nvSpPr>
        <p:spPr bwMode="auto">
          <a:xfrm>
            <a:off x="1198563" y="5181600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1" name="Line 25"/>
          <p:cNvSpPr>
            <a:spLocks noChangeShapeType="1"/>
          </p:cNvSpPr>
          <p:nvPr/>
        </p:nvSpPr>
        <p:spPr bwMode="auto">
          <a:xfrm>
            <a:off x="1201738" y="5421313"/>
            <a:ext cx="10604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92" name="Group 3"/>
          <p:cNvGrpSpPr>
            <a:grpSpLocks/>
          </p:cNvGrpSpPr>
          <p:nvPr/>
        </p:nvGrpSpPr>
        <p:grpSpPr bwMode="auto">
          <a:xfrm>
            <a:off x="6169025" y="4102100"/>
            <a:ext cx="2047875" cy="1657350"/>
            <a:chOff x="4882752" y="4007261"/>
            <a:chExt cx="2046816" cy="1656589"/>
          </a:xfrm>
        </p:grpSpPr>
        <p:sp>
          <p:nvSpPr>
            <p:cNvPr id="127120" name="Text Box 54"/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i="1">
                  <a:solidFill>
                    <a:srgbClr val="000099"/>
                  </a:solidFill>
                  <a:latin typeface="Arial" charset="0"/>
                </a:rPr>
                <a:t>destination</a:t>
              </a:r>
              <a:endParaRPr lang="en-US" sz="2000" i="1">
                <a:solidFill>
                  <a:srgbClr val="000099"/>
                </a:solidFill>
                <a:latin typeface="Arial" charset="0"/>
              </a:endParaRPr>
            </a:p>
          </p:txBody>
        </p:sp>
        <p:grpSp>
          <p:nvGrpSpPr>
            <p:cNvPr id="127121" name="Group 2"/>
            <p:cNvGrpSpPr>
              <a:grpSpLocks/>
            </p:cNvGrpSpPr>
            <p:nvPr/>
          </p:nvGrpSpPr>
          <p:grpSpPr bwMode="auto">
            <a:xfrm>
              <a:off x="4926877" y="4293078"/>
              <a:ext cx="2002691" cy="1370772"/>
              <a:chOff x="1305321" y="4687783"/>
              <a:chExt cx="2002691" cy="1370772"/>
            </a:xfrm>
          </p:grpSpPr>
          <p:sp>
            <p:nvSpPr>
              <p:cNvPr id="127122" name="Freeform 10"/>
              <p:cNvSpPr>
                <a:spLocks/>
              </p:cNvSpPr>
              <p:nvPr/>
            </p:nvSpPr>
            <p:spPr bwMode="auto">
              <a:xfrm>
                <a:off x="2432639" y="4689320"/>
                <a:ext cx="302067" cy="1369235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3" name="Rectangle 23"/>
              <p:cNvSpPr>
                <a:spLocks noChangeArrowheads="1"/>
              </p:cNvSpPr>
              <p:nvPr/>
            </p:nvSpPr>
            <p:spPr bwMode="auto">
              <a:xfrm>
                <a:off x="1381170" y="4687783"/>
                <a:ext cx="1076676" cy="135037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4" name="Rectangle 24"/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5" name="Line 25"/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26"/>
              <p:cNvSpPr txBox="1">
                <a:spLocks noChangeArrowheads="1"/>
              </p:cNvSpPr>
              <p:nvPr/>
            </p:nvSpPr>
            <p:spPr bwMode="auto">
              <a:xfrm>
                <a:off x="1305623" y="4722494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application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transport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network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link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physical</a:t>
                </a:r>
              </a:p>
            </p:txBody>
          </p:sp>
          <p:grpSp>
            <p:nvGrpSpPr>
              <p:cNvPr id="127127" name="Group 190"/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27131" name="Picture 19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7132" name="Freeform 19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7128" name="Line 25"/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9" name="Line 25"/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30" name="Line 25"/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6993" name="Freeform 2"/>
          <p:cNvSpPr>
            <a:spLocks/>
          </p:cNvSpPr>
          <p:nvPr/>
        </p:nvSpPr>
        <p:spPr bwMode="auto">
          <a:xfrm>
            <a:off x="2730500" y="5227638"/>
            <a:ext cx="2849563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4" name="Freeform 6"/>
          <p:cNvSpPr>
            <a:spLocks/>
          </p:cNvSpPr>
          <p:nvPr/>
        </p:nvSpPr>
        <p:spPr bwMode="auto">
          <a:xfrm>
            <a:off x="3368675" y="5530850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95" name="Group 7"/>
          <p:cNvGrpSpPr>
            <a:grpSpLocks/>
          </p:cNvGrpSpPr>
          <p:nvPr/>
        </p:nvGrpSpPr>
        <p:grpSpPr bwMode="auto">
          <a:xfrm>
            <a:off x="2874963" y="5705475"/>
            <a:ext cx="501650" cy="233363"/>
            <a:chOff x="3600" y="219"/>
            <a:chExt cx="360" cy="175"/>
          </a:xfrm>
        </p:grpSpPr>
        <p:sp>
          <p:nvSpPr>
            <p:cNvPr id="127107" name="Oval 8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108" name="Line 9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09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0" name="Rectangle 11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7111" name="Oval 12"/>
            <p:cNvSpPr>
              <a:spLocks noChangeArrowheads="1"/>
            </p:cNvSpPr>
            <p:nvPr/>
          </p:nvSpPr>
          <p:spPr bwMode="auto">
            <a:xfrm>
              <a:off x="3603" y="219"/>
              <a:ext cx="354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112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1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8" name="Line 15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113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14" name="Line 1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6" name="Group 21"/>
          <p:cNvGrpSpPr>
            <a:grpSpLocks/>
          </p:cNvGrpSpPr>
          <p:nvPr/>
        </p:nvGrpSpPr>
        <p:grpSpPr bwMode="auto">
          <a:xfrm>
            <a:off x="3227388" y="6343650"/>
            <a:ext cx="501650" cy="233363"/>
            <a:chOff x="3600" y="219"/>
            <a:chExt cx="360" cy="175"/>
          </a:xfrm>
        </p:grpSpPr>
        <p:sp>
          <p:nvSpPr>
            <p:cNvPr id="127094" name="Oval 22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95" name="Line 23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6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7" name="Rectangle 25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7098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099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04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5" name="Line 29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6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100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01" name="Line 3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2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3" name="Line 3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7" name="Group 35"/>
          <p:cNvGrpSpPr>
            <a:grpSpLocks/>
          </p:cNvGrpSpPr>
          <p:nvPr/>
        </p:nvGrpSpPr>
        <p:grpSpPr bwMode="auto">
          <a:xfrm>
            <a:off x="3902075" y="5400675"/>
            <a:ext cx="501650" cy="233363"/>
            <a:chOff x="3600" y="219"/>
            <a:chExt cx="360" cy="175"/>
          </a:xfrm>
        </p:grpSpPr>
        <p:sp>
          <p:nvSpPr>
            <p:cNvPr id="127081" name="Oval 36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82" name="Line 37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3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4" name="Rectangle 39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7085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086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91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Line 43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3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87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88" name="Line 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9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Line 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8" name="Group 18"/>
          <p:cNvGrpSpPr>
            <a:grpSpLocks/>
          </p:cNvGrpSpPr>
          <p:nvPr/>
        </p:nvGrpSpPr>
        <p:grpSpPr bwMode="auto">
          <a:xfrm>
            <a:off x="3813175" y="6065838"/>
            <a:ext cx="500063" cy="233362"/>
            <a:chOff x="2269009" y="6392060"/>
            <a:chExt cx="500221" cy="233326"/>
          </a:xfrm>
        </p:grpSpPr>
        <p:sp>
          <p:nvSpPr>
            <p:cNvPr id="127068" name="Oval 50"/>
            <p:cNvSpPr>
              <a:spLocks noChangeArrowheads="1"/>
            </p:cNvSpPr>
            <p:nvPr/>
          </p:nvSpPr>
          <p:spPr bwMode="auto">
            <a:xfrm>
              <a:off x="2275957" y="6497390"/>
              <a:ext cx="493273" cy="12799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69" name="Line 51"/>
            <p:cNvSpPr>
              <a:spLocks noChangeShapeType="1"/>
            </p:cNvSpPr>
            <p:nvPr/>
          </p:nvSpPr>
          <p:spPr bwMode="auto">
            <a:xfrm>
              <a:off x="2275957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0" name="Line 52"/>
            <p:cNvSpPr>
              <a:spLocks noChangeShapeType="1"/>
            </p:cNvSpPr>
            <p:nvPr/>
          </p:nvSpPr>
          <p:spPr bwMode="auto">
            <a:xfrm>
              <a:off x="2769229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1" name="Rectangle 53"/>
            <p:cNvSpPr>
              <a:spLocks noChangeArrowheads="1"/>
            </p:cNvSpPr>
            <p:nvPr/>
          </p:nvSpPr>
          <p:spPr bwMode="auto">
            <a:xfrm>
              <a:off x="2275957" y="6485390"/>
              <a:ext cx="489104" cy="773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7072" name="Oval 54"/>
            <p:cNvSpPr>
              <a:spLocks noChangeArrowheads="1"/>
            </p:cNvSpPr>
            <p:nvPr/>
          </p:nvSpPr>
          <p:spPr bwMode="auto">
            <a:xfrm>
              <a:off x="2269009" y="6392060"/>
              <a:ext cx="494662" cy="150662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073" name="Group 55"/>
            <p:cNvGrpSpPr>
              <a:grpSpLocks/>
            </p:cNvGrpSpPr>
            <p:nvPr/>
          </p:nvGrpSpPr>
          <p:grpSpPr bwMode="auto">
            <a:xfrm>
              <a:off x="2388506" y="6425391"/>
              <a:ext cx="245942" cy="86201"/>
              <a:chOff x="2848" y="848"/>
              <a:chExt cx="140" cy="96"/>
            </a:xfrm>
          </p:grpSpPr>
          <p:sp>
            <p:nvSpPr>
              <p:cNvPr id="127078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9" name="Line 57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0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74" name="Group 59"/>
            <p:cNvGrpSpPr>
              <a:grpSpLocks/>
            </p:cNvGrpSpPr>
            <p:nvPr/>
          </p:nvGrpSpPr>
          <p:grpSpPr bwMode="auto">
            <a:xfrm flipV="1">
              <a:off x="2388506" y="6424059"/>
              <a:ext cx="245942" cy="87997"/>
              <a:chOff x="2848" y="848"/>
              <a:chExt cx="140" cy="98"/>
            </a:xfrm>
          </p:grpSpPr>
          <p:sp>
            <p:nvSpPr>
              <p:cNvPr id="127075" name="Line 60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6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7" name="Line 62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9" name="Group 63"/>
          <p:cNvGrpSpPr>
            <a:grpSpLocks/>
          </p:cNvGrpSpPr>
          <p:nvPr/>
        </p:nvGrpSpPr>
        <p:grpSpPr bwMode="auto">
          <a:xfrm>
            <a:off x="4459288" y="6362700"/>
            <a:ext cx="503237" cy="233363"/>
            <a:chOff x="3600" y="219"/>
            <a:chExt cx="360" cy="175"/>
          </a:xfrm>
        </p:grpSpPr>
        <p:sp>
          <p:nvSpPr>
            <p:cNvPr id="127055" name="Oval 64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56" name="Line 65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7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8" name="Rectangle 67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7059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060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65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6" name="Line 71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7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61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2" name="Line 7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3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4" name="Line 7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7000" name="Group 77"/>
          <p:cNvGrpSpPr>
            <a:grpSpLocks/>
          </p:cNvGrpSpPr>
          <p:nvPr/>
        </p:nvGrpSpPr>
        <p:grpSpPr bwMode="auto">
          <a:xfrm>
            <a:off x="4905375" y="5707063"/>
            <a:ext cx="501650" cy="233362"/>
            <a:chOff x="3600" y="219"/>
            <a:chExt cx="360" cy="175"/>
          </a:xfrm>
        </p:grpSpPr>
        <p:sp>
          <p:nvSpPr>
            <p:cNvPr id="127042" name="Oval 78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43" name="Line 79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5" name="Rectangle 81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7046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7047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52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3" name="Line 85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4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48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49" name="Line 8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0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1" name="Line 9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7001" name="Freeform 91"/>
          <p:cNvSpPr>
            <a:spLocks/>
          </p:cNvSpPr>
          <p:nvPr/>
        </p:nvSpPr>
        <p:spPr bwMode="auto">
          <a:xfrm>
            <a:off x="4410075" y="5524500"/>
            <a:ext cx="506413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Freeform 92"/>
          <p:cNvSpPr>
            <a:spLocks/>
          </p:cNvSpPr>
          <p:nvPr/>
        </p:nvSpPr>
        <p:spPr bwMode="auto">
          <a:xfrm>
            <a:off x="3344863" y="5916613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3" name="Freeform 93"/>
          <p:cNvSpPr>
            <a:spLocks/>
          </p:cNvSpPr>
          <p:nvPr/>
        </p:nvSpPr>
        <p:spPr bwMode="auto">
          <a:xfrm>
            <a:off x="4292600" y="5892800"/>
            <a:ext cx="630238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4" name="Freeform 94"/>
          <p:cNvSpPr>
            <a:spLocks/>
          </p:cNvSpPr>
          <p:nvPr/>
        </p:nvSpPr>
        <p:spPr bwMode="auto">
          <a:xfrm>
            <a:off x="4960938" y="5946775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5" name="Freeform 95"/>
          <p:cNvSpPr>
            <a:spLocks/>
          </p:cNvSpPr>
          <p:nvPr/>
        </p:nvSpPr>
        <p:spPr bwMode="auto">
          <a:xfrm>
            <a:off x="3724275" y="6480175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6" name="Freeform 96"/>
          <p:cNvSpPr>
            <a:spLocks/>
          </p:cNvSpPr>
          <p:nvPr/>
        </p:nvSpPr>
        <p:spPr bwMode="auto">
          <a:xfrm>
            <a:off x="3187700" y="5940425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7" name="Freeform 7"/>
          <p:cNvSpPr>
            <a:spLocks/>
          </p:cNvSpPr>
          <p:nvPr/>
        </p:nvSpPr>
        <p:spPr bwMode="auto">
          <a:xfrm>
            <a:off x="2076450" y="4598988"/>
            <a:ext cx="5156200" cy="1509712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56094" h="1509215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754913" y="1488814"/>
                </a:lnTo>
                <a:lnTo>
                  <a:pt x="2207163" y="1509215"/>
                </a:lnTo>
                <a:lnTo>
                  <a:pt x="2988762" y="1197554"/>
                </a:lnTo>
                <a:lnTo>
                  <a:pt x="3391464" y="1209136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8" name="TextBox 10"/>
          <p:cNvSpPr txBox="1">
            <a:spLocks noChangeArrowheads="1"/>
          </p:cNvSpPr>
          <p:nvPr/>
        </p:nvSpPr>
        <p:spPr bwMode="auto">
          <a:xfrm>
            <a:off x="-1639888" y="4827588"/>
            <a:ext cx="46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ECN=11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501775" y="5843588"/>
            <a:ext cx="1493838" cy="307975"/>
            <a:chOff x="1502428" y="5844331"/>
            <a:chExt cx="1493249" cy="307777"/>
          </a:xfrm>
        </p:grpSpPr>
        <p:grpSp>
          <p:nvGrpSpPr>
            <p:cNvPr id="127034" name="Group 274"/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127036" name="Group 275"/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80" name="Freeform 279"/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81" name="Freeform 280"/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  <p:sp>
            <p:nvSpPr>
              <p:cNvPr id="127037" name="TextBox 276"/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bg1"/>
                    </a:solidFill>
                  </a:rPr>
                  <a:t>ECN=</a:t>
                </a:r>
                <a:r>
                  <a:rPr lang="en-US" sz="1400">
                    <a:solidFill>
                      <a:srgbClr val="FFFFFF"/>
                    </a:solidFill>
                  </a:rPr>
                  <a:t>00</a:t>
                </a:r>
              </a:p>
            </p:txBody>
          </p:sp>
        </p:grpSp>
        <p:cxnSp>
          <p:nvCxnSpPr>
            <p:cNvPr id="127035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621088" y="5775325"/>
            <a:ext cx="1493837" cy="358775"/>
            <a:chOff x="3621632" y="5775938"/>
            <a:chExt cx="1493249" cy="357723"/>
          </a:xfrm>
        </p:grpSpPr>
        <p:grpSp>
          <p:nvGrpSpPr>
            <p:cNvPr id="127026" name="Group 13"/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127028" name="Group 11"/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68" name="Rectangle 267"/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  <p:sp>
              <p:nvSpPr>
                <p:cNvPr id="270" name="Freeform 269"/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</a:endParaRPr>
                </a:p>
              </p:txBody>
            </p:sp>
          </p:grpSp>
          <p:sp>
            <p:nvSpPr>
              <p:cNvPr id="127029" name="TextBox 12"/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bg1"/>
                    </a:solidFill>
                  </a:rPr>
                  <a:t>ECN=</a:t>
                </a:r>
                <a:r>
                  <a:rPr lang="en-US" sz="1400">
                    <a:solidFill>
                      <a:srgbClr val="FF0000"/>
                    </a:solidFill>
                  </a:rPr>
                  <a:t>11</a:t>
                </a:r>
              </a:p>
            </p:txBody>
          </p:sp>
        </p:grpSp>
        <p:cxnSp>
          <p:nvCxnSpPr>
            <p:cNvPr id="127027" name="Straight Arrow Connector 286"/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333625" y="4533900"/>
            <a:ext cx="3983038" cy="379413"/>
            <a:chOff x="2334273" y="4534486"/>
            <a:chExt cx="3981995" cy="378689"/>
          </a:xfrm>
        </p:grpSpPr>
        <p:grpSp>
          <p:nvGrpSpPr>
            <p:cNvPr id="127018" name="Group 27"/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27022" name="Rectangle 298"/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023" name="Freeform 299"/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024" name="Freeform 300"/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025" name="TextBox 296"/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bg1"/>
                    </a:solidFill>
                  </a:rPr>
                  <a:t>ECE=</a:t>
                </a:r>
                <a:r>
                  <a:rPr lang="en-US" sz="14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cxnSp>
          <p:nvCxnSpPr>
            <p:cNvPr id="127019" name="Straight Arrow Connector 294"/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020" name="Straight Arrow Connector 25"/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901700" y="6161088"/>
            <a:ext cx="1160463" cy="461962"/>
            <a:chOff x="902416" y="6160831"/>
            <a:chExt cx="1160369" cy="462226"/>
          </a:xfrm>
        </p:grpSpPr>
        <p:sp>
          <p:nvSpPr>
            <p:cNvPr id="127016" name="TextBox 29"/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/>
                <a:t>IP datagram</a:t>
              </a:r>
            </a:p>
          </p:txBody>
        </p:sp>
        <p:cxnSp>
          <p:nvCxnSpPr>
            <p:cNvPr id="127017" name="Straight Connector 31"/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532313" y="3995738"/>
            <a:ext cx="1620837" cy="515937"/>
            <a:chOff x="4531899" y="3996483"/>
            <a:chExt cx="1620957" cy="514832"/>
          </a:xfrm>
        </p:grpSpPr>
        <p:sp>
          <p:nvSpPr>
            <p:cNvPr id="127014" name="TextBox 312"/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/>
                <a:t>TCP ACK segment</a:t>
              </a:r>
            </a:p>
          </p:txBody>
        </p:sp>
        <p:cxnSp>
          <p:nvCxnSpPr>
            <p:cNvPr id="127015" name="Straight Connector 313"/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1850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64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4D8EE9D1-6F9F-9744-9114-D72CF490C7AB}" type="slidenum">
              <a:rPr lang="en-US" sz="1200"/>
              <a:pPr/>
              <a:t>85</a:t>
            </a:fld>
            <a:endParaRPr lang="en-US" sz="12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1003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defRPr/>
            </a:pPr>
            <a:r>
              <a:rPr lang="en-US"/>
              <a:t>segment structure</a:t>
            </a:r>
          </a:p>
          <a:p>
            <a:pPr marL="912813" lvl="1">
              <a:defRPr/>
            </a:pPr>
            <a:r>
              <a:rPr lang="en-US"/>
              <a:t>reliable data transfer</a:t>
            </a:r>
          </a:p>
          <a:p>
            <a:pPr marL="912813" lvl="1">
              <a:defRPr/>
            </a:pPr>
            <a:r>
              <a:rPr lang="en-US"/>
              <a:t>flow control</a:t>
            </a:r>
          </a:p>
          <a:p>
            <a:pPr marL="912813" lvl="1"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3.7 TCP congestion control</a:t>
            </a:r>
          </a:p>
        </p:txBody>
      </p:sp>
      <p:pic>
        <p:nvPicPr>
          <p:cNvPr id="106502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75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8B4DB07B-0143-8144-BF1B-CB2D725FAA0C}" type="slidenum">
              <a:rPr lang="en-US" sz="1200"/>
              <a:pPr/>
              <a:t>86</a:t>
            </a:fld>
            <a:endParaRPr lang="en-US" sz="1200"/>
          </a:p>
        </p:txBody>
      </p:sp>
      <p:pic>
        <p:nvPicPr>
          <p:cNvPr id="107523" name="Picture 1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algn="r">
              <a:lnSpc>
                <a:spcPct val="80000"/>
              </a:lnSpc>
              <a:defRPr/>
            </a:pPr>
            <a:r>
              <a:rPr lang="en-US" sz="4000">
                <a:cs typeface="+mj-cs"/>
              </a:rPr>
              <a:t>TCP congestion control: </a:t>
            </a:r>
            <a:r>
              <a:rPr lang="en-US" sz="3200">
                <a:cs typeface="+mj-cs"/>
              </a:rPr>
              <a:t>additive increase multiplicative decrease</a:t>
            </a:r>
          </a:p>
        </p:txBody>
      </p:sp>
      <p:sp>
        <p:nvSpPr>
          <p:cNvPr id="107525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approach:</a:t>
            </a:r>
            <a:r>
              <a:rPr lang="en-US" sz="2800" i="1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800">
                <a:latin typeface="Gill Sans MT" charset="0"/>
              </a:rPr>
              <a:t>sender</a:t>
            </a:r>
            <a:r>
              <a:rPr lang="en-US" sz="2800" i="1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800">
                <a:latin typeface="Gill Sans MT" charset="0"/>
              </a:rPr>
              <a:t>increases transmission rate (window size), probing for usable bandwidth, until loss occurs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additive increase:</a:t>
            </a:r>
            <a:r>
              <a:rPr lang="en-US" sz="2800">
                <a:latin typeface="Gill Sans MT" charset="0"/>
              </a:rPr>
              <a:t> increase  </a:t>
            </a:r>
            <a:r>
              <a:rPr lang="en-US" sz="2800" b="1">
                <a:latin typeface="Courier New" charset="0"/>
              </a:rPr>
              <a:t>cwnd</a:t>
            </a:r>
            <a:r>
              <a:rPr lang="en-US" sz="2800">
                <a:latin typeface="Courier New" charset="0"/>
              </a:rPr>
              <a:t> </a:t>
            </a:r>
            <a:r>
              <a:rPr lang="en-US" sz="2800">
                <a:latin typeface="Gill Sans MT" charset="0"/>
              </a:rPr>
              <a:t>by 1 MSS every RTT until loss detected</a:t>
            </a:r>
            <a:endParaRPr lang="en-US" sz="2800" i="1">
              <a:latin typeface="Gill Sans MT" charset="0"/>
            </a:endParaRP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multiplicative decrease</a:t>
            </a:r>
            <a:r>
              <a:rPr lang="en-US" sz="280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sz="2800">
                <a:latin typeface="Gill Sans MT" charset="0"/>
              </a:rPr>
              <a:t> cut </a:t>
            </a:r>
            <a:r>
              <a:rPr lang="en-US" sz="2800" b="1">
                <a:latin typeface="Courier New" charset="0"/>
              </a:rPr>
              <a:t>cwnd </a:t>
            </a:r>
            <a:r>
              <a:rPr lang="en-US" sz="2800">
                <a:latin typeface="Gill Sans MT" charset="0"/>
              </a:rPr>
              <a:t>in half after loss </a:t>
            </a:r>
          </a:p>
          <a:p>
            <a:pPr marL="342900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800">
              <a:latin typeface="Gill Sans MT" charset="0"/>
            </a:endParaRPr>
          </a:p>
        </p:txBody>
      </p:sp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1384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latin typeface="Courier New" charset="0"/>
                <a:cs typeface="+mn-cs"/>
              </a:rPr>
              <a:t>cwnd:</a:t>
            </a:r>
            <a:r>
              <a:rPr lang="en-US" sz="1400">
                <a:latin typeface="Arial" charset="0"/>
                <a:cs typeface="+mn-cs"/>
              </a:rPr>
              <a:t> TCP sender </a:t>
            </a:r>
          </a:p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congestion window size</a:t>
            </a:r>
          </a:p>
        </p:txBody>
      </p:sp>
      <p:sp>
        <p:nvSpPr>
          <p:cNvPr id="101385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>
                <a:latin typeface="Arial" charset="0"/>
                <a:cs typeface="+mn-cs"/>
              </a:rPr>
              <a:t>AIMD saw tooth</a:t>
            </a:r>
          </a:p>
          <a:p>
            <a:pPr algn="r">
              <a:defRPr/>
            </a:pPr>
            <a:r>
              <a:rPr lang="en-US" sz="2000">
                <a:latin typeface="Arial" charset="0"/>
                <a:cs typeface="+mn-cs"/>
              </a:rPr>
              <a:t>behavior: probing</a:t>
            </a:r>
          </a:p>
          <a:p>
            <a:pPr algn="r">
              <a:defRPr/>
            </a:pPr>
            <a:r>
              <a:rPr lang="en-US" sz="2000">
                <a:latin typeface="Arial" charset="0"/>
                <a:cs typeface="+mn-cs"/>
              </a:rPr>
              <a:t>for bandwidth</a:t>
            </a:r>
          </a:p>
        </p:txBody>
      </p:sp>
      <p:sp>
        <p:nvSpPr>
          <p:cNvPr id="101386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1387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7543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1401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402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403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404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405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1406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01393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>
                <a:cs typeface="+mn-cs"/>
              </a:rPr>
              <a:t>additively increase window size …</a:t>
            </a:r>
          </a:p>
          <a:p>
            <a:pPr algn="l">
              <a:defRPr/>
            </a:pPr>
            <a:r>
              <a:rPr lang="en-US">
                <a:cs typeface="+mn-cs"/>
              </a:rPr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398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21" grpId="0" animBg="1"/>
      <p:bldP spid="268321" grpId="1" animBg="1"/>
      <p:bldP spid="268322" grpId="0" animBg="1"/>
      <p:bldP spid="268322" grpId="1" animBg="1"/>
      <p:bldP spid="268323" grpId="0" animBg="1"/>
      <p:bldP spid="268323" grpId="1" animBg="1"/>
      <p:bldP spid="26832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85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16740224-DF16-A44A-992A-28F28575CF23}" type="slidenum">
              <a:rPr lang="en-US" sz="1200"/>
              <a:pPr/>
              <a:t>87</a:t>
            </a:fld>
            <a:endParaRPr lang="en-US" sz="1200"/>
          </a:p>
        </p:txBody>
      </p:sp>
      <p:pic>
        <p:nvPicPr>
          <p:cNvPr id="108547" name="Picture 8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Congestion Control: details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169545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sender limits transmission:</a:t>
            </a:r>
          </a:p>
          <a:p>
            <a:endParaRPr lang="en-US">
              <a:latin typeface="Gill Sans MT" charset="0"/>
            </a:endParaRPr>
          </a:p>
          <a:p>
            <a:endParaRPr lang="en-US">
              <a:latin typeface="Gill Sans MT" charset="0"/>
            </a:endParaRPr>
          </a:p>
          <a:p>
            <a:r>
              <a:rPr lang="en-US" b="1">
                <a:latin typeface="Courier New" charset="0"/>
              </a:rPr>
              <a:t>cwnd</a:t>
            </a:r>
            <a:r>
              <a:rPr lang="en-US">
                <a:latin typeface="Gill Sans MT" charset="0"/>
              </a:rPr>
              <a:t> is dynamic, function of perceived network congestion</a:t>
            </a:r>
          </a:p>
          <a:p>
            <a:endParaRPr lang="en-US">
              <a:latin typeface="Gill Sans MT" charset="0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cs typeface="+mn-cs"/>
              </a:rPr>
              <a:t>TCP sending rate:</a:t>
            </a:r>
          </a:p>
          <a:p>
            <a:pPr>
              <a:defRPr/>
            </a:pPr>
            <a:r>
              <a:rPr lang="en-US" i="1">
                <a:cs typeface="+mn-cs"/>
              </a:rPr>
              <a:t>roughly:</a:t>
            </a:r>
            <a:r>
              <a:rPr lang="en-US">
                <a:cs typeface="+mn-cs"/>
              </a:rPr>
              <a:t> send cwnd bytes, wait RTT for ACKS, then send more bytes</a:t>
            </a:r>
          </a:p>
        </p:txBody>
      </p:sp>
      <p:sp>
        <p:nvSpPr>
          <p:cNvPr id="102408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09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0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1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2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3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4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5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6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7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8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19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0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1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2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3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4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5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6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7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8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29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0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1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2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3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4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5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6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7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8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39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0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1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2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3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4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5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8589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47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48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last byte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ACKed</a:t>
            </a:r>
          </a:p>
        </p:txBody>
      </p:sp>
      <p:sp>
        <p:nvSpPr>
          <p:cNvPr id="108592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/>
              <a:t>sent, not-yet ACKed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sz="1400"/>
          </a:p>
        </p:txBody>
      </p:sp>
      <p:sp>
        <p:nvSpPr>
          <p:cNvPr id="102450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last byte sent</a:t>
            </a:r>
          </a:p>
        </p:txBody>
      </p:sp>
      <p:sp>
        <p:nvSpPr>
          <p:cNvPr id="108594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>
                <a:latin typeface="Courier New" charset="0"/>
              </a:rPr>
              <a:t>cwnd</a:t>
            </a:r>
            <a:endParaRPr lang="en-US" sz="1400" b="1" i="1">
              <a:latin typeface="Courier New" charset="0"/>
            </a:endParaRPr>
          </a:p>
        </p:txBody>
      </p:sp>
      <p:grpSp>
        <p:nvGrpSpPr>
          <p:cNvPr id="108595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102474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2475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8596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102472" name="Line 66"/>
            <p:cNvSpPr>
              <a:spLocks noChangeShapeType="1"/>
            </p:cNvSpPr>
            <p:nvPr/>
          </p:nvSpPr>
          <p:spPr bwMode="auto">
            <a:xfrm>
              <a:off x="4258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2473" name="Line 67"/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8597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98" name="Text Box 71"/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LastByteSent-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	LastByteAcked</a:t>
            </a:r>
            <a:endParaRPr lang="en-US" sz="1800">
              <a:latin typeface="Courier New" charset="0"/>
            </a:endParaRPr>
          </a:p>
        </p:txBody>
      </p:sp>
      <p:grpSp>
        <p:nvGrpSpPr>
          <p:cNvPr id="108599" name="Group 74"/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102470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cs typeface="+mn-cs"/>
                </a:rPr>
                <a:t>&lt;</a:t>
              </a:r>
            </a:p>
          </p:txBody>
        </p:sp>
        <p:sp>
          <p:nvSpPr>
            <p:cNvPr id="102471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2457" name="Text Box 75"/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latin typeface="Courier New" charset="0"/>
                <a:cs typeface="+mn-cs"/>
              </a:rPr>
              <a:t>cwnd</a:t>
            </a:r>
          </a:p>
        </p:txBody>
      </p:sp>
      <p:sp>
        <p:nvSpPr>
          <p:cNvPr id="102458" name="Rectangle 76"/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59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i="1">
                <a:cs typeface="+mn-cs"/>
              </a:rPr>
              <a:t>sender sequence number space </a:t>
            </a:r>
          </a:p>
        </p:txBody>
      </p:sp>
      <p:sp>
        <p:nvSpPr>
          <p:cNvPr id="102460" name="Text Box 79"/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rate</a:t>
            </a:r>
          </a:p>
        </p:txBody>
      </p:sp>
      <p:grpSp>
        <p:nvGrpSpPr>
          <p:cNvPr id="108604" name="Group 82"/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102468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~</a:t>
              </a:r>
            </a:p>
          </p:txBody>
        </p:sp>
        <p:sp>
          <p:nvSpPr>
            <p:cNvPr id="102469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~</a:t>
              </a:r>
            </a:p>
          </p:txBody>
        </p:sp>
      </p:grpSp>
      <p:grpSp>
        <p:nvGrpSpPr>
          <p:cNvPr id="108605" name="Group 86"/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102465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cwnd</a:t>
              </a:r>
            </a:p>
          </p:txBody>
        </p:sp>
        <p:sp>
          <p:nvSpPr>
            <p:cNvPr id="102466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RTT</a:t>
              </a:r>
            </a:p>
          </p:txBody>
        </p:sp>
        <p:sp>
          <p:nvSpPr>
            <p:cNvPr id="102467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2463" name="Text Box 87"/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bytes/sec</a:t>
            </a:r>
          </a:p>
        </p:txBody>
      </p:sp>
      <p:sp>
        <p:nvSpPr>
          <p:cNvPr id="102464" name="Rectangle 88"/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95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64C4C28-70CC-6840-8810-5DE364531FFB}" type="slidenum">
              <a:rPr lang="en-US" sz="1200"/>
              <a:pPr/>
              <a:t>88</a:t>
            </a:fld>
            <a:endParaRPr lang="en-US" sz="12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Slow Start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97000"/>
            <a:ext cx="4249737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when connection begins, increase rate exponentially until first loss event:</a:t>
            </a:r>
          </a:p>
          <a:p>
            <a:pPr lvl="1">
              <a:defRPr/>
            </a:pPr>
            <a:r>
              <a:rPr lang="en-US" dirty="0"/>
              <a:t>initially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defRPr/>
            </a:pPr>
            <a:r>
              <a:rPr lang="en-US" dirty="0"/>
              <a:t>double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every RTT</a:t>
            </a:r>
          </a:p>
          <a:p>
            <a:pPr lvl="1">
              <a:defRPr/>
            </a:pPr>
            <a:r>
              <a:rPr lang="en-US" dirty="0"/>
              <a:t>done by incrementing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for every ACK received</a:t>
            </a:r>
          </a:p>
          <a:p>
            <a:pPr>
              <a:defRPr/>
            </a:pPr>
            <a:r>
              <a:rPr lang="en-US" i="1" u="sng" dirty="0">
                <a:solidFill>
                  <a:srgbClr val="CC0000"/>
                </a:solidFill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initial rate is slow but ramps up exponentially fast</a:t>
            </a:r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1" name="Text Box 8"/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Host A</a:t>
            </a:r>
          </a:p>
        </p:txBody>
      </p:sp>
      <p:sp>
        <p:nvSpPr>
          <p:cNvPr id="109575" name="Text Box 9"/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one segment</a:t>
            </a:r>
            <a:endParaRPr lang="en-US" sz="1000">
              <a:latin typeface="Times New Roman" charset="0"/>
            </a:endParaRPr>
          </a:p>
        </p:txBody>
      </p:sp>
      <p:sp>
        <p:nvSpPr>
          <p:cNvPr id="109576" name="Text Box 10"/>
          <p:cNvSpPr txBox="1">
            <a:spLocks noChangeArrowheads="1"/>
          </p:cNvSpPr>
          <p:nvPr/>
        </p:nvSpPr>
        <p:spPr bwMode="auto">
          <a:xfrm rot="-5400000">
            <a:off x="5174456" y="25138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RTT</a:t>
            </a:r>
            <a:endParaRPr lang="en-US" sz="1000">
              <a:latin typeface="Arial" charset="0"/>
            </a:endParaRPr>
          </a:p>
        </p:txBody>
      </p:sp>
      <p:sp>
        <p:nvSpPr>
          <p:cNvPr id="103434" name="Text Box 12"/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Host B</a:t>
            </a:r>
          </a:p>
        </p:txBody>
      </p:sp>
      <p:sp>
        <p:nvSpPr>
          <p:cNvPr id="103435" name="Line 13"/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6" name="Line 14"/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7" name="Line 15"/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8" name="Line 16"/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39" name="Line 17"/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9583" name="Group 18"/>
          <p:cNvGrpSpPr>
            <a:grpSpLocks/>
          </p:cNvGrpSpPr>
          <p:nvPr/>
        </p:nvGrpSpPr>
        <p:grpSpPr bwMode="auto"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103494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638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Arial" charset="0"/>
                </a:rPr>
                <a:t>time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103441" name="Line 21"/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42" name="Line 22"/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43" name="Line 23"/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444" name="Line 24"/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588" name="Text Box 25"/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two segments</a:t>
            </a:r>
            <a:endParaRPr lang="en-US" sz="1000">
              <a:latin typeface="Times New Roman" charset="0"/>
            </a:endParaRPr>
          </a:p>
        </p:txBody>
      </p:sp>
      <p:sp>
        <p:nvSpPr>
          <p:cNvPr id="109589" name="Text Box 26"/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latin typeface="Arial" charset="0"/>
              </a:rPr>
              <a:t>four segments</a:t>
            </a:r>
            <a:endParaRPr lang="en-US" sz="1000">
              <a:latin typeface="Times New Roman" charset="0"/>
            </a:endParaRPr>
          </a:p>
        </p:txBody>
      </p:sp>
      <p:grpSp>
        <p:nvGrpSpPr>
          <p:cNvPr id="109590" name="Group 27"/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103490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91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92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93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9591" name="Group 32"/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103486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87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88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89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109592" name="Picture 3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271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593" name="Group 43"/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109627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628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9594" name="Group 46"/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109595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1 w 354"/>
                <a:gd name="T1" fmla="*/ 0 h 2742"/>
                <a:gd name="T2" fmla="*/ 59 w 354"/>
                <a:gd name="T3" fmla="*/ 79 h 2742"/>
                <a:gd name="T4" fmla="*/ 58 w 354"/>
                <a:gd name="T5" fmla="*/ 612 h 2742"/>
                <a:gd name="T6" fmla="*/ 0 w 354"/>
                <a:gd name="T7" fmla="*/ 640 h 2742"/>
                <a:gd name="T8" fmla="*/ 1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3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597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6 w 211"/>
                <a:gd name="T3" fmla="*/ 51 h 2537"/>
                <a:gd name="T4" fmla="*/ 2 w 211"/>
                <a:gd name="T5" fmla="*/ 58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8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30 h 226"/>
                <a:gd name="T4" fmla="*/ 56 w 328"/>
                <a:gd name="T5" fmla="*/ 54 h 226"/>
                <a:gd name="T6" fmla="*/ 0 w 328"/>
                <a:gd name="T7" fmla="*/ 2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9600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482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483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3458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9602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480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481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3460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61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9605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478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479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9606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6 w 328"/>
                <a:gd name="T3" fmla="*/ 29 h 226"/>
                <a:gd name="T4" fmla="*/ 56 w 328"/>
                <a:gd name="T5" fmla="*/ 52 h 226"/>
                <a:gd name="T6" fmla="*/ 0 w 328"/>
                <a:gd name="T7" fmla="*/ 2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607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476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3477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3465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609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0 w 296"/>
                <a:gd name="T3" fmla="*/ 32 h 256"/>
                <a:gd name="T4" fmla="*/ 50 w 296"/>
                <a:gd name="T5" fmla="*/ 59 h 256"/>
                <a:gd name="T6" fmla="*/ 0 w 296"/>
                <a:gd name="T7" fmla="*/ 2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0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2 w 304"/>
                <a:gd name="T3" fmla="*/ 38 h 288"/>
                <a:gd name="T4" fmla="*/ 49 w 304"/>
                <a:gd name="T5" fmla="*/ 68 h 288"/>
                <a:gd name="T6" fmla="*/ 2 w 304"/>
                <a:gd name="T7" fmla="*/ 29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8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612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5 h 240"/>
                <a:gd name="T2" fmla="*/ 2 w 306"/>
                <a:gd name="T3" fmla="*/ 57 h 240"/>
                <a:gd name="T4" fmla="*/ 52 w 306"/>
                <a:gd name="T5" fmla="*/ 26 h 240"/>
                <a:gd name="T6" fmla="*/ 50 w 306"/>
                <a:gd name="T7" fmla="*/ 0 h 240"/>
                <a:gd name="T8" fmla="*/ 0 w 306"/>
                <a:gd name="T9" fmla="*/ 2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0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71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72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616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474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3475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05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F7E4FFFC-DA7C-E044-9B00-F69029C9524D}" type="slidenum">
              <a:rPr lang="en-US" sz="1200"/>
              <a:pPr/>
              <a:t>89</a:t>
            </a:fld>
            <a:endParaRPr lang="en-US" sz="1200"/>
          </a:p>
        </p:txBody>
      </p:sp>
      <p:pic>
        <p:nvPicPr>
          <p:cNvPr id="110595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detecting, reacting to loss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77263" cy="2438400"/>
          </a:xfrm>
        </p:spPr>
        <p:txBody>
          <a:bodyPr/>
          <a:lstStyle/>
          <a:p>
            <a:r>
              <a:rPr lang="en-US" sz="3200">
                <a:latin typeface="Gill Sans MT" charset="0"/>
              </a:rPr>
              <a:t>loss indicated by timeout:</a:t>
            </a:r>
          </a:p>
          <a:p>
            <a:pPr lvl="1"/>
            <a:r>
              <a:rPr lang="en-US" sz="2800" b="1">
                <a:latin typeface="Courier New" charset="0"/>
              </a:rPr>
              <a:t>cwnd</a:t>
            </a:r>
            <a:r>
              <a:rPr lang="en-US" sz="2800">
                <a:latin typeface="Gill Sans MT" charset="0"/>
              </a:rPr>
              <a:t> set to 1 MSS; </a:t>
            </a:r>
          </a:p>
          <a:p>
            <a:pPr lvl="1"/>
            <a:r>
              <a:rPr lang="en-US" sz="2800">
                <a:latin typeface="Gill Sans MT" charset="0"/>
              </a:rPr>
              <a:t>window then grows exponentially (as in slow start) to threshold, then grows linearly</a:t>
            </a:r>
          </a:p>
          <a:p>
            <a:r>
              <a:rPr lang="en-US" sz="3200">
                <a:latin typeface="Gill Sans MT" charset="0"/>
              </a:rPr>
              <a:t>loss indicated by 3 duplicate ACKs: </a:t>
            </a:r>
            <a:r>
              <a:rPr lang="en-US">
                <a:latin typeface="Gill Sans MT" charset="0"/>
              </a:rPr>
              <a:t>TCP RENO</a:t>
            </a:r>
          </a:p>
          <a:p>
            <a:pPr lvl="1"/>
            <a:r>
              <a:rPr lang="en-US" sz="2800">
                <a:latin typeface="Gill Sans MT" charset="0"/>
              </a:rPr>
              <a:t>dup ACKs indicate network capable of  delivering some segments </a:t>
            </a:r>
          </a:p>
          <a:p>
            <a:pPr lvl="1"/>
            <a:r>
              <a:rPr lang="en-US" sz="2800" b="1">
                <a:latin typeface="Courier New" charset="0"/>
              </a:rPr>
              <a:t>cwnd</a:t>
            </a:r>
            <a:r>
              <a:rPr lang="en-US" sz="2800">
                <a:latin typeface="Gill Sans MT" charset="0"/>
              </a:rPr>
              <a:t> is cut in half window then grows linearly</a:t>
            </a:r>
          </a:p>
          <a:p>
            <a:r>
              <a:rPr lang="en-US" sz="3200">
                <a:latin typeface="Gill Sans MT" charset="0"/>
              </a:rPr>
              <a:t>TCP Tahoe always sets </a:t>
            </a:r>
            <a:r>
              <a:rPr lang="en-US" b="1">
                <a:latin typeface="Courier New" charset="0"/>
              </a:rPr>
              <a:t>cwnd</a:t>
            </a:r>
            <a:r>
              <a:rPr lang="en-US" sz="3200">
                <a:latin typeface="Gill Sans MT" charset="0"/>
              </a:rPr>
              <a:t> to 1 (timeout or 3 duplicate acks)</a:t>
            </a:r>
          </a:p>
          <a:p>
            <a:pPr lvl="1"/>
            <a:endParaRPr lang="en-US" sz="2800">
              <a:latin typeface="Gill Sans MT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5FD157EC-A9BB-3446-85D1-232D58F4A1A4}" type="slidenum">
              <a:rPr lang="en-US" sz="1200"/>
              <a:pPr/>
              <a:t>9</a:t>
            </a:fld>
            <a:endParaRPr lang="en-US" sz="1200"/>
          </a:p>
        </p:txBody>
      </p:sp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How demultiplexing works</a:t>
            </a:r>
            <a:endParaRPr lang="en-US">
              <a:latin typeface="Gill Sans MT" charset="0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host receives IP datagrams</a:t>
            </a:r>
          </a:p>
          <a:p>
            <a:pPr lvl="1">
              <a:defRPr/>
            </a:pPr>
            <a:r>
              <a:rPr lang="en-US"/>
              <a:t>each datagram has source IP address, destination IP address</a:t>
            </a:r>
          </a:p>
          <a:p>
            <a:pPr lvl="1">
              <a:defRPr/>
            </a:pPr>
            <a:r>
              <a:rPr lang="en-US"/>
              <a:t>each datagram carries one transport-layer segment</a:t>
            </a:r>
          </a:p>
          <a:p>
            <a:pPr lvl="1">
              <a:defRPr/>
            </a:pPr>
            <a:r>
              <a:rPr lang="en-US"/>
              <a:t>each segment has source, destination port number </a:t>
            </a:r>
          </a:p>
          <a:p>
            <a:pPr>
              <a:defRPr/>
            </a:pPr>
            <a:r>
              <a:rPr lang="en-US"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cs typeface="+mn-cs"/>
              </a:rPr>
              <a:t>IP addresses &amp; port numbers</a:t>
            </a:r>
            <a:r>
              <a:rPr lang="en-US">
                <a:cs typeface="+mn-cs"/>
              </a:rPr>
              <a:t> to direct segment to appropriate socket</a:t>
            </a:r>
          </a:p>
        </p:txBody>
      </p:sp>
      <p:sp>
        <p:nvSpPr>
          <p:cNvPr id="23560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source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3561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5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32 bits</a:t>
            </a:r>
            <a:endParaRPr lang="en-US" sz="2400"/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8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(payload)</a:t>
            </a:r>
            <a:endParaRPr lang="en-US" sz="2400"/>
          </a:p>
        </p:txBody>
      </p:sp>
      <p:sp>
        <p:nvSpPr>
          <p:cNvPr id="23569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/>
              <a:t>other header fields</a:t>
            </a:r>
            <a:endParaRPr lang="en-US" sz="2400"/>
          </a:p>
        </p:txBody>
      </p:sp>
      <p:sp>
        <p:nvSpPr>
          <p:cNvPr id="23570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/>
              <a:t>TCP/UDP segment format</a:t>
            </a:r>
            <a:endParaRPr lang="en-US" sz="2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16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76F8D281-9EF4-8E40-9433-2CBDAB8C0BA3}" type="slidenum">
              <a:rPr lang="en-US" sz="1200"/>
              <a:pPr/>
              <a:t>90</a:t>
            </a:fld>
            <a:endParaRPr lang="en-US" sz="120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Q:</a:t>
            </a:r>
            <a:r>
              <a:rPr lang="en-US" sz="2400">
                <a:cs typeface="+mn-cs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A:</a:t>
            </a:r>
            <a:r>
              <a:rPr lang="en-US" sz="2400">
                <a:cs typeface="+mn-cs"/>
              </a:rPr>
              <a:t> when </a:t>
            </a:r>
            <a:r>
              <a:rPr lang="en-US" sz="2400" b="1">
                <a:latin typeface="Courier New" charset="0"/>
                <a:cs typeface="+mn-cs"/>
              </a:rPr>
              <a:t>cwnd</a:t>
            </a:r>
            <a:r>
              <a:rPr lang="en-US" sz="2400">
                <a:cs typeface="+mn-cs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 </a:t>
            </a:r>
          </a:p>
        </p:txBody>
      </p:sp>
      <p:sp>
        <p:nvSpPr>
          <p:cNvPr id="1054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cs typeface="+mn-cs"/>
              </a:rPr>
              <a:t>Implementation: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 sz="2400">
                <a:cs typeface="+mn-cs"/>
              </a:rPr>
              <a:t>variable </a:t>
            </a:r>
            <a:r>
              <a:rPr lang="en-US" sz="2400" b="1">
                <a:latin typeface="Courier New" charset="0"/>
                <a:cs typeface="+mn-cs"/>
              </a:rPr>
              <a:t>ssthresh</a:t>
            </a:r>
            <a:r>
              <a:rPr lang="en-US" sz="2400">
                <a:latin typeface="Courier New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>
                <a:cs typeface="+mn-cs"/>
              </a:rPr>
              <a:t>on loss event, </a:t>
            </a:r>
            <a:r>
              <a:rPr lang="en-US" sz="2400" b="1">
                <a:latin typeface="Courier New" charset="0"/>
                <a:cs typeface="+mn-cs"/>
              </a:rPr>
              <a:t>ssthresh</a:t>
            </a:r>
            <a:r>
              <a:rPr lang="en-US" sz="2400">
                <a:cs typeface="+mn-cs"/>
              </a:rPr>
              <a:t> is set to 1/2 of </a:t>
            </a:r>
            <a:r>
              <a:rPr lang="en-US" sz="2400" b="1">
                <a:latin typeface="Courier New" charset="0"/>
                <a:cs typeface="+mn-cs"/>
              </a:rPr>
              <a:t>cwnd</a:t>
            </a:r>
            <a:r>
              <a:rPr lang="en-US" sz="2400">
                <a:latin typeface="Courier New" charset="0"/>
                <a:cs typeface="+mn-cs"/>
              </a:rPr>
              <a:t> </a:t>
            </a:r>
            <a:r>
              <a:rPr lang="en-US" sz="2400">
                <a:cs typeface="+mn-cs"/>
              </a:rPr>
              <a:t>just before loss event</a:t>
            </a:r>
          </a:p>
        </p:txBody>
      </p:sp>
      <p:pic>
        <p:nvPicPr>
          <p:cNvPr id="1116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1770063"/>
            <a:ext cx="5105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2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9429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TCP: switching from slow start to CA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26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E4E92B0C-107E-084E-BB48-7FDBE5977B90}" type="slidenum">
              <a:rPr lang="en-US" sz="1200"/>
              <a:pPr/>
              <a:t>91</a:t>
            </a:fld>
            <a:endParaRPr lang="en-US" sz="1200"/>
          </a:p>
        </p:txBody>
      </p:sp>
      <p:sp>
        <p:nvSpPr>
          <p:cNvPr id="109572" name="Line 68"/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12644" name="Group 59"/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11267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267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267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2675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2678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9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05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606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12645" name="Group 50"/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11266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266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266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2667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2670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1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597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598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fairness goal:</a:t>
            </a:r>
            <a:r>
              <a:rPr lang="en-US"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109576" name="Rectangle 25"/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577" name="Rectangle 26"/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578" name="Rectangle 27"/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579" name="Text Box 28"/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TCP connection 1</a:t>
            </a:r>
          </a:p>
        </p:txBody>
      </p:sp>
      <p:sp>
        <p:nvSpPr>
          <p:cNvPr id="109580" name="Text Box 29"/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bottleneck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router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capacity R</a:t>
            </a:r>
          </a:p>
        </p:txBody>
      </p:sp>
      <p:sp>
        <p:nvSpPr>
          <p:cNvPr id="112652" name="Freeform 40"/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Rectangle 41"/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654" name="Freeform 42"/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Fairness</a:t>
            </a:r>
          </a:p>
        </p:txBody>
      </p:sp>
      <p:pic>
        <p:nvPicPr>
          <p:cNvPr id="112656" name="Picture 4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699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6" name="Text Box 48"/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TCP connection 2</a:t>
            </a:r>
          </a:p>
        </p:txBody>
      </p:sp>
      <p:grpSp>
        <p:nvGrpSpPr>
          <p:cNvPr id="112658" name="Group 69"/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11266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6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659" name="Group 72"/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112660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61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36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011925B1-EC9F-4849-ABCF-DD29E790BBD2}" type="slidenum">
              <a:rPr lang="en-US" sz="1200"/>
              <a:pPr/>
              <a:t>92</a:t>
            </a:fld>
            <a:endParaRPr lang="en-US" sz="1200"/>
          </a:p>
        </p:txBody>
      </p:sp>
      <p:pic>
        <p:nvPicPr>
          <p:cNvPr id="113667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271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two competing sessions:</a:t>
            </a:r>
          </a:p>
          <a:p>
            <a:pPr>
              <a:defRPr/>
            </a:pPr>
            <a:r>
              <a:rPr lang="en-US" sz="2400">
                <a:cs typeface="+mn-cs"/>
              </a:rPr>
              <a:t>additive increase gives slope of 1, as throughout increases</a:t>
            </a:r>
          </a:p>
          <a:p>
            <a:pPr>
              <a:defRPr/>
            </a:pPr>
            <a:r>
              <a:rPr lang="en-US" sz="2400">
                <a:cs typeface="+mn-cs"/>
              </a:rPr>
              <a:t>multiplicative decrease decreases throughput proportionally </a:t>
            </a:r>
          </a:p>
        </p:txBody>
      </p:sp>
      <p:sp>
        <p:nvSpPr>
          <p:cNvPr id="110599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0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1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2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4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R</a:t>
            </a:r>
            <a:endParaRPr lang="en-US" sz="1000">
              <a:latin typeface="Arial" charset="0"/>
            </a:endParaRPr>
          </a:p>
        </p:txBody>
      </p:sp>
      <p:sp>
        <p:nvSpPr>
          <p:cNvPr id="113675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R</a:t>
            </a:r>
            <a:endParaRPr lang="en-US" sz="1000">
              <a:latin typeface="Arial" charset="0"/>
            </a:endParaRPr>
          </a:p>
        </p:txBody>
      </p:sp>
      <p:sp>
        <p:nvSpPr>
          <p:cNvPr id="113676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equal bandwidth share</a:t>
            </a:r>
            <a:endParaRPr lang="en-US" sz="1000">
              <a:latin typeface="Arial" charset="0"/>
            </a:endParaRPr>
          </a:p>
        </p:txBody>
      </p:sp>
      <p:sp>
        <p:nvSpPr>
          <p:cNvPr id="113677" name="Text Box 11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Connection 1 throughput</a:t>
            </a:r>
            <a:endParaRPr lang="en-US" sz="1000">
              <a:latin typeface="Arial" charset="0"/>
            </a:endParaRPr>
          </a:p>
        </p:txBody>
      </p:sp>
      <p:sp>
        <p:nvSpPr>
          <p:cNvPr id="113678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Connection 2 throughput</a:t>
            </a:r>
            <a:endParaRPr lang="en-US" sz="1000">
              <a:latin typeface="Arial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congestion avoidance: additive increase</a:t>
            </a:r>
            <a:endParaRPr lang="en-US" sz="1000">
              <a:latin typeface="Arial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loss: decrease window by factor of 2</a:t>
            </a:r>
            <a:endParaRPr lang="en-US" sz="1000">
              <a:latin typeface="Arial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congestion avoidance: additive increase</a:t>
            </a:r>
            <a:endParaRPr lang="en-US" sz="1000">
              <a:latin typeface="Arial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loss: decrease window by factor of 2</a:t>
            </a:r>
            <a:endParaRPr lang="en-US" sz="1000">
              <a:latin typeface="Arial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 autoUpdateAnimBg="0"/>
      <p:bldP spid="215056" grpId="0" autoUpdateAnimBg="0"/>
      <p:bldP spid="215058" grpId="0" autoUpdateAnimBg="0"/>
      <p:bldP spid="215060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46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9450E515-3D8F-9549-9BF1-41F7F2166215}" type="slidenum">
              <a:rPr lang="en-US" sz="1200"/>
              <a:pPr/>
              <a:t>93</a:t>
            </a:fld>
            <a:endParaRPr lang="en-US" sz="1200"/>
          </a:p>
        </p:txBody>
      </p:sp>
      <p:pic>
        <p:nvPicPr>
          <p:cNvPr id="11469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223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Fairness (more)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19200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000099"/>
                </a:solidFill>
                <a:latin typeface="Gill Sans MT" charset="0"/>
              </a:rPr>
              <a:t>Fairness and UDP</a:t>
            </a:r>
          </a:p>
          <a:p>
            <a:r>
              <a:rPr lang="en-US">
                <a:latin typeface="Gill Sans MT" charset="0"/>
              </a:rPr>
              <a:t>multimedia apps often do not use TCP</a:t>
            </a:r>
          </a:p>
          <a:p>
            <a:pPr lvl="1"/>
            <a:r>
              <a:rPr lang="en-US">
                <a:latin typeface="Gill Sans MT" charset="0"/>
              </a:rPr>
              <a:t>do not want rate throttled by congestion control</a:t>
            </a:r>
          </a:p>
          <a:p>
            <a:r>
              <a:rPr lang="en-US">
                <a:latin typeface="Gill Sans MT" charset="0"/>
              </a:rPr>
              <a:t>instead use UDP:</a:t>
            </a:r>
          </a:p>
          <a:p>
            <a:pPr lvl="1"/>
            <a:r>
              <a:rPr lang="en-US">
                <a:latin typeface="Gill Sans MT" charset="0"/>
              </a:rPr>
              <a:t>send audio/video at constant rate, tolerate packet loss</a:t>
            </a:r>
          </a:p>
          <a:p>
            <a:endParaRPr lang="en-US">
              <a:latin typeface="Gill Sans MT" charset="0"/>
            </a:endParaRPr>
          </a:p>
        </p:txBody>
      </p:sp>
      <p:sp>
        <p:nvSpPr>
          <p:cNvPr id="1146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98963" y="1206500"/>
            <a:ext cx="45783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>
                <a:solidFill>
                  <a:srgbClr val="000099"/>
                </a:solidFill>
                <a:latin typeface="Gill Sans MT" charset="0"/>
              </a:rPr>
              <a:t>Fairness, parallel TCP connections</a:t>
            </a:r>
          </a:p>
          <a:p>
            <a:pPr>
              <a:lnSpc>
                <a:spcPct val="90000"/>
              </a:lnSpc>
            </a:pPr>
            <a:r>
              <a:rPr lang="en-US">
                <a:latin typeface="Gill Sans MT" charset="0"/>
              </a:rPr>
              <a:t>application can open multiple parallel connections between two hosts</a:t>
            </a:r>
          </a:p>
          <a:p>
            <a:pPr>
              <a:lnSpc>
                <a:spcPct val="90000"/>
              </a:lnSpc>
            </a:pPr>
            <a:r>
              <a:rPr lang="en-US">
                <a:latin typeface="Gill Sans MT" charset="0"/>
              </a:rPr>
              <a:t>web browsers do this </a:t>
            </a:r>
          </a:p>
          <a:p>
            <a:pPr>
              <a:lnSpc>
                <a:spcPct val="90000"/>
              </a:lnSpc>
            </a:pPr>
            <a:r>
              <a:rPr lang="en-US">
                <a:latin typeface="Gill Sans MT" charset="0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Gill Sans MT" charset="0"/>
              </a:rPr>
              <a:t>new app asks for 1 TCP, gets rate R/10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Gill Sans MT" charset="0"/>
              </a:rPr>
              <a:t>new app asks for 9 TCPs, gets R/2 </a:t>
            </a:r>
          </a:p>
          <a:p>
            <a:pPr>
              <a:lnSpc>
                <a:spcPct val="90000"/>
              </a:lnSpc>
            </a:pPr>
            <a:endParaRPr lang="en-US" sz="2000">
              <a:latin typeface="Gill Sans MT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Gill Sans MT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57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F4B22F26-725A-EF43-8A38-73475A25AA9E}" type="slidenum">
              <a:rPr lang="en-US" sz="1200"/>
              <a:pPr/>
              <a:t>94</a:t>
            </a:fld>
            <a:endParaRPr lang="en-US" sz="1200"/>
          </a:p>
        </p:txBody>
      </p:sp>
      <p:pic>
        <p:nvPicPr>
          <p:cNvPr id="11571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9048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188913"/>
            <a:ext cx="7772400" cy="9810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Chapter 3: summary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3413" y="1360488"/>
            <a:ext cx="4398962" cy="3952875"/>
          </a:xfrm>
        </p:spPr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principles behind transport layer services:</a:t>
            </a:r>
          </a:p>
          <a:p>
            <a:pPr lvl="1">
              <a:defRPr/>
            </a:pPr>
            <a:r>
              <a:rPr lang="en-US" sz="2800"/>
              <a:t>multiplexing, demultiplexing</a:t>
            </a:r>
          </a:p>
          <a:p>
            <a:pPr lvl="1">
              <a:defRPr/>
            </a:pPr>
            <a:r>
              <a:rPr lang="en-US" sz="2800"/>
              <a:t>reliable data transfer</a:t>
            </a:r>
          </a:p>
          <a:p>
            <a:pPr lvl="1">
              <a:defRPr/>
            </a:pPr>
            <a:r>
              <a:rPr lang="en-US" sz="2800"/>
              <a:t>flow control</a:t>
            </a:r>
          </a:p>
          <a:p>
            <a:pPr lvl="1">
              <a:defRPr/>
            </a:pPr>
            <a:r>
              <a:rPr lang="en-US" sz="2800"/>
              <a:t>congestion control</a:t>
            </a:r>
          </a:p>
          <a:p>
            <a:pPr>
              <a:defRPr/>
            </a:pPr>
            <a:r>
              <a:rPr lang="en-US">
                <a:cs typeface="+mn-cs"/>
              </a:rPr>
              <a:t>instantiation, implementation in the Internet</a:t>
            </a:r>
          </a:p>
          <a:p>
            <a:pPr lvl="1">
              <a:defRPr/>
            </a:pPr>
            <a:r>
              <a:rPr lang="en-US"/>
              <a:t>UDP</a:t>
            </a:r>
          </a:p>
          <a:p>
            <a:pPr lvl="1">
              <a:defRPr/>
            </a:pPr>
            <a:r>
              <a:rPr lang="en-US"/>
              <a:t>TCP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478463" y="1839913"/>
            <a:ext cx="3333750" cy="43211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  <a:cs typeface="+mn-cs"/>
              </a:rPr>
              <a:t>next: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cs typeface="+mn-cs"/>
              </a:rPr>
              <a:t>leaving the network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edge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(application, transport layers)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cs typeface="+mn-cs"/>
              </a:rPr>
              <a:t>into the network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core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endParaRPr lang="en-US" altLang="ja-JP" dirty="0">
              <a:latin typeface="Gill Sans MT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cs typeface="+mn-cs"/>
              </a:rPr>
              <a:t>two network layer chapters: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data plane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control plane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Transport Layer</a:t>
            </a:r>
            <a:endParaRPr lang="en-US" sz="1200">
              <a:latin typeface="Times New Roman" charset="0"/>
            </a:endParaRPr>
          </a:p>
        </p:txBody>
      </p:sp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499F75E4-BF13-964D-86A9-9B4DDD66EA85}" type="slidenum">
              <a:rPr lang="en-US" sz="1200"/>
              <a:pPr/>
              <a:t>95</a:t>
            </a:fld>
            <a:endParaRPr lang="en-US" sz="1200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Gill Sans MT" charset="0"/>
              </a:rPr>
              <a:t>Transport Layer:  Main Lessons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Gill Sans MT" charset="0"/>
              </a:rPr>
              <a:t> </a:t>
            </a:r>
            <a:r>
              <a:rPr lang="en-US" sz="2000">
                <a:latin typeface="Gill Sans MT" charset="0"/>
              </a:rPr>
              <a:t>Logical Communications between:</a:t>
            </a:r>
          </a:p>
          <a:p>
            <a:pPr lvl="1"/>
            <a:r>
              <a:rPr lang="en-US" sz="2000">
                <a:latin typeface="Gill Sans MT" charset="0"/>
              </a:rPr>
              <a:t>App Layer: End-users</a:t>
            </a:r>
          </a:p>
          <a:p>
            <a:pPr lvl="1"/>
            <a:r>
              <a:rPr lang="en-US" sz="2000">
                <a:latin typeface="Gill Sans MT" charset="0"/>
              </a:rPr>
              <a:t>Transport:  Processes</a:t>
            </a:r>
          </a:p>
          <a:p>
            <a:pPr lvl="1"/>
            <a:r>
              <a:rPr lang="en-US" sz="2000">
                <a:latin typeface="Gill Sans MT" charset="0"/>
              </a:rPr>
              <a:t>Network:  Hosts</a:t>
            </a:r>
          </a:p>
          <a:p>
            <a:r>
              <a:rPr lang="en-US" sz="2000">
                <a:latin typeface="Gill Sans MT" charset="0"/>
              </a:rPr>
              <a:t>Transport Layer Protocols</a:t>
            </a:r>
          </a:p>
          <a:p>
            <a:pPr lvl="1"/>
            <a:r>
              <a:rPr lang="en-US" sz="2000">
                <a:latin typeface="Gill Sans MT" charset="0"/>
              </a:rPr>
              <a:t>Produces Segment = Data from Layer 5 + Header</a:t>
            </a:r>
          </a:p>
          <a:p>
            <a:pPr lvl="1"/>
            <a:r>
              <a:rPr lang="en-US" sz="2000">
                <a:latin typeface="Gill Sans MT" charset="0"/>
              </a:rPr>
              <a:t>Hands over to Layer 3 (unreliable IP)</a:t>
            </a:r>
          </a:p>
          <a:p>
            <a:pPr lvl="1"/>
            <a:r>
              <a:rPr lang="en-US" sz="2000">
                <a:latin typeface="Gill Sans MT" charset="0"/>
              </a:rPr>
              <a:t>Header serves to multiplex demultiplex</a:t>
            </a:r>
          </a:p>
          <a:p>
            <a:r>
              <a:rPr lang="en-US" sz="2000">
                <a:latin typeface="Gill Sans MT" charset="0"/>
              </a:rPr>
              <a:t>Two solutions at Layer 4:</a:t>
            </a:r>
          </a:p>
          <a:p>
            <a:pPr lvl="1"/>
            <a:r>
              <a:rPr lang="en-US" sz="2000">
                <a:latin typeface="Gill Sans MT" charset="0"/>
              </a:rPr>
              <a:t>TCP:  reliable packet delivery</a:t>
            </a:r>
          </a:p>
          <a:p>
            <a:pPr lvl="1"/>
            <a:r>
              <a:rPr lang="en-US" sz="2000">
                <a:latin typeface="Gill Sans MT" charset="0"/>
              </a:rPr>
              <a:t>UDP:  unreliable packet delivery (blasting away)</a:t>
            </a:r>
          </a:p>
          <a:p>
            <a:pPr>
              <a:buFont typeface="ZapfDingbats" charset="0"/>
              <a:buNone/>
            </a:pPr>
            <a:endParaRPr lang="en-GB" sz="2000">
              <a:latin typeface="Gill Sans MT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Transport Layer</a:t>
            </a:r>
            <a:endParaRPr lang="en-US" sz="1200">
              <a:latin typeface="Times New Roman" charset="0"/>
            </a:endParaRPr>
          </a:p>
        </p:txBody>
      </p:sp>
      <p:sp>
        <p:nvSpPr>
          <p:cNvPr id="1177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7D0BF2B2-4E33-FC49-8CA0-A195B92662AF}" type="slidenum">
              <a:rPr lang="en-US" sz="1200"/>
              <a:pPr/>
              <a:t>96</a:t>
            </a:fld>
            <a:endParaRPr lang="en-US" sz="120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Gill Sans MT" charset="0"/>
              </a:rPr>
              <a:t>Features of TCP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7163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>
                <a:latin typeface="Gill Sans MT" charset="0"/>
              </a:rPr>
              <a:t>Connection- Management (ie, a handshake &amp; tear-down at end)</a:t>
            </a:r>
          </a:p>
          <a:p>
            <a:pPr>
              <a:lnSpc>
                <a:spcPct val="90000"/>
              </a:lnSpc>
            </a:pPr>
            <a:r>
              <a:rPr lang="en-GB" sz="2400">
                <a:latin typeface="Gill Sans MT" charset="0"/>
              </a:rPr>
              <a:t>Use of ACKs (Cumacks)</a:t>
            </a:r>
          </a:p>
          <a:p>
            <a:pPr lvl="1">
              <a:lnSpc>
                <a:spcPct val="90000"/>
              </a:lnSpc>
            </a:pPr>
            <a:r>
              <a:rPr lang="en-GB" sz="2000">
                <a:latin typeface="Gill Sans MT" charset="0"/>
              </a:rPr>
              <a:t>Cumulative ACKs</a:t>
            </a:r>
          </a:p>
          <a:p>
            <a:pPr>
              <a:lnSpc>
                <a:spcPct val="90000"/>
              </a:lnSpc>
            </a:pPr>
            <a:r>
              <a:rPr lang="en-GB" sz="2400">
                <a:latin typeface="Gill Sans MT" charset="0"/>
              </a:rPr>
              <a:t>Sequence numbers for packets</a:t>
            </a:r>
          </a:p>
          <a:p>
            <a:pPr>
              <a:lnSpc>
                <a:spcPct val="90000"/>
              </a:lnSpc>
            </a:pPr>
            <a:r>
              <a:rPr lang="en-GB" sz="2400">
                <a:latin typeface="Gill Sans MT" charset="0"/>
              </a:rPr>
              <a:t>Pipelining (Go-back-N protocol)</a:t>
            </a:r>
          </a:p>
          <a:p>
            <a:pPr>
              <a:lnSpc>
                <a:spcPct val="90000"/>
              </a:lnSpc>
            </a:pPr>
            <a:r>
              <a:rPr lang="en-GB" sz="2400">
                <a:latin typeface="Gill Sans MT" charset="0"/>
              </a:rPr>
              <a:t>Checksum</a:t>
            </a:r>
          </a:p>
          <a:p>
            <a:pPr>
              <a:lnSpc>
                <a:spcPct val="90000"/>
              </a:lnSpc>
            </a:pPr>
            <a:r>
              <a:rPr lang="en-GB" sz="2400">
                <a:latin typeface="Gill Sans MT" charset="0"/>
              </a:rPr>
              <a:t>Flow control</a:t>
            </a:r>
          </a:p>
          <a:p>
            <a:pPr lvl="1">
              <a:lnSpc>
                <a:spcPct val="90000"/>
              </a:lnSpc>
            </a:pPr>
            <a:r>
              <a:rPr lang="en-GB" sz="2000">
                <a:latin typeface="Gill Sans MT" charset="0"/>
              </a:rPr>
              <a:t>Bob tells Alice current buffer window size</a:t>
            </a:r>
          </a:p>
          <a:p>
            <a:pPr>
              <a:lnSpc>
                <a:spcPct val="90000"/>
              </a:lnSpc>
            </a:pPr>
            <a:r>
              <a:rPr lang="en-GB" sz="2400">
                <a:latin typeface="Gill Sans MT" charset="0"/>
              </a:rPr>
              <a:t>Congestion control</a:t>
            </a:r>
          </a:p>
          <a:p>
            <a:pPr lvl="1">
              <a:lnSpc>
                <a:spcPct val="90000"/>
              </a:lnSpc>
            </a:pPr>
            <a:r>
              <a:rPr lang="en-GB" sz="2000">
                <a:latin typeface="Gill Sans MT" charset="0"/>
              </a:rPr>
              <a:t>End-to-end congestion control</a:t>
            </a:r>
          </a:p>
          <a:p>
            <a:pPr lvl="1">
              <a:lnSpc>
                <a:spcPct val="90000"/>
              </a:lnSpc>
            </a:pPr>
            <a:r>
              <a:rPr lang="en-GB" sz="2000">
                <a:latin typeface="Gill Sans MT" charset="0"/>
              </a:rPr>
              <a:t>ie, Alice infers network congestion from acks, timeouts, resends</a:t>
            </a:r>
          </a:p>
          <a:p>
            <a:pPr lvl="1">
              <a:lnSpc>
                <a:spcPct val="90000"/>
              </a:lnSpc>
            </a:pPr>
            <a:r>
              <a:rPr lang="en-GB" sz="2000">
                <a:latin typeface="Gill Sans MT" charset="0"/>
              </a:rPr>
              <a:t>Then Alice throttles down or up the flow of packets.</a:t>
            </a:r>
          </a:p>
          <a:p>
            <a:pPr>
              <a:lnSpc>
                <a:spcPct val="90000"/>
              </a:lnSpc>
            </a:pPr>
            <a:endParaRPr lang="en-GB" sz="2400">
              <a:latin typeface="Gill Sans MT" charset="0"/>
            </a:endParaRPr>
          </a:p>
          <a:p>
            <a:pPr>
              <a:lnSpc>
                <a:spcPct val="90000"/>
              </a:lnSpc>
              <a:buFont typeface="ZapfDingbats" charset="0"/>
              <a:buNone/>
            </a:pPr>
            <a:endParaRPr lang="en-GB" sz="2400">
              <a:latin typeface="Gill Sans MT" charset="0"/>
            </a:endParaRPr>
          </a:p>
          <a:p>
            <a:pPr>
              <a:lnSpc>
                <a:spcPct val="90000"/>
              </a:lnSpc>
            </a:pPr>
            <a:endParaRPr lang="en-GB" sz="2400">
              <a:latin typeface="Gill Sans MT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Transport Layer</a:t>
            </a:r>
            <a:endParaRPr lang="en-US" sz="1200">
              <a:latin typeface="Times New Roman" charset="0"/>
            </a:endParaRPr>
          </a:p>
        </p:txBody>
      </p:sp>
      <p:sp>
        <p:nvSpPr>
          <p:cNvPr id="1187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B6482B6D-96D0-2C4D-9692-BEFB0CAF0FEB}" type="slidenum">
              <a:rPr lang="en-US" sz="1200"/>
              <a:pPr/>
              <a:t>97</a:t>
            </a:fld>
            <a:endParaRPr lang="en-US" sz="120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Gill Sans MT" charset="0"/>
              </a:rPr>
              <a:t>UDP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>
                <a:latin typeface="Gill Sans MT" charset="0"/>
              </a:rPr>
              <a:t>Advantages</a:t>
            </a:r>
          </a:p>
          <a:p>
            <a:pPr lvl="1"/>
            <a:r>
              <a:rPr lang="en-GB" sz="2000">
                <a:latin typeface="Gill Sans MT" charset="0"/>
              </a:rPr>
              <a:t>Fast</a:t>
            </a:r>
          </a:p>
          <a:p>
            <a:pPr lvl="1"/>
            <a:r>
              <a:rPr lang="en-GB" sz="2000">
                <a:latin typeface="Gill Sans MT" charset="0"/>
              </a:rPr>
              <a:t>Small header </a:t>
            </a:r>
            <a:r>
              <a:rPr lang="en-GB" sz="2000">
                <a:latin typeface="Gill Sans MT" charset="0"/>
                <a:sym typeface="Wingdings" charset="0"/>
              </a:rPr>
              <a:t> low overheads (comms and processing)	</a:t>
            </a:r>
            <a:r>
              <a:rPr lang="en-GB" sz="2000">
                <a:latin typeface="Gill Sans MT" charset="0"/>
              </a:rPr>
              <a:t>	</a:t>
            </a:r>
          </a:p>
        </p:txBody>
      </p:sp>
      <p:sp>
        <p:nvSpPr>
          <p:cNvPr id="11878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>
                <a:latin typeface="Gill Sans MT" charset="0"/>
              </a:rPr>
              <a:t>Disadvantages</a:t>
            </a:r>
          </a:p>
          <a:p>
            <a:pPr lvl="1"/>
            <a:r>
              <a:rPr lang="en-GB" sz="2000">
                <a:latin typeface="Gill Sans MT" charset="0"/>
              </a:rPr>
              <a:t>Unreliability</a:t>
            </a:r>
          </a:p>
          <a:p>
            <a:pPr lvl="1"/>
            <a:endParaRPr lang="en-GB" sz="2000">
              <a:latin typeface="Gill Sans MT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Transport Layer</a:t>
            </a:r>
            <a:endParaRPr lang="en-US" sz="1200">
              <a:latin typeface="Times New Roman" charset="0"/>
            </a:endParaRPr>
          </a:p>
        </p:txBody>
      </p:sp>
      <p:sp>
        <p:nvSpPr>
          <p:cNvPr id="1198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3-</a:t>
            </a:r>
            <a:fld id="{2BA8651C-5932-7E4F-8443-8D231BBACA99}" type="slidenum">
              <a:rPr lang="en-US" sz="1200"/>
              <a:pPr/>
              <a:t>98</a:t>
            </a:fld>
            <a:endParaRPr lang="en-US" sz="120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Gill Sans MT" charset="0"/>
              </a:rPr>
              <a:t>TCP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>
                <a:latin typeface="Gill Sans MT" charset="0"/>
              </a:rPr>
              <a:t>Advantages</a:t>
            </a:r>
          </a:p>
          <a:p>
            <a:pPr lvl="1">
              <a:buFont typeface="Courier New" charset="0"/>
              <a:buChar char="o"/>
            </a:pPr>
            <a:r>
              <a:rPr lang="en-GB" sz="2000">
                <a:latin typeface="Gill Sans MT" charset="0"/>
              </a:rPr>
              <a:t>Reliability</a:t>
            </a:r>
          </a:p>
          <a:p>
            <a:pPr lvl="1">
              <a:buFont typeface="Courier New" charset="0"/>
              <a:buChar char="o"/>
            </a:pPr>
            <a:r>
              <a:rPr lang="en-GB" sz="2000">
                <a:latin typeface="Gill Sans MT" charset="0"/>
              </a:rPr>
              <a:t>Respectful of receiver (Bob) – flow control</a:t>
            </a:r>
          </a:p>
          <a:p>
            <a:pPr lvl="1">
              <a:buFont typeface="Courier New" charset="0"/>
              <a:buChar char="o"/>
            </a:pPr>
            <a:r>
              <a:rPr lang="en-GB" sz="2000">
                <a:latin typeface="Gill Sans MT" charset="0"/>
              </a:rPr>
              <a:t>Flexibility w.r.t. receiver</a:t>
            </a:r>
          </a:p>
          <a:p>
            <a:pPr lvl="1">
              <a:buFont typeface="Courier New" charset="0"/>
              <a:buChar char="o"/>
            </a:pPr>
            <a:r>
              <a:rPr lang="en-GB" sz="2000">
                <a:latin typeface="Gill Sans MT" charset="0"/>
              </a:rPr>
              <a:t>Respectful of other users in the Internet </a:t>
            </a:r>
            <a:br>
              <a:rPr lang="en-GB" sz="2000">
                <a:latin typeface="Gill Sans MT" charset="0"/>
              </a:rPr>
            </a:br>
            <a:r>
              <a:rPr lang="en-GB" sz="2000">
                <a:latin typeface="Gill Sans MT" charset="0"/>
              </a:rPr>
              <a:t>– Congestion control</a:t>
            </a:r>
          </a:p>
        </p:txBody>
      </p:sp>
      <p:sp>
        <p:nvSpPr>
          <p:cNvPr id="1198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>
                <a:latin typeface="Gill Sans MT" charset="0"/>
              </a:rPr>
              <a:t>Disadvantages	</a:t>
            </a:r>
          </a:p>
          <a:p>
            <a:pPr lvl="1"/>
            <a:r>
              <a:rPr lang="en-GB" sz="2000">
                <a:latin typeface="Gill Sans MT" charset="0"/>
              </a:rPr>
              <a:t>Slower</a:t>
            </a:r>
          </a:p>
          <a:p>
            <a:pPr lvl="1"/>
            <a:r>
              <a:rPr lang="en-GB" sz="2000">
                <a:latin typeface="Gill Sans MT" charset="0"/>
              </a:rPr>
              <a:t>Heavier overhead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MT" charset="0"/>
              </a:rPr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317625"/>
            <a:ext cx="8264525" cy="4945063"/>
          </a:xfrm>
        </p:spPr>
        <p:txBody>
          <a:bodyPr/>
          <a:lstStyle/>
          <a:p>
            <a:pPr marL="514350" indent="-514350">
              <a:buFont typeface="Comic Sans MS" charset="0"/>
              <a:buAutoNum type="arabicPeriod"/>
            </a:pPr>
            <a:r>
              <a:rPr lang="en-US" sz="2400">
                <a:latin typeface="Gill Sans MT" charset="0"/>
              </a:rPr>
              <a:t>Describe why an application developer might choose to run an application over UDP rather than TCP.</a:t>
            </a:r>
          </a:p>
          <a:p>
            <a:pPr marL="514350" indent="-514350">
              <a:buFont typeface="Comic Sans MS" charset="0"/>
              <a:buAutoNum type="arabicPeriod"/>
            </a:pPr>
            <a:r>
              <a:rPr lang="en-US" sz="2400">
                <a:latin typeface="Gill Sans MT" charset="0"/>
              </a:rPr>
              <a:t>Is it possible for an application to enjoy reliable data transfer even when the application runs over UDP? If so, how?</a:t>
            </a:r>
          </a:p>
          <a:p>
            <a:pPr marL="514350" indent="-514350">
              <a:buFont typeface="Comic Sans MS" charset="0"/>
              <a:buAutoNum type="arabicPeriod"/>
            </a:pPr>
            <a:r>
              <a:rPr lang="en-US" sz="2400">
                <a:latin typeface="Gill Sans MT" charset="0"/>
              </a:rPr>
              <a:t>Suppose you have the following 8-bit bytes: </a:t>
            </a:r>
            <a:br>
              <a:rPr lang="en-US" sz="2400">
                <a:latin typeface="Gill Sans MT" charset="0"/>
              </a:rPr>
            </a:br>
            <a:r>
              <a:rPr lang="en-US" sz="2400">
                <a:solidFill>
                  <a:schemeClr val="accent2"/>
                </a:solidFill>
                <a:latin typeface="Gill Sans MT" charset="0"/>
              </a:rPr>
              <a:t>01010101, 01110000, 01001100</a:t>
            </a:r>
            <a:r>
              <a:rPr lang="en-US" sz="2400">
                <a:latin typeface="Gill Sans MT" charset="0"/>
              </a:rPr>
              <a:t>.</a:t>
            </a:r>
            <a:br>
              <a:rPr lang="en-US" sz="2400">
                <a:latin typeface="Gill Sans MT" charset="0"/>
              </a:rPr>
            </a:br>
            <a:r>
              <a:rPr lang="en-US" sz="2400">
                <a:latin typeface="Gill Sans MT" charset="0"/>
              </a:rPr>
              <a:t>What is the 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1s complement sum </a:t>
            </a:r>
            <a:r>
              <a:rPr lang="en-US" sz="2400">
                <a:latin typeface="Gill Sans MT" charset="0"/>
              </a:rPr>
              <a:t>of these 8bit-bytes?</a:t>
            </a:r>
            <a:br>
              <a:rPr lang="en-US" sz="2400">
                <a:latin typeface="Gill Sans MT" charset="0"/>
              </a:rPr>
            </a:br>
            <a:r>
              <a:rPr lang="en-US" sz="2400">
                <a:latin typeface="Gill Sans MT" charset="0"/>
              </a:rPr>
              <a:t>Why do UDP and TCP take the 1s complement? </a:t>
            </a:r>
          </a:p>
          <a:p>
            <a:pPr marL="514350" indent="-514350">
              <a:buFont typeface="Comic Sans MS" charset="0"/>
              <a:buAutoNum type="arabicPeriod"/>
            </a:pPr>
            <a:r>
              <a:rPr lang="en-US" sz="2400">
                <a:latin typeface="Gill Sans MT" charset="0"/>
              </a:rPr>
              <a:t>In our rdt protocol, why did we need to introduce timers?</a:t>
            </a:r>
          </a:p>
          <a:p>
            <a:pPr marL="514350" indent="-514350">
              <a:buFont typeface="Comic Sans MS" charset="0"/>
              <a:buAutoNum type="arabicPeriod"/>
            </a:pPr>
            <a:r>
              <a:rPr lang="en-US" sz="2400">
                <a:latin typeface="Gill Sans MT" charset="0"/>
              </a:rPr>
              <a:t>… sequence numbers?</a:t>
            </a:r>
          </a:p>
          <a:p>
            <a:pPr marL="514350" indent="-514350">
              <a:buFont typeface="Comic Sans MS" charset="0"/>
              <a:buAutoNum type="arabicPeriod"/>
            </a:pPr>
            <a:endParaRPr lang="en-US" sz="2400">
              <a:latin typeface="Gill Sans MT" charset="0"/>
            </a:endParaRPr>
          </a:p>
          <a:p>
            <a:pPr marL="514350" indent="-514350">
              <a:buFont typeface="Comic Sans MS" charset="0"/>
              <a:buAutoNum type="arabicPeriod"/>
            </a:pPr>
            <a:endParaRPr lang="en-US" sz="2400">
              <a:latin typeface="Gill Sans MT" charset="0"/>
            </a:endParaRPr>
          </a:p>
          <a:p>
            <a:pPr marL="514350" indent="-514350">
              <a:buFont typeface="ZapfDingbats" charset="0"/>
              <a:buNone/>
            </a:pPr>
            <a:endParaRPr lang="en-US" sz="2400">
              <a:latin typeface="Gill Sans MT" charset="0"/>
            </a:endParaRPr>
          </a:p>
        </p:txBody>
      </p:sp>
      <p:sp>
        <p:nvSpPr>
          <p:cNvPr id="132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</a:rPr>
              <a:t>Transport Layer:  Review Questions</a:t>
            </a:r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4850" y="6446838"/>
            <a:ext cx="676275" cy="276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/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19128</TotalTime>
  <Words>8605</Words>
  <Application>Microsoft Macintosh PowerPoint</Application>
  <PresentationFormat>On-screen Show (4:3)</PresentationFormat>
  <Paragraphs>2002</Paragraphs>
  <Slides>101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5" baseType="lpstr">
      <vt:lpstr>ＭＳ Ｐゴシック</vt:lpstr>
      <vt:lpstr>Arial</vt:lpstr>
      <vt:lpstr>Arial Narrow</vt:lpstr>
      <vt:lpstr>Comic Sans MS</vt:lpstr>
      <vt:lpstr>Courier New</vt:lpstr>
      <vt:lpstr>Gill Sans MT</vt:lpstr>
      <vt:lpstr>Lucida Console</vt:lpstr>
      <vt:lpstr>Symbol</vt:lpstr>
      <vt:lpstr>Tahoma</vt:lpstr>
      <vt:lpstr>Times New Roman</vt:lpstr>
      <vt:lpstr>Wingdings</vt:lpstr>
      <vt:lpstr>ZapfDingbats</vt:lpstr>
      <vt:lpstr>Default Design</vt:lpstr>
      <vt:lpstr>Picture</vt:lpstr>
      <vt:lpstr>PowerPoint Presentation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Chapter 3 outline</vt:lpstr>
      <vt:lpstr>UDP: User Datagram Protocol [RFC 768]</vt:lpstr>
      <vt:lpstr>UDP: segment header</vt:lpstr>
      <vt:lpstr>Internet checksum</vt:lpstr>
      <vt:lpstr>Internet checksum: example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Go-Back-N: sender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  <vt:lpstr>Pipelined protocols: overview</vt:lpstr>
      <vt:lpstr>Chapter 3 outline</vt:lpstr>
      <vt:lpstr>TCP: Overview  RFCs: 793,1122,1323, 2018, 2581</vt:lpstr>
      <vt:lpstr>TCP segment structure</vt:lpstr>
      <vt:lpstr>TCP seq. numbers, ACKs</vt:lpstr>
      <vt:lpstr>TCP seq. numbers, ACKs</vt:lpstr>
      <vt:lpstr>TCP round trip time, timeout</vt:lpstr>
      <vt:lpstr>Chapter 3 outline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Chapter 3 outline</vt:lpstr>
      <vt:lpstr>TCP flow control</vt:lpstr>
      <vt:lpstr>TCP flow control</vt:lpstr>
      <vt:lpstr>Chapter 3 outline</vt:lpstr>
      <vt:lpstr>Connection Management</vt:lpstr>
      <vt:lpstr>Agreeing to establish a connection</vt:lpstr>
      <vt:lpstr>Agreeing to establish a connection</vt:lpstr>
      <vt:lpstr>TCP 3-way handshake</vt:lpstr>
      <vt:lpstr>TCP: closing a connection</vt:lpstr>
      <vt:lpstr>TCP: closing a connection</vt:lpstr>
      <vt:lpstr>Chapter 3 outline</vt:lpstr>
      <vt:lpstr>Principles of congestion control</vt:lpstr>
      <vt:lpstr>Approaches towards congestion control</vt:lpstr>
      <vt:lpstr>Explicit Congestion Notification (ECN)</vt:lpstr>
      <vt:lpstr>Chapter 3 outline</vt:lpstr>
      <vt:lpstr>TCP congestion control: additive increase multiplicative decrease</vt:lpstr>
      <vt:lpstr>TCP Congestion Control: details</vt:lpstr>
      <vt:lpstr>TCP Slow Start </vt:lpstr>
      <vt:lpstr>TCP: detecting, reacting to loss</vt:lpstr>
      <vt:lpstr>TCP: switching from slow start to CA</vt:lpstr>
      <vt:lpstr>TCP Fairness</vt:lpstr>
      <vt:lpstr>Why is TCP fair?</vt:lpstr>
      <vt:lpstr>Fairness (more)</vt:lpstr>
      <vt:lpstr>Chapter 3: summary</vt:lpstr>
      <vt:lpstr>Transport Layer:  Main Lessons</vt:lpstr>
      <vt:lpstr>Features of TCP</vt:lpstr>
      <vt:lpstr>UDP</vt:lpstr>
      <vt:lpstr>TCP</vt:lpstr>
      <vt:lpstr>Review Questions</vt:lpstr>
      <vt:lpstr>Review Questions</vt:lpstr>
      <vt:lpstr>Review 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Gairing, Martin</cp:lastModifiedBy>
  <cp:revision>292</cp:revision>
  <cp:lastPrinted>2013-10-09T12:54:18Z</cp:lastPrinted>
  <dcterms:created xsi:type="dcterms:W3CDTF">2012-10-08T14:51:14Z</dcterms:created>
  <dcterms:modified xsi:type="dcterms:W3CDTF">2019-10-22T10:44:35Z</dcterms:modified>
</cp:coreProperties>
</file>