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80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09624-B4CA-4619-B393-B9A477E4E4E3}" v="143" dt="2024-03-23T14:03:59.225"/>
    <p1510:client id="{83F50A61-DB86-462A-9AFB-0ADC2A2EF3D5}" v="2129" dt="2024-03-23T18:35:54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Verdana"/>
              <a:ea typeface="Verdana"/>
            </a:rPr>
            <a:t>Bell Laboratories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75000"/>
                </a:schemeClr>
              </a:solidFill>
              <a:latin typeface="Verdana"/>
              <a:ea typeface="Verdana"/>
            </a:rPr>
            <a:t>1972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08BD3BCE-AF04-4DD4-8A8D-174C8BC14F5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Verdana"/>
              <a:ea typeface="Verdana"/>
              <a:cs typeface="Segoe UI"/>
            </a:rPr>
            <a:t>Dennis Ritchie</a:t>
          </a:r>
          <a:endParaRPr lang="en-US" dirty="0">
            <a:solidFill>
              <a:srgbClr val="000000"/>
            </a:solidFill>
            <a:latin typeface="Tw Cen MT"/>
            <a:ea typeface="Verdana"/>
            <a:cs typeface="Segoe UI"/>
          </a:endParaRPr>
        </a:p>
      </dgm:t>
    </dgm:pt>
    <dgm:pt modelId="{D9CA081E-4604-416E-B874-36F4B9DB7988}" type="parTrans" cxnId="{4DA533DB-C8E0-4E7E-A679-F48CF19B7042}">
      <dgm:prSet/>
      <dgm:spPr/>
    </dgm:pt>
    <dgm:pt modelId="{FFB2AD23-42AC-4761-84BF-CA447D6A4DB2}" type="sibTrans" cxnId="{4DA533DB-C8E0-4E7E-A679-F48CF19B7042}">
      <dgm:prSet/>
      <dgm:spPr/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C8E909A1-8037-4269-BC0C-DCF10E9A953E}" type="pres">
      <dgm:prSet presAssocID="{08BD3BCE-AF04-4DD4-8A8D-174C8BC14F55}" presName="compNode" presStyleCnt="0"/>
      <dgm:spPr/>
    </dgm:pt>
    <dgm:pt modelId="{0F9DA20E-D84C-4613-8C63-4BAFC45BCCB7}" type="pres">
      <dgm:prSet presAssocID="{08BD3BCE-AF04-4DD4-8A8D-174C8BC14F55}" presName="bgRect" presStyleLbl="bgShp" presStyleIdx="0" presStyleCnt="3"/>
      <dgm:spPr/>
    </dgm:pt>
    <dgm:pt modelId="{0DA3F102-B6C2-4140-B81E-127E94BACA5C}" type="pres">
      <dgm:prSet presAssocID="{08BD3BCE-AF04-4DD4-8A8D-174C8BC14F55}" presName="iconRect" presStyleLbl="node1" presStyleIdx="0" presStyleCnt="3"/>
      <dgm:spPr/>
    </dgm:pt>
    <dgm:pt modelId="{94BE4D70-0FA0-48B1-853F-46B1A96E36CD}" type="pres">
      <dgm:prSet presAssocID="{08BD3BCE-AF04-4DD4-8A8D-174C8BC14F55}" presName="spaceRect" presStyleCnt="0"/>
      <dgm:spPr/>
    </dgm:pt>
    <dgm:pt modelId="{34D7A808-95A7-4D34-8361-E7C1CE461EB1}" type="pres">
      <dgm:prSet presAssocID="{08BD3BCE-AF04-4DD4-8A8D-174C8BC14F55}" presName="parTx" presStyleLbl="revTx" presStyleIdx="0" presStyleCnt="3">
        <dgm:presLayoutVars>
          <dgm:chMax val="0"/>
          <dgm:chPref val="0"/>
        </dgm:presLayoutVars>
      </dgm:prSet>
      <dgm:spPr/>
    </dgm:pt>
    <dgm:pt modelId="{4D472968-B420-4D31-B6A6-39E62CF5ADB8}" type="pres">
      <dgm:prSet presAssocID="{FFB2AD23-42AC-4761-84BF-CA447D6A4DB2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3"/>
      <dgm:spPr/>
    </dgm:pt>
    <dgm:pt modelId="{8B8D9FA1-74BB-4EA5-B65F-49B870DCE4EB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3"/>
      <dgm:spPr/>
    </dgm:pt>
    <dgm:pt modelId="{3CD2D8A7-CAF8-4A2F-A324-BDF8CFA66908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B3BA925B-7917-4DC2-9584-031D4C29A3D2}" type="presOf" srcId="{08BD3BCE-AF04-4DD4-8A8D-174C8BC14F55}" destId="{34D7A808-95A7-4D34-8361-E7C1CE461EB1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25B3E567-1A17-4089-B540-F3BF19570F80}" type="presOf" srcId="{93A6A030-ABAB-4EFA-B539-0FDB3E07C1EF}" destId="{ECA97BE5-E798-4AEE-9404-4E43192F5136}" srcOrd="0" destOrd="0" presId="urn:microsoft.com/office/officeart/2018/2/layout/IconVerticalSolidList"/>
    <dgm:cxn modelId="{4DA533DB-C8E0-4E7E-A679-F48CF19B7042}" srcId="{D4503D04-C97E-4622-AE07-D0307CB3B4CA}" destId="{08BD3BCE-AF04-4DD4-8A8D-174C8BC14F55}" srcOrd="0" destOrd="0" parTransId="{D9CA081E-4604-416E-B874-36F4B9DB7988}" sibTransId="{FFB2AD23-42AC-4761-84BF-CA447D6A4DB2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0EA1CFF0-A8D8-4CBA-946F-9566870C19D7}" type="presOf" srcId="{4E8D2E69-0173-4BD3-B96A-7A9C5DD12B47}" destId="{4258831D-960B-4D2D-A65E-513B92084C01}" srcOrd="0" destOrd="0" presId="urn:microsoft.com/office/officeart/2018/2/layout/IconVerticalSolidList"/>
    <dgm:cxn modelId="{06893304-1A96-4A97-A3F4-1A23DE56EACE}" type="presParOf" srcId="{62F8266B-222B-4ACF-8613-2C8D6376E5BD}" destId="{C8E909A1-8037-4269-BC0C-DCF10E9A953E}" srcOrd="0" destOrd="0" presId="urn:microsoft.com/office/officeart/2018/2/layout/IconVerticalSolidList"/>
    <dgm:cxn modelId="{2A6B46BA-D973-4C76-9FAD-E17387EA8091}" type="presParOf" srcId="{C8E909A1-8037-4269-BC0C-DCF10E9A953E}" destId="{0F9DA20E-D84C-4613-8C63-4BAFC45BCCB7}" srcOrd="0" destOrd="0" presId="urn:microsoft.com/office/officeart/2018/2/layout/IconVerticalSolidList"/>
    <dgm:cxn modelId="{E1345BA8-E5F2-4BB5-83B8-5107205342E5}" type="presParOf" srcId="{C8E909A1-8037-4269-BC0C-DCF10E9A953E}" destId="{0DA3F102-B6C2-4140-B81E-127E94BACA5C}" srcOrd="1" destOrd="0" presId="urn:microsoft.com/office/officeart/2018/2/layout/IconVerticalSolidList"/>
    <dgm:cxn modelId="{E8686261-5FE2-423C-9D4D-419C7035BA48}" type="presParOf" srcId="{C8E909A1-8037-4269-BC0C-DCF10E9A953E}" destId="{94BE4D70-0FA0-48B1-853F-46B1A96E36CD}" srcOrd="2" destOrd="0" presId="urn:microsoft.com/office/officeart/2018/2/layout/IconVerticalSolidList"/>
    <dgm:cxn modelId="{38EC1C31-6641-4A58-8DDA-7D7C13DBFBC5}" type="presParOf" srcId="{C8E909A1-8037-4269-BC0C-DCF10E9A953E}" destId="{34D7A808-95A7-4D34-8361-E7C1CE461EB1}" srcOrd="3" destOrd="0" presId="urn:microsoft.com/office/officeart/2018/2/layout/IconVerticalSolidList"/>
    <dgm:cxn modelId="{68C2715A-AD15-492A-9271-B57AE9F79966}" type="presParOf" srcId="{62F8266B-222B-4ACF-8613-2C8D6376E5BD}" destId="{4D472968-B420-4D31-B6A6-39E62CF5ADB8}" srcOrd="1" destOrd="0" presId="urn:microsoft.com/office/officeart/2018/2/layout/IconVerticalSolidList"/>
    <dgm:cxn modelId="{83CA15C7-5264-451D-B112-0AD605999B58}" type="presParOf" srcId="{62F8266B-222B-4ACF-8613-2C8D6376E5BD}" destId="{FB1D870E-AB7C-40E3-AA7F-3EC612E6F71C}" srcOrd="2" destOrd="0" presId="urn:microsoft.com/office/officeart/2018/2/layout/IconVerticalSolidList"/>
    <dgm:cxn modelId="{39215873-BC7D-4C8E-96F8-6DAE0E22072F}" type="presParOf" srcId="{FB1D870E-AB7C-40E3-AA7F-3EC612E6F71C}" destId="{B9A40EDB-694E-464C-8356-AEE8787842F2}" srcOrd="0" destOrd="0" presId="urn:microsoft.com/office/officeart/2018/2/layout/IconVerticalSolidList"/>
    <dgm:cxn modelId="{8F3A9525-BD9B-4088-AB82-5DE496F61F61}" type="presParOf" srcId="{FB1D870E-AB7C-40E3-AA7F-3EC612E6F71C}" destId="{8B8D9FA1-74BB-4EA5-B65F-49B870DCE4EB}" srcOrd="1" destOrd="0" presId="urn:microsoft.com/office/officeart/2018/2/layout/IconVerticalSolidList"/>
    <dgm:cxn modelId="{3B397139-394B-46ED-9952-B60269E8DA0B}" type="presParOf" srcId="{FB1D870E-AB7C-40E3-AA7F-3EC612E6F71C}" destId="{FE35795C-E288-448C-BF98-006011EF35C1}" srcOrd="2" destOrd="0" presId="urn:microsoft.com/office/officeart/2018/2/layout/IconVerticalSolidList"/>
    <dgm:cxn modelId="{ABA6FF03-2A82-468C-B951-0F1A3B087057}" type="presParOf" srcId="{FB1D870E-AB7C-40E3-AA7F-3EC612E6F71C}" destId="{4258831D-960B-4D2D-A65E-513B92084C01}" srcOrd="3" destOrd="0" presId="urn:microsoft.com/office/officeart/2018/2/layout/IconVerticalSolidList"/>
    <dgm:cxn modelId="{82C258E0-94C6-484E-99FB-9D620EEE8641}" type="presParOf" srcId="{62F8266B-222B-4ACF-8613-2C8D6376E5BD}" destId="{4849AED6-7C24-47EC-B39A-6EC2169AAAEC}" srcOrd="3" destOrd="0" presId="urn:microsoft.com/office/officeart/2018/2/layout/IconVerticalSolidList"/>
    <dgm:cxn modelId="{DC1ECAFB-D39E-4D7B-9ADB-A1FB5CAE0936}" type="presParOf" srcId="{62F8266B-222B-4ACF-8613-2C8D6376E5BD}" destId="{344EF6F7-386A-468B-9D66-8046D158DFC8}" srcOrd="4" destOrd="0" presId="urn:microsoft.com/office/officeart/2018/2/layout/IconVerticalSolidList"/>
    <dgm:cxn modelId="{DDC741CF-D766-4278-BA21-71ADA63E8DF3}" type="presParOf" srcId="{344EF6F7-386A-468B-9D66-8046D158DFC8}" destId="{9DD6C5DE-B838-492F-B4A8-49E4DE8C5CF5}" srcOrd="0" destOrd="0" presId="urn:microsoft.com/office/officeart/2018/2/layout/IconVerticalSolidList"/>
    <dgm:cxn modelId="{64644E61-5157-47D6-A09A-94E41864574B}" type="presParOf" srcId="{344EF6F7-386A-468B-9D66-8046D158DFC8}" destId="{3CD2D8A7-CAF8-4A2F-A324-BDF8CFA66908}" srcOrd="1" destOrd="0" presId="urn:microsoft.com/office/officeart/2018/2/layout/IconVerticalSolidList"/>
    <dgm:cxn modelId="{39F11879-5706-4FBF-B434-A4C61227CA5E}" type="presParOf" srcId="{344EF6F7-386A-468B-9D66-8046D158DFC8}" destId="{343D945D-C209-4E7A-8D9B-BCF7127718D8}" srcOrd="2" destOrd="0" presId="urn:microsoft.com/office/officeart/2018/2/layout/IconVerticalSolidList"/>
    <dgm:cxn modelId="{B9B52463-ABE3-4C12-807C-17EA16E31456}" type="presParOf" srcId="{344EF6F7-386A-468B-9D66-8046D158DFC8}" destId="{ECA97BE5-E798-4AEE-9404-4E43192F5136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DA20E-D84C-4613-8C63-4BAFC45BCCB7}">
      <dsp:nvSpPr>
        <dsp:cNvPr id="0" name=""/>
        <dsp:cNvSpPr/>
      </dsp:nvSpPr>
      <dsp:spPr>
        <a:xfrm>
          <a:off x="0" y="420"/>
          <a:ext cx="3084892" cy="982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F102-B6C2-4140-B81E-127E94BACA5C}">
      <dsp:nvSpPr>
        <dsp:cNvPr id="0" name=""/>
        <dsp:cNvSpPr/>
      </dsp:nvSpPr>
      <dsp:spPr>
        <a:xfrm>
          <a:off x="297334" y="221577"/>
          <a:ext cx="540608" cy="5406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7A808-95A7-4D34-8361-E7C1CE461EB1}">
      <dsp:nvSpPr>
        <dsp:cNvPr id="0" name=""/>
        <dsp:cNvSpPr/>
      </dsp:nvSpPr>
      <dsp:spPr>
        <a:xfrm>
          <a:off x="1135276" y="420"/>
          <a:ext cx="1949615" cy="982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26" tIns="104026" rIns="104026" bIns="1040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0000"/>
              </a:solidFill>
              <a:latin typeface="Verdana"/>
              <a:ea typeface="Verdana"/>
              <a:cs typeface="Segoe UI"/>
            </a:rPr>
            <a:t>Dennis Ritchie</a:t>
          </a:r>
          <a:endParaRPr lang="en-US" sz="2100" kern="1200" dirty="0">
            <a:solidFill>
              <a:srgbClr val="000000"/>
            </a:solidFill>
            <a:latin typeface="Tw Cen MT"/>
            <a:ea typeface="Verdana"/>
            <a:cs typeface="Segoe UI"/>
          </a:endParaRPr>
        </a:p>
      </dsp:txBody>
      <dsp:txXfrm>
        <a:off x="1135276" y="420"/>
        <a:ext cx="1949615" cy="982923"/>
      </dsp:txXfrm>
    </dsp:sp>
    <dsp:sp modelId="{B9A40EDB-694E-464C-8356-AEE8787842F2}">
      <dsp:nvSpPr>
        <dsp:cNvPr id="0" name=""/>
        <dsp:cNvSpPr/>
      </dsp:nvSpPr>
      <dsp:spPr>
        <a:xfrm>
          <a:off x="0" y="1229074"/>
          <a:ext cx="3084892" cy="982923"/>
        </a:xfrm>
        <a:prstGeom prst="roundRect">
          <a:avLst>
            <a:gd name="adj" fmla="val 10000"/>
          </a:avLst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97334" y="1450232"/>
          <a:ext cx="540608" cy="5406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1135276" y="1229074"/>
          <a:ext cx="1949615" cy="982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26" tIns="104026" rIns="104026" bIns="1040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Verdana"/>
              <a:ea typeface="Verdana"/>
            </a:rPr>
            <a:t>Bell Laboratories</a:t>
          </a:r>
        </a:p>
      </dsp:txBody>
      <dsp:txXfrm>
        <a:off x="1135276" y="1229074"/>
        <a:ext cx="1949615" cy="982923"/>
      </dsp:txXfrm>
    </dsp:sp>
    <dsp:sp modelId="{9DD6C5DE-B838-492F-B4A8-49E4DE8C5CF5}">
      <dsp:nvSpPr>
        <dsp:cNvPr id="0" name=""/>
        <dsp:cNvSpPr/>
      </dsp:nvSpPr>
      <dsp:spPr>
        <a:xfrm>
          <a:off x="0" y="2457729"/>
          <a:ext cx="3084892" cy="982923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97334" y="2678887"/>
          <a:ext cx="540608" cy="5406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1135276" y="2457729"/>
          <a:ext cx="1949615" cy="982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26" tIns="104026" rIns="104026" bIns="1040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4">
                  <a:lumMod val="75000"/>
                </a:schemeClr>
              </a:solidFill>
              <a:latin typeface="Verdana"/>
              <a:ea typeface="Verdana"/>
            </a:rPr>
            <a:t>1972</a:t>
          </a:r>
        </a:p>
      </dsp:txBody>
      <dsp:txXfrm>
        <a:off x="1135276" y="2457729"/>
        <a:ext cx="1949615" cy="982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c-plus-plus-p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c-plus-plus-png" TargetMode="External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first.withgoogle.com/s/en/spotlight-mildred" TargetMode="Externa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first.withgoogle.com/s/en/spotlight-mildred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784" y="1127659"/>
            <a:ext cx="4597582" cy="2382304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Verdana"/>
                <a:ea typeface="Verdana"/>
              </a:rPr>
              <a:t>C programming</a:t>
            </a:r>
            <a:endParaRPr lang="en-US" sz="3400" b="1"/>
          </a:p>
        </p:txBody>
      </p:sp>
      <p:sp>
        <p:nvSpPr>
          <p:cNvPr id="43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033" r="2" b="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49C-94C9-330E-2621-3EAB3E90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5990"/>
            <a:ext cx="9905998" cy="198177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000000"/>
                </a:highlight>
                <a:latin typeface="Verdana"/>
                <a:ea typeface="Verdana"/>
                <a:cs typeface="Segoe UI"/>
              </a:rPr>
              <a:t>Format specifiers</a:t>
            </a:r>
            <a:endParaRPr lang="en-US" dirty="0"/>
          </a:p>
          <a:p>
            <a:br>
              <a:rPr lang="en-US" dirty="0"/>
            </a:br>
            <a:endParaRPr lang="en-US" sz="2800" b="1">
              <a:solidFill>
                <a:srgbClr val="FFFF00"/>
              </a:solidFill>
              <a:latin typeface="Verdana"/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152574-3041-AA71-CDDE-5D6215874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99689"/>
              </p:ext>
            </p:extLst>
          </p:nvPr>
        </p:nvGraphicFramePr>
        <p:xfrm>
          <a:off x="1682151" y="2099094"/>
          <a:ext cx="8463060" cy="286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530">
                  <a:extLst>
                    <a:ext uri="{9D8B030D-6E8A-4147-A177-3AD203B41FA5}">
                      <a16:colId xmlns:a16="http://schemas.microsoft.com/office/drawing/2014/main" val="1543299468"/>
                    </a:ext>
                  </a:extLst>
                </a:gridCol>
                <a:gridCol w="4231530">
                  <a:extLst>
                    <a:ext uri="{9D8B030D-6E8A-4147-A177-3AD203B41FA5}">
                      <a16:colId xmlns:a16="http://schemas.microsoft.com/office/drawing/2014/main" val="2483948033"/>
                    </a:ext>
                  </a:extLst>
                </a:gridCol>
              </a:tblGrid>
              <a:tr h="4994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Verdana"/>
                        </a:rPr>
                        <a:t>Format Specifiers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33589"/>
                  </a:ext>
                </a:extLst>
              </a:tr>
              <a:tr h="4994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%d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95208"/>
                  </a:ext>
                </a:extLst>
              </a:tr>
              <a:tr h="61217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0518"/>
                  </a:ext>
                </a:extLst>
              </a:tr>
              <a:tr h="628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31826"/>
                  </a:ext>
                </a:extLst>
              </a:tr>
              <a:tr h="628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%s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3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8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CBD76-D623-FCA3-DC8B-F50C8EB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00" y="144065"/>
            <a:ext cx="7424854" cy="147857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Verdana"/>
                <a:ea typeface="Verdana"/>
                <a:cs typeface="Segoe UI"/>
              </a:rPr>
              <a:t>Variable Names (Identifiers)</a:t>
            </a:r>
            <a:endParaRPr lang="en-US" sz="2800" b="1">
              <a:solidFill>
                <a:srgbClr val="FFFF00"/>
              </a:solidFill>
              <a:latin typeface="Verdana"/>
              <a:ea typeface="Verdana"/>
            </a:endParaRPr>
          </a:p>
        </p:txBody>
      </p:sp>
      <p:sp useBgFill="1">
        <p:nvSpPr>
          <p:cNvPr id="11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EC040EA-281A-7EE5-B16A-4013F84B7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3" r="45964" b="-3"/>
          <a:stretch/>
        </p:blipFill>
        <p:spPr>
          <a:xfrm>
            <a:off x="1171256" y="1137621"/>
            <a:ext cx="3089359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177-2549-1AC3-0C93-AF890C9B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586" y="1717525"/>
            <a:ext cx="7122930" cy="47781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Names can contain letters, digits and underscores</a:t>
            </a:r>
            <a:endParaRPr lang="en-US" sz="2000" b="1" dirty="0">
              <a:latin typeface="Verdana"/>
              <a:ea typeface="Verdana"/>
            </a:endParaRPr>
          </a:p>
          <a:p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Names must begin with a letter or an underscore (_)</a:t>
            </a:r>
          </a:p>
          <a:p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Names are case-sensitive (</a:t>
            </a:r>
            <a:r>
              <a:rPr lang="en-US" sz="2000" b="1" dirty="0" err="1">
                <a:solidFill>
                  <a:srgbClr val="FF9999"/>
                </a:solidFill>
                <a:latin typeface="Verdana"/>
                <a:ea typeface="Verdana"/>
              </a:rPr>
              <a:t>myVar</a:t>
            </a:r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 and </a:t>
            </a:r>
            <a:r>
              <a:rPr lang="en-US" sz="2000" b="1" dirty="0" err="1">
                <a:solidFill>
                  <a:srgbClr val="FF9999"/>
                </a:solidFill>
                <a:latin typeface="Verdana"/>
                <a:ea typeface="Verdana"/>
              </a:rPr>
              <a:t>myvar</a:t>
            </a:r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 are different variables)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Verdana"/>
              <a:ea typeface="Verdana"/>
            </a:endParaRPr>
          </a:p>
          <a:p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Names cannot contain whitespaces or special characters like !, #, %, etc.</a:t>
            </a:r>
          </a:p>
          <a:p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Reserved words (such as </a:t>
            </a:r>
            <a:r>
              <a:rPr lang="en-US" sz="2000" b="1" dirty="0">
                <a:solidFill>
                  <a:srgbClr val="FF9999"/>
                </a:solidFill>
                <a:latin typeface="Verdana"/>
                <a:ea typeface="Verdana"/>
              </a:rPr>
              <a:t>int</a:t>
            </a:r>
            <a:r>
              <a:rPr lang="en-US" sz="2000" b="1" dirty="0">
                <a:solidFill>
                  <a:srgbClr val="DDDDDD"/>
                </a:solidFill>
                <a:latin typeface="Verdana"/>
                <a:ea typeface="Verdana"/>
              </a:rPr>
              <a:t>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3506612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49C-94C9-330E-2621-3EAB3E90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5990"/>
            <a:ext cx="9905998" cy="198177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000000"/>
                </a:highlight>
                <a:latin typeface="Verdana"/>
                <a:ea typeface="Verdana"/>
                <a:cs typeface="Segoe UI"/>
              </a:rPr>
              <a:t>Data types</a:t>
            </a:r>
            <a:endParaRPr lang="en-US" dirty="0"/>
          </a:p>
          <a:p>
            <a:br>
              <a:rPr lang="en-US" dirty="0"/>
            </a:br>
            <a:endParaRPr lang="en-US" sz="2800" b="1">
              <a:solidFill>
                <a:srgbClr val="FFFF00"/>
              </a:solidFill>
              <a:latin typeface="Verdana"/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152574-3041-AA71-CDDE-5D6215874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8374"/>
              </p:ext>
            </p:extLst>
          </p:nvPr>
        </p:nvGraphicFramePr>
        <p:xfrm>
          <a:off x="762000" y="2199735"/>
          <a:ext cx="10679824" cy="3303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1543299468"/>
                    </a:ext>
                  </a:extLst>
                </a:gridCol>
                <a:gridCol w="1924639">
                  <a:extLst>
                    <a:ext uri="{9D8B030D-6E8A-4147-A177-3AD203B41FA5}">
                      <a16:colId xmlns:a16="http://schemas.microsoft.com/office/drawing/2014/main" val="2483948033"/>
                    </a:ext>
                  </a:extLst>
                </a:gridCol>
                <a:gridCol w="5515146">
                  <a:extLst>
                    <a:ext uri="{9D8B030D-6E8A-4147-A177-3AD203B41FA5}">
                      <a16:colId xmlns:a16="http://schemas.microsoft.com/office/drawing/2014/main" val="2850974753"/>
                    </a:ext>
                  </a:extLst>
                </a:gridCol>
                <a:gridCol w="1671215">
                  <a:extLst>
                    <a:ext uri="{9D8B030D-6E8A-4147-A177-3AD203B41FA5}">
                      <a16:colId xmlns:a16="http://schemas.microsoft.com/office/drawing/2014/main" val="2248506419"/>
                    </a:ext>
                  </a:extLst>
                </a:gridCol>
              </a:tblGrid>
              <a:tr h="4994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Verdana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Verdana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Verdana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33589"/>
                  </a:ext>
                </a:extLst>
              </a:tr>
              <a:tr h="4994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2 or 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Numbers without decimals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95208"/>
                  </a:ext>
                </a:extLst>
              </a:tr>
              <a:tr h="61217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Fractional numbers(storing 6-7 decimal digits)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0518"/>
                  </a:ext>
                </a:extLst>
              </a:tr>
              <a:tr h="628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double</a:t>
                      </a:r>
                      <a:endParaRPr lang="en-US" sz="2000" b="1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Fractional numbers(storing 15 decimal digits)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31826"/>
                  </a:ext>
                </a:extLst>
              </a:tr>
              <a:tr h="6282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char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1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Single character/letter/number or ASCII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latin typeface="Verdana"/>
                        </a:rPr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7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49C-94C9-330E-2621-3EAB3E90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00" y="14670"/>
            <a:ext cx="9905998" cy="169423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Verdana"/>
                <a:ea typeface="Verdana"/>
                <a:cs typeface="Segoe UI"/>
              </a:rPr>
              <a:t>If...else</a:t>
            </a:r>
            <a:endParaRPr lang="en-US" dirty="0"/>
          </a:p>
          <a:p>
            <a:br>
              <a:rPr lang="en-US" dirty="0"/>
            </a:br>
            <a:endParaRPr lang="en-US" sz="2800" b="1">
              <a:solidFill>
                <a:srgbClr val="FFFF00"/>
              </a:solidFill>
              <a:latin typeface="Verdana"/>
              <a:ea typeface="Calibri"/>
              <a:cs typeface="Calibri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69C0F-B77A-4EAC-7C39-BA0C17CD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66439"/>
              </p:ext>
            </p:extLst>
          </p:nvPr>
        </p:nvGraphicFramePr>
        <p:xfrm>
          <a:off x="1279586" y="862641"/>
          <a:ext cx="9906000" cy="58241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0">
                  <a:extLst>
                    <a:ext uri="{9D8B030D-6E8A-4147-A177-3AD203B41FA5}">
                      <a16:colId xmlns:a16="http://schemas.microsoft.com/office/drawing/2014/main" val="3978823747"/>
                    </a:ext>
                  </a:extLst>
                </a:gridCol>
              </a:tblGrid>
              <a:tr h="5824178">
                <a:tc>
                  <a:txBody>
                    <a:bodyPr/>
                    <a:lstStyle/>
                    <a:p>
                      <a:pPr algn="ctr" fontAlgn="t"/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Syntax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br>
                        <a:rPr lang="en-US" sz="2000" b="1" dirty="0">
                          <a:solidFill>
                            <a:srgbClr val="54BCD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Verdana"/>
                        </a:rPr>
                        <a:t>if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(</a:t>
                      </a:r>
                      <a:r>
                        <a:rPr lang="en-US" sz="20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condition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 </a:t>
                      </a: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{</a:t>
                      </a:r>
                      <a:b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2000" b="0" i="1" u="none" strike="noStrike" noProof="0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// block of code to be executed if the condition is true</a:t>
                      </a:r>
                      <a:br>
                        <a:rPr lang="en-US" sz="2000" b="0" i="1" u="none" strike="noStrike" noProof="0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1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}</a:t>
                      </a:r>
                      <a:r>
                        <a:rPr lang="en-US" sz="2000" b="0" i="1" u="none" strike="noStrike" noProof="0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 </a:t>
                      </a:r>
                      <a:r>
                        <a:rPr lang="en-US" sz="20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Verdana"/>
                        </a:rPr>
                        <a:t>else 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{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2000" b="0" i="1" u="none" strike="noStrike" noProof="0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// block of code to be executed if the condition is false</a:t>
                      </a:r>
                      <a:br>
                        <a:rPr lang="en-US" sz="2000" b="0" i="1" u="none" strike="noStrike" noProof="0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1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}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Example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int</a:t>
                      </a:r>
                      <a:r>
                        <a:rPr lang="en-US" sz="20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onsolas"/>
                        </a:rPr>
                        <a:t> 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time = </a:t>
                      </a: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effectLst/>
                          <a:latin typeface="Consolas"/>
                        </a:rPr>
                        <a:t>20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;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onsolas"/>
                        </a:rPr>
                        <a:t>if 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(time &lt; </a:t>
                      </a:r>
                      <a:r>
                        <a:rPr lang="en-US" sz="2000" b="0" i="0" u="none" strike="noStrike" noProof="0" dirty="0">
                          <a:solidFill>
                            <a:srgbClr val="FF0000"/>
                          </a:solidFill>
                          <a:effectLst/>
                          <a:latin typeface="Consolas"/>
                        </a:rPr>
                        <a:t>18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) {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  </a:t>
                      </a:r>
                      <a:r>
                        <a:rPr lang="en-US" sz="2000" b="0" i="0" u="none" strike="noStrike" noProof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printf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"Good day."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);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} </a:t>
                      </a:r>
                      <a:r>
                        <a:rPr lang="en-US" sz="20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onsolas"/>
                        </a:rPr>
                        <a:t>else 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{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  </a:t>
                      </a:r>
                      <a:r>
                        <a:rPr lang="en-US" sz="2000" b="0" i="0" u="none" strike="noStrike" noProof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printf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"Good evening."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);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}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// </a:t>
                      </a:r>
                      <a:r>
                        <a:rPr lang="en-US" sz="20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onsolas"/>
                        </a:rPr>
                        <a:t>Outputs 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"Good evening."</a:t>
                      </a:r>
                      <a:endParaRPr lang="en-US" sz="2000" b="0">
                        <a:solidFill>
                          <a:srgbClr val="FFFFFF"/>
                        </a:solidFill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4" y="-287256"/>
            <a:ext cx="3084891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User input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62" name="Picture 461" descr="A logo with a circle and lines&#10;&#10;Description automatically generated">
            <a:extLst>
              <a:ext uri="{FF2B5EF4-FFF2-40B4-BE49-F238E27FC236}">
                <a16:creationId xmlns:a16="http://schemas.microsoft.com/office/drawing/2014/main" id="{B0B2C899-6242-F36B-D95D-1D32514FB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4709" y="342900"/>
            <a:ext cx="8229600" cy="6114691"/>
          </a:xfrm>
          <a:prstGeom prst="rect">
            <a:avLst/>
          </a:prstGeom>
        </p:spPr>
      </p:pic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A8A4A55B-7BCD-54B9-749A-B33BD7FF0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552955"/>
              </p:ext>
            </p:extLst>
          </p:nvPr>
        </p:nvGraphicFramePr>
        <p:xfrm>
          <a:off x="3047999" y="877018"/>
          <a:ext cx="8503371" cy="57143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03371">
                  <a:extLst>
                    <a:ext uri="{9D8B030D-6E8A-4147-A177-3AD203B41FA5}">
                      <a16:colId xmlns:a16="http://schemas.microsoft.com/office/drawing/2014/main" val="3978823747"/>
                    </a:ext>
                  </a:extLst>
                </a:gridCol>
              </a:tblGrid>
              <a:tr h="5714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 dirty="0">
                        <a:solidFill>
                          <a:srgbClr val="00B0F0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B0F0"/>
                          </a:solidFill>
                          <a:effectLst/>
                          <a:latin typeface="Verdana"/>
                        </a:rPr>
                        <a:t>Example</a:t>
                      </a:r>
                      <a:endParaRPr lang="en-US" sz="2000" b="0" i="0" u="none" strike="noStrike" noProof="0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  <a:p>
                      <a:pPr lvl="0" algn="ctr">
                        <a:buNone/>
                      </a:pPr>
                      <a:br>
                        <a:rPr lang="en-US" sz="2000" b="1" i="0" u="none" strike="noStrike" noProof="0" dirty="0">
                          <a:solidFill>
                            <a:srgbClr val="00B0F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// Create an integer variable that will store the number we get from the user</a:t>
                      </a:r>
                      <a:endParaRPr lang="en-US" sz="2000" b="0" i="0" u="none" strike="noStrike" noProof="0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br>
                        <a:rPr lang="en-US" sz="2000" b="0" i="0" u="none" strike="noStrike" noProof="0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00B0F0"/>
                          </a:solidFill>
                          <a:effectLst/>
                          <a:latin typeface="Verdana"/>
                        </a:rPr>
                        <a:t>int </a:t>
                      </a:r>
                      <a:r>
                        <a:rPr lang="en-US" sz="2000" b="0" i="0" u="none" strike="noStrike" noProof="0" dirty="0" err="1">
                          <a:solidFill>
                            <a:srgbClr val="FFFF00"/>
                          </a:solidFill>
                          <a:effectLst/>
                          <a:latin typeface="Verdana"/>
                        </a:rPr>
                        <a:t>myNum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;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// Ask the user to type a number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printf(</a:t>
                      </a:r>
                      <a:r>
                        <a:rPr lang="en-US" sz="2000" b="0" i="0" u="none" strike="noStrike" noProof="0" dirty="0">
                          <a:solidFill>
                            <a:srgbClr val="00B0F0"/>
                          </a:solidFill>
                          <a:effectLst/>
                          <a:latin typeface="Verdana"/>
                        </a:rPr>
                        <a:t>"Type a number: \n"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);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// Get and save the number the user types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Verdana"/>
                        </a:rPr>
                        <a:t>scanf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(</a:t>
                      </a:r>
                      <a:r>
                        <a:rPr lang="en-US" sz="2000" b="0" i="0" u="none" strike="noStrike" noProof="0" dirty="0">
                          <a:solidFill>
                            <a:srgbClr val="00B0F0"/>
                          </a:solidFill>
                          <a:effectLst/>
                          <a:latin typeface="Verdana"/>
                        </a:rPr>
                        <a:t>"%d"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&amp;</a:t>
                      </a:r>
                      <a:r>
                        <a:rPr lang="en-US" sz="2000" b="0" i="0" u="none" strike="noStrike" noProof="0" dirty="0" err="1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myNum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);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// Output the number the user typed</a:t>
                      </a:r>
                      <a:b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printf(</a:t>
                      </a:r>
                      <a:r>
                        <a:rPr lang="en-US" sz="2000" b="0" i="0" u="none" strike="noStrike" noProof="0" dirty="0">
                          <a:solidFill>
                            <a:srgbClr val="00B0F0"/>
                          </a:solidFill>
                          <a:effectLst/>
                          <a:latin typeface="Verdana"/>
                        </a:rPr>
                        <a:t>"Your number is: %d"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en-US" sz="2000" b="0" i="0" u="none" strike="noStrike" noProof="0" dirty="0" err="1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myNum</a:t>
                      </a:r>
                      <a:r>
                        <a:rPr lang="en-US" sz="20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);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7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73" y="394023"/>
            <a:ext cx="9912355" cy="5750788"/>
          </a:xfrm>
        </p:spPr>
        <p:txBody>
          <a:bodyPr anchor="ctr">
            <a:normAutofit/>
          </a:bodyPr>
          <a:lstStyle/>
          <a:p>
            <a:pPr algn="ctr"/>
            <a:br>
              <a:rPr lang="en-US" sz="6000" b="1" dirty="0">
                <a:solidFill>
                  <a:srgbClr val="FFFF00"/>
                </a:solidFill>
              </a:rPr>
            </a:br>
            <a:br>
              <a:rPr lang="en-US" sz="6000" b="1" dirty="0"/>
            </a:br>
            <a:r>
              <a:rPr lang="en-US" sz="6000" b="1" dirty="0">
                <a:solidFill>
                  <a:srgbClr val="FFFF00"/>
                </a:solidFill>
              </a:rPr>
              <a:t>Thank You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Md. Rakibul </a:t>
            </a:r>
            <a:r>
              <a:rPr lang="en-US" b="1" dirty="0" err="1"/>
              <a:t>asib</a:t>
            </a:r>
            <a:r>
              <a:rPr lang="en-US" b="1" dirty="0"/>
              <a:t> </a:t>
            </a:r>
            <a:r>
              <a:rPr lang="en-US" b="1" dirty="0" err="1"/>
              <a:t>redoy</a:t>
            </a:r>
            <a:br>
              <a:rPr lang="en-US" b="1" dirty="0"/>
            </a:br>
            <a:r>
              <a:rPr lang="en-US" b="1" dirty="0">
                <a:solidFill>
                  <a:srgbClr val="FFFF00"/>
                </a:solidFill>
              </a:rPr>
              <a:t>011221177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4495" y="6259830"/>
            <a:ext cx="9910859" cy="765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mredoy221177@bscse.uiu.ac.bd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4000" dirty="0"/>
              <a:t>INTRO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62" name="Picture 461" descr="A logo with a circle and lines&#10;&#10;Description automatically generated">
            <a:extLst>
              <a:ext uri="{FF2B5EF4-FFF2-40B4-BE49-F238E27FC236}">
                <a16:creationId xmlns:a16="http://schemas.microsoft.com/office/drawing/2014/main" id="{B0B2C899-6242-F36B-D95D-1D32514FB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4709" y="342900"/>
            <a:ext cx="8229600" cy="6172200"/>
          </a:xfrm>
          <a:prstGeom prst="rect">
            <a:avLst/>
          </a:prstGeom>
        </p:spPr>
      </p:pic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04624"/>
              </p:ext>
            </p:extLst>
          </p:nvPr>
        </p:nvGraphicFramePr>
        <p:xfrm>
          <a:off x="7962519" y="2709562"/>
          <a:ext cx="3084892" cy="344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91" name="TextBox 590">
            <a:extLst>
              <a:ext uri="{FF2B5EF4-FFF2-40B4-BE49-F238E27FC236}">
                <a16:creationId xmlns:a16="http://schemas.microsoft.com/office/drawing/2014/main" id="{0D88AF9C-D0A6-505A-2EB9-CD685488FCDF}"/>
              </a:ext>
            </a:extLst>
          </p:cNvPr>
          <p:cNvSpPr txBox="1"/>
          <p:nvPr/>
        </p:nvSpPr>
        <p:spPr>
          <a:xfrm>
            <a:off x="7959306" y="180579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Verdana"/>
                <a:ea typeface="Verdana"/>
              </a:rPr>
              <a:t>What is C?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CBD76-D623-FCA3-DC8B-F50C8EB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530" y="719159"/>
            <a:ext cx="6188402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Segoe UI"/>
              </a:rPr>
              <a:t>Why Learn C?</a:t>
            </a:r>
            <a:endParaRPr lang="en-US">
              <a:solidFill>
                <a:srgbClr val="FFFFFF"/>
              </a:solidFill>
              <a:latin typeface="Verdana"/>
              <a:ea typeface="Verdana"/>
            </a:endParaRPr>
          </a:p>
        </p:txBody>
      </p:sp>
      <p:sp useBgFill="1">
        <p:nvSpPr>
          <p:cNvPr id="11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EC040EA-281A-7EE5-B16A-4013F84B7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3" r="45964" b="-3"/>
          <a:stretch/>
        </p:blipFill>
        <p:spPr>
          <a:xfrm>
            <a:off x="1171256" y="1137621"/>
            <a:ext cx="3089359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177-2549-1AC3-0C93-AF890C9B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020" y="2652053"/>
            <a:ext cx="6720364" cy="2391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Verdana"/>
                <a:ea typeface="Verdana"/>
              </a:rPr>
              <a:t>Popular programming languages 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ea typeface="Verdana"/>
              </a:rPr>
              <a:t>Helps to learning other languages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ea typeface="Verdana"/>
              </a:rPr>
              <a:t>Very Fast</a:t>
            </a:r>
          </a:p>
          <a:p>
            <a:endParaRPr lang="en-US">
              <a:solidFill>
                <a:srgbClr val="FFFFFF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633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CBD76-D623-FCA3-DC8B-F50C8EB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77" y="474745"/>
            <a:ext cx="7075964" cy="19530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Verdana"/>
                <a:ea typeface="+mj-lt"/>
                <a:cs typeface="+mj-lt"/>
              </a:rPr>
              <a:t>Why should CSE students learn C programming?</a:t>
            </a:r>
          </a:p>
          <a:p>
            <a:br>
              <a:rPr lang="en-US" sz="2200" dirty="0"/>
            </a:br>
            <a:endParaRPr lang="en-US" sz="2800" b="1">
              <a:latin typeface="Verdana"/>
              <a:ea typeface="Verdana"/>
            </a:endParaRPr>
          </a:p>
          <a:p>
            <a:endParaRPr lang="en-US" sz="2800" b="1" dirty="0">
              <a:latin typeface="Verdana"/>
              <a:ea typeface="Verdana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177-2549-1AC3-0C93-AF890C9B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3864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Verdana"/>
                <a:ea typeface="+mn-lt"/>
                <a:cs typeface="+mn-lt"/>
              </a:rPr>
              <a:t>Learning C programming essential skills and knowledge that are foundational for our education and future careers in the field of computer science and engineering.</a:t>
            </a:r>
            <a:endParaRPr lang="en-US" sz="2000">
              <a:latin typeface="Verdana"/>
              <a:ea typeface="Verdana"/>
            </a:endParaRPr>
          </a:p>
          <a:p>
            <a:endParaRPr lang="en-US" sz="2000">
              <a:latin typeface="Verdana"/>
              <a:ea typeface="Verdana"/>
            </a:endParaRPr>
          </a:p>
        </p:txBody>
      </p:sp>
      <p:pic>
        <p:nvPicPr>
          <p:cNvPr id="4" name="Picture 3" descr="A group of girls looking at a computer&#10;&#10;Description automatically generated">
            <a:extLst>
              <a:ext uri="{FF2B5EF4-FFF2-40B4-BE49-F238E27FC236}">
                <a16:creationId xmlns:a16="http://schemas.microsoft.com/office/drawing/2014/main" id="{E1C2A09D-0562-FB50-B9C1-3113014E5B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3" b="1913"/>
          <a:stretch/>
        </p:blipFill>
        <p:spPr>
          <a:xfrm>
            <a:off x="6096000" y="1630275"/>
            <a:ext cx="5456279" cy="35725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876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CBD76-D623-FCA3-DC8B-F50C8EB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6141436" cy="29881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Verdana"/>
                <a:ea typeface="+mj-lt"/>
                <a:cs typeface="Segoe UI"/>
              </a:rPr>
              <a:t>C Get Started</a:t>
            </a:r>
            <a:endParaRPr lang="en-US" sz="4000" b="1">
              <a:solidFill>
                <a:srgbClr val="FFFF00"/>
              </a:solidFill>
              <a:latin typeface="Verdana"/>
              <a:ea typeface="Verdana"/>
            </a:endParaRPr>
          </a:p>
          <a:p>
            <a:endParaRPr lang="en-US" sz="4000" b="1" dirty="0">
              <a:solidFill>
                <a:srgbClr val="FFFF00"/>
              </a:solidFill>
              <a:latin typeface="Verdana"/>
              <a:ea typeface="+mj-lt"/>
              <a:cs typeface="+mj-lt"/>
            </a:endParaRPr>
          </a:p>
          <a:p>
            <a:br>
              <a:rPr lang="en-US" sz="2200" b="1" dirty="0"/>
            </a:br>
            <a:endParaRPr lang="en-US" sz="4000" b="1">
              <a:solidFill>
                <a:srgbClr val="FFFF00"/>
              </a:solidFill>
              <a:latin typeface="Verdana"/>
              <a:ea typeface="Verdana"/>
            </a:endParaRPr>
          </a:p>
          <a:p>
            <a:endParaRPr lang="en-US" sz="4000" b="1" dirty="0">
              <a:solidFill>
                <a:srgbClr val="FFFF00"/>
              </a:solidFill>
              <a:latin typeface="Verdana"/>
              <a:ea typeface="Verdana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177-2549-1AC3-0C93-AF890C9B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2973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Calibri"/>
                <a:ea typeface="Verdana"/>
                <a:cs typeface="+mn-lt"/>
              </a:rPr>
              <a:t>To start using C, need two things:</a:t>
            </a:r>
            <a:br>
              <a:rPr lang="en-US" sz="2800" b="1" dirty="0">
                <a:latin typeface="Calibri"/>
                <a:ea typeface="Verdana"/>
                <a:cs typeface="+mn-lt"/>
              </a:rPr>
            </a:br>
            <a:r>
              <a:rPr lang="en-US" sz="2000" b="1" dirty="0">
                <a:latin typeface="Calibri"/>
                <a:ea typeface="Verdana"/>
                <a:cs typeface="Calibri"/>
              </a:rPr>
              <a:t>I) A text editor, like Notepad, Code Blocks, VS Code to write C code</a:t>
            </a:r>
          </a:p>
          <a:p>
            <a:r>
              <a:rPr lang="en-US" sz="2000" b="1" dirty="0">
                <a:latin typeface="Calibri"/>
                <a:ea typeface="Verdana"/>
                <a:cs typeface="Calibri"/>
              </a:rPr>
              <a:t>II) A compiler, like GCC, to translate the C code</a:t>
            </a:r>
          </a:p>
          <a:p>
            <a:endParaRPr lang="en-US" sz="2800" dirty="0">
              <a:latin typeface="Calibri"/>
              <a:ea typeface="Verdana"/>
              <a:cs typeface="Calibri"/>
            </a:endParaRPr>
          </a:p>
          <a:p>
            <a:endParaRPr lang="en-US" sz="2800" dirty="0">
              <a:latin typeface="Calibri"/>
              <a:ea typeface="Verdana"/>
              <a:cs typeface="Calibri"/>
            </a:endParaRPr>
          </a:p>
        </p:txBody>
      </p:sp>
      <p:pic>
        <p:nvPicPr>
          <p:cNvPr id="4" name="Picture 3" descr="A group of girls looking at a computer&#10;&#10;Description automatically generated">
            <a:extLst>
              <a:ext uri="{FF2B5EF4-FFF2-40B4-BE49-F238E27FC236}">
                <a16:creationId xmlns:a16="http://schemas.microsoft.com/office/drawing/2014/main" id="{E1C2A09D-0562-FB50-B9C1-3113014E5B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3" b="1913"/>
          <a:stretch/>
        </p:blipFill>
        <p:spPr>
          <a:xfrm>
            <a:off x="6096000" y="1630275"/>
            <a:ext cx="5456279" cy="35725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1345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49C-94C9-330E-2621-3EAB3E90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726"/>
            <a:ext cx="9905998" cy="198177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Calibri"/>
                <a:ea typeface="Calibri"/>
                <a:cs typeface="Segoe UI"/>
              </a:rPr>
              <a:t>Syntax</a:t>
            </a:r>
            <a:endParaRPr lang="en-US" sz="4000" b="1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  <a:p>
            <a:br>
              <a:rPr lang="en-US" dirty="0"/>
            </a:br>
            <a:endParaRPr lang="en-US" sz="4000" b="1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BF9C-7E4E-3A49-7AA7-54F07AAB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16633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Consolas"/>
                <a:ea typeface="Verdana"/>
              </a:rPr>
              <a:t>#include&lt;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std</a:t>
            </a:r>
            <a:r>
              <a:rPr lang="en-US" sz="2800" b="1" dirty="0">
                <a:solidFill>
                  <a:srgbClr val="FFFF00"/>
                </a:solidFill>
                <a:latin typeface="Verdana"/>
                <a:ea typeface="Verdana"/>
              </a:rPr>
              <a:t>io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.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ea typeface="Verdana"/>
              </a:rPr>
              <a:t>h</a:t>
            </a:r>
            <a:r>
              <a:rPr lang="en-US" sz="2800" b="1" dirty="0">
                <a:latin typeface="Consolas"/>
                <a:ea typeface="Verdana"/>
              </a:rPr>
              <a:t>&gt;</a:t>
            </a:r>
            <a:br>
              <a:rPr lang="en-US" sz="2800" b="1" dirty="0">
                <a:latin typeface="Consolas"/>
              </a:rPr>
            </a:br>
            <a:br>
              <a:rPr lang="en-US" sz="2800" b="1" dirty="0">
                <a:latin typeface="Consolas"/>
              </a:rPr>
            </a:br>
            <a:r>
              <a:rPr lang="en-US" sz="2800" b="1" dirty="0">
                <a:latin typeface="Consolas"/>
                <a:ea typeface="Verdana"/>
              </a:rPr>
              <a:t>int main() {</a:t>
            </a:r>
            <a:br>
              <a:rPr lang="en-US" sz="2800" b="1" dirty="0">
                <a:latin typeface="Consolas"/>
              </a:rPr>
            </a:br>
            <a:r>
              <a:rPr lang="en-US" sz="2800" b="1" dirty="0">
                <a:latin typeface="Consolas"/>
                <a:ea typeface="Verdana"/>
              </a:rPr>
              <a:t>  </a:t>
            </a:r>
            <a:r>
              <a:rPr lang="en-US" sz="2800" b="1" err="1">
                <a:latin typeface="Verdana"/>
                <a:ea typeface="Verdana"/>
              </a:rPr>
              <a:t>printf</a:t>
            </a:r>
            <a:r>
              <a:rPr lang="en-US" sz="2800" b="1" dirty="0">
                <a:latin typeface="Verdana"/>
                <a:ea typeface="Verdana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nsolas"/>
                <a:ea typeface="Verdana"/>
              </a:rPr>
              <a:t>"Hello World!"</a:t>
            </a:r>
            <a:r>
              <a:rPr lang="en-US" sz="2800" b="1" dirty="0">
                <a:latin typeface="Consolas"/>
                <a:ea typeface="Verdana"/>
              </a:rPr>
              <a:t>);</a:t>
            </a:r>
            <a:br>
              <a:rPr lang="en-US" sz="2800" b="1" dirty="0">
                <a:latin typeface="Consolas"/>
              </a:rPr>
            </a:br>
            <a:r>
              <a:rPr lang="en-US" sz="2800" b="1" dirty="0">
                <a:latin typeface="Consolas"/>
                <a:ea typeface="Verdana"/>
              </a:rPr>
              <a:t>  </a:t>
            </a:r>
            <a:r>
              <a:rPr lang="en-US" sz="2800" b="1" dirty="0">
                <a:solidFill>
                  <a:srgbClr val="00B0F0"/>
                </a:solidFill>
                <a:latin typeface="Consolas"/>
                <a:ea typeface="Verdana"/>
              </a:rPr>
              <a:t>return </a:t>
            </a:r>
            <a:r>
              <a:rPr lang="en-US" sz="2800" b="1" dirty="0">
                <a:latin typeface="Consolas"/>
                <a:ea typeface="Verdana"/>
              </a:rPr>
              <a:t>0;</a:t>
            </a:r>
            <a:br>
              <a:rPr lang="en-US" sz="2800" b="1" dirty="0">
                <a:latin typeface="Consolas"/>
              </a:rPr>
            </a:br>
            <a:r>
              <a:rPr lang="en-US" sz="2800" b="1" dirty="0">
                <a:latin typeface="Consolas"/>
                <a:ea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43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49C-94C9-330E-2621-3EAB3E90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2254"/>
            <a:ext cx="9905998" cy="19817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Verdana"/>
                <a:ea typeface="Verdana"/>
                <a:cs typeface="Segoe UI"/>
              </a:rPr>
              <a:t>Escape Sequence</a:t>
            </a:r>
            <a:endParaRPr lang="en-US" sz="2800" b="1">
              <a:solidFill>
                <a:srgbClr val="FFFF00"/>
              </a:solidFill>
              <a:latin typeface="Verdana"/>
              <a:ea typeface="Verdana"/>
            </a:endParaRPr>
          </a:p>
          <a:p>
            <a:br>
              <a:rPr lang="en-US" dirty="0"/>
            </a:br>
            <a:endParaRPr lang="en-US" sz="2800" b="1">
              <a:solidFill>
                <a:srgbClr val="FFFF00"/>
              </a:solidFill>
              <a:latin typeface="Verdana"/>
              <a:ea typeface="Calibri"/>
              <a:cs typeface="Calibri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69C0F-B77A-4EAC-7C39-BA0C17CD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94099"/>
              </p:ext>
            </p:extLst>
          </p:nvPr>
        </p:nvGraphicFramePr>
        <p:xfrm>
          <a:off x="1198922" y="2422016"/>
          <a:ext cx="9906000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0">
                  <a:extLst>
                    <a:ext uri="{9D8B030D-6E8A-4147-A177-3AD203B41FA5}">
                      <a16:colId xmlns:a16="http://schemas.microsoft.com/office/drawing/2014/main" val="3978823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\t 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       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Creates a horizontal tab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 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\\ 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    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Inserts a backslash character (\)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\" 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        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Inserts a double quote character</a:t>
                      </a:r>
                      <a:b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 </a:t>
                      </a:r>
                      <a:endParaRPr lang="en-US" sz="2000" b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49C-94C9-330E-2621-3EAB3E90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00" y="934820"/>
            <a:ext cx="9905998" cy="198177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highlight>
                  <a:srgbClr val="000000"/>
                </a:highlight>
                <a:latin typeface="Verdana"/>
                <a:ea typeface="Verdana"/>
                <a:cs typeface="Segoe UI"/>
              </a:rPr>
              <a:t>comments</a:t>
            </a:r>
            <a:endParaRPr lang="en-US">
              <a:solidFill>
                <a:srgbClr val="FFFF00"/>
              </a:solidFill>
              <a:highlight>
                <a:srgbClr val="000000"/>
              </a:highlight>
            </a:endParaRPr>
          </a:p>
          <a:p>
            <a:br>
              <a:rPr lang="en-US" dirty="0"/>
            </a:br>
            <a:endParaRPr lang="en-US" sz="2800" b="1">
              <a:solidFill>
                <a:srgbClr val="FFFF00"/>
              </a:solidFill>
              <a:latin typeface="Verdana"/>
              <a:ea typeface="Calibri"/>
              <a:cs typeface="Calibri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69C0F-B77A-4EAC-7C39-BA0C17CD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963664"/>
              </p:ext>
            </p:extLst>
          </p:nvPr>
        </p:nvGraphicFramePr>
        <p:xfrm>
          <a:off x="1213300" y="3040243"/>
          <a:ext cx="9906000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0">
                  <a:extLst>
                    <a:ext uri="{9D8B030D-6E8A-4147-A177-3AD203B41FA5}">
                      <a16:colId xmlns:a16="http://schemas.microsoft.com/office/drawing/2014/main" val="3978823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//  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       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Single-line comments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 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/* */  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       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Muti-line comments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49C-94C9-330E-2621-3EAB3E90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77" y="906066"/>
            <a:ext cx="9905998" cy="162234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Verdana"/>
                <a:ea typeface="Verdana"/>
                <a:cs typeface="Segoe UI"/>
              </a:rPr>
              <a:t>variables</a:t>
            </a:r>
          </a:p>
          <a:p>
            <a:br>
              <a:rPr lang="en-US" dirty="0"/>
            </a:br>
            <a:endParaRPr lang="en-US" sz="2800" b="1">
              <a:solidFill>
                <a:srgbClr val="FFFF00"/>
              </a:solidFill>
              <a:latin typeface="Verdana"/>
              <a:ea typeface="Calibri"/>
              <a:cs typeface="Calibri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69C0F-B77A-4EAC-7C39-BA0C17CD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024426"/>
              </p:ext>
            </p:extLst>
          </p:nvPr>
        </p:nvGraphicFramePr>
        <p:xfrm>
          <a:off x="1141413" y="2249488"/>
          <a:ext cx="9906000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0">
                  <a:extLst>
                    <a:ext uri="{9D8B030D-6E8A-4147-A177-3AD203B41FA5}">
                      <a16:colId xmlns:a16="http://schemas.microsoft.com/office/drawing/2014/main" val="3978823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int  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       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Stores integers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 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float  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    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Stores floating point numbers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accent2"/>
                        </a:solidFill>
                        <a:effectLst/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effectLst/>
                          <a:latin typeface="Verdana"/>
                        </a:rPr>
                        <a:t>char 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        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Stores single characters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  <a:p>
                      <a:pPr lvl="0" algn="ctr">
                        <a:buNone/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4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4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511</Words>
  <Application>Microsoft Office PowerPoint</Application>
  <PresentationFormat>Widescreen</PresentationFormat>
  <Paragraphs>107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Tw Cen MT</vt:lpstr>
      <vt:lpstr>Verdana</vt:lpstr>
      <vt:lpstr>Circuit</vt:lpstr>
      <vt:lpstr>C programming</vt:lpstr>
      <vt:lpstr>INTRO</vt:lpstr>
      <vt:lpstr>Why Learn C?</vt:lpstr>
      <vt:lpstr>Why should CSE students learn C programming?   </vt:lpstr>
      <vt:lpstr>C Get Started    </vt:lpstr>
      <vt:lpstr>Syntax  </vt:lpstr>
      <vt:lpstr>Escape Sequence  </vt:lpstr>
      <vt:lpstr>comments  </vt:lpstr>
      <vt:lpstr>variables  </vt:lpstr>
      <vt:lpstr>Format specifiers  </vt:lpstr>
      <vt:lpstr>Variable Names (Identifiers)</vt:lpstr>
      <vt:lpstr>Data types  </vt:lpstr>
      <vt:lpstr>If...else  </vt:lpstr>
      <vt:lpstr>User input</vt:lpstr>
      <vt:lpstr>  Thank You      Md. Rakibul asib redoy 011221177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/>
  <cp:lastModifiedBy>Rakibul Asib Redoy</cp:lastModifiedBy>
  <cp:revision>692</cp:revision>
  <dcterms:created xsi:type="dcterms:W3CDTF">2024-03-23T13:08:17Z</dcterms:created>
  <dcterms:modified xsi:type="dcterms:W3CDTF">2024-04-20T11:11:06Z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