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71" r:id="rId3"/>
    <p:sldId id="257" r:id="rId4"/>
    <p:sldId id="258" r:id="rId5"/>
    <p:sldId id="269" r:id="rId6"/>
    <p:sldId id="270" r:id="rId7"/>
    <p:sldId id="259" r:id="rId8"/>
    <p:sldId id="260" r:id="rId9"/>
    <p:sldId id="261" r:id="rId10"/>
    <p:sldId id="262" r:id="rId11"/>
    <p:sldId id="263" r:id="rId12"/>
    <p:sldId id="264" r:id="rId13"/>
    <p:sldId id="265" r:id="rId14"/>
    <p:sldId id="266" r:id="rId15"/>
    <p:sldId id="267" r:id="rId16"/>
    <p:sldId id="268"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57" d="100"/>
          <a:sy n="157" d="100"/>
        </p:scale>
        <p:origin x="-210" y="210"/>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xmlns="" val="149704501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Tree>
    <p:extLst>
      <p:ext uri="{BB962C8B-B14F-4D97-AF65-F5344CB8AC3E}">
        <p14:creationId xmlns:p14="http://schemas.microsoft.com/office/powerpoint/2010/main" xmlns="" val="1916088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pPr lvl="0">
                <a:spcBef>
                  <a:spcPts val="0"/>
                </a:spcBef>
                <a:buNone/>
              </a:pPr>
              <a:t>‹Nº›</a:t>
            </a:fld>
            <a:endParaRPr lang="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pPr lvl="0">
                <a:spcBef>
                  <a:spcPts val="0"/>
                </a:spcBef>
                <a:buNone/>
              </a:pPr>
              <a:t>‹Nº›</a:t>
            </a:fld>
            <a:endParaRPr lang="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pPr lvl="0">
                <a:spcBef>
                  <a:spcPts val="0"/>
                </a:spcBef>
                <a:buNone/>
              </a:pPr>
              <a:t>‹Nº›</a:t>
            </a:fld>
            <a:endParaRPr lang="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pPr lvl="0">
                <a:spcBef>
                  <a:spcPts val="0"/>
                </a:spcBef>
                <a:buNone/>
              </a:pPr>
              <a:t>‹Nº›</a:t>
            </a:fld>
            <a:endParaRPr lang="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pPr lvl="0">
                <a:spcBef>
                  <a:spcPts val="0"/>
                </a:spcBef>
                <a:buNone/>
              </a:pPr>
              <a:t>‹Nº›</a:t>
            </a:fld>
            <a:endParaRPr lang="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pPr lvl="0">
                <a:spcBef>
                  <a:spcPts val="0"/>
                </a:spcBef>
                <a:buNone/>
              </a:pPr>
              <a:t>‹Nº›</a:t>
            </a:fld>
            <a:endParaRPr lang="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pPr lvl="0">
                <a:spcBef>
                  <a:spcPts val="0"/>
                </a:spcBef>
                <a:buNone/>
              </a:pPr>
              <a:t>‹Nº›</a:t>
            </a:fld>
            <a:endParaRPr lang="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pPr lvl="0">
                <a:spcBef>
                  <a:spcPts val="0"/>
                </a:spcBef>
                <a:buNone/>
              </a:pPr>
              <a:t>‹Nº›</a:t>
            </a:fld>
            <a:endParaRPr lang="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pPr lvl="0">
                <a:spcBef>
                  <a:spcPts val="0"/>
                </a:spcBef>
                <a:buNone/>
              </a:pPr>
              <a:t>‹Nº›</a:t>
            </a:fld>
            <a:endParaRPr lang="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pPr lvl="0">
                <a:spcBef>
                  <a:spcPts val="0"/>
                </a:spcBef>
                <a:buNone/>
              </a:pPr>
              <a:t>‹Nº›</a:t>
            </a:fld>
            <a:endParaRPr lang="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pPr lvl="0">
                <a:spcBef>
                  <a:spcPts val="0"/>
                </a:spcBef>
                <a:buNone/>
              </a:pPr>
              <a:t>‹Nº›</a:t>
            </a:fld>
            <a:endParaRPr lang="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s" sz="1000">
                <a:solidFill>
                  <a:schemeClr val="dk2"/>
                </a:solidFill>
              </a:rPr>
              <a:pPr lvl="0" algn="r">
                <a:spcBef>
                  <a:spcPts val="0"/>
                </a:spcBef>
                <a:buNone/>
              </a:pPr>
              <a:t>‹Nº›</a:t>
            </a:fld>
            <a:endParaRPr lang="es"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php.net/manual/es/language.constants.predefined.php"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p:nvPr/>
        </p:nvSpPr>
        <p:spPr>
          <a:xfrm>
            <a:off x="0" y="305900"/>
            <a:ext cx="8131500" cy="4446300"/>
          </a:xfrm>
          <a:prstGeom prst="rect">
            <a:avLst/>
          </a:prstGeom>
          <a:noFill/>
          <a:ln>
            <a:noFill/>
          </a:ln>
        </p:spPr>
        <p:txBody>
          <a:bodyPr lIns="91425" tIns="91425" rIns="91425" bIns="91425" anchor="ctr" anchorCtr="0">
            <a:noAutofit/>
          </a:bodyPr>
          <a:lstStyle/>
          <a:p>
            <a:pPr lvl="0">
              <a:spcBef>
                <a:spcPts val="0"/>
              </a:spcBef>
              <a:buNone/>
            </a:pPr>
            <a:r>
              <a:rPr lang="es" sz="2400" b="1"/>
              <a:t>Integración de PHP con formularios HTML</a:t>
            </a:r>
          </a:p>
          <a:p>
            <a:pPr lvl="0">
              <a:spcBef>
                <a:spcPts val="0"/>
              </a:spcBef>
              <a:buNone/>
            </a:pPr>
            <a:endParaRPr sz="2400" b="1"/>
          </a:p>
          <a:p>
            <a:pPr lvl="0">
              <a:spcBef>
                <a:spcPts val="0"/>
              </a:spcBef>
              <a:buNone/>
            </a:pPr>
            <a:endParaRPr/>
          </a:p>
          <a:p>
            <a:pPr marL="457200" lvl="0" indent="-228600" rtl="0">
              <a:spcBef>
                <a:spcPts val="0"/>
              </a:spcBef>
              <a:buChar char="●"/>
            </a:pPr>
            <a:r>
              <a:rPr lang="es"/>
              <a:t> Un formulario HTML se define con el elemento &lt;form&gt;, cuyos atributos principales son: </a:t>
            </a:r>
          </a:p>
          <a:p>
            <a:pPr lvl="0" rtl="0">
              <a:spcBef>
                <a:spcPts val="0"/>
              </a:spcBef>
              <a:buNone/>
            </a:pPr>
            <a:endParaRPr/>
          </a:p>
          <a:p>
            <a:pPr marL="457200" lvl="0" indent="-228600" rtl="0">
              <a:spcBef>
                <a:spcPts val="0"/>
              </a:spcBef>
              <a:buChar char="●"/>
            </a:pPr>
            <a:r>
              <a:rPr lang="es"/>
              <a:t>action: Dónde se van a enviar los datos recogidos por el formulario </a:t>
            </a:r>
          </a:p>
          <a:p>
            <a:pPr marL="457200" lvl="0" indent="-228600" rtl="0">
              <a:spcBef>
                <a:spcPts val="0"/>
              </a:spcBef>
              <a:buChar char="●"/>
            </a:pPr>
            <a:r>
              <a:rPr lang="es"/>
              <a:t>method: Para indicar si los datos se van a enviar por el método POST o GET </a:t>
            </a:r>
          </a:p>
          <a:p>
            <a:pPr marL="457200" lvl="0" indent="-228600" rtl="0">
              <a:spcBef>
                <a:spcPts val="0"/>
              </a:spcBef>
              <a:buChar char="●"/>
            </a:pPr>
            <a:r>
              <a:rPr lang="es"/>
              <a:t>enctype:  Cómo  se  van  a  codificar  los  datos  recogidos  por  el  formulario  cuando  el método de envío elegido es POST</a:t>
            </a:r>
          </a:p>
          <a:p>
            <a:pPr lvl="0" rtl="0">
              <a:spcBef>
                <a:spcPts val="0"/>
              </a:spcBef>
              <a:buNone/>
            </a:pPr>
            <a:endParaRPr/>
          </a:p>
          <a:p>
            <a:pPr marL="914400" lvl="1" indent="-228600" rtl="0">
              <a:spcBef>
                <a:spcPts val="0"/>
              </a:spcBef>
              <a:buChar char="○"/>
            </a:pPr>
            <a:r>
              <a:rPr lang="es"/>
              <a:t> application/x-www-form-urlencoded: Es el valor predeterminado </a:t>
            </a:r>
          </a:p>
          <a:p>
            <a:pPr marL="914400" lvl="1" indent="-228600" rtl="0">
              <a:spcBef>
                <a:spcPts val="0"/>
              </a:spcBef>
              <a:buChar char="○"/>
            </a:pPr>
            <a:r>
              <a:rPr lang="es"/>
              <a:t>multipart/form-data: Se utiliza cuando el formulario contiene archivos </a:t>
            </a:r>
          </a:p>
          <a:p>
            <a:pPr marL="914400" lvl="1" indent="-228600" rtl="0">
              <a:spcBef>
                <a:spcPts val="0"/>
              </a:spcBef>
              <a:buChar char="○"/>
            </a:pPr>
            <a:r>
              <a:rPr lang="es"/>
              <a:t>text/plain: Se utilizaba sobre todo cuando el destino del formulario era una dirección  de  correo  electrónico  (action=mailto:zayas@gmail.com),  aunque ahora  está  en  desuso  porque  hay  otros  métodos  para  enviar  los  datos  de un formulario a un correo.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228650"/>
            <a:ext cx="8520600" cy="572700"/>
          </a:xfrm>
          <a:prstGeom prst="rect">
            <a:avLst/>
          </a:prstGeom>
        </p:spPr>
        <p:txBody>
          <a:bodyPr lIns="91425" tIns="91425" rIns="91425" bIns="91425" anchor="t" anchorCtr="0">
            <a:noAutofit/>
          </a:bodyPr>
          <a:lstStyle/>
          <a:p>
            <a:pPr lvl="0" algn="just">
              <a:lnSpc>
                <a:spcPct val="115000"/>
              </a:lnSpc>
              <a:spcBef>
                <a:spcPts val="1800"/>
              </a:spcBef>
              <a:spcAft>
                <a:spcPts val="400"/>
              </a:spcAft>
              <a:buClr>
                <a:schemeClr val="dk1"/>
              </a:buClr>
              <a:buSzPct val="45833"/>
              <a:buFont typeface="Arial"/>
              <a:buNone/>
            </a:pPr>
            <a:r>
              <a:rPr lang="es" sz="2400" b="1">
                <a:solidFill>
                  <a:srgbClr val="000000"/>
                </a:solidFill>
                <a:highlight>
                  <a:srgbClr val="FFFFFF"/>
                </a:highlight>
              </a:rPr>
              <a:t>Botón Enviar (input submit, button)</a:t>
            </a:r>
          </a:p>
        </p:txBody>
      </p:sp>
      <p:sp>
        <p:nvSpPr>
          <p:cNvPr id="91" name="Shape 91"/>
          <p:cNvSpPr txBox="1">
            <a:spLocks noGrp="1"/>
          </p:cNvSpPr>
          <p:nvPr>
            <p:ph type="body" idx="1"/>
          </p:nvPr>
        </p:nvSpPr>
        <p:spPr>
          <a:xfrm>
            <a:off x="311700" y="955800"/>
            <a:ext cx="8520600" cy="3768300"/>
          </a:xfrm>
          <a:prstGeom prst="rect">
            <a:avLst/>
          </a:prstGeom>
        </p:spPr>
        <p:txBody>
          <a:bodyPr lIns="91425" tIns="91425" rIns="91425" bIns="91425" anchor="t" anchorCtr="0">
            <a:noAutofit/>
          </a:bodyPr>
          <a:lstStyle/>
          <a:p>
            <a:pPr lvl="0" algn="just">
              <a:spcBef>
                <a:spcPts val="1800"/>
              </a:spcBef>
              <a:spcAft>
                <a:spcPts val="400"/>
              </a:spcAft>
              <a:buClr>
                <a:schemeClr val="dk1"/>
              </a:buClr>
              <a:buSzPct val="73333"/>
              <a:buFont typeface="Arial"/>
              <a:buNone/>
            </a:pPr>
            <a:endParaRPr sz="1450" b="1">
              <a:solidFill>
                <a:schemeClr val="dk1"/>
              </a:solidFill>
              <a:highlight>
                <a:srgbClr val="FFFFFF"/>
              </a:highlight>
            </a:endParaRPr>
          </a:p>
          <a:p>
            <a:pPr marL="457200" lvl="0" indent="-228600" algn="just" rtl="0">
              <a:spcBef>
                <a:spcPts val="400"/>
              </a:spcBef>
              <a:spcAft>
                <a:spcPts val="400"/>
              </a:spcAft>
            </a:pPr>
            <a:r>
              <a:rPr lang="es">
                <a:solidFill>
                  <a:schemeClr val="dk1"/>
                </a:solidFill>
                <a:highlight>
                  <a:srgbClr val="FFFFFF"/>
                </a:highlight>
              </a:rPr>
              <a:t>Este control se puede crear con la etiqueta </a:t>
            </a:r>
            <a:r>
              <a:rPr lang="es" b="1">
                <a:solidFill>
                  <a:srgbClr val="446FBD"/>
                </a:solidFill>
                <a:highlight>
                  <a:srgbClr val="FFFFFF"/>
                </a:highlight>
              </a:rPr>
              <a:t>&lt;input&gt;</a:t>
            </a:r>
            <a:r>
              <a:rPr lang="es">
                <a:solidFill>
                  <a:schemeClr val="dk1"/>
                </a:solidFill>
                <a:highlight>
                  <a:srgbClr val="FFFFFF"/>
                </a:highlight>
              </a:rPr>
              <a:t> o con la etiqueta </a:t>
            </a:r>
            <a:r>
              <a:rPr lang="es" b="1">
                <a:solidFill>
                  <a:srgbClr val="446FBD"/>
                </a:solidFill>
                <a:highlight>
                  <a:srgbClr val="FFFFFF"/>
                </a:highlight>
              </a:rPr>
              <a:t>&lt;button&gt;</a:t>
            </a:r>
            <a:r>
              <a:rPr lang="es">
                <a:solidFill>
                  <a:schemeClr val="dk1"/>
                </a:solidFill>
                <a:highlight>
                  <a:srgbClr val="FFFFFF"/>
                </a:highlight>
              </a:rPr>
              <a:t>. En ambos casos, este control se envía siempre que esté definido el atributo </a:t>
            </a:r>
            <a:r>
              <a:rPr lang="es" b="1">
                <a:solidFill>
                  <a:srgbClr val="6D8600"/>
                </a:solidFill>
                <a:highlight>
                  <a:srgbClr val="FFFFFF"/>
                </a:highlight>
              </a:rPr>
              <a:t>name</a:t>
            </a:r>
            <a:r>
              <a:rPr lang="es">
                <a:solidFill>
                  <a:schemeClr val="dk1"/>
                </a:solidFill>
                <a:highlight>
                  <a:srgbClr val="FFFFFF"/>
                </a:highlight>
              </a:rPr>
              <a:t> y el valor enviado es el valor del atributo </a:t>
            </a:r>
            <a:r>
              <a:rPr lang="es" b="1">
                <a:solidFill>
                  <a:srgbClr val="6D8600"/>
                </a:solidFill>
                <a:highlight>
                  <a:srgbClr val="FFFFFF"/>
                </a:highlight>
              </a:rPr>
              <a:t>value</a:t>
            </a:r>
            <a:r>
              <a:rPr lang="es">
                <a:solidFill>
                  <a:schemeClr val="dk1"/>
                </a:solidFill>
                <a:highlight>
                  <a:srgbClr val="FFFFFF"/>
                </a:highlight>
              </a:rPr>
              <a:t> o el contenido de la etiqueta</a:t>
            </a:r>
          </a:p>
          <a:p>
            <a:pPr marR="50800" lvl="0" indent="457200" rtl="0">
              <a:spcBef>
                <a:spcPts val="400"/>
              </a:spcBef>
              <a:spcAft>
                <a:spcPts val="400"/>
              </a:spcAft>
              <a:buNone/>
            </a:pPr>
            <a:r>
              <a:rPr lang="es" sz="1150" b="1">
                <a:solidFill>
                  <a:srgbClr val="3F7F7F"/>
                </a:solidFill>
              </a:rPr>
              <a:t>&lt;input </a:t>
            </a:r>
            <a:r>
              <a:rPr lang="es" sz="1150" b="1">
                <a:solidFill>
                  <a:srgbClr val="7F007F"/>
                </a:solidFill>
              </a:rPr>
              <a:t>type</a:t>
            </a:r>
            <a:r>
              <a:rPr lang="es" sz="1150" b="1">
                <a:solidFill>
                  <a:srgbClr val="3F7F7F"/>
                </a:solidFill>
              </a:rPr>
              <a:t>=</a:t>
            </a:r>
            <a:r>
              <a:rPr lang="es" sz="1150" b="1">
                <a:solidFill>
                  <a:srgbClr val="2A00FF"/>
                </a:solidFill>
              </a:rPr>
              <a:t>"submit"</a:t>
            </a:r>
            <a:r>
              <a:rPr lang="es" sz="1150" b="1">
                <a:solidFill>
                  <a:srgbClr val="3F7F7F"/>
                </a:solidFill>
              </a:rPr>
              <a:t> </a:t>
            </a:r>
            <a:r>
              <a:rPr lang="es" sz="1150" b="1">
                <a:solidFill>
                  <a:srgbClr val="7F007F"/>
                </a:solidFill>
              </a:rPr>
              <a:t>value</a:t>
            </a:r>
            <a:r>
              <a:rPr lang="es" sz="1150" b="1">
                <a:solidFill>
                  <a:srgbClr val="3F7F7F"/>
                </a:solidFill>
              </a:rPr>
              <a:t>=</a:t>
            </a:r>
            <a:r>
              <a:rPr lang="es" sz="1150" b="1">
                <a:solidFill>
                  <a:srgbClr val="2A00FF"/>
                </a:solidFill>
              </a:rPr>
              <a:t>"Enviar"</a:t>
            </a:r>
            <a:r>
              <a:rPr lang="es" sz="1150" b="1">
                <a:solidFill>
                  <a:srgbClr val="3F7F7F"/>
                </a:solidFill>
              </a:rPr>
              <a:t> </a:t>
            </a:r>
            <a:r>
              <a:rPr lang="es" sz="1150" b="1">
                <a:solidFill>
                  <a:srgbClr val="7F007F"/>
                </a:solidFill>
              </a:rPr>
              <a:t>name</a:t>
            </a:r>
            <a:r>
              <a:rPr lang="es" sz="1150" b="1">
                <a:solidFill>
                  <a:srgbClr val="3F7F7F"/>
                </a:solidFill>
              </a:rPr>
              <a:t>=</a:t>
            </a:r>
            <a:r>
              <a:rPr lang="es" sz="1150" b="1">
                <a:solidFill>
                  <a:srgbClr val="2A00FF"/>
                </a:solidFill>
              </a:rPr>
              <a:t>"boton2"</a:t>
            </a:r>
            <a:r>
              <a:rPr lang="es" sz="1150" b="1">
                <a:solidFill>
                  <a:srgbClr val="3F7F7F"/>
                </a:solidFill>
              </a:rPr>
              <a:t> /&gt;</a:t>
            </a:r>
          </a:p>
          <a:p>
            <a:pPr marR="50800" lvl="0" rtl="0">
              <a:spcBef>
                <a:spcPts val="400"/>
              </a:spcBef>
              <a:spcAft>
                <a:spcPts val="400"/>
              </a:spcAft>
              <a:buNone/>
            </a:pPr>
            <a:endParaRPr sz="1150" b="1">
              <a:solidFill>
                <a:srgbClr val="3F7F7F"/>
              </a:solidFill>
            </a:endParaRPr>
          </a:p>
          <a:p>
            <a:pPr marL="457200" marR="50800" lvl="0" indent="-228600" rtl="0">
              <a:spcBef>
                <a:spcPts val="400"/>
              </a:spcBef>
              <a:spcAft>
                <a:spcPts val="400"/>
              </a:spcAft>
              <a:buClr>
                <a:srgbClr val="000000"/>
              </a:buClr>
            </a:pPr>
            <a:r>
              <a:rPr lang="es">
                <a:solidFill>
                  <a:srgbClr val="000000"/>
                </a:solidFill>
              </a:rPr>
              <a:t>Lo que se recibe es un array cuyo índice es “boton2” y cuyo valor es “Enviar”</a:t>
            </a:r>
          </a:p>
          <a:p>
            <a:pPr lvl="0">
              <a:spcBef>
                <a:spcPts val="0"/>
              </a:spcBef>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11700" y="142500"/>
            <a:ext cx="8520600" cy="759900"/>
          </a:xfrm>
          <a:prstGeom prst="rect">
            <a:avLst/>
          </a:prstGeom>
        </p:spPr>
        <p:txBody>
          <a:bodyPr lIns="91425" tIns="91425" rIns="91425" bIns="91425" anchor="t" anchorCtr="0">
            <a:noAutofit/>
          </a:bodyPr>
          <a:lstStyle/>
          <a:p>
            <a:pPr lvl="0" algn="just">
              <a:lnSpc>
                <a:spcPct val="115000"/>
              </a:lnSpc>
              <a:spcBef>
                <a:spcPts val="1800"/>
              </a:spcBef>
              <a:spcAft>
                <a:spcPts val="400"/>
              </a:spcAft>
              <a:buClr>
                <a:schemeClr val="dk1"/>
              </a:buClr>
              <a:buSzPct val="45833"/>
              <a:buFont typeface="Arial"/>
              <a:buNone/>
            </a:pPr>
            <a:r>
              <a:rPr lang="es" sz="2400" b="1">
                <a:solidFill>
                  <a:srgbClr val="000000"/>
                </a:solidFill>
                <a:highlight>
                  <a:srgbClr val="FFFFFF"/>
                </a:highlight>
              </a:rPr>
              <a:t>Casilla de verificación (input checkbox)</a:t>
            </a:r>
          </a:p>
          <a:p>
            <a:pPr lvl="0" algn="just" rtl="0">
              <a:lnSpc>
                <a:spcPct val="115000"/>
              </a:lnSpc>
              <a:spcBef>
                <a:spcPts val="400"/>
              </a:spcBef>
              <a:spcAft>
                <a:spcPts val="400"/>
              </a:spcAft>
              <a:buNone/>
            </a:pPr>
            <a:endParaRPr sz="1100">
              <a:highlight>
                <a:srgbClr val="FFFFFF"/>
              </a:highlight>
            </a:endParaRPr>
          </a:p>
          <a:p>
            <a:pPr marL="457200" lvl="0" indent="-342900" algn="just" rtl="0">
              <a:lnSpc>
                <a:spcPct val="115000"/>
              </a:lnSpc>
              <a:spcBef>
                <a:spcPts val="400"/>
              </a:spcBef>
              <a:spcAft>
                <a:spcPts val="400"/>
              </a:spcAft>
              <a:buSzPct val="100000"/>
              <a:buChar char="●"/>
            </a:pPr>
            <a:r>
              <a:rPr lang="es" sz="1800">
                <a:highlight>
                  <a:srgbClr val="FFFFFF"/>
                </a:highlight>
              </a:rPr>
              <a:t>Este control se envía solamente si se marca la casilla. El valor enviado es "on" si la casilla no tiene definido el atributo </a:t>
            </a:r>
            <a:r>
              <a:rPr lang="es" sz="1800" b="1">
                <a:solidFill>
                  <a:srgbClr val="6D8600"/>
                </a:solidFill>
                <a:highlight>
                  <a:srgbClr val="FFFFFF"/>
                </a:highlight>
              </a:rPr>
              <a:t>value</a:t>
            </a:r>
            <a:r>
              <a:rPr lang="es" sz="1800">
                <a:highlight>
                  <a:srgbClr val="FFFFFF"/>
                </a:highlight>
              </a:rPr>
              <a:t> o el valor del atributo </a:t>
            </a:r>
            <a:r>
              <a:rPr lang="es" sz="1800" b="1">
                <a:solidFill>
                  <a:srgbClr val="6D8600"/>
                </a:solidFill>
                <a:highlight>
                  <a:srgbClr val="FFFFFF"/>
                </a:highlight>
              </a:rPr>
              <a:t>value</a:t>
            </a:r>
            <a:r>
              <a:rPr lang="es" sz="1800">
                <a:highlight>
                  <a:srgbClr val="FFFFFF"/>
                </a:highlight>
              </a:rPr>
              <a:t> si éste está definido.</a:t>
            </a:r>
          </a:p>
          <a:p>
            <a:pPr marR="50800" lvl="0" rtl="0">
              <a:lnSpc>
                <a:spcPct val="115000"/>
              </a:lnSpc>
              <a:spcBef>
                <a:spcPts val="400"/>
              </a:spcBef>
              <a:spcAft>
                <a:spcPts val="400"/>
              </a:spcAft>
              <a:buNone/>
            </a:pPr>
            <a:r>
              <a:rPr lang="es" sz="1150" b="1">
                <a:solidFill>
                  <a:srgbClr val="3F7F7F"/>
                </a:solidFill>
                <a:highlight>
                  <a:srgbClr val="FFFFFF"/>
                </a:highlight>
              </a:rPr>
              <a:t>&lt;input </a:t>
            </a:r>
            <a:r>
              <a:rPr lang="es" sz="1150" b="1">
                <a:solidFill>
                  <a:srgbClr val="7F007F"/>
                </a:solidFill>
                <a:highlight>
                  <a:srgbClr val="FFFFFF"/>
                </a:highlight>
              </a:rPr>
              <a:t>type</a:t>
            </a:r>
            <a:r>
              <a:rPr lang="es" sz="1150" b="1">
                <a:solidFill>
                  <a:srgbClr val="3F7F7F"/>
                </a:solidFill>
                <a:highlight>
                  <a:srgbClr val="FFFFFF"/>
                </a:highlight>
              </a:rPr>
              <a:t>=</a:t>
            </a:r>
            <a:r>
              <a:rPr lang="es" sz="1150" b="1">
                <a:solidFill>
                  <a:srgbClr val="2A00FF"/>
                </a:solidFill>
                <a:highlight>
                  <a:srgbClr val="FFFFFF"/>
                </a:highlight>
              </a:rPr>
              <a:t>"checkbox"</a:t>
            </a:r>
            <a:r>
              <a:rPr lang="es" sz="1150" b="1">
                <a:solidFill>
                  <a:srgbClr val="3F7F7F"/>
                </a:solidFill>
                <a:highlight>
                  <a:srgbClr val="FFFFFF"/>
                </a:highlight>
              </a:rPr>
              <a:t> </a:t>
            </a:r>
            <a:r>
              <a:rPr lang="es" sz="1150" b="1">
                <a:solidFill>
                  <a:srgbClr val="7F007F"/>
                </a:solidFill>
                <a:highlight>
                  <a:srgbClr val="FFFFFF"/>
                </a:highlight>
              </a:rPr>
              <a:t>name</a:t>
            </a:r>
            <a:r>
              <a:rPr lang="es" sz="1150" b="1">
                <a:solidFill>
                  <a:srgbClr val="3F7F7F"/>
                </a:solidFill>
                <a:highlight>
                  <a:srgbClr val="FFFFFF"/>
                </a:highlight>
              </a:rPr>
              <a:t>=</a:t>
            </a:r>
            <a:r>
              <a:rPr lang="es" sz="1150" b="1">
                <a:solidFill>
                  <a:srgbClr val="2A00FF"/>
                </a:solidFill>
                <a:highlight>
                  <a:srgbClr val="FFFFFF"/>
                </a:highlight>
              </a:rPr>
              <a:t>"casilla1"</a:t>
            </a:r>
            <a:r>
              <a:rPr lang="es" sz="1150" b="1">
                <a:solidFill>
                  <a:srgbClr val="3F7F7F"/>
                </a:solidFill>
                <a:highlight>
                  <a:srgbClr val="FFFFFF"/>
                </a:highlight>
              </a:rPr>
              <a:t> /&gt;</a:t>
            </a:r>
          </a:p>
          <a:p>
            <a:pPr marL="457200" lvl="0" indent="-342900" rtl="0">
              <a:spcBef>
                <a:spcPts val="0"/>
              </a:spcBef>
              <a:buSzPct val="100000"/>
              <a:buChar char="●"/>
            </a:pPr>
            <a:r>
              <a:rPr lang="es" sz="1800">
                <a:solidFill>
                  <a:srgbClr val="000000"/>
                </a:solidFill>
                <a:highlight>
                  <a:srgbClr val="FFFFFF"/>
                </a:highlight>
              </a:rPr>
              <a:t>Si no lo marco no lo envío en la URL</a:t>
            </a:r>
          </a:p>
          <a:p>
            <a:pPr marR="50800" lvl="0" rtl="0">
              <a:lnSpc>
                <a:spcPct val="115000"/>
              </a:lnSpc>
              <a:spcBef>
                <a:spcPts val="400"/>
              </a:spcBef>
              <a:spcAft>
                <a:spcPts val="400"/>
              </a:spcAft>
              <a:buNone/>
            </a:pPr>
            <a:r>
              <a:rPr lang="es" sz="1150" b="1">
                <a:solidFill>
                  <a:srgbClr val="3F7F7F"/>
                </a:solidFill>
                <a:highlight>
                  <a:srgbClr val="FFFFFF"/>
                </a:highlight>
              </a:rPr>
              <a:t>&lt;input </a:t>
            </a:r>
            <a:r>
              <a:rPr lang="es" sz="1150" b="1">
                <a:solidFill>
                  <a:srgbClr val="7F007F"/>
                </a:solidFill>
                <a:highlight>
                  <a:srgbClr val="FFFFFF"/>
                </a:highlight>
              </a:rPr>
              <a:t>type</a:t>
            </a:r>
            <a:r>
              <a:rPr lang="es" sz="1150" b="1">
                <a:solidFill>
                  <a:srgbClr val="3F7F7F"/>
                </a:solidFill>
                <a:highlight>
                  <a:srgbClr val="FFFFFF"/>
                </a:highlight>
              </a:rPr>
              <a:t>=</a:t>
            </a:r>
            <a:r>
              <a:rPr lang="es" sz="1150" b="1">
                <a:solidFill>
                  <a:srgbClr val="2A00FF"/>
                </a:solidFill>
                <a:highlight>
                  <a:srgbClr val="FFFFFF"/>
                </a:highlight>
              </a:rPr>
              <a:t>"checkbox"</a:t>
            </a:r>
            <a:r>
              <a:rPr lang="es" sz="1150" b="1">
                <a:solidFill>
                  <a:srgbClr val="3F7F7F"/>
                </a:solidFill>
                <a:highlight>
                  <a:srgbClr val="FFFFFF"/>
                </a:highlight>
              </a:rPr>
              <a:t> </a:t>
            </a:r>
            <a:r>
              <a:rPr lang="es" sz="1150" b="1">
                <a:solidFill>
                  <a:srgbClr val="7F007F"/>
                </a:solidFill>
                <a:highlight>
                  <a:srgbClr val="FFFFFF"/>
                </a:highlight>
              </a:rPr>
              <a:t>name</a:t>
            </a:r>
            <a:r>
              <a:rPr lang="es" sz="1150" b="1">
                <a:solidFill>
                  <a:srgbClr val="3F7F7F"/>
                </a:solidFill>
                <a:highlight>
                  <a:srgbClr val="FFFFFF"/>
                </a:highlight>
              </a:rPr>
              <a:t>=</a:t>
            </a:r>
            <a:r>
              <a:rPr lang="es" sz="1150" b="1">
                <a:solidFill>
                  <a:srgbClr val="2A00FF"/>
                </a:solidFill>
                <a:highlight>
                  <a:srgbClr val="FFFFFF"/>
                </a:highlight>
              </a:rPr>
              <a:t>"casilla2"</a:t>
            </a:r>
            <a:r>
              <a:rPr lang="es" sz="1150" b="1">
                <a:solidFill>
                  <a:srgbClr val="3F7F7F"/>
                </a:solidFill>
                <a:highlight>
                  <a:srgbClr val="FFFFFF"/>
                </a:highlight>
              </a:rPr>
              <a:t> /&gt;</a:t>
            </a:r>
          </a:p>
          <a:p>
            <a:pPr marL="457200" lvl="0" indent="-342900" algn="just" rtl="0">
              <a:lnSpc>
                <a:spcPct val="115000"/>
              </a:lnSpc>
              <a:spcBef>
                <a:spcPts val="400"/>
              </a:spcBef>
              <a:spcAft>
                <a:spcPts val="400"/>
              </a:spcAft>
              <a:buSzPct val="100000"/>
              <a:buChar char="●"/>
            </a:pPr>
            <a:r>
              <a:rPr lang="es" sz="1800">
                <a:highlight>
                  <a:srgbClr val="FFFFFF"/>
                </a:highlight>
              </a:rPr>
              <a:t>Si lo marco se envia a $_POST o $_REQUEST</a:t>
            </a:r>
          </a:p>
          <a:p>
            <a:pPr lvl="0" algn="just" rtl="0">
              <a:lnSpc>
                <a:spcPct val="115000"/>
              </a:lnSpc>
              <a:spcBef>
                <a:spcPts val="400"/>
              </a:spcBef>
              <a:spcAft>
                <a:spcPts val="400"/>
              </a:spcAft>
              <a:buNone/>
            </a:pPr>
            <a:r>
              <a:rPr lang="es" sz="1800">
                <a:highlight>
                  <a:srgbClr val="FFFFFF"/>
                </a:highlight>
              </a:rPr>
              <a:t>Ejercicio:</a:t>
            </a:r>
          </a:p>
          <a:p>
            <a:pPr lvl="0" algn="just" rtl="0">
              <a:lnSpc>
                <a:spcPct val="115000"/>
              </a:lnSpc>
              <a:spcBef>
                <a:spcPts val="400"/>
              </a:spcBef>
              <a:spcAft>
                <a:spcPts val="400"/>
              </a:spcAft>
              <a:buNone/>
            </a:pPr>
            <a:r>
              <a:rPr lang="es" sz="1800">
                <a:highlight>
                  <a:srgbClr val="FFFFFF"/>
                </a:highlight>
              </a:rPr>
              <a:t>Realizar un formulario en el que nos pide el nombre de un cliente, edad, fecha de nacimiento y todos los idiomas hable indicando nivel medio, alto o bajo.</a:t>
            </a:r>
          </a:p>
          <a:p>
            <a:pPr lvl="0" algn="just">
              <a:lnSpc>
                <a:spcPct val="115000"/>
              </a:lnSpc>
              <a:spcBef>
                <a:spcPts val="400"/>
              </a:spcBef>
              <a:spcAft>
                <a:spcPts val="400"/>
              </a:spcAft>
              <a:buNone/>
            </a:pPr>
            <a:r>
              <a:rPr lang="es" sz="1800">
                <a:highlight>
                  <a:srgbClr val="FFFFFF"/>
                </a:highlight>
              </a:rPr>
              <a:t>Los posibles idiomas serán Ingles, Frances, Español, Italiano, Portugués </a:t>
            </a:r>
          </a:p>
          <a:p>
            <a:pPr lvl="0">
              <a:spcBef>
                <a:spcPts val="0"/>
              </a:spcBef>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311700" y="248475"/>
            <a:ext cx="8520600" cy="583800"/>
          </a:xfrm>
          <a:prstGeom prst="rect">
            <a:avLst/>
          </a:prstGeom>
        </p:spPr>
        <p:txBody>
          <a:bodyPr lIns="91425" tIns="91425" rIns="91425" bIns="91425" anchor="t" anchorCtr="0">
            <a:noAutofit/>
          </a:bodyPr>
          <a:lstStyle/>
          <a:p>
            <a:pPr lvl="0" algn="just">
              <a:lnSpc>
                <a:spcPct val="115000"/>
              </a:lnSpc>
              <a:spcBef>
                <a:spcPts val="1800"/>
              </a:spcBef>
              <a:spcAft>
                <a:spcPts val="400"/>
              </a:spcAft>
              <a:buClr>
                <a:schemeClr val="dk1"/>
              </a:buClr>
              <a:buSzPct val="45833"/>
              <a:buFont typeface="Arial"/>
              <a:buNone/>
            </a:pPr>
            <a:r>
              <a:rPr lang="es" sz="2400" b="1"/>
              <a:t>Casilla de verificación (input checkbox)</a:t>
            </a:r>
          </a:p>
        </p:txBody>
      </p:sp>
      <p:sp>
        <p:nvSpPr>
          <p:cNvPr id="102" name="Shape 102"/>
          <p:cNvSpPr txBox="1">
            <a:spLocks noGrp="1"/>
          </p:cNvSpPr>
          <p:nvPr>
            <p:ph type="body" idx="1"/>
          </p:nvPr>
        </p:nvSpPr>
        <p:spPr>
          <a:xfrm>
            <a:off x="311700" y="931800"/>
            <a:ext cx="8520600" cy="4074900"/>
          </a:xfrm>
          <a:prstGeom prst="rect">
            <a:avLst/>
          </a:prstGeom>
        </p:spPr>
        <p:txBody>
          <a:bodyPr lIns="91425" tIns="91425" rIns="91425" bIns="91425" anchor="t" anchorCtr="0">
            <a:noAutofit/>
          </a:bodyPr>
          <a:lstStyle/>
          <a:p>
            <a:pPr marL="457200" lvl="0" indent="-228600" rtl="0">
              <a:spcBef>
                <a:spcPts val="0"/>
              </a:spcBef>
              <a:buClr>
                <a:srgbClr val="000000"/>
              </a:buClr>
            </a:pPr>
            <a:r>
              <a:rPr lang="es" b="1">
                <a:solidFill>
                  <a:srgbClr val="000000"/>
                </a:solidFill>
                <a:highlight>
                  <a:srgbClr val="FDFDFD"/>
                </a:highlight>
                <a:latin typeface="Verdana"/>
                <a:ea typeface="Verdana"/>
                <a:cs typeface="Verdana"/>
                <a:sym typeface="Verdana"/>
              </a:rPr>
              <a:t>&lt;form action="#" method="post"&gt;</a:t>
            </a:r>
            <a:br>
              <a:rPr lang="es" b="1">
                <a:solidFill>
                  <a:srgbClr val="000000"/>
                </a:solidFill>
                <a:highlight>
                  <a:srgbClr val="FDFDFD"/>
                </a:highlight>
                <a:latin typeface="Verdana"/>
                <a:ea typeface="Verdana"/>
                <a:cs typeface="Verdana"/>
                <a:sym typeface="Verdana"/>
              </a:rPr>
            </a:br>
            <a:r>
              <a:rPr lang="es" b="1">
                <a:solidFill>
                  <a:srgbClr val="000000"/>
                </a:solidFill>
                <a:highlight>
                  <a:srgbClr val="FDFDFD"/>
                </a:highlight>
                <a:latin typeface="Verdana"/>
                <a:ea typeface="Verdana"/>
                <a:cs typeface="Verdana"/>
                <a:sym typeface="Verdana"/>
              </a:rPr>
              <a:t>&lt;input type="checkbox" name="languages" value="English"&gt;English&lt;/input&gt;</a:t>
            </a:r>
            <a:br>
              <a:rPr lang="es" b="1">
                <a:solidFill>
                  <a:srgbClr val="000000"/>
                </a:solidFill>
                <a:highlight>
                  <a:srgbClr val="FDFDFD"/>
                </a:highlight>
                <a:latin typeface="Verdana"/>
                <a:ea typeface="Verdana"/>
                <a:cs typeface="Verdana"/>
                <a:sym typeface="Verdana"/>
              </a:rPr>
            </a:br>
            <a:r>
              <a:rPr lang="es" b="1">
                <a:solidFill>
                  <a:srgbClr val="000000"/>
                </a:solidFill>
                <a:highlight>
                  <a:srgbClr val="FDFDFD"/>
                </a:highlight>
                <a:latin typeface="Verdana"/>
                <a:ea typeface="Verdana"/>
                <a:cs typeface="Verdana"/>
                <a:sym typeface="Verdana"/>
              </a:rPr>
              <a:t>&lt;input type="checkbox" name="languages" value="Spanish"&gt;Spanish&lt;/input&gt;</a:t>
            </a:r>
            <a:br>
              <a:rPr lang="es" b="1">
                <a:solidFill>
                  <a:srgbClr val="000000"/>
                </a:solidFill>
                <a:highlight>
                  <a:srgbClr val="FDFDFD"/>
                </a:highlight>
                <a:latin typeface="Verdana"/>
                <a:ea typeface="Verdana"/>
                <a:cs typeface="Verdana"/>
                <a:sym typeface="Verdana"/>
              </a:rPr>
            </a:br>
            <a:r>
              <a:rPr lang="es" b="1">
                <a:solidFill>
                  <a:srgbClr val="000000"/>
                </a:solidFill>
                <a:highlight>
                  <a:srgbClr val="FDFDFD"/>
                </a:highlight>
                <a:latin typeface="Verdana"/>
                <a:ea typeface="Verdana"/>
                <a:cs typeface="Verdana"/>
                <a:sym typeface="Verdana"/>
              </a:rPr>
              <a:t>&lt;input type="submit" name="submit" value="Submit"/&gt;</a:t>
            </a:r>
            <a:br>
              <a:rPr lang="es" b="1">
                <a:solidFill>
                  <a:srgbClr val="000000"/>
                </a:solidFill>
                <a:highlight>
                  <a:srgbClr val="FDFDFD"/>
                </a:highlight>
                <a:latin typeface="Verdana"/>
                <a:ea typeface="Verdana"/>
                <a:cs typeface="Verdana"/>
                <a:sym typeface="Verdana"/>
              </a:rPr>
            </a:br>
            <a:r>
              <a:rPr lang="es" b="1">
                <a:solidFill>
                  <a:srgbClr val="000000"/>
                </a:solidFill>
                <a:highlight>
                  <a:srgbClr val="FDFDFD"/>
                </a:highlight>
                <a:latin typeface="Verdana"/>
                <a:ea typeface="Verdana"/>
                <a:cs typeface="Verdana"/>
                <a:sym typeface="Verdana"/>
              </a:rPr>
              <a:t>&lt;/form&gt;</a:t>
            </a:r>
            <a:br>
              <a:rPr lang="es" b="1">
                <a:solidFill>
                  <a:srgbClr val="000000"/>
                </a:solidFill>
                <a:highlight>
                  <a:srgbClr val="FDFDFD"/>
                </a:highlight>
                <a:latin typeface="Verdana"/>
                <a:ea typeface="Verdana"/>
                <a:cs typeface="Verdana"/>
                <a:sym typeface="Verdana"/>
              </a:rPr>
            </a:br>
            <a:r>
              <a:rPr lang="es" b="1">
                <a:solidFill>
                  <a:srgbClr val="000000"/>
                </a:solidFill>
                <a:highlight>
                  <a:srgbClr val="FDFDFD"/>
                </a:highlight>
                <a:latin typeface="Verdana"/>
                <a:ea typeface="Verdana"/>
                <a:cs typeface="Verdana"/>
                <a:sym typeface="Verdana"/>
              </a:rPr>
              <a:t>&lt;?php</a:t>
            </a:r>
            <a:br>
              <a:rPr lang="es" b="1">
                <a:solidFill>
                  <a:srgbClr val="000000"/>
                </a:solidFill>
                <a:highlight>
                  <a:srgbClr val="FDFDFD"/>
                </a:highlight>
                <a:latin typeface="Verdana"/>
                <a:ea typeface="Verdana"/>
                <a:cs typeface="Verdana"/>
                <a:sym typeface="Verdana"/>
              </a:rPr>
            </a:br>
            <a:r>
              <a:rPr lang="es" b="1">
                <a:solidFill>
                  <a:srgbClr val="000000"/>
                </a:solidFill>
                <a:highlight>
                  <a:srgbClr val="FDFDFD"/>
                </a:highlight>
                <a:latin typeface="Verdana"/>
                <a:ea typeface="Verdana"/>
                <a:cs typeface="Verdana"/>
                <a:sym typeface="Verdana"/>
              </a:rPr>
              <a:t>if (isset($_POST['languages'])){</a:t>
            </a:r>
            <a:br>
              <a:rPr lang="es" b="1">
                <a:solidFill>
                  <a:srgbClr val="000000"/>
                </a:solidFill>
                <a:highlight>
                  <a:srgbClr val="FDFDFD"/>
                </a:highlight>
                <a:latin typeface="Verdana"/>
                <a:ea typeface="Verdana"/>
                <a:cs typeface="Verdana"/>
                <a:sym typeface="Verdana"/>
              </a:rPr>
            </a:br>
            <a:r>
              <a:rPr lang="es" b="1">
                <a:solidFill>
                  <a:srgbClr val="000000"/>
                </a:solidFill>
                <a:highlight>
                  <a:srgbClr val="FDFDFD"/>
                </a:highlight>
                <a:latin typeface="Verdana"/>
                <a:ea typeface="Verdana"/>
                <a:cs typeface="Verdana"/>
                <a:sym typeface="Verdana"/>
              </a:rPr>
              <a:t>echo $_POST['languagesr']; // Displays value of checked checkbox.</a:t>
            </a:r>
            <a:br>
              <a:rPr lang="es" b="1">
                <a:solidFill>
                  <a:srgbClr val="000000"/>
                </a:solidFill>
                <a:highlight>
                  <a:srgbClr val="FDFDFD"/>
                </a:highlight>
                <a:latin typeface="Verdana"/>
                <a:ea typeface="Verdana"/>
                <a:cs typeface="Verdana"/>
                <a:sym typeface="Verdana"/>
              </a:rPr>
            </a:br>
            <a:r>
              <a:rPr lang="es" b="1">
                <a:solidFill>
                  <a:srgbClr val="000000"/>
                </a:solidFill>
                <a:highlight>
                  <a:srgbClr val="FDFDFD"/>
                </a:highlight>
                <a:latin typeface="Verdana"/>
                <a:ea typeface="Verdana"/>
                <a:cs typeface="Verdana"/>
                <a:sym typeface="Verdana"/>
              </a:rPr>
              <a:t>}</a:t>
            </a:r>
            <a:br>
              <a:rPr lang="es" b="1">
                <a:solidFill>
                  <a:srgbClr val="000000"/>
                </a:solidFill>
                <a:highlight>
                  <a:srgbClr val="FDFDFD"/>
                </a:highlight>
                <a:latin typeface="Verdana"/>
                <a:ea typeface="Verdana"/>
                <a:cs typeface="Verdana"/>
                <a:sym typeface="Verdana"/>
              </a:rPr>
            </a:br>
            <a:r>
              <a:rPr lang="es" b="1">
                <a:solidFill>
                  <a:srgbClr val="000000"/>
                </a:solidFill>
                <a:highlight>
                  <a:srgbClr val="FDFDFD"/>
                </a:highlight>
                <a:latin typeface="Verdana"/>
                <a:ea typeface="Verdana"/>
                <a:cs typeface="Verdana"/>
                <a:sym typeface="Verdana"/>
              </a:rPr>
              <a:t>?&gt;</a:t>
            </a:r>
          </a:p>
          <a:p>
            <a:pPr lvl="0">
              <a:spcBef>
                <a:spcPts val="0"/>
              </a:spcBef>
              <a:buNone/>
            </a:pPr>
            <a:endParaRPr sz="900" b="1">
              <a:solidFill>
                <a:srgbClr val="000000"/>
              </a:solidFill>
              <a:highlight>
                <a:srgbClr val="FDFDFD"/>
              </a:highlight>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just">
              <a:lnSpc>
                <a:spcPct val="115000"/>
              </a:lnSpc>
              <a:spcBef>
                <a:spcPts val="1800"/>
              </a:spcBef>
              <a:spcAft>
                <a:spcPts val="400"/>
              </a:spcAft>
              <a:buClr>
                <a:schemeClr val="dk1"/>
              </a:buClr>
              <a:buSzPct val="45833"/>
              <a:buFont typeface="Arial"/>
              <a:buNone/>
            </a:pPr>
            <a:r>
              <a:rPr lang="es" sz="2400" b="1"/>
              <a:t>Casilla de verificación (input checkbox)</a:t>
            </a:r>
          </a:p>
        </p:txBody>
      </p:sp>
      <p:sp>
        <p:nvSpPr>
          <p:cNvPr id="108" name="Shape 108"/>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pPr>
            <a:r>
              <a:rPr lang="es" dirty="0"/>
              <a:t>En el caso anterior tenemos un checkbox pero aunque pulsemos varios no pasará el último marcado.</a:t>
            </a:r>
          </a:p>
          <a:p>
            <a:pPr marL="457200" indent="-228600"/>
            <a:r>
              <a:rPr lang="es" dirty="0">
                <a:sym typeface="Verdana"/>
              </a:rPr>
              <a:t>&lt;input type="checkbox" name="languages[]" value="English"&gt;English&lt;/input&gt;</a:t>
            </a:r>
            <a:br>
              <a:rPr lang="es" dirty="0">
                <a:sym typeface="Verdana"/>
              </a:rPr>
            </a:br>
            <a:r>
              <a:rPr lang="es" dirty="0">
                <a:sym typeface="Verdana"/>
              </a:rPr>
              <a:t>&lt;input type="checkbox" name="languages[]" value="Spanish"&gt;Spanish&lt;/input&gt;</a:t>
            </a:r>
          </a:p>
          <a:p>
            <a:pPr marL="457200" indent="-228600"/>
            <a:r>
              <a:rPr lang="es" dirty="0">
                <a:sym typeface="Verdana"/>
              </a:rPr>
              <a:t>En este caso languages es un  array y se pasan todas las opciones marcadas</a:t>
            </a:r>
          </a:p>
          <a:p>
            <a:pPr marL="457200" indent="-228600"/>
            <a:r>
              <a:rPr lang="es" dirty="0">
                <a:sym typeface="Verdana"/>
              </a:rPr>
              <a:t>$_POST[‘languages’] es un array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311700" y="218300"/>
            <a:ext cx="8520600" cy="799500"/>
          </a:xfrm>
          <a:prstGeom prst="rect">
            <a:avLst/>
          </a:prstGeom>
        </p:spPr>
        <p:txBody>
          <a:bodyPr lIns="91425" tIns="91425" rIns="91425" bIns="91425" anchor="t" anchorCtr="0">
            <a:noAutofit/>
          </a:bodyPr>
          <a:lstStyle/>
          <a:p>
            <a:pPr lvl="0">
              <a:spcBef>
                <a:spcPts val="0"/>
              </a:spcBef>
              <a:buNone/>
            </a:pPr>
            <a:r>
              <a:rPr lang="es"/>
              <a:t>SELECT</a:t>
            </a:r>
          </a:p>
        </p:txBody>
      </p:sp>
      <p:sp>
        <p:nvSpPr>
          <p:cNvPr id="114" name="Shape 114"/>
          <p:cNvSpPr txBox="1">
            <a:spLocks noGrp="1"/>
          </p:cNvSpPr>
          <p:nvPr>
            <p:ph type="body" idx="1"/>
          </p:nvPr>
        </p:nvSpPr>
        <p:spPr>
          <a:xfrm>
            <a:off x="311700" y="679125"/>
            <a:ext cx="8520600" cy="4062600"/>
          </a:xfrm>
          <a:prstGeom prst="rect">
            <a:avLst/>
          </a:prstGeom>
        </p:spPr>
        <p:txBody>
          <a:bodyPr lIns="91425" tIns="91425" rIns="91425" bIns="91425" anchor="t" anchorCtr="0">
            <a:noAutofit/>
          </a:bodyPr>
          <a:lstStyle/>
          <a:p>
            <a:pPr marL="457200" lvl="0" indent="-228600" algn="just">
              <a:spcBef>
                <a:spcPts val="400"/>
              </a:spcBef>
              <a:spcAft>
                <a:spcPts val="400"/>
              </a:spcAft>
            </a:pPr>
            <a:r>
              <a:rPr lang="es" dirty="0">
                <a:solidFill>
                  <a:schemeClr val="dk1"/>
                </a:solidFill>
                <a:highlight>
                  <a:srgbClr val="FFFFFF"/>
                </a:highlight>
              </a:rPr>
              <a:t>Este control envía siempre la opción elegida. El valor enviado es el contenido de la etiqueta </a:t>
            </a:r>
            <a:r>
              <a:rPr lang="es" b="1" dirty="0">
                <a:solidFill>
                  <a:srgbClr val="446FBD"/>
                </a:solidFill>
                <a:highlight>
                  <a:srgbClr val="FFFFFF"/>
                </a:highlight>
              </a:rPr>
              <a:t>option </a:t>
            </a:r>
            <a:r>
              <a:rPr lang="es" dirty="0">
                <a:solidFill>
                  <a:schemeClr val="dk1"/>
                </a:solidFill>
                <a:highlight>
                  <a:srgbClr val="FFFFFF"/>
                </a:highlight>
              </a:rPr>
              <a:t>elegida si la opción elegida no tiene definido el atributo </a:t>
            </a:r>
            <a:r>
              <a:rPr lang="es" b="1" dirty="0">
                <a:solidFill>
                  <a:srgbClr val="6D8600"/>
                </a:solidFill>
                <a:highlight>
                  <a:srgbClr val="FFFFFF"/>
                </a:highlight>
              </a:rPr>
              <a:t>value</a:t>
            </a:r>
            <a:r>
              <a:rPr lang="es" dirty="0">
                <a:solidFill>
                  <a:schemeClr val="dk1"/>
                </a:solidFill>
                <a:highlight>
                  <a:srgbClr val="FFFFFF"/>
                </a:highlight>
              </a:rPr>
              <a:t> o el valor del aributo </a:t>
            </a:r>
            <a:r>
              <a:rPr lang="es" b="1" dirty="0">
                <a:solidFill>
                  <a:srgbClr val="6D8600"/>
                </a:solidFill>
                <a:highlight>
                  <a:srgbClr val="FFFFFF"/>
                </a:highlight>
              </a:rPr>
              <a:t>value</a:t>
            </a:r>
            <a:r>
              <a:rPr lang="es" dirty="0">
                <a:solidFill>
                  <a:schemeClr val="dk1"/>
                </a:solidFill>
                <a:highlight>
                  <a:srgbClr val="FFFFFF"/>
                </a:highlight>
              </a:rPr>
              <a:t> si éste está definido.</a:t>
            </a:r>
          </a:p>
          <a:p>
            <a:pPr marL="457200" lvl="0" indent="-228600" algn="just" rtl="0">
              <a:spcBef>
                <a:spcPts val="400"/>
              </a:spcBef>
              <a:spcAft>
                <a:spcPts val="400"/>
              </a:spcAft>
              <a:buClr>
                <a:schemeClr val="dk1"/>
              </a:buClr>
            </a:pPr>
            <a:r>
              <a:rPr lang="es" dirty="0">
                <a:solidFill>
                  <a:schemeClr val="dk1"/>
                </a:solidFill>
                <a:highlight>
                  <a:srgbClr val="FFFFFF"/>
                </a:highlight>
              </a:rPr>
              <a:t>Si el menú admite selección múltiple, entonces el nombre del menú debe acabar con corchetes ([]) y se envía como una matriz, de tantos elementos como opciones se hayan elegido.</a:t>
            </a:r>
          </a:p>
          <a:p>
            <a:pPr marL="457200" marR="50800" lvl="0" indent="-228600" rtl="0">
              <a:spcBef>
                <a:spcPts val="400"/>
              </a:spcBef>
              <a:spcAft>
                <a:spcPts val="400"/>
              </a:spcAft>
              <a:buClr>
                <a:srgbClr val="000000"/>
              </a:buClr>
            </a:pPr>
            <a:r>
              <a:rPr lang="es" sz="1150" dirty="0">
                <a:solidFill>
                  <a:srgbClr val="000000"/>
                </a:solidFill>
              </a:rPr>
              <a:t>&lt;select name="menu4[]" size="3" multiple="multiple"&gt;</a:t>
            </a:r>
            <a:br>
              <a:rPr lang="es" sz="1150" dirty="0">
                <a:solidFill>
                  <a:srgbClr val="000000"/>
                </a:solidFill>
              </a:rPr>
            </a:br>
            <a:r>
              <a:rPr lang="es" sz="1150" dirty="0">
                <a:solidFill>
                  <a:srgbClr val="000000"/>
                </a:solidFill>
              </a:rPr>
              <a:t>  &lt;option selected="selected"&gt;Opción 1&lt;/option&gt;</a:t>
            </a:r>
            <a:br>
              <a:rPr lang="es" sz="1150" dirty="0">
                <a:solidFill>
                  <a:srgbClr val="000000"/>
                </a:solidFill>
              </a:rPr>
            </a:br>
            <a:r>
              <a:rPr lang="es" sz="1150" dirty="0">
                <a:solidFill>
                  <a:srgbClr val="000000"/>
                </a:solidFill>
              </a:rPr>
              <a:t>  &lt;option&gt;Opción 2&lt;/option&gt;</a:t>
            </a:r>
            <a:br>
              <a:rPr lang="es" sz="1150" dirty="0">
                <a:solidFill>
                  <a:srgbClr val="000000"/>
                </a:solidFill>
              </a:rPr>
            </a:br>
            <a:r>
              <a:rPr lang="es" sz="1150" dirty="0">
                <a:solidFill>
                  <a:srgbClr val="000000"/>
                </a:solidFill>
              </a:rPr>
              <a:t>  &lt;option&gt;Opción 3&lt;/option&gt;</a:t>
            </a:r>
            <a:br>
              <a:rPr lang="es" sz="1150" dirty="0">
                <a:solidFill>
                  <a:srgbClr val="000000"/>
                </a:solidFill>
              </a:rPr>
            </a:br>
            <a:r>
              <a:rPr lang="es" sz="1150" dirty="0">
                <a:solidFill>
                  <a:srgbClr val="000000"/>
                </a:solidFill>
              </a:rPr>
              <a:t>  &lt;option&gt;Opción 4&lt;/option&gt;</a:t>
            </a:r>
            <a:br>
              <a:rPr lang="es" sz="1150" dirty="0">
                <a:solidFill>
                  <a:srgbClr val="000000"/>
                </a:solidFill>
              </a:rPr>
            </a:br>
            <a:r>
              <a:rPr lang="es" sz="1150" dirty="0">
                <a:solidFill>
                  <a:srgbClr val="000000"/>
                </a:solidFill>
              </a:rPr>
              <a:t>&lt;/select&gt;</a:t>
            </a:r>
          </a:p>
          <a:p>
            <a:pPr marR="50800" lvl="0" rtl="0">
              <a:spcBef>
                <a:spcPts val="400"/>
              </a:spcBef>
              <a:spcAft>
                <a:spcPts val="400"/>
              </a:spcAft>
              <a:buNone/>
            </a:pPr>
            <a:r>
              <a:rPr lang="es" dirty="0">
                <a:solidFill>
                  <a:srgbClr val="000000"/>
                </a:solidFill>
              </a:rPr>
              <a:t>Ejercicio: Añadir una serie de nacionalidades en nuestro formulario y las aficiones de la persona que se registra</a:t>
            </a:r>
          </a:p>
          <a:p>
            <a:pPr lvl="0" algn="just">
              <a:spcBef>
                <a:spcPts val="400"/>
              </a:spcBef>
              <a:spcAft>
                <a:spcPts val="400"/>
              </a:spcAft>
              <a:buNone/>
            </a:pPr>
            <a:endParaRPr dirty="0">
              <a:solidFill>
                <a:schemeClr val="dk1"/>
              </a:solidFill>
              <a:highlight>
                <a:srgbClr val="FFFFFF"/>
              </a:highlight>
            </a:endParaRPr>
          </a:p>
          <a:p>
            <a:pPr lvl="0">
              <a:spcBef>
                <a:spcPts val="0"/>
              </a:spcBef>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s"/>
              <a:t>Imagenes</a:t>
            </a:r>
          </a:p>
        </p:txBody>
      </p:sp>
      <p:sp>
        <p:nvSpPr>
          <p:cNvPr id="120" name="Shape 120"/>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r>
              <a:rPr lang="es"/>
              <a:t>También podemos pasar la servidor la imagen que deseemos al igual que otro tipo de fichero.</a:t>
            </a:r>
          </a:p>
          <a:p>
            <a:pPr lvl="0">
              <a:spcBef>
                <a:spcPts val="0"/>
              </a:spcBef>
              <a:buNone/>
            </a:pPr>
            <a:r>
              <a:rPr lang="es"/>
              <a:t>Tema 5 .Subir ficheros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s" dirty="0" smtClean="0"/>
              <a:t>Recepción  </a:t>
            </a:r>
            <a:r>
              <a:rPr lang="es" dirty="0"/>
              <a:t>de datos en Formularios </a:t>
            </a:r>
          </a:p>
        </p:txBody>
      </p:sp>
      <p:sp>
        <p:nvSpPr>
          <p:cNvPr id="126" name="Shape 126"/>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285750" lvl="0" indent="-285750">
              <a:spcBef>
                <a:spcPts val="0"/>
              </a:spcBef>
              <a:buFont typeface="Arial" panose="020B0604020202020204" pitchFamily="34" charset="0"/>
              <a:buChar char="•"/>
            </a:pPr>
            <a:r>
              <a:rPr lang="es" dirty="0" smtClean="0"/>
              <a:t>Cuando recibimos un dato de un formulario debemos pasarlo por las siguientes funciones </a:t>
            </a:r>
          </a:p>
          <a:p>
            <a:pPr marL="285750" lvl="0" indent="-285750">
              <a:spcBef>
                <a:spcPts val="0"/>
              </a:spcBef>
              <a:buFont typeface="Arial" panose="020B0604020202020204" pitchFamily="34" charset="0"/>
              <a:buChar char="•"/>
            </a:pPr>
            <a:endParaRPr lang="es" dirty="0"/>
          </a:p>
          <a:p>
            <a:pPr marL="285750" lvl="0" indent="-285750">
              <a:spcBef>
                <a:spcPts val="0"/>
              </a:spcBef>
              <a:buFont typeface="Arial" panose="020B0604020202020204" pitchFamily="34" charset="0"/>
              <a:buChar char="•"/>
            </a:pPr>
            <a:r>
              <a:rPr lang="es-ES" dirty="0" smtClean="0"/>
              <a:t>T</a:t>
            </a:r>
            <a:r>
              <a:rPr lang="es" dirty="0" smtClean="0"/>
              <a:t>rim: para eliminar los blancos de las caja de texto</a:t>
            </a:r>
          </a:p>
          <a:p>
            <a:pPr marL="285750" lvl="0" indent="-285750">
              <a:spcBef>
                <a:spcPts val="0"/>
              </a:spcBef>
              <a:buFont typeface="Arial" panose="020B0604020202020204" pitchFamily="34" charset="0"/>
              <a:buChar char="•"/>
            </a:pPr>
            <a:r>
              <a:rPr lang="es" dirty="0"/>
              <a:t> </a:t>
            </a:r>
            <a:r>
              <a:rPr lang="es" dirty="0" smtClean="0"/>
              <a:t>strip_tags: Elimina etiquetas html</a:t>
            </a:r>
          </a:p>
          <a:p>
            <a:pPr marL="285750" lvl="0" indent="-285750">
              <a:spcBef>
                <a:spcPts val="0"/>
              </a:spcBef>
              <a:buFont typeface="Arial" panose="020B0604020202020204" pitchFamily="34" charset="0"/>
              <a:buChar char="•"/>
            </a:pPr>
            <a:r>
              <a:rPr lang="es"/>
              <a:t> </a:t>
            </a:r>
            <a:r>
              <a:rPr lang="es" smtClean="0"/>
              <a:t>htmlspecialchars: convierte a entidades html</a:t>
            </a:r>
            <a:endParaRPr lang="e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85720" y="428610"/>
            <a:ext cx="8215370" cy="285752"/>
          </a:xfrm>
        </p:spPr>
        <p:txBody>
          <a:bodyPr/>
          <a:lstStyle/>
          <a:p>
            <a:r>
              <a:rPr lang="es-ES" dirty="0" smtClean="0"/>
              <a:t>PÁGINAS AUTOPROCESADAS</a:t>
            </a:r>
            <a:endParaRPr lang="es-ES" dirty="0"/>
          </a:p>
        </p:txBody>
      </p:sp>
      <p:sp>
        <p:nvSpPr>
          <p:cNvPr id="3" name="2 CuadroTexto"/>
          <p:cNvSpPr txBox="1"/>
          <p:nvPr/>
        </p:nvSpPr>
        <p:spPr>
          <a:xfrm>
            <a:off x="214282" y="1000114"/>
            <a:ext cx="7858180" cy="3539430"/>
          </a:xfrm>
          <a:prstGeom prst="rect">
            <a:avLst/>
          </a:prstGeom>
          <a:noFill/>
        </p:spPr>
        <p:txBody>
          <a:bodyPr wrap="square" rtlCol="0">
            <a:spAutoFit/>
          </a:bodyPr>
          <a:lstStyle/>
          <a:p>
            <a:pPr lvl="0"/>
            <a:r>
              <a:rPr lang="es" dirty="0" smtClean="0">
                <a:solidFill>
                  <a:schemeClr val="dk1"/>
                </a:solidFill>
                <a:highlight>
                  <a:srgbClr val="FFFFFF"/>
                </a:highlight>
              </a:rPr>
              <a:t>&lt;? Php If (!isset </a:t>
            </a:r>
            <a:r>
              <a:rPr lang="es" dirty="0" smtClean="0">
                <a:solidFill>
                  <a:schemeClr val="dk1"/>
                </a:solidFill>
                <a:highlight>
                  <a:srgbClr val="FFFFFF"/>
                </a:highlight>
              </a:rPr>
              <a:t>($variable))?</a:t>
            </a:r>
            <a:endParaRPr lang="es" dirty="0" smtClean="0">
              <a:solidFill>
                <a:schemeClr val="dk1"/>
              </a:solidFill>
              <a:highlight>
                <a:srgbClr val="FFFFFF"/>
              </a:highlight>
            </a:endParaRPr>
          </a:p>
          <a:p>
            <a:pPr lvl="0"/>
            <a:r>
              <a:rPr lang="es" dirty="0" smtClean="0">
                <a:solidFill>
                  <a:schemeClr val="dk1"/>
                </a:solidFill>
                <a:highlight>
                  <a:srgbClr val="FFFFFF"/>
                </a:highlight>
              </a:rPr>
              <a:t> {&gt;           //presenta el formulario &lt;?php } </a:t>
            </a:r>
          </a:p>
          <a:p>
            <a:pPr lvl="0"/>
            <a:r>
              <a:rPr lang="es" dirty="0" smtClean="0">
                <a:solidFill>
                  <a:schemeClr val="dk1"/>
                </a:solidFill>
                <a:highlight>
                  <a:srgbClr val="FFFFFF"/>
                </a:highlight>
              </a:rPr>
              <a:t>else {//hace el código php}?&gt;</a:t>
            </a:r>
          </a:p>
          <a:p>
            <a:pPr lvl="0"/>
            <a:r>
              <a:rPr lang="es" dirty="0" smtClean="0">
                <a:solidFill>
                  <a:schemeClr val="dk1"/>
                </a:solidFill>
                <a:highlight>
                  <a:srgbClr val="FFFFFF"/>
                </a:highlight>
              </a:rPr>
              <a:t> &lt;/body&gt;</a:t>
            </a:r>
          </a:p>
          <a:p>
            <a:pPr lvl="0"/>
            <a:r>
              <a:rPr lang="es" dirty="0" smtClean="0">
                <a:solidFill>
                  <a:schemeClr val="dk1"/>
                </a:solidFill>
                <a:highlight>
                  <a:srgbClr val="FFFFFF"/>
                </a:highlight>
              </a:rPr>
              <a:t> &lt;/html&gt; </a:t>
            </a:r>
            <a:endParaRPr lang="es" dirty="0" smtClean="0">
              <a:solidFill>
                <a:schemeClr val="dk1"/>
              </a:solidFill>
              <a:highlight>
                <a:srgbClr val="FFFFFF"/>
              </a:highlight>
            </a:endParaRPr>
          </a:p>
          <a:p>
            <a:pPr lvl="0"/>
            <a:endParaRPr lang="es" dirty="0" smtClean="0">
              <a:solidFill>
                <a:schemeClr val="dk1"/>
              </a:solidFill>
              <a:highlight>
                <a:srgbClr val="FFFFFF"/>
              </a:highlight>
            </a:endParaRPr>
          </a:p>
          <a:p>
            <a:pPr lvl="0">
              <a:buFont typeface="Arial" pitchFamily="34" charset="0"/>
              <a:buChar char="•"/>
            </a:pPr>
            <a:r>
              <a:rPr lang="es" dirty="0" smtClean="0">
                <a:solidFill>
                  <a:schemeClr val="dk1"/>
                </a:solidFill>
                <a:highlight>
                  <a:srgbClr val="FFFFFF"/>
                </a:highlight>
              </a:rPr>
              <a:t> Cuando trabajamos con este tipo de ficheros, nos debemos asegurar que en el action aparece la URL del mismo fichero. </a:t>
            </a:r>
            <a:r>
              <a:rPr lang="es-ES" dirty="0" smtClean="0">
                <a:solidFill>
                  <a:schemeClr val="dk1"/>
                </a:solidFill>
                <a:highlight>
                  <a:srgbClr val="FFFFFF"/>
                </a:highlight>
              </a:rPr>
              <a:t>P</a:t>
            </a:r>
            <a:r>
              <a:rPr lang="es" dirty="0" smtClean="0">
                <a:solidFill>
                  <a:schemeClr val="dk1"/>
                </a:solidFill>
                <a:highlight>
                  <a:srgbClr val="FFFFFF"/>
                </a:highlight>
              </a:rPr>
              <a:t>hp que está cargado en ese momento.</a:t>
            </a:r>
          </a:p>
          <a:p>
            <a:pPr lvl="0">
              <a:buFont typeface="Arial" pitchFamily="34" charset="0"/>
              <a:buChar char="•"/>
            </a:pPr>
            <a:endParaRPr lang="es" dirty="0" smtClean="0">
              <a:solidFill>
                <a:schemeClr val="dk1"/>
              </a:solidFill>
              <a:highlight>
                <a:srgbClr val="FFFFFF"/>
              </a:highlight>
            </a:endParaRPr>
          </a:p>
          <a:p>
            <a:pPr lvl="0">
              <a:buFont typeface="Arial" pitchFamily="34" charset="0"/>
              <a:buChar char="•"/>
            </a:pPr>
            <a:r>
              <a:rPr lang="es" dirty="0" smtClean="0">
                <a:solidFill>
                  <a:schemeClr val="dk1"/>
                </a:solidFill>
                <a:highlight>
                  <a:srgbClr val="FFFFFF"/>
                </a:highlight>
              </a:rPr>
              <a:t> Para ello utilizamos action=</a:t>
            </a:r>
            <a:r>
              <a:rPr lang="es-ES" i="1" dirty="0" smtClean="0"/>
              <a:t>$_SERVER['PHP_SELF</a:t>
            </a:r>
            <a:r>
              <a:rPr lang="es-ES" i="1" dirty="0" smtClean="0"/>
              <a:t>'],  que e</a:t>
            </a:r>
            <a:r>
              <a:rPr lang="es-ES" dirty="0" smtClean="0"/>
              <a:t>n </a:t>
            </a:r>
            <a:r>
              <a:rPr lang="es-ES" dirty="0" smtClean="0"/>
              <a:t>un script ejecutado en la dirección </a:t>
            </a:r>
            <a:r>
              <a:rPr lang="es-ES" i="1" dirty="0" smtClean="0"/>
              <a:t>http://example.com/foo/bar.php</a:t>
            </a:r>
            <a:r>
              <a:rPr lang="es-ES" dirty="0" smtClean="0"/>
              <a:t> será </a:t>
            </a:r>
            <a:r>
              <a:rPr lang="es-ES" i="1" dirty="0" smtClean="0"/>
              <a:t>/</a:t>
            </a:r>
            <a:r>
              <a:rPr lang="es-ES" i="1" dirty="0" err="1" smtClean="0"/>
              <a:t>foo</a:t>
            </a:r>
            <a:r>
              <a:rPr lang="es-ES" i="1" dirty="0" smtClean="0"/>
              <a:t>/bar.php</a:t>
            </a:r>
            <a:r>
              <a:rPr lang="es" dirty="0" smtClean="0">
                <a:solidFill>
                  <a:schemeClr val="dk1"/>
                </a:solidFill>
                <a:highlight>
                  <a:srgbClr val="FFFFFF"/>
                </a:highlight>
              </a:rPr>
              <a:t> </a:t>
            </a:r>
          </a:p>
          <a:p>
            <a:pPr lvl="0">
              <a:buFont typeface="Arial" pitchFamily="34" charset="0"/>
              <a:buChar char="•"/>
            </a:pPr>
            <a:endParaRPr lang="es" dirty="0" smtClean="0">
              <a:solidFill>
                <a:schemeClr val="dk1"/>
              </a:solidFill>
              <a:highlight>
                <a:srgbClr val="FFFFFF"/>
              </a:highlight>
            </a:endParaRPr>
          </a:p>
          <a:p>
            <a:pPr lvl="0">
              <a:buFont typeface="Arial" pitchFamily="34" charset="0"/>
              <a:buChar char="•"/>
            </a:pPr>
            <a:r>
              <a:rPr lang="es" dirty="0" smtClean="0">
                <a:solidFill>
                  <a:schemeClr val="dk1"/>
                </a:solidFill>
                <a:highlight>
                  <a:srgbClr val="FFFFFF"/>
                </a:highlight>
              </a:rPr>
              <a:t> En lugar de ese valor de action podríamos utilizar action=“#” o “” en cuyo caso coge el fichero que esta cargado en ese momento en el servidor.</a:t>
            </a:r>
          </a:p>
          <a:p>
            <a:pPr lvl="0">
              <a:buFont typeface="Arial" pitchFamily="34" charset="0"/>
              <a:buChar char="•"/>
            </a:pPr>
            <a:endParaRPr lang="es" dirty="0" smtClean="0">
              <a:solidFill>
                <a:schemeClr val="dk1"/>
              </a:solidFill>
              <a:highlight>
                <a:srgbClr val="FFFFFF"/>
              </a:highlight>
            </a:endParaRPr>
          </a:p>
          <a:p>
            <a:pPr lvl="0"/>
            <a:endParaRPr lang="es" dirty="0">
              <a:solidFill>
                <a:schemeClr val="dk1"/>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s"/>
              <a:t>CONTROLES DENTRO DEL FORMULARIO</a:t>
            </a:r>
          </a:p>
        </p:txBody>
      </p:sp>
      <p:sp>
        <p:nvSpPr>
          <p:cNvPr id="60" name="Shape 60"/>
          <p:cNvSpPr txBox="1">
            <a:spLocks noGrp="1"/>
          </p:cNvSpPr>
          <p:nvPr>
            <p:ph type="body" idx="1"/>
          </p:nvPr>
        </p:nvSpPr>
        <p:spPr>
          <a:xfrm>
            <a:off x="130375" y="1109775"/>
            <a:ext cx="8011800" cy="3416400"/>
          </a:xfrm>
          <a:prstGeom prst="rect">
            <a:avLst/>
          </a:prstGeom>
        </p:spPr>
        <p:txBody>
          <a:bodyPr lIns="91425" tIns="91425" rIns="91425" bIns="91425" anchor="t" anchorCtr="0">
            <a:noAutofit/>
          </a:bodyPr>
          <a:lstStyle/>
          <a:p>
            <a:pPr lvl="0" algn="l">
              <a:spcBef>
                <a:spcPts val="0"/>
              </a:spcBef>
              <a:spcAft>
                <a:spcPts val="0"/>
              </a:spcAft>
              <a:buClr>
                <a:schemeClr val="dk1"/>
              </a:buClr>
              <a:buSzPct val="91666"/>
              <a:buFont typeface="Arial"/>
              <a:buNone/>
            </a:pPr>
            <a:r>
              <a:rPr lang="es" sz="1200">
                <a:solidFill>
                  <a:schemeClr val="dk1"/>
                </a:solidFill>
                <a:highlight>
                  <a:srgbClr val="FFFFFF"/>
                </a:highlight>
              </a:rPr>
              <a:t>Podemos crear diferentes controles:</a:t>
            </a:r>
          </a:p>
          <a:p>
            <a:pPr lvl="0" algn="ctr">
              <a:spcBef>
                <a:spcPts val="0"/>
              </a:spcBef>
              <a:spcAft>
                <a:spcPts val="0"/>
              </a:spcAft>
              <a:buClr>
                <a:schemeClr val="dk1"/>
              </a:buClr>
              <a:buSzPct val="137500"/>
              <a:buFont typeface="Arial"/>
              <a:buNone/>
            </a:pPr>
            <a:endParaRPr sz="800">
              <a:solidFill>
                <a:schemeClr val="dk1"/>
              </a:solidFill>
              <a:highlight>
                <a:srgbClr val="FFFFFF"/>
              </a:highlight>
              <a:latin typeface="Verdana"/>
              <a:ea typeface="Verdana"/>
              <a:cs typeface="Verdana"/>
              <a:sym typeface="Verdana"/>
            </a:endParaRPr>
          </a:p>
          <a:p>
            <a:pPr marL="914400" lvl="0" indent="-279400" algn="l">
              <a:spcBef>
                <a:spcPts val="0"/>
              </a:spcBef>
              <a:spcAft>
                <a:spcPts val="0"/>
              </a:spcAft>
              <a:buClr>
                <a:schemeClr val="dk1"/>
              </a:buClr>
              <a:buSzPct val="100000"/>
            </a:pPr>
            <a:r>
              <a:rPr lang="es" sz="800">
                <a:solidFill>
                  <a:schemeClr val="dk1"/>
                </a:solidFill>
                <a:highlight>
                  <a:srgbClr val="FFFFFF"/>
                </a:highlight>
              </a:rPr>
              <a:t>&lt;input type='text'&gt; caja de texto </a:t>
            </a:r>
          </a:p>
          <a:p>
            <a:pPr lvl="0" algn="ctr">
              <a:spcBef>
                <a:spcPts val="0"/>
              </a:spcBef>
              <a:spcAft>
                <a:spcPts val="0"/>
              </a:spcAft>
              <a:buClr>
                <a:schemeClr val="dk1"/>
              </a:buClr>
              <a:buSzPct val="137500"/>
              <a:buFont typeface="Arial"/>
              <a:buNone/>
            </a:pPr>
            <a:endParaRPr sz="800">
              <a:solidFill>
                <a:schemeClr val="dk1"/>
              </a:solidFill>
              <a:highlight>
                <a:srgbClr val="FFFFFF"/>
              </a:highlight>
              <a:latin typeface="Verdana"/>
              <a:ea typeface="Verdana"/>
              <a:cs typeface="Verdana"/>
              <a:sym typeface="Verdana"/>
            </a:endParaRPr>
          </a:p>
          <a:p>
            <a:pPr marL="914400" lvl="0" indent="-279400" algn="l">
              <a:spcBef>
                <a:spcPts val="0"/>
              </a:spcBef>
              <a:spcAft>
                <a:spcPts val="0"/>
              </a:spcAft>
              <a:buClr>
                <a:schemeClr val="dk1"/>
              </a:buClr>
              <a:buSzPct val="100000"/>
            </a:pPr>
            <a:r>
              <a:rPr lang="es" sz="800">
                <a:solidFill>
                  <a:schemeClr val="dk1"/>
                </a:solidFill>
                <a:highlight>
                  <a:srgbClr val="FFFFFF"/>
                </a:highlight>
              </a:rPr>
              <a:t>&lt;input type='password'&gt; Contraseña</a:t>
            </a:r>
          </a:p>
          <a:p>
            <a:pPr lvl="0" algn="ctr">
              <a:spcBef>
                <a:spcPts val="0"/>
              </a:spcBef>
              <a:spcAft>
                <a:spcPts val="0"/>
              </a:spcAft>
              <a:buClr>
                <a:schemeClr val="dk1"/>
              </a:buClr>
              <a:buSzPct val="137500"/>
              <a:buFont typeface="Arial"/>
              <a:buNone/>
            </a:pPr>
            <a:endParaRPr sz="800">
              <a:solidFill>
                <a:schemeClr val="dk1"/>
              </a:solidFill>
              <a:highlight>
                <a:srgbClr val="FFFFFF"/>
              </a:highlight>
              <a:latin typeface="Verdana"/>
              <a:ea typeface="Verdana"/>
              <a:cs typeface="Verdana"/>
              <a:sym typeface="Verdana"/>
            </a:endParaRPr>
          </a:p>
          <a:p>
            <a:pPr marL="914400" lvl="0" indent="-279400" algn="l" rtl="0">
              <a:spcBef>
                <a:spcPts val="0"/>
              </a:spcBef>
              <a:spcAft>
                <a:spcPts val="0"/>
              </a:spcAft>
              <a:buClr>
                <a:schemeClr val="dk1"/>
              </a:buClr>
              <a:buSzPct val="100000"/>
            </a:pPr>
            <a:r>
              <a:rPr lang="es" sz="800">
                <a:solidFill>
                  <a:schemeClr val="dk1"/>
                </a:solidFill>
                <a:highlight>
                  <a:srgbClr val="FFFFFF"/>
                </a:highlight>
              </a:rPr>
              <a:t>&lt;input type='radio'&gt; Botones</a:t>
            </a:r>
          </a:p>
          <a:p>
            <a:pPr lvl="0">
              <a:spcBef>
                <a:spcPts val="0"/>
              </a:spcBef>
              <a:buNone/>
            </a:pPr>
            <a:endParaRPr/>
          </a:p>
        </p:txBody>
      </p:sp>
      <p:pic>
        <p:nvPicPr>
          <p:cNvPr id="61" name="Shape 61"/>
          <p:cNvPicPr preferRelativeResize="0"/>
          <p:nvPr/>
        </p:nvPicPr>
        <p:blipFill>
          <a:blip r:embed="rId3">
            <a:alphaModFix/>
          </a:blip>
          <a:stretch>
            <a:fillRect/>
          </a:stretch>
        </p:blipFill>
        <p:spPr>
          <a:xfrm>
            <a:off x="547775" y="2205374"/>
            <a:ext cx="7177000" cy="2525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s"/>
              <a:t>GESTIÓN DE FORMULARIOS</a:t>
            </a:r>
          </a:p>
        </p:txBody>
      </p:sp>
      <p:sp>
        <p:nvSpPr>
          <p:cNvPr id="67" name="Shape 6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spcAft>
                <a:spcPts val="0"/>
              </a:spcAft>
              <a:buClr>
                <a:schemeClr val="dk1"/>
              </a:buClr>
              <a:buSzPct val="61111"/>
              <a:buFont typeface="Arial"/>
              <a:buNone/>
            </a:pPr>
            <a:r>
              <a:rPr lang="es">
                <a:solidFill>
                  <a:schemeClr val="dk1"/>
                </a:solidFill>
                <a:highlight>
                  <a:srgbClr val="FFFFFF"/>
                </a:highlight>
              </a:rPr>
              <a:t>El  atributo name  de  cada  uno  de  estos  tipos  de  controles  es  el  que  envía  el  formulario junto con el dato recogido por el campo.</a:t>
            </a:r>
          </a:p>
          <a:p>
            <a:pPr lvl="0" rtl="0">
              <a:spcBef>
                <a:spcPts val="0"/>
              </a:spcBef>
              <a:spcAft>
                <a:spcPts val="0"/>
              </a:spcAft>
              <a:buNone/>
            </a:pPr>
            <a:r>
              <a:rPr lang="es">
                <a:solidFill>
                  <a:schemeClr val="dk1"/>
                </a:solidFill>
                <a:highlight>
                  <a:srgbClr val="FFFFFF"/>
                </a:highlight>
              </a:rPr>
              <a:t>Estos  datos  pueden  recogerse  en  PHP  mediante  las  variables  superglobales $_POST o $_GET, según cuál haya sido el método de envío elegido.</a:t>
            </a:r>
          </a:p>
          <a:p>
            <a:pPr lvl="0" rtl="0">
              <a:spcBef>
                <a:spcPts val="0"/>
              </a:spcBef>
              <a:spcAft>
                <a:spcPts val="0"/>
              </a:spcAft>
              <a:buNone/>
            </a:pPr>
            <a:endParaRPr>
              <a:solidFill>
                <a:schemeClr val="dk1"/>
              </a:solidFill>
              <a:highlight>
                <a:srgbClr val="FFFFFF"/>
              </a:highlight>
            </a:endParaRPr>
          </a:p>
          <a:p>
            <a:pPr lvl="0" rtl="0">
              <a:spcBef>
                <a:spcPts val="0"/>
              </a:spcBef>
              <a:spcAft>
                <a:spcPts val="0"/>
              </a:spcAft>
              <a:buNone/>
            </a:pPr>
            <a:r>
              <a:rPr lang="es" sz="1400">
                <a:solidFill>
                  <a:schemeClr val="dk1"/>
                </a:solidFill>
                <a:highlight>
                  <a:srgbClr val="FFFFFF"/>
                </a:highlight>
              </a:rPr>
              <a:t>EJERCICIO:</a:t>
            </a:r>
          </a:p>
          <a:p>
            <a:pPr lvl="0" rtl="0">
              <a:spcBef>
                <a:spcPts val="0"/>
              </a:spcBef>
              <a:spcAft>
                <a:spcPts val="0"/>
              </a:spcAft>
              <a:buNone/>
            </a:pPr>
            <a:r>
              <a:rPr lang="es" sz="1200">
                <a:solidFill>
                  <a:schemeClr val="dk1"/>
                </a:solidFill>
                <a:highlight>
                  <a:srgbClr val="FFFFFF"/>
                </a:highlight>
              </a:rPr>
              <a:t>Crear   un   formulario   de   control   de   acceso   (control_de_acceso.html)   mediante credenciales   (identificativo   y   clave),   enviar   sus   datos   a   un   script   PHP (contro_de_acceso_array.php) que compruebe las credenciales contra un array (nombre, identificativo, clave) y, en caso de que sean correctas, muestre el mensaje </a:t>
            </a:r>
          </a:p>
          <a:p>
            <a:pPr lvl="0" rtl="0">
              <a:spcBef>
                <a:spcPts val="0"/>
              </a:spcBef>
              <a:spcAft>
                <a:spcPts val="0"/>
              </a:spcAft>
              <a:buNone/>
            </a:pPr>
            <a:r>
              <a:rPr lang="es" sz="1200">
                <a:solidFill>
                  <a:schemeClr val="dk1"/>
                </a:solidFill>
                <a:highlight>
                  <a:srgbClr val="FFFFFF"/>
                </a:highlight>
              </a:rPr>
              <a:t>"Bienvenid@ nombre_del_usuario ", y en caso contrario, muestre el mensaje "Acceso no autorizado".</a:t>
            </a:r>
          </a:p>
          <a:p>
            <a:pPr lvl="0">
              <a:spcBef>
                <a:spcPts val="0"/>
              </a:spcBef>
              <a:spcAft>
                <a:spcPts val="0"/>
              </a:spcAft>
              <a:buClr>
                <a:schemeClr val="dk1"/>
              </a:buClr>
              <a:buSzPct val="61111"/>
              <a:buFont typeface="Arial"/>
              <a:buNone/>
            </a:pPr>
            <a:endParaRPr>
              <a:solidFill>
                <a:schemeClr val="dk1"/>
              </a:solidFill>
              <a:highlight>
                <a:srgbClr val="FFFFFF"/>
              </a:highlight>
            </a:endParaRPr>
          </a:p>
          <a:p>
            <a:pPr lvl="0">
              <a:spcBef>
                <a:spcPts val="0"/>
              </a:spcBef>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11700" y="123479"/>
            <a:ext cx="8520600" cy="504056"/>
          </a:xfrm>
        </p:spPr>
        <p:txBody>
          <a:bodyPr/>
          <a:lstStyle/>
          <a:p>
            <a:r>
              <a:rPr lang="es-ES" sz="2400" dirty="0" smtClean="0"/>
              <a:t>$_POST</a:t>
            </a:r>
            <a:endParaRPr lang="es-ES" sz="2400" dirty="0"/>
          </a:p>
        </p:txBody>
      </p:sp>
      <p:sp>
        <p:nvSpPr>
          <p:cNvPr id="3" name="2 Marcador de texto"/>
          <p:cNvSpPr>
            <a:spLocks noGrp="1"/>
          </p:cNvSpPr>
          <p:nvPr>
            <p:ph type="body" idx="1"/>
          </p:nvPr>
        </p:nvSpPr>
        <p:spPr>
          <a:xfrm>
            <a:off x="311700" y="699542"/>
            <a:ext cx="8520600" cy="4248472"/>
          </a:xfrm>
        </p:spPr>
        <p:txBody>
          <a:bodyPr/>
          <a:lstStyle/>
          <a:p>
            <a:r>
              <a:rPr lang="es-ES" dirty="0"/>
              <a:t>Para acceder desde PHP a los datos recibidos mediante un formulario tendremos que recurrir a las </a:t>
            </a:r>
            <a:r>
              <a:rPr lang="es-ES" dirty="0" err="1"/>
              <a:t>superglobales</a:t>
            </a:r>
            <a:r>
              <a:rPr lang="es-ES" dirty="0"/>
              <a:t> $_POST, $_GET o $_</a:t>
            </a:r>
            <a:r>
              <a:rPr lang="es-ES" dirty="0" smtClean="0"/>
              <a:t>REQUEST</a:t>
            </a:r>
          </a:p>
          <a:p>
            <a:r>
              <a:rPr lang="es-ES" dirty="0" smtClean="0"/>
              <a:t>Recuerde </a:t>
            </a:r>
            <a:r>
              <a:rPr lang="es-ES" dirty="0"/>
              <a:t>que estas </a:t>
            </a:r>
            <a:r>
              <a:rPr lang="es-ES" dirty="0" err="1"/>
              <a:t>superglobales</a:t>
            </a:r>
            <a:r>
              <a:rPr lang="es-ES" dirty="0"/>
              <a:t> son </a:t>
            </a:r>
            <a:r>
              <a:rPr lang="es-ES" dirty="0" err="1"/>
              <a:t>arrays</a:t>
            </a:r>
            <a:r>
              <a:rPr lang="es-ES" dirty="0"/>
              <a:t> asociativos cuyos índices coinciden con los valores de los atributos </a:t>
            </a:r>
            <a:r>
              <a:rPr lang="es-ES" u="sng" dirty="0" err="1"/>
              <a:t>name</a:t>
            </a:r>
            <a:r>
              <a:rPr lang="es-ES" dirty="0"/>
              <a:t> de los controles de los formularios cuando se utiliza el método POST.</a:t>
            </a:r>
          </a:p>
          <a:p>
            <a:r>
              <a:rPr lang="es-ES" dirty="0"/>
              <a:t>Tenga en cuenta que el tamaño de los datos que se pueden enviar a través de peticiones GET suele menor que el del método POST. </a:t>
            </a:r>
            <a:endParaRPr lang="es-ES" dirty="0" smtClean="0"/>
          </a:p>
          <a:p>
            <a:r>
              <a:rPr lang="es-ES" dirty="0" smtClean="0"/>
              <a:t>La </a:t>
            </a:r>
            <a:r>
              <a:rPr lang="es-ES" dirty="0"/>
              <a:t>limitación para el método GET puede encontrarse en el propio agente de usuario (el navegador del cliente), que trunque la URL a 255 caracteres, o en el lado del servidor Apache, donde el tamaño máximo está controlado por la directiva </a:t>
            </a:r>
            <a:r>
              <a:rPr lang="es-ES" u="sng" dirty="0" err="1"/>
              <a:t>LimitRequetsLine</a:t>
            </a:r>
            <a:r>
              <a:rPr lang="es-ES" dirty="0"/>
              <a:t> del </a:t>
            </a:r>
            <a:r>
              <a:rPr lang="es-ES" dirty="0" err="1"/>
              <a:t>httpd.conf</a:t>
            </a:r>
            <a:r>
              <a:rPr lang="es-ES" dirty="0"/>
              <a:t>.</a:t>
            </a:r>
          </a:p>
          <a:p>
            <a:endParaRPr lang="es-ES" dirty="0"/>
          </a:p>
        </p:txBody>
      </p:sp>
    </p:spTree>
    <p:extLst>
      <p:ext uri="{BB962C8B-B14F-4D97-AF65-F5344CB8AC3E}">
        <p14:creationId xmlns:p14="http://schemas.microsoft.com/office/powerpoint/2010/main" xmlns="" val="2480448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311700" y="411510"/>
            <a:ext cx="8520600" cy="4157365"/>
          </a:xfrm>
        </p:spPr>
        <p:txBody>
          <a:bodyPr/>
          <a:lstStyle/>
          <a:p>
            <a:pPr marL="285750" indent="-285750">
              <a:buFont typeface="Arial" panose="020B0604020202020204" pitchFamily="34" charset="0"/>
              <a:buChar char="•"/>
            </a:pPr>
            <a:r>
              <a:rPr lang="es-ES" dirty="0"/>
              <a:t>Recuerde que en el caso del método POST, la directiva </a:t>
            </a:r>
            <a:r>
              <a:rPr lang="es-ES" u="sng" dirty="0" err="1"/>
              <a:t>post_max_size</a:t>
            </a:r>
            <a:r>
              <a:rPr lang="es-ES" dirty="0"/>
              <a:t> del php.ini determina el tamaño máximo de los datos que pueden enviarse. Pero esta directiva está supeditada al valor establecido en la directiva </a:t>
            </a:r>
            <a:r>
              <a:rPr lang="es-ES" u="sng" dirty="0" err="1"/>
              <a:t>LimitRequestBody</a:t>
            </a:r>
            <a:r>
              <a:rPr lang="es-ES" dirty="0"/>
              <a:t> del </a:t>
            </a:r>
            <a:r>
              <a:rPr lang="es-ES" dirty="0" err="1"/>
              <a:t>httpd.conf</a:t>
            </a:r>
            <a:r>
              <a:rPr lang="es-ES" dirty="0"/>
              <a:t> de Apache.</a:t>
            </a:r>
          </a:p>
          <a:p>
            <a:pPr marL="285750" indent="-285750">
              <a:buFont typeface="Arial" panose="020B0604020202020204" pitchFamily="34" charset="0"/>
              <a:buChar char="•"/>
            </a:pPr>
            <a:r>
              <a:rPr lang="es-ES" dirty="0"/>
              <a:t>Recuerde que si un script PHP recibe variables con el mismo nombre a través de varias vías simultáneamente (GET, POST o Cookies) se procesarán según el orden establecido en la directiva </a:t>
            </a:r>
            <a:r>
              <a:rPr lang="es-ES" u="sng" dirty="0" err="1"/>
              <a:t>request_order</a:t>
            </a:r>
            <a:r>
              <a:rPr lang="es-ES" dirty="0"/>
              <a:t> del php.ini, de modo que la última que aparezca en esta directiva será la que prevalecerá.</a:t>
            </a:r>
          </a:p>
        </p:txBody>
      </p:sp>
    </p:spTree>
    <p:extLst>
      <p:ext uri="{BB962C8B-B14F-4D97-AF65-F5344CB8AC3E}">
        <p14:creationId xmlns:p14="http://schemas.microsoft.com/office/powerpoint/2010/main" xmlns="" val="1196013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264625"/>
            <a:ext cx="8520600" cy="1158000"/>
          </a:xfrm>
          <a:prstGeom prst="rect">
            <a:avLst/>
          </a:prstGeom>
        </p:spPr>
        <p:txBody>
          <a:bodyPr lIns="91425" tIns="91425" rIns="91425" bIns="91425" anchor="t" anchorCtr="0">
            <a:noAutofit/>
          </a:bodyPr>
          <a:lstStyle/>
          <a:p>
            <a:pPr lvl="0" algn="just">
              <a:lnSpc>
                <a:spcPct val="115000"/>
              </a:lnSpc>
              <a:spcBef>
                <a:spcPts val="1800"/>
              </a:spcBef>
              <a:spcAft>
                <a:spcPts val="400"/>
              </a:spcAft>
              <a:buClr>
                <a:schemeClr val="dk1"/>
              </a:buClr>
              <a:buSzPct val="45833"/>
              <a:buFont typeface="Arial"/>
              <a:buNone/>
            </a:pPr>
            <a:r>
              <a:rPr lang="es" sz="2400">
                <a:solidFill>
                  <a:srgbClr val="000000"/>
                </a:solidFill>
                <a:highlight>
                  <a:srgbClr val="FFFFFF"/>
                </a:highlight>
              </a:rPr>
              <a:t>Caja de texto, caja de contraseña y área de texto (input text, input password,textarea)</a:t>
            </a:r>
          </a:p>
          <a:p>
            <a:pPr lvl="0" algn="just">
              <a:lnSpc>
                <a:spcPct val="115000"/>
              </a:lnSpc>
              <a:spcBef>
                <a:spcPts val="400"/>
              </a:spcBef>
              <a:spcAft>
                <a:spcPts val="400"/>
              </a:spcAft>
              <a:buClr>
                <a:schemeClr val="dk1"/>
              </a:buClr>
              <a:buSzPct val="100000"/>
              <a:buFont typeface="Arial"/>
              <a:buNone/>
            </a:pPr>
            <a:endParaRPr sz="1100">
              <a:highlight>
                <a:srgbClr val="FFFFFF"/>
              </a:highlight>
            </a:endParaRPr>
          </a:p>
          <a:p>
            <a:pPr lvl="0">
              <a:spcBef>
                <a:spcPts val="0"/>
              </a:spcBef>
              <a:buNone/>
            </a:pPr>
            <a:endParaRPr/>
          </a:p>
        </p:txBody>
      </p:sp>
      <p:sp>
        <p:nvSpPr>
          <p:cNvPr id="73" name="Shape 73"/>
          <p:cNvSpPr txBox="1">
            <a:spLocks noGrp="1"/>
          </p:cNvSpPr>
          <p:nvPr>
            <p:ph type="body" idx="1"/>
          </p:nvPr>
        </p:nvSpPr>
        <p:spPr>
          <a:xfrm>
            <a:off x="311700" y="1934525"/>
            <a:ext cx="8520600" cy="2634300"/>
          </a:xfrm>
          <a:prstGeom prst="rect">
            <a:avLst/>
          </a:prstGeom>
        </p:spPr>
        <p:txBody>
          <a:bodyPr lIns="91425" tIns="91425" rIns="91425" bIns="91425" anchor="t" anchorCtr="0">
            <a:noAutofit/>
          </a:bodyPr>
          <a:lstStyle/>
          <a:p>
            <a:pPr marL="457200" lvl="0" indent="-228600" algn="just" rtl="0">
              <a:spcBef>
                <a:spcPts val="400"/>
              </a:spcBef>
              <a:spcAft>
                <a:spcPts val="400"/>
              </a:spcAft>
              <a:buClr>
                <a:schemeClr val="dk1"/>
              </a:buClr>
            </a:pPr>
            <a:r>
              <a:rPr lang="es">
                <a:solidFill>
                  <a:schemeClr val="dk1"/>
                </a:solidFill>
                <a:highlight>
                  <a:srgbClr val="FFFFFF"/>
                </a:highlight>
              </a:rPr>
              <a:t>Este control se envía siempre. El valor enviado es el contenido de la caja o área.</a:t>
            </a:r>
          </a:p>
          <a:p>
            <a:pPr marL="457200" lvl="0" indent="-228600" algn="just" rtl="0">
              <a:spcBef>
                <a:spcPts val="400"/>
              </a:spcBef>
              <a:spcAft>
                <a:spcPts val="400"/>
              </a:spcAft>
              <a:buClr>
                <a:schemeClr val="dk1"/>
              </a:buClr>
            </a:pPr>
            <a:r>
              <a:rPr lang="es">
                <a:solidFill>
                  <a:schemeClr val="dk1"/>
                </a:solidFill>
                <a:highlight>
                  <a:srgbClr val="FFFFFF"/>
                </a:highlight>
              </a:rPr>
              <a:t>La variable la pasa con el valor que introducimos en dicha caja o el value que especificamos</a:t>
            </a:r>
          </a:p>
          <a:p>
            <a:pPr lvl="0" algn="just">
              <a:spcBef>
                <a:spcPts val="400"/>
              </a:spcBef>
              <a:spcAft>
                <a:spcPts val="400"/>
              </a:spcAft>
              <a:buNone/>
            </a:pPr>
            <a:endParaRPr>
              <a:solidFill>
                <a:schemeClr val="dk1"/>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s"/>
              <a:t>SUPERGLOBALS</a:t>
            </a:r>
          </a:p>
        </p:txBody>
      </p:sp>
      <p:sp>
        <p:nvSpPr>
          <p:cNvPr id="79" name="Shape 79"/>
          <p:cNvSpPr txBox="1">
            <a:spLocks noGrp="1"/>
          </p:cNvSpPr>
          <p:nvPr>
            <p:ph type="body" idx="1"/>
          </p:nvPr>
        </p:nvSpPr>
        <p:spPr>
          <a:xfrm>
            <a:off x="14690" y="915566"/>
            <a:ext cx="8877789" cy="4104456"/>
          </a:xfrm>
          <a:prstGeom prst="rect">
            <a:avLst/>
          </a:prstGeom>
        </p:spPr>
        <p:txBody>
          <a:bodyPr lIns="91425" tIns="91425" rIns="91425" bIns="91425" anchor="t" anchorCtr="0">
            <a:noAutofit/>
          </a:bodyPr>
          <a:lstStyle/>
          <a:p>
            <a:pPr marL="457200" lvl="0" indent="-228600" rtl="0">
              <a:spcBef>
                <a:spcPts val="0"/>
              </a:spcBef>
            </a:pPr>
            <a:r>
              <a:rPr lang="es" dirty="0"/>
              <a:t>$_POST</a:t>
            </a:r>
          </a:p>
          <a:p>
            <a:pPr marL="457200" lvl="0" indent="-228600" rtl="0">
              <a:spcBef>
                <a:spcPts val="0"/>
              </a:spcBef>
            </a:pPr>
            <a:r>
              <a:rPr lang="es" dirty="0"/>
              <a:t>$_GET</a:t>
            </a:r>
          </a:p>
          <a:p>
            <a:pPr marL="457200" lvl="0" indent="-228600">
              <a:spcBef>
                <a:spcPts val="0"/>
              </a:spcBef>
            </a:pPr>
            <a:r>
              <a:rPr lang="es" dirty="0"/>
              <a:t>$_</a:t>
            </a:r>
            <a:r>
              <a:rPr lang="es" dirty="0" smtClean="0"/>
              <a:t>REQUEST</a:t>
            </a:r>
          </a:p>
          <a:p>
            <a:pPr marL="457200" lvl="0" indent="-228600"/>
            <a:r>
              <a:rPr lang="es-ES" dirty="0"/>
              <a:t>$_SERVER['PHP_SELF</a:t>
            </a:r>
            <a:r>
              <a:rPr lang="es-ES" dirty="0" smtClean="0"/>
              <a:t>']</a:t>
            </a:r>
          </a:p>
          <a:p>
            <a:pPr marL="457200" lvl="0" indent="-228600"/>
            <a:r>
              <a:rPr lang="es-ES" dirty="0"/>
              <a:t>	</a:t>
            </a:r>
            <a:r>
              <a:rPr lang="es-ES" sz="1600" dirty="0" smtClean="0"/>
              <a:t>'</a:t>
            </a:r>
            <a:r>
              <a:rPr lang="es-ES" sz="1600" i="1" dirty="0" smtClean="0"/>
              <a:t>PHP_SELF</a:t>
            </a:r>
            <a:r>
              <a:rPr lang="es-ES" sz="1600" dirty="0" smtClean="0"/>
              <a:t>‘ El </a:t>
            </a:r>
            <a:r>
              <a:rPr lang="es-ES" sz="1600" dirty="0"/>
              <a:t>nombre del archivo de script ejecutándose actualmente, relativa al directorio raíz de documentos del servidor. Por ejemplo, el valor de $_SERVER['PHP_SELF'] en un script ejecutado en la dirección http://example.com/foo/bar.php será /</a:t>
            </a:r>
            <a:r>
              <a:rPr lang="es-ES" sz="1600" dirty="0" err="1"/>
              <a:t>foo</a:t>
            </a:r>
            <a:r>
              <a:rPr lang="es-ES" sz="1600" dirty="0"/>
              <a:t>/</a:t>
            </a:r>
            <a:r>
              <a:rPr lang="es-ES" sz="1600" dirty="0" err="1"/>
              <a:t>bar.php</a:t>
            </a:r>
            <a:r>
              <a:rPr lang="es-ES" sz="1600" dirty="0"/>
              <a:t>. La constante </a:t>
            </a:r>
            <a:r>
              <a:rPr lang="es-ES" sz="1600" dirty="0">
                <a:hlinkClick r:id="rId3"/>
              </a:rPr>
              <a:t>__FILE__</a:t>
            </a:r>
            <a:r>
              <a:rPr lang="es-ES" sz="1600" dirty="0"/>
              <a:t> contiene la ruta completa del fichero actual, incluyendo el nombre del archivo. Si PHP se está ejecutando como un proceso de línea de comando, esta variable es el nombre del script desde PHP 4.3.0. En anteriores versiones no estaba disponible.</a:t>
            </a:r>
            <a:endParaRPr lang="e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nSpc>
                <a:spcPct val="115000"/>
              </a:lnSpc>
              <a:spcBef>
                <a:spcPts val="0"/>
              </a:spcBef>
              <a:buClr>
                <a:schemeClr val="dk1"/>
              </a:buClr>
              <a:buSzPct val="50000"/>
              <a:buFont typeface="Arial"/>
              <a:buNone/>
            </a:pPr>
            <a:r>
              <a:rPr lang="es" sz="2150" b="1"/>
              <a:t>Botones tipo radio</a:t>
            </a:r>
          </a:p>
        </p:txBody>
      </p:sp>
      <p:sp>
        <p:nvSpPr>
          <p:cNvPr id="85" name="Shape 85"/>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spcAft>
                <a:spcPts val="0"/>
              </a:spcAft>
              <a:buClr>
                <a:schemeClr val="dk1"/>
              </a:buClr>
              <a:buSzPct val="50000"/>
              <a:buFont typeface="Arial"/>
              <a:buNone/>
            </a:pPr>
            <a:endParaRPr sz="2150" b="1">
              <a:solidFill>
                <a:schemeClr val="dk1"/>
              </a:solidFill>
            </a:endParaRPr>
          </a:p>
          <a:p>
            <a:pPr marL="457200" lvl="0" indent="-304800" algn="just">
              <a:spcBef>
                <a:spcPts val="0"/>
              </a:spcBef>
              <a:spcAft>
                <a:spcPts val="0"/>
              </a:spcAft>
              <a:buClr>
                <a:schemeClr val="dk1"/>
              </a:buClr>
              <a:buSzPct val="100000"/>
            </a:pPr>
            <a:r>
              <a:rPr lang="es" sz="1200">
                <a:solidFill>
                  <a:schemeClr val="dk1"/>
                </a:solidFill>
                <a:latin typeface="Verdana"/>
                <a:ea typeface="Verdana"/>
                <a:cs typeface="Verdana"/>
                <a:sym typeface="Verdana"/>
              </a:rPr>
              <a:t>Los botones tipo radio que corresponden a un mismo campo deben llevar el atributo </a:t>
            </a:r>
            <a:r>
              <a:rPr lang="es" sz="1200">
                <a:solidFill>
                  <a:schemeClr val="dk1"/>
                </a:solidFill>
                <a:latin typeface="Courier New"/>
                <a:ea typeface="Courier New"/>
                <a:cs typeface="Courier New"/>
                <a:sym typeface="Courier New"/>
              </a:rPr>
              <a:t>name</a:t>
            </a:r>
            <a:r>
              <a:rPr lang="es" sz="1200">
                <a:solidFill>
                  <a:schemeClr val="dk1"/>
                </a:solidFill>
                <a:latin typeface="Verdana"/>
                <a:ea typeface="Verdana"/>
                <a:cs typeface="Verdana"/>
                <a:sym typeface="Verdana"/>
              </a:rPr>
              <a:t> en todos ellos con el mismo valor. También deben llevar el atributo </a:t>
            </a:r>
            <a:r>
              <a:rPr lang="es" sz="1200">
                <a:solidFill>
                  <a:schemeClr val="dk1"/>
                </a:solidFill>
                <a:latin typeface="Courier New"/>
                <a:ea typeface="Courier New"/>
                <a:cs typeface="Courier New"/>
                <a:sym typeface="Courier New"/>
              </a:rPr>
              <a:t>value</a:t>
            </a:r>
            <a:r>
              <a:rPr lang="es" sz="1200">
                <a:solidFill>
                  <a:schemeClr val="dk1"/>
                </a:solidFill>
                <a:latin typeface="Verdana"/>
                <a:ea typeface="Verdana"/>
                <a:cs typeface="Verdana"/>
                <a:sym typeface="Verdana"/>
              </a:rPr>
              <a:t> que indica el texto a mostrar en el caso de que esté seleccionado. Ejemplo:</a:t>
            </a:r>
          </a:p>
          <a:p>
            <a:pPr lvl="0">
              <a:spcBef>
                <a:spcPts val="0"/>
              </a:spcBef>
              <a:spcAft>
                <a:spcPts val="0"/>
              </a:spcAft>
              <a:buClr>
                <a:schemeClr val="dk1"/>
              </a:buClr>
              <a:buSzPct val="91666"/>
              <a:buFont typeface="Arial"/>
              <a:buNone/>
            </a:pPr>
            <a:r>
              <a:rPr lang="es" sz="1200">
                <a:solidFill>
                  <a:schemeClr val="dk1"/>
                </a:solidFill>
                <a:latin typeface="Courier New"/>
                <a:ea typeface="Courier New"/>
                <a:cs typeface="Courier New"/>
                <a:sym typeface="Courier New"/>
              </a:rPr>
              <a:t>sexo&lt;br/&gt;</a:t>
            </a:r>
          </a:p>
          <a:p>
            <a:pPr lvl="0">
              <a:spcBef>
                <a:spcPts val="0"/>
              </a:spcBef>
              <a:spcAft>
                <a:spcPts val="0"/>
              </a:spcAft>
              <a:buClr>
                <a:schemeClr val="dk1"/>
              </a:buClr>
              <a:buSzPct val="91666"/>
              <a:buFont typeface="Arial"/>
              <a:buNone/>
            </a:pPr>
            <a:r>
              <a:rPr lang="es" sz="1200">
                <a:solidFill>
                  <a:schemeClr val="dk1"/>
                </a:solidFill>
                <a:latin typeface="Courier New"/>
                <a:ea typeface="Courier New"/>
                <a:cs typeface="Courier New"/>
                <a:sym typeface="Courier New"/>
              </a:rPr>
              <a:t>&lt;input type="radio" name="sexo" value="V"/&gt; Varón&lt;br/&gt;</a:t>
            </a:r>
          </a:p>
          <a:p>
            <a:pPr lvl="0">
              <a:spcBef>
                <a:spcPts val="0"/>
              </a:spcBef>
              <a:spcAft>
                <a:spcPts val="0"/>
              </a:spcAft>
              <a:buClr>
                <a:schemeClr val="dk1"/>
              </a:buClr>
              <a:buSzPct val="91666"/>
              <a:buFont typeface="Arial"/>
              <a:buNone/>
            </a:pPr>
            <a:r>
              <a:rPr lang="es" sz="1200">
                <a:solidFill>
                  <a:schemeClr val="dk1"/>
                </a:solidFill>
                <a:latin typeface="Courier New"/>
                <a:ea typeface="Courier New"/>
                <a:cs typeface="Courier New"/>
                <a:sym typeface="Courier New"/>
              </a:rPr>
              <a:t>&lt;input type="radio" name="sexo" value="M"/&gt; Mujer</a:t>
            </a:r>
          </a:p>
          <a:p>
            <a:pPr lvl="0" indent="234950" algn="just">
              <a:spcBef>
                <a:spcPts val="0"/>
              </a:spcBef>
              <a:spcAft>
                <a:spcPts val="0"/>
              </a:spcAft>
              <a:buClr>
                <a:schemeClr val="dk1"/>
              </a:buClr>
              <a:buSzPct val="91666"/>
              <a:buFont typeface="Arial"/>
              <a:buNone/>
            </a:pPr>
            <a:r>
              <a:rPr lang="es" sz="1200">
                <a:solidFill>
                  <a:schemeClr val="dk1"/>
                </a:solidFill>
                <a:latin typeface="Verdana"/>
                <a:ea typeface="Verdana"/>
                <a:cs typeface="Verdana"/>
                <a:sym typeface="Verdana"/>
              </a:rPr>
              <a:t>El código php de la página donde se recogen los datos lo obtendremos mediante la variable </a:t>
            </a:r>
            <a:r>
              <a:rPr lang="es" sz="1200">
                <a:solidFill>
                  <a:schemeClr val="dk1"/>
                </a:solidFill>
                <a:latin typeface="Courier New"/>
                <a:ea typeface="Courier New"/>
                <a:cs typeface="Courier New"/>
                <a:sym typeface="Courier New"/>
              </a:rPr>
              <a:t>$_POST['valor_de_name']</a:t>
            </a:r>
            <a:r>
              <a:rPr lang="es" sz="1200">
                <a:solidFill>
                  <a:schemeClr val="dk1"/>
                </a:solidFill>
                <a:latin typeface="Verdana"/>
                <a:ea typeface="Verdana"/>
                <a:cs typeface="Verdana"/>
                <a:sym typeface="Verdana"/>
              </a:rPr>
              <a:t>, tal cómo hicimos con los campos de texto en la página anterior. El dato recogido será el valor del atributo value del elemento seleccionado. Si no estuviera seleccionado ningún botón, la variable quedará vacía.</a:t>
            </a:r>
          </a:p>
          <a:p>
            <a:pPr lvl="0" indent="234950" algn="just" rtl="0">
              <a:spcBef>
                <a:spcPts val="0"/>
              </a:spcBef>
              <a:spcAft>
                <a:spcPts val="0"/>
              </a:spcAft>
              <a:buClr>
                <a:schemeClr val="dk1"/>
              </a:buClr>
              <a:buSzPct val="91666"/>
              <a:buFont typeface="Arial"/>
              <a:buNone/>
            </a:pPr>
            <a:endParaRPr sz="1200">
              <a:solidFill>
                <a:schemeClr val="dk1"/>
              </a:solidFill>
              <a:latin typeface="Courier New"/>
              <a:ea typeface="Courier New"/>
              <a:cs typeface="Courier New"/>
              <a:sym typeface="Courier New"/>
            </a:endParaRPr>
          </a:p>
          <a:p>
            <a:pPr marL="457200" lvl="0" indent="-228600">
              <a:spcBef>
                <a:spcPts val="0"/>
              </a:spcBef>
            </a:pPr>
            <a:r>
              <a:rPr lang="es"/>
              <a:t>Ejercicio: Ampliar el login pidiendote nombre y sexo </a:t>
            </a:r>
          </a:p>
        </p:txBody>
      </p:sp>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TotalTime>
  <Words>1254</Words>
  <Application>Microsoft Office PowerPoint</Application>
  <PresentationFormat>Presentación en pantalla (16:9)</PresentationFormat>
  <Paragraphs>101</Paragraphs>
  <Slides>16</Slides>
  <Notes>14</Notes>
  <HiddenSlides>0</HiddenSlides>
  <MMClips>0</MMClip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simple-light-2</vt:lpstr>
      <vt:lpstr>Diapositiva 1</vt:lpstr>
      <vt:lpstr>PÁGINAS AUTOPROCESADAS</vt:lpstr>
      <vt:lpstr>CONTROLES DENTRO DEL FORMULARIO</vt:lpstr>
      <vt:lpstr>GESTIÓN DE FORMULARIOS</vt:lpstr>
      <vt:lpstr>$_POST</vt:lpstr>
      <vt:lpstr>Diapositiva 6</vt:lpstr>
      <vt:lpstr>Caja de texto, caja de contraseña y área de texto (input text, input password,textarea)  </vt:lpstr>
      <vt:lpstr>SUPERGLOBALS</vt:lpstr>
      <vt:lpstr>Botones tipo radio</vt:lpstr>
      <vt:lpstr>Botón Enviar (input submit, button)</vt:lpstr>
      <vt:lpstr>Casilla de verificación (input checkbox)  Este control se envía solamente si se marca la casilla. El valor enviado es "on" si la casilla no tiene definido el atributo value o el valor del atributo value si éste está definido. &lt;input type="checkbox" name="casilla1" /&gt; Si no lo marco no lo envío en la URL &lt;input type="checkbox" name="casilla2" /&gt; Si lo marco se envia a $_POST o $_REQUEST Ejercicio: Realizar un formulario en el que nos pide el nombre de un cliente, edad, fecha de nacimiento y todos los idiomas hable indicando nivel medio, alto o bajo. Los posibles idiomas serán Ingles, Frances, Español, Italiano, Portugués  </vt:lpstr>
      <vt:lpstr>Casilla de verificación (input checkbox)</vt:lpstr>
      <vt:lpstr>Casilla de verificación (input checkbox)</vt:lpstr>
      <vt:lpstr>SELECT</vt:lpstr>
      <vt:lpstr>Imagenes</vt:lpstr>
      <vt:lpstr>Recepción  de datos en Formularios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Sonia Aranda Santos</dc:creator>
  <cp:lastModifiedBy>saranda</cp:lastModifiedBy>
  <cp:revision>14</cp:revision>
  <dcterms:modified xsi:type="dcterms:W3CDTF">2019-09-23T06:02:35Z</dcterms:modified>
</cp:coreProperties>
</file>