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9" r:id="rId3"/>
    <p:sldId id="260" r:id="rId4"/>
    <p:sldId id="261" r:id="rId5"/>
    <p:sldId id="263" r:id="rId6"/>
    <p:sldId id="293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51"/>
    <a:srgbClr val="0000FF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89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Naïve Bayes</a:t>
            </a:r>
          </a:p>
          <a:p>
            <a:endParaRPr lang="en-US" dirty="0"/>
          </a:p>
          <a:p>
            <a:endParaRPr lang="LID4096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EA660C-F5C6-4615-B7E9-7C3B84F6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3813"/>
              </p:ext>
            </p:extLst>
          </p:nvPr>
        </p:nvGraphicFramePr>
        <p:xfrm>
          <a:off x="861153" y="14237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FC750-6160-4787-B147-31862321C67C}"/>
              </a:ext>
            </a:extLst>
          </p:cNvPr>
          <p:cNvSpPr txBox="1"/>
          <p:nvPr/>
        </p:nvSpPr>
        <p:spPr>
          <a:xfrm>
            <a:off x="8989152" y="1668798"/>
            <a:ext cx="16965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=10 depressed</a:t>
            </a:r>
          </a:p>
          <a:p>
            <a:pPr>
              <a:lnSpc>
                <a:spcPct val="150000"/>
              </a:lnSpc>
            </a:pPr>
            <a:r>
              <a:rPr lang="en-US" dirty="0"/>
              <a:t>=90 healthy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/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/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Bayes Rule: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D0DFEFF-1ACC-4578-B0C5-CE9FC718230E}"/>
              </a:ext>
            </a:extLst>
          </p:cNvPr>
          <p:cNvSpPr/>
          <p:nvPr/>
        </p:nvSpPr>
        <p:spPr>
          <a:xfrm>
            <a:off x="4197427" y="4109292"/>
            <a:ext cx="859315" cy="61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C8025-34AC-4ECE-8D28-44C3BDE85F0F}"/>
              </a:ext>
            </a:extLst>
          </p:cNvPr>
          <p:cNvSpPr txBox="1"/>
          <p:nvPr/>
        </p:nvSpPr>
        <p:spPr>
          <a:xfrm>
            <a:off x="3757364" y="4737482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5D7185-3E2E-4A0D-84B8-1EFC8C600EBC}"/>
              </a:ext>
            </a:extLst>
          </p:cNvPr>
          <p:cNvSpPr/>
          <p:nvPr/>
        </p:nvSpPr>
        <p:spPr>
          <a:xfrm>
            <a:off x="5236685" y="3954016"/>
            <a:ext cx="859315" cy="456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19483-28D5-487B-8CBD-000646CACFDA}"/>
              </a:ext>
            </a:extLst>
          </p:cNvPr>
          <p:cNvSpPr txBox="1"/>
          <p:nvPr/>
        </p:nvSpPr>
        <p:spPr>
          <a:xfrm>
            <a:off x="5123455" y="3601305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F852E0-E482-4B5D-B485-2832E1689896}"/>
              </a:ext>
            </a:extLst>
          </p:cNvPr>
          <p:cNvSpPr/>
          <p:nvPr/>
        </p:nvSpPr>
        <p:spPr>
          <a:xfrm>
            <a:off x="6044588" y="4027534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E72C5E-CB36-44F1-B9EA-2E39AB27F95F}"/>
              </a:ext>
            </a:extLst>
          </p:cNvPr>
          <p:cNvSpPr/>
          <p:nvPr/>
        </p:nvSpPr>
        <p:spPr>
          <a:xfrm>
            <a:off x="5666342" y="4411220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458C4-1992-4EAE-926B-C045A0F874D0}"/>
              </a:ext>
            </a:extLst>
          </p:cNvPr>
          <p:cNvSpPr txBox="1"/>
          <p:nvPr/>
        </p:nvSpPr>
        <p:spPr>
          <a:xfrm>
            <a:off x="6488846" y="3812936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65098-CD80-4F04-BB36-28594BB7D9B4}"/>
              </a:ext>
            </a:extLst>
          </p:cNvPr>
          <p:cNvSpPr txBox="1"/>
          <p:nvPr/>
        </p:nvSpPr>
        <p:spPr>
          <a:xfrm>
            <a:off x="5933150" y="4722848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evidence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9" grpId="0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/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Example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h𝑒𝑎𝑙𝑡h𝑦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𝑑𝑖𝑎𝑔𝑛𝑜𝑠𝑒𝑑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h𝑒𝑎𝑙𝑡h𝑦</m:t>
                    </m:r>
                  </m:oMath>
                </a14:m>
                <a:r>
                  <a:rPr lang="en-US" dirty="0"/>
                  <a:t>|depressed) = 0.001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h𝑒𝑎𝑙𝑡h𝑦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6EB09FFD-3512-4B7F-A7A4-E9202417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11808"/>
              </p:ext>
            </p:extLst>
          </p:nvPr>
        </p:nvGraphicFramePr>
        <p:xfrm>
          <a:off x="1841654" y="3276858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D2CFEC59-0A3F-4F5F-A905-6474A4B8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6510"/>
              </p:ext>
            </p:extLst>
          </p:nvPr>
        </p:nvGraphicFramePr>
        <p:xfrm>
          <a:off x="1841653" y="52139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1-0.001=0.999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1-0.01=0.99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2BFAE5-A83C-49FC-84C6-7A19A52B9CDD}"/>
              </a:ext>
            </a:extLst>
          </p:cNvPr>
          <p:cNvSpPr txBox="1"/>
          <p:nvPr/>
        </p:nvSpPr>
        <p:spPr>
          <a:xfrm>
            <a:off x="1081453" y="4567660"/>
            <a:ext cx="97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each row must be 1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53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64E82-EF09-4BC3-BB0E-27AF0F5098EF}"/>
              </a:ext>
            </a:extLst>
          </p:cNvPr>
          <p:cNvSpPr txBox="1"/>
          <p:nvPr/>
        </p:nvSpPr>
        <p:spPr>
          <a:xfrm>
            <a:off x="923191" y="670567"/>
            <a:ext cx="97418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diagnosed with depression, what is the probability of being really depressed?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/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0.999∗0.1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h𝑒𝑎𝑙𝑡h𝑦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h𝑒𝑎𝑙𝑡h𝑦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0.999∗0.1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0.999∗0.1+0.01∗0.99</m:t>
                        </m:r>
                      </m:den>
                    </m:f>
                  </m:oMath>
                </a14:m>
                <a:r>
                  <a:rPr lang="en-US" b="0" dirty="0"/>
                  <a:t>=0.9098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8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enjoy some formulas </a:t>
                </a:r>
                <a:r>
                  <a:rPr lang="en-US" dirty="0">
                    <a:sym typeface="Wingdings" panose="05000000000000000000" pitchFamily="2" charset="2"/>
                  </a:rPr>
                  <a:t>:D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blipFill>
                <a:blip r:embed="rId2"/>
                <a:stretch>
                  <a:fillRect l="-500" b="-37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/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Assuming that all the likelihoods are independent, we can write: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,…,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=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.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….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/>
                          </m:ctrlPr>
                        </m:naryPr>
                        <m:sub>
                          <m:r>
                            <a:rPr lang="fa-IR" i="1"/>
                            <m:t>𝑖</m:t>
                          </m:r>
                          <m:r>
                            <a:rPr lang="fa-IR" i="1"/>
                            <m:t>=</m:t>
                          </m:r>
                          <m:r>
                            <a:rPr lang="fa-IR" i="1"/>
                            <m:t>1</m:t>
                          </m:r>
                        </m:sub>
                        <m:sup>
                          <m:r>
                            <a:rPr lang="fa-IR" i="1"/>
                            <m:t>𝑛</m:t>
                          </m:r>
                        </m:sup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𝑖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place this in the previous equation: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,…,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∝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.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/>
                          </m:ctrlPr>
                        </m:naryPr>
                        <m:sub>
                          <m:r>
                            <a:rPr lang="fa-IR" i="1"/>
                            <m:t>𝑖</m:t>
                          </m:r>
                          <m:r>
                            <a:rPr lang="fa-IR" i="1"/>
                            <m:t>=</m:t>
                          </m:r>
                          <m:r>
                            <a:rPr lang="fa-IR" i="1"/>
                            <m:t>1</m:t>
                          </m:r>
                        </m:sub>
                        <m:sup>
                          <m:r>
                            <a:rPr lang="fa-IR" i="1"/>
                            <m:t>𝑛</m:t>
                          </m:r>
                        </m:sup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𝑖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How are we going to use this for classification?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We had a real output,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and the output of our model,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i="1"/>
                          </m:ctrlPr>
                        </m:accPr>
                        <m:e>
                          <m:r>
                            <a:rPr lang="fa-IR" i="1"/>
                            <m:t>𝑦</m:t>
                          </m:r>
                        </m:e>
                      </m:acc>
                      <m:r>
                        <a:rPr lang="fa-IR" i="1"/>
                        <m:t>=</m:t>
                      </m:r>
                      <m:func>
                        <m:funcPr>
                          <m:ctrlPr>
                            <a:rPr lang="fa-IR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argmax</m:t>
                              </m:r>
                            </m:e>
                            <m:lim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∈{</m:t>
                              </m:r>
                              <m:r>
                                <a:rPr lang="fa-IR" i="1"/>
                                <m:t>1</m:t>
                              </m:r>
                              <m:r>
                                <a:rPr lang="fa-IR" i="1"/>
                                <m:t>,</m:t>
                              </m:r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 …, 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func>
                      <m:r>
                        <a:rPr lang="fa-IR" i="1"/>
                        <m:t>=</m:t>
                      </m:r>
                      <m:func>
                        <m:funcPr>
                          <m:ctrlPr>
                            <a:rPr lang="fa-IR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argmax</m:t>
                              </m:r>
                            </m:e>
                            <m:lim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∈{</m:t>
                              </m:r>
                              <m:r>
                                <a:rPr lang="fa-IR" i="1"/>
                                <m:t>1</m:t>
                              </m:r>
                              <m:r>
                                <a:rPr lang="fa-IR" i="1"/>
                                <m:t>,</m:t>
                              </m:r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/>
                            <m:t>𝑝</m:t>
                          </m:r>
                          <m:d>
                            <m:dPr>
                              <m:ctrlPr>
                                <a:rPr lang="fa-I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𝐶</m:t>
                                  </m:r>
                                </m:e>
                                <m:sub>
                                  <m:r>
                                    <a:rPr lang="fa-IR" i="1"/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a-IR" i="1"/>
                            <m:t>.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fa-IR" i="1"/>
                              </m:ctrlPr>
                            </m:naryPr>
                            <m:sub>
                              <m:r>
                                <a:rPr lang="fa-IR" i="1"/>
                                <m:t>𝑖</m:t>
                              </m:r>
                              <m:r>
                                <a:rPr lang="fa-IR" i="1"/>
                                <m:t>=</m:t>
                              </m:r>
                              <m:r>
                                <a:rPr lang="fa-IR" i="1"/>
                                <m:t>1</m:t>
                              </m:r>
                            </m:sub>
                            <m:sup>
                              <m:r>
                                <a:rPr lang="fa-IR" i="1"/>
                                <m:t>𝑛</m:t>
                              </m:r>
                            </m:sup>
                            <m:e>
                              <m:r>
                                <a:rPr lang="fa-IR" i="1"/>
                                <m:t>𝑝</m:t>
                              </m:r>
                              <m:r>
                                <a:rPr lang="fa-IR" i="1"/>
                                <m:t>(</m:t>
                              </m:r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𝑥</m:t>
                                  </m:r>
                                </m:e>
                                <m:sub>
                                  <m:r>
                                    <a:rPr lang="fa-IR" i="1"/>
                                    <m:t>𝑖</m:t>
                                  </m:r>
                                </m:sub>
                              </m:sSub>
                              <m:r>
                                <a:rPr lang="fa-IR" i="1"/>
                                <m:t>|</m:t>
                              </m:r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𝐶</m:t>
                                  </m:r>
                                </m:e>
                                <m:sub>
                                  <m:r>
                                    <a:rPr lang="fa-IR" i="1"/>
                                    <m:t>𝑘</m:t>
                                  </m:r>
                                </m:sub>
                              </m:sSub>
                              <m:r>
                                <a:rPr lang="fa-IR" i="1"/>
                                <m:t>)</m:t>
                              </m:r>
                            </m:e>
                          </m:nary>
                          <m:r>
                            <a:rPr lang="fa-IR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the above equation mean?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means that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/>
                        </m:ctrlPr>
                      </m:accPr>
                      <m:e>
                        <m:r>
                          <a:rPr lang="fa-IR"/>
                          <m:t>𝑦</m:t>
                        </m:r>
                      </m:e>
                    </m:acc>
                  </m:oMath>
                </a14:m>
                <a:r>
                  <a:rPr lang="fa-IR" dirty="0"/>
                  <a:t>, </a:t>
                </a:r>
                <a:r>
                  <a:rPr lang="en-US" dirty="0"/>
                  <a:t>we should go through all the categories (1 to k) and compute </a:t>
                </a:r>
                <a14:m>
                  <m:oMath xmlns:m="http://schemas.openxmlformats.org/officeDocument/2006/math">
                    <m:r>
                      <a:rPr lang="en-US"/>
                      <m:t>𝑝</m:t>
                    </m:r>
                    <m:d>
                      <m:dPr>
                        <m:ctrlPr>
                          <a:rPr lang="fa-IR"/>
                        </m:ctrlPr>
                      </m:dPr>
                      <m:e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𝐶</m:t>
                            </m:r>
                          </m:e>
                          <m:sub>
                            <m:r>
                              <a:rPr lang="fa-IR"/>
                              <m:t>𝑘</m:t>
                            </m:r>
                          </m:sub>
                        </m:sSub>
                      </m:e>
                    </m:d>
                    <m:r>
                      <a:rPr lang="fa-IR"/>
                      <m:t>.</m:t>
                    </m:r>
                    <m:nary>
                      <m:naryPr>
                        <m:chr m:val="∏"/>
                        <m:limLoc m:val="undOvr"/>
                        <m:ctrlPr>
                          <a:rPr lang="fa-IR"/>
                        </m:ctrlPr>
                      </m:naryPr>
                      <m:sub>
                        <m:r>
                          <a:rPr lang="fa-IR"/>
                          <m:t>𝑖</m:t>
                        </m:r>
                        <m:r>
                          <a:rPr lang="fa-IR"/>
                          <m:t>=</m:t>
                        </m:r>
                        <m:r>
                          <a:rPr lang="fa-IR"/>
                          <m:t>1</m:t>
                        </m:r>
                      </m:sub>
                      <m:sup>
                        <m:r>
                          <a:rPr lang="fa-IR"/>
                          <m:t>𝑛</m:t>
                        </m:r>
                      </m:sup>
                      <m:e>
                        <m:r>
                          <a:rPr lang="fa-IR"/>
                          <m:t>𝑝</m:t>
                        </m:r>
                        <m:r>
                          <a:rPr lang="fa-IR"/>
                          <m:t>(</m:t>
                        </m:r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𝑥</m:t>
                            </m:r>
                          </m:e>
                          <m:sub>
                            <m:r>
                              <a:rPr lang="fa-IR"/>
                              <m:t>𝑖</m:t>
                            </m:r>
                          </m:sub>
                        </m:sSub>
                        <m:r>
                          <a:rPr lang="fa-IR"/>
                          <m:t>|</m:t>
                        </m:r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𝐶</m:t>
                            </m:r>
                          </m:e>
                          <m:sub>
                            <m:r>
                              <a:rPr lang="fa-IR"/>
                              <m:t>𝑘</m:t>
                            </m:r>
                          </m:sub>
                        </m:sSub>
                        <m:r>
                          <a:rPr lang="fa-IR"/>
                          <m:t>)</m:t>
                        </m:r>
                      </m:e>
                    </m:nary>
                  </m:oMath>
                </a14:m>
                <a:r>
                  <a:rPr lang="fa-IR" dirty="0"/>
                  <a:t> </a:t>
                </a:r>
                <a:r>
                  <a:rPr lang="en-US" dirty="0"/>
                  <a:t>and find the k that makes that maximum. This process is called maximum a posteriori (MAP)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blipFill>
                <a:blip r:embed="rId2"/>
                <a:stretch>
                  <a:fillRect l="-500" b="-66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351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100</cp:revision>
  <dcterms:created xsi:type="dcterms:W3CDTF">2024-07-18T09:22:09Z</dcterms:created>
  <dcterms:modified xsi:type="dcterms:W3CDTF">2024-08-02T08:47:17Z</dcterms:modified>
</cp:coreProperties>
</file>