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6" r:id="rId2"/>
    <p:sldId id="267" r:id="rId3"/>
    <p:sldId id="268" r:id="rId4"/>
    <p:sldId id="269" r:id="rId5"/>
    <p:sldId id="270" r:id="rId6"/>
    <p:sldId id="271" r:id="rId7"/>
    <p:sldId id="272"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99"/>
    <a:srgbClr val="00CC00"/>
    <a:srgbClr val="0000FF"/>
    <a:srgbClr val="00B151"/>
    <a:srgbClr val="00FF00"/>
    <a:srgbClr val="FFFFCC"/>
    <a:srgbClr val="946F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90" autoAdjust="0"/>
  </p:normalViewPr>
  <p:slideViewPr>
    <p:cSldViewPr snapToGrid="0">
      <p:cViewPr varScale="1">
        <p:scale>
          <a:sx n="102" d="100"/>
          <a:sy n="102"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1BF1F-0C4B-4593-A437-C3C7C8CBA846}" type="datetimeFigureOut">
              <a:rPr lang="LID4096" smtClean="0"/>
              <a:t>09/11/2024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B2C52-2B7D-49FF-90AE-F610055A16B6}" type="slidenum">
              <a:rPr lang="LID4096" smtClean="0"/>
              <a:t>‹#›</a:t>
            </a:fld>
            <a:endParaRPr lang="LID4096"/>
          </a:p>
        </p:txBody>
      </p:sp>
    </p:spTree>
    <p:extLst>
      <p:ext uri="{BB962C8B-B14F-4D97-AF65-F5344CB8AC3E}">
        <p14:creationId xmlns:p14="http://schemas.microsoft.com/office/powerpoint/2010/main" val="531280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0074-19EF-47D3-AEB0-EC58FA635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0F6BAFD-2A78-435D-892B-02C39FA4D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39C222B-EC74-4A33-8EF6-9E1966D28E8C}"/>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5" name="Footer Placeholder 4">
            <a:extLst>
              <a:ext uri="{FF2B5EF4-FFF2-40B4-BE49-F238E27FC236}">
                <a16:creationId xmlns:a16="http://schemas.microsoft.com/office/drawing/2014/main" id="{97F1E95B-ED9C-49A7-8FE6-F35D0723E03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FE16859-3B7D-487D-8813-661397119536}"/>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1186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50E4-4D26-4982-A91F-15E8D67BC66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2531DE4-0699-4A8C-B306-67A234D1B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5DA0CBF-B367-4823-9C6E-120A4098D208}"/>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5" name="Footer Placeholder 4">
            <a:extLst>
              <a:ext uri="{FF2B5EF4-FFF2-40B4-BE49-F238E27FC236}">
                <a16:creationId xmlns:a16="http://schemas.microsoft.com/office/drawing/2014/main" id="{FCBEF85D-4203-436D-8E4F-1686BF16179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93EE50B-4B12-4903-BE1F-53D337619D29}"/>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558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76280-95FB-49C2-9DE6-45D355F3A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ECDA7578-E735-41EC-B694-D42042428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A9EB20F-7D66-4F7B-91C8-938D9CB89341}"/>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5" name="Footer Placeholder 4">
            <a:extLst>
              <a:ext uri="{FF2B5EF4-FFF2-40B4-BE49-F238E27FC236}">
                <a16:creationId xmlns:a16="http://schemas.microsoft.com/office/drawing/2014/main" id="{3D634A89-5EDD-4C7E-9E3E-53AC4C4E7D6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67063E4-985C-41D3-A902-95B870D202F0}"/>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83266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41C1-5D9B-4F89-8675-86821739F0B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E6EEC6D-A282-408F-8A66-B704588A6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99A13B9-467A-4F5E-A0C5-25E7E12F2BEA}"/>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5" name="Footer Placeholder 4">
            <a:extLst>
              <a:ext uri="{FF2B5EF4-FFF2-40B4-BE49-F238E27FC236}">
                <a16:creationId xmlns:a16="http://schemas.microsoft.com/office/drawing/2014/main" id="{7D853A15-EC26-4F3A-836A-54C0EE47381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33962A-1E36-4E45-AE16-B19BF1FDB21F}"/>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40727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5205-8DB7-4BD9-9C84-3F687C609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6B21DE53-7F10-458A-B008-F8EAE7406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04BC4-9333-41EE-B649-47EB60B4329E}"/>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5" name="Footer Placeholder 4">
            <a:extLst>
              <a:ext uri="{FF2B5EF4-FFF2-40B4-BE49-F238E27FC236}">
                <a16:creationId xmlns:a16="http://schemas.microsoft.com/office/drawing/2014/main" id="{FFAEB94F-4385-4BF3-80DE-952C31B0B23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91FE2D8-369A-494A-AB00-2360FDEEFE63}"/>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53684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6CB1-48D4-4B0E-BA8F-D3F6D7DE28E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63CC131-4198-4407-AA71-5C6F74C16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00A74DDA-6AE4-4787-AEAC-12DE14B3C8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27B78C0-F313-487C-9AB0-8CF73E26D54C}"/>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6" name="Footer Placeholder 5">
            <a:extLst>
              <a:ext uri="{FF2B5EF4-FFF2-40B4-BE49-F238E27FC236}">
                <a16:creationId xmlns:a16="http://schemas.microsoft.com/office/drawing/2014/main" id="{D2ED997F-6F5E-4322-B285-4B1833CF596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E5EB4BF-3E7F-4156-A307-AFF8309B885A}"/>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2925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FC0F-1C76-4BE2-A865-54B362606074}"/>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3087399-CED6-45EB-9939-E0C64ADE0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6F5BB-7D46-4BE4-94E0-4A1F7AA2D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590EB74-E1FB-47D4-8B98-BAFE7EB4B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600C0-D6AB-4D57-B1DC-295F02DCD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A17F378-9846-4293-B93A-992911A31150}"/>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8" name="Footer Placeholder 7">
            <a:extLst>
              <a:ext uri="{FF2B5EF4-FFF2-40B4-BE49-F238E27FC236}">
                <a16:creationId xmlns:a16="http://schemas.microsoft.com/office/drawing/2014/main" id="{373782F1-58C7-42C8-861E-B9645A23D10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590D985B-591E-45F0-BC5A-572887DBD1CE}"/>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56879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302F-37E8-4024-8997-4719FF4C4C88}"/>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EB95B04-FC68-47FA-B3F0-DFCB812B8962}"/>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4" name="Footer Placeholder 3">
            <a:extLst>
              <a:ext uri="{FF2B5EF4-FFF2-40B4-BE49-F238E27FC236}">
                <a16:creationId xmlns:a16="http://schemas.microsoft.com/office/drawing/2014/main" id="{6B728C22-BDC3-4930-BBD5-29602362439F}"/>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EE9153F-1BC5-4A3F-A2C0-5E1E08964795}"/>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53673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49C8B-5893-4D65-9254-9DBD015B860E}"/>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3" name="Footer Placeholder 2">
            <a:extLst>
              <a:ext uri="{FF2B5EF4-FFF2-40B4-BE49-F238E27FC236}">
                <a16:creationId xmlns:a16="http://schemas.microsoft.com/office/drawing/2014/main" id="{F9C07912-C344-4FC3-B941-020201C954C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2A2BF6B7-3ACC-4300-9125-A3B10DD1C090}"/>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02568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D070-6958-43A3-A3DE-5268D3950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38DDD0F-039D-4947-816B-7D38F03AD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98E596B5-816D-4E08-8E38-4017F016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2AE6D-86B0-4DB5-BBBF-9E41327D3100}"/>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6" name="Footer Placeholder 5">
            <a:extLst>
              <a:ext uri="{FF2B5EF4-FFF2-40B4-BE49-F238E27FC236}">
                <a16:creationId xmlns:a16="http://schemas.microsoft.com/office/drawing/2014/main" id="{06751A96-AA3E-43EF-BF4E-2F33C35FD54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1C28956-A6B2-46EA-A967-1FEF66608B7F}"/>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66272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CCD-15CD-460C-BF23-787539B2B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FC90A42-8FB4-418A-81A2-7EBE0F16B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EDCABA9-463E-48DF-98A5-82AD54A62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1791B-D1D4-4E46-8470-900C27B9331B}"/>
              </a:ext>
            </a:extLst>
          </p:cNvPr>
          <p:cNvSpPr>
            <a:spLocks noGrp="1"/>
          </p:cNvSpPr>
          <p:nvPr>
            <p:ph type="dt" sz="half" idx="10"/>
          </p:nvPr>
        </p:nvSpPr>
        <p:spPr/>
        <p:txBody>
          <a:bodyPr/>
          <a:lstStyle/>
          <a:p>
            <a:fld id="{6CAD0839-69FC-4763-B8AC-78CF5951DDEE}" type="datetimeFigureOut">
              <a:rPr lang="LID4096" smtClean="0"/>
              <a:t>09/11/2024</a:t>
            </a:fld>
            <a:endParaRPr lang="LID4096"/>
          </a:p>
        </p:txBody>
      </p:sp>
      <p:sp>
        <p:nvSpPr>
          <p:cNvPr id="6" name="Footer Placeholder 5">
            <a:extLst>
              <a:ext uri="{FF2B5EF4-FFF2-40B4-BE49-F238E27FC236}">
                <a16:creationId xmlns:a16="http://schemas.microsoft.com/office/drawing/2014/main" id="{A09D49A5-FA3A-42BA-BADB-8D71332B177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DE7DEB5-3E27-44E1-A202-3BE13687F330}"/>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88975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252A1-4E88-4C3C-91C0-21BC186F2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B0BFBF0-9DDF-4623-AE08-70864B070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E313669-4945-40E3-B00B-44BAC3E92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D0839-69FC-4763-B8AC-78CF5951DDEE}" type="datetimeFigureOut">
              <a:rPr lang="LID4096" smtClean="0"/>
              <a:t>09/11/2024</a:t>
            </a:fld>
            <a:endParaRPr lang="LID4096"/>
          </a:p>
        </p:txBody>
      </p:sp>
      <p:sp>
        <p:nvSpPr>
          <p:cNvPr id="5" name="Footer Placeholder 4">
            <a:extLst>
              <a:ext uri="{FF2B5EF4-FFF2-40B4-BE49-F238E27FC236}">
                <a16:creationId xmlns:a16="http://schemas.microsoft.com/office/drawing/2014/main" id="{9A2FD497-017F-4D9D-8DDA-5F79D3BE9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26822F16-34B6-49E9-893B-A46CB3F68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1B848-2201-46B8-89C2-1F077BB6FFAA}" type="slidenum">
              <a:rPr lang="LID4096" smtClean="0"/>
              <a:t>‹#›</a:t>
            </a:fld>
            <a:endParaRPr lang="LID4096"/>
          </a:p>
        </p:txBody>
      </p:sp>
    </p:spTree>
    <p:extLst>
      <p:ext uri="{BB962C8B-B14F-4D97-AF65-F5344CB8AC3E}">
        <p14:creationId xmlns:p14="http://schemas.microsoft.com/office/powerpoint/2010/main" val="423886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C2BBE-C81B-4AD7-8BB6-09C3555F0E07}"/>
              </a:ext>
            </a:extLst>
          </p:cNvPr>
          <p:cNvSpPr txBox="1"/>
          <p:nvPr/>
        </p:nvSpPr>
        <p:spPr>
          <a:xfrm>
            <a:off x="3427534" y="1969477"/>
            <a:ext cx="5336931" cy="3293209"/>
          </a:xfrm>
          <a:prstGeom prst="rect">
            <a:avLst/>
          </a:prstGeom>
          <a:noFill/>
        </p:spPr>
        <p:txBody>
          <a:bodyPr wrap="square" rtlCol="0">
            <a:spAutoFit/>
          </a:bodyPr>
          <a:lstStyle/>
          <a:p>
            <a:pPr algn="ctr"/>
            <a:r>
              <a:rPr lang="en-US" sz="4800" b="1" dirty="0"/>
              <a:t>Machine Learning</a:t>
            </a:r>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Asieh Daneshi </a:t>
            </a:r>
            <a:br>
              <a:rPr lang="en-US" sz="2000" b="1" dirty="0"/>
            </a:br>
            <a:r>
              <a:rPr lang="en-US" sz="2000" b="1" dirty="0"/>
              <a:t>2024 </a:t>
            </a:r>
            <a:endParaRPr lang="LID4096" sz="2000" b="1" dirty="0"/>
          </a:p>
        </p:txBody>
      </p:sp>
    </p:spTree>
    <p:extLst>
      <p:ext uri="{BB962C8B-B14F-4D97-AF65-F5344CB8AC3E}">
        <p14:creationId xmlns:p14="http://schemas.microsoft.com/office/powerpoint/2010/main" val="20706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C98AB8-8E07-463C-92BB-FDBAB42ABC6C}"/>
              </a:ext>
            </a:extLst>
          </p:cNvPr>
          <p:cNvSpPr/>
          <p:nvPr/>
        </p:nvSpPr>
        <p:spPr>
          <a:xfrm>
            <a:off x="451544" y="2743201"/>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Oval 2">
            <a:extLst>
              <a:ext uri="{FF2B5EF4-FFF2-40B4-BE49-F238E27FC236}">
                <a16:creationId xmlns:a16="http://schemas.microsoft.com/office/drawing/2014/main" id="{D02BF879-A044-492C-BBAE-54FAC391D77C}"/>
              </a:ext>
            </a:extLst>
          </p:cNvPr>
          <p:cNvSpPr/>
          <p:nvPr/>
        </p:nvSpPr>
        <p:spPr>
          <a:xfrm>
            <a:off x="451544" y="3425858"/>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Oval 3">
            <a:extLst>
              <a:ext uri="{FF2B5EF4-FFF2-40B4-BE49-F238E27FC236}">
                <a16:creationId xmlns:a16="http://schemas.microsoft.com/office/drawing/2014/main" id="{16BA790F-E4F3-4889-9114-1F52553AA40A}"/>
              </a:ext>
            </a:extLst>
          </p:cNvPr>
          <p:cNvSpPr/>
          <p:nvPr/>
        </p:nvSpPr>
        <p:spPr>
          <a:xfrm>
            <a:off x="451544" y="2093537"/>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Oval 4">
            <a:extLst>
              <a:ext uri="{FF2B5EF4-FFF2-40B4-BE49-F238E27FC236}">
                <a16:creationId xmlns:a16="http://schemas.microsoft.com/office/drawing/2014/main" id="{6EA19314-5C31-47B4-AB87-CDB44581BE8B}"/>
              </a:ext>
            </a:extLst>
          </p:cNvPr>
          <p:cNvSpPr/>
          <p:nvPr/>
        </p:nvSpPr>
        <p:spPr>
          <a:xfrm>
            <a:off x="451544" y="5473832"/>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Oval 5">
            <a:extLst>
              <a:ext uri="{FF2B5EF4-FFF2-40B4-BE49-F238E27FC236}">
                <a16:creationId xmlns:a16="http://schemas.microsoft.com/office/drawing/2014/main" id="{EADB74F4-CA06-4FC2-9F4C-A08CB4DCF6F2}"/>
              </a:ext>
            </a:extLst>
          </p:cNvPr>
          <p:cNvSpPr/>
          <p:nvPr/>
        </p:nvSpPr>
        <p:spPr>
          <a:xfrm>
            <a:off x="451544" y="4791174"/>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val 6">
            <a:extLst>
              <a:ext uri="{FF2B5EF4-FFF2-40B4-BE49-F238E27FC236}">
                <a16:creationId xmlns:a16="http://schemas.microsoft.com/office/drawing/2014/main" id="{D255243F-C6E4-4E17-A3A3-FC91922AC3A4}"/>
              </a:ext>
            </a:extLst>
          </p:cNvPr>
          <p:cNvSpPr/>
          <p:nvPr/>
        </p:nvSpPr>
        <p:spPr>
          <a:xfrm>
            <a:off x="451544" y="4108516"/>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Oval 7">
            <a:extLst>
              <a:ext uri="{FF2B5EF4-FFF2-40B4-BE49-F238E27FC236}">
                <a16:creationId xmlns:a16="http://schemas.microsoft.com/office/drawing/2014/main" id="{9734E9B1-FEFE-4187-B2C8-96D549C7188E}"/>
              </a:ext>
            </a:extLst>
          </p:cNvPr>
          <p:cNvSpPr/>
          <p:nvPr/>
        </p:nvSpPr>
        <p:spPr>
          <a:xfrm>
            <a:off x="4750167" y="3425857"/>
            <a:ext cx="365760" cy="36764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Oval 9">
            <a:extLst>
              <a:ext uri="{FF2B5EF4-FFF2-40B4-BE49-F238E27FC236}">
                <a16:creationId xmlns:a16="http://schemas.microsoft.com/office/drawing/2014/main" id="{4D7244C4-B6B0-4131-8883-70EE2D9F95CA}"/>
              </a:ext>
            </a:extLst>
          </p:cNvPr>
          <p:cNvSpPr/>
          <p:nvPr/>
        </p:nvSpPr>
        <p:spPr>
          <a:xfrm>
            <a:off x="4750167" y="4108515"/>
            <a:ext cx="365760" cy="36764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7335CDD6-6317-4AE1-A4E4-F8099975DEB0}"/>
              </a:ext>
            </a:extLst>
          </p:cNvPr>
          <p:cNvSpPr/>
          <p:nvPr/>
        </p:nvSpPr>
        <p:spPr>
          <a:xfrm>
            <a:off x="1801149" y="2663858"/>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Oval 11">
            <a:extLst>
              <a:ext uri="{FF2B5EF4-FFF2-40B4-BE49-F238E27FC236}">
                <a16:creationId xmlns:a16="http://schemas.microsoft.com/office/drawing/2014/main" id="{00F66551-8798-4FAE-A9EF-62D3E32048BC}"/>
              </a:ext>
            </a:extLst>
          </p:cNvPr>
          <p:cNvSpPr/>
          <p:nvPr/>
        </p:nvSpPr>
        <p:spPr>
          <a:xfrm>
            <a:off x="1801149" y="3353585"/>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Oval 12">
            <a:extLst>
              <a:ext uri="{FF2B5EF4-FFF2-40B4-BE49-F238E27FC236}">
                <a16:creationId xmlns:a16="http://schemas.microsoft.com/office/drawing/2014/main" id="{53C5A03A-380C-4906-B04B-F53296146699}"/>
              </a:ext>
            </a:extLst>
          </p:cNvPr>
          <p:cNvSpPr/>
          <p:nvPr/>
        </p:nvSpPr>
        <p:spPr>
          <a:xfrm>
            <a:off x="1801149" y="4108515"/>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Oval 13">
            <a:extLst>
              <a:ext uri="{FF2B5EF4-FFF2-40B4-BE49-F238E27FC236}">
                <a16:creationId xmlns:a16="http://schemas.microsoft.com/office/drawing/2014/main" id="{D63929FD-4645-4AD0-B8F0-AD4C09374900}"/>
              </a:ext>
            </a:extLst>
          </p:cNvPr>
          <p:cNvSpPr/>
          <p:nvPr/>
        </p:nvSpPr>
        <p:spPr>
          <a:xfrm>
            <a:off x="1801149" y="4946716"/>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Oval 14">
            <a:extLst>
              <a:ext uri="{FF2B5EF4-FFF2-40B4-BE49-F238E27FC236}">
                <a16:creationId xmlns:a16="http://schemas.microsoft.com/office/drawing/2014/main" id="{FE24666B-C030-4872-A4DB-BBEE96D945DA}"/>
              </a:ext>
            </a:extLst>
          </p:cNvPr>
          <p:cNvSpPr/>
          <p:nvPr/>
        </p:nvSpPr>
        <p:spPr>
          <a:xfrm>
            <a:off x="2967874" y="2394802"/>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Oval 15">
            <a:extLst>
              <a:ext uri="{FF2B5EF4-FFF2-40B4-BE49-F238E27FC236}">
                <a16:creationId xmlns:a16="http://schemas.microsoft.com/office/drawing/2014/main" id="{5B3CFAB4-F627-47B9-AB68-7A107DCE92B9}"/>
              </a:ext>
            </a:extLst>
          </p:cNvPr>
          <p:cNvSpPr/>
          <p:nvPr/>
        </p:nvSpPr>
        <p:spPr>
          <a:xfrm>
            <a:off x="2967874" y="3062729"/>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Oval 16">
            <a:extLst>
              <a:ext uri="{FF2B5EF4-FFF2-40B4-BE49-F238E27FC236}">
                <a16:creationId xmlns:a16="http://schemas.microsoft.com/office/drawing/2014/main" id="{E7C96B58-D03E-412F-A147-CB71ADCCD8A5}"/>
              </a:ext>
            </a:extLst>
          </p:cNvPr>
          <p:cNvSpPr/>
          <p:nvPr/>
        </p:nvSpPr>
        <p:spPr>
          <a:xfrm>
            <a:off x="2967874" y="3730657"/>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Oval 17">
            <a:extLst>
              <a:ext uri="{FF2B5EF4-FFF2-40B4-BE49-F238E27FC236}">
                <a16:creationId xmlns:a16="http://schemas.microsoft.com/office/drawing/2014/main" id="{F3F03288-6E50-452E-9844-B952014885F9}"/>
              </a:ext>
            </a:extLst>
          </p:cNvPr>
          <p:cNvSpPr/>
          <p:nvPr/>
        </p:nvSpPr>
        <p:spPr>
          <a:xfrm>
            <a:off x="2967874" y="4429026"/>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Oval 18">
            <a:extLst>
              <a:ext uri="{FF2B5EF4-FFF2-40B4-BE49-F238E27FC236}">
                <a16:creationId xmlns:a16="http://schemas.microsoft.com/office/drawing/2014/main" id="{ACAB6833-69E7-45AA-87C7-964380A5F7F4}"/>
              </a:ext>
            </a:extLst>
          </p:cNvPr>
          <p:cNvSpPr/>
          <p:nvPr/>
        </p:nvSpPr>
        <p:spPr>
          <a:xfrm>
            <a:off x="2967874" y="5127395"/>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22" name="Straight Arrow Connector 21">
            <a:extLst>
              <a:ext uri="{FF2B5EF4-FFF2-40B4-BE49-F238E27FC236}">
                <a16:creationId xmlns:a16="http://schemas.microsoft.com/office/drawing/2014/main" id="{8F199C12-EABD-4D48-A81A-A79A37A69917}"/>
              </a:ext>
            </a:extLst>
          </p:cNvPr>
          <p:cNvCxnSpPr>
            <a:stCxn id="4" idx="6"/>
            <a:endCxn id="11" idx="2"/>
          </p:cNvCxnSpPr>
          <p:nvPr/>
        </p:nvCxnSpPr>
        <p:spPr>
          <a:xfrm>
            <a:off x="817304" y="2277360"/>
            <a:ext cx="983845" cy="570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EDF7E03-BF3A-4C7F-9AF0-761743E45311}"/>
              </a:ext>
            </a:extLst>
          </p:cNvPr>
          <p:cNvCxnSpPr>
            <a:cxnSpLocks/>
            <a:stCxn id="4" idx="6"/>
            <a:endCxn id="12" idx="2"/>
          </p:cNvCxnSpPr>
          <p:nvPr/>
        </p:nvCxnSpPr>
        <p:spPr>
          <a:xfrm>
            <a:off x="817304" y="2277360"/>
            <a:ext cx="983845" cy="1260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4080829-D471-4121-BBBC-4CAFE49AB18C}"/>
              </a:ext>
            </a:extLst>
          </p:cNvPr>
          <p:cNvCxnSpPr>
            <a:cxnSpLocks/>
            <a:stCxn id="4" idx="6"/>
            <a:endCxn id="13" idx="2"/>
          </p:cNvCxnSpPr>
          <p:nvPr/>
        </p:nvCxnSpPr>
        <p:spPr>
          <a:xfrm>
            <a:off x="817304" y="2277360"/>
            <a:ext cx="983845" cy="2014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8FA7D3BE-32E8-4320-91D5-E52DCCC32BB2}"/>
              </a:ext>
            </a:extLst>
          </p:cNvPr>
          <p:cNvCxnSpPr>
            <a:cxnSpLocks/>
            <a:stCxn id="4" idx="6"/>
            <a:endCxn id="14" idx="2"/>
          </p:cNvCxnSpPr>
          <p:nvPr/>
        </p:nvCxnSpPr>
        <p:spPr>
          <a:xfrm>
            <a:off x="817304" y="2277360"/>
            <a:ext cx="983845" cy="285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BD58C64-4D32-465F-8EF8-9B31DD7B12F3}"/>
              </a:ext>
            </a:extLst>
          </p:cNvPr>
          <p:cNvCxnSpPr>
            <a:cxnSpLocks/>
            <a:stCxn id="2" idx="6"/>
            <a:endCxn id="11" idx="2"/>
          </p:cNvCxnSpPr>
          <p:nvPr/>
        </p:nvCxnSpPr>
        <p:spPr>
          <a:xfrm flipV="1">
            <a:off x="817304" y="2847681"/>
            <a:ext cx="983845" cy="79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204B1B4E-03FB-479F-A847-DC9C82E5079A}"/>
              </a:ext>
            </a:extLst>
          </p:cNvPr>
          <p:cNvCxnSpPr>
            <a:cxnSpLocks/>
            <a:stCxn id="2" idx="6"/>
            <a:endCxn id="12" idx="2"/>
          </p:cNvCxnSpPr>
          <p:nvPr/>
        </p:nvCxnSpPr>
        <p:spPr>
          <a:xfrm>
            <a:off x="817304" y="2927024"/>
            <a:ext cx="983845" cy="610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2B91E0F-122F-4CCE-90A9-D8927DE8EB79}"/>
              </a:ext>
            </a:extLst>
          </p:cNvPr>
          <p:cNvCxnSpPr>
            <a:cxnSpLocks/>
            <a:stCxn id="2" idx="6"/>
            <a:endCxn id="13" idx="2"/>
          </p:cNvCxnSpPr>
          <p:nvPr/>
        </p:nvCxnSpPr>
        <p:spPr>
          <a:xfrm>
            <a:off x="817304" y="2927024"/>
            <a:ext cx="983845" cy="1365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8DF34CC0-B8B3-456B-924B-9881C0E5213F}"/>
              </a:ext>
            </a:extLst>
          </p:cNvPr>
          <p:cNvCxnSpPr>
            <a:cxnSpLocks/>
            <a:stCxn id="2" idx="6"/>
            <a:endCxn id="14" idx="2"/>
          </p:cNvCxnSpPr>
          <p:nvPr/>
        </p:nvCxnSpPr>
        <p:spPr>
          <a:xfrm>
            <a:off x="817304" y="2927024"/>
            <a:ext cx="983845" cy="2203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27439A2-273C-4DA7-9A12-AEDD7D6F0D9A}"/>
              </a:ext>
            </a:extLst>
          </p:cNvPr>
          <p:cNvCxnSpPr>
            <a:cxnSpLocks/>
            <a:stCxn id="3" idx="6"/>
            <a:endCxn id="11" idx="2"/>
          </p:cNvCxnSpPr>
          <p:nvPr/>
        </p:nvCxnSpPr>
        <p:spPr>
          <a:xfrm flipV="1">
            <a:off x="817304" y="2847681"/>
            <a:ext cx="983845"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F408BBB-D7C5-4621-A5B0-F3CA7E48FB3E}"/>
              </a:ext>
            </a:extLst>
          </p:cNvPr>
          <p:cNvCxnSpPr>
            <a:cxnSpLocks/>
            <a:stCxn id="3" idx="6"/>
            <a:endCxn id="12" idx="2"/>
          </p:cNvCxnSpPr>
          <p:nvPr/>
        </p:nvCxnSpPr>
        <p:spPr>
          <a:xfrm flipV="1">
            <a:off x="817304" y="3537408"/>
            <a:ext cx="983845" cy="722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BD3399C6-98C4-4742-93CE-6CF1A82B12B5}"/>
              </a:ext>
            </a:extLst>
          </p:cNvPr>
          <p:cNvCxnSpPr>
            <a:cxnSpLocks/>
            <a:stCxn id="3" idx="6"/>
            <a:endCxn id="13" idx="2"/>
          </p:cNvCxnSpPr>
          <p:nvPr/>
        </p:nvCxnSpPr>
        <p:spPr>
          <a:xfrm>
            <a:off x="817304" y="3609681"/>
            <a:ext cx="983845" cy="682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49E6B830-7E82-48E2-8400-2C936A7F30F3}"/>
              </a:ext>
            </a:extLst>
          </p:cNvPr>
          <p:cNvCxnSpPr>
            <a:cxnSpLocks/>
            <a:stCxn id="3" idx="6"/>
            <a:endCxn id="14" idx="2"/>
          </p:cNvCxnSpPr>
          <p:nvPr/>
        </p:nvCxnSpPr>
        <p:spPr>
          <a:xfrm>
            <a:off x="817304" y="3609681"/>
            <a:ext cx="983845" cy="152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E02667A6-6316-4ACE-8F25-CD4D52E22E12}"/>
              </a:ext>
            </a:extLst>
          </p:cNvPr>
          <p:cNvCxnSpPr>
            <a:cxnSpLocks/>
            <a:stCxn id="7" idx="6"/>
            <a:endCxn id="11" idx="2"/>
          </p:cNvCxnSpPr>
          <p:nvPr/>
        </p:nvCxnSpPr>
        <p:spPr>
          <a:xfrm flipV="1">
            <a:off x="817304" y="2847681"/>
            <a:ext cx="983845" cy="14446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C01F04F6-9D39-4C8C-A1D1-C1111EB86E10}"/>
              </a:ext>
            </a:extLst>
          </p:cNvPr>
          <p:cNvCxnSpPr>
            <a:cxnSpLocks/>
            <a:stCxn id="7" idx="6"/>
            <a:endCxn id="12" idx="2"/>
          </p:cNvCxnSpPr>
          <p:nvPr/>
        </p:nvCxnSpPr>
        <p:spPr>
          <a:xfrm flipV="1">
            <a:off x="817304" y="3537408"/>
            <a:ext cx="983845" cy="7549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497AC706-8701-471B-B914-BCF764C14B7A}"/>
              </a:ext>
            </a:extLst>
          </p:cNvPr>
          <p:cNvCxnSpPr>
            <a:cxnSpLocks/>
            <a:stCxn id="7" idx="6"/>
            <a:endCxn id="13" idx="2"/>
          </p:cNvCxnSpPr>
          <p:nvPr/>
        </p:nvCxnSpPr>
        <p:spPr>
          <a:xfrm flipV="1">
            <a:off x="817304" y="4292338"/>
            <a:ext cx="98384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AB7B31F8-D543-4E62-B363-F85464A00D7D}"/>
              </a:ext>
            </a:extLst>
          </p:cNvPr>
          <p:cNvCxnSpPr>
            <a:cxnSpLocks/>
            <a:stCxn id="7" idx="6"/>
            <a:endCxn id="14" idx="2"/>
          </p:cNvCxnSpPr>
          <p:nvPr/>
        </p:nvCxnSpPr>
        <p:spPr>
          <a:xfrm>
            <a:off x="817304" y="4292339"/>
            <a:ext cx="983845" cy="838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05A289DF-1F43-4213-8A40-886FA232FC46}"/>
              </a:ext>
            </a:extLst>
          </p:cNvPr>
          <p:cNvCxnSpPr>
            <a:cxnSpLocks/>
            <a:stCxn id="6" idx="6"/>
            <a:endCxn id="11" idx="2"/>
          </p:cNvCxnSpPr>
          <p:nvPr/>
        </p:nvCxnSpPr>
        <p:spPr>
          <a:xfrm flipV="1">
            <a:off x="817304" y="2847681"/>
            <a:ext cx="983845" cy="2127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3641C94A-D479-41B5-B1E2-FE0FC849C08C}"/>
              </a:ext>
            </a:extLst>
          </p:cNvPr>
          <p:cNvCxnSpPr>
            <a:cxnSpLocks/>
            <a:stCxn id="6" idx="6"/>
            <a:endCxn id="12" idx="2"/>
          </p:cNvCxnSpPr>
          <p:nvPr/>
        </p:nvCxnSpPr>
        <p:spPr>
          <a:xfrm flipV="1">
            <a:off x="817304" y="3537408"/>
            <a:ext cx="983845" cy="1437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37D40F-98D7-4E20-BFB4-7B4CC0C5469A}"/>
              </a:ext>
            </a:extLst>
          </p:cNvPr>
          <p:cNvCxnSpPr>
            <a:cxnSpLocks/>
            <a:stCxn id="6" idx="6"/>
            <a:endCxn id="13" idx="2"/>
          </p:cNvCxnSpPr>
          <p:nvPr/>
        </p:nvCxnSpPr>
        <p:spPr>
          <a:xfrm flipV="1">
            <a:off x="817304" y="4292338"/>
            <a:ext cx="983845" cy="6826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94533E-88C2-485D-9CAB-140C32E4804D}"/>
              </a:ext>
            </a:extLst>
          </p:cNvPr>
          <p:cNvCxnSpPr>
            <a:cxnSpLocks/>
            <a:stCxn id="6" idx="6"/>
            <a:endCxn id="14" idx="2"/>
          </p:cNvCxnSpPr>
          <p:nvPr/>
        </p:nvCxnSpPr>
        <p:spPr>
          <a:xfrm>
            <a:off x="817304" y="4974997"/>
            <a:ext cx="983845" cy="15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6DBEA8E0-D505-4BAC-8E46-1E6235C1F5AE}"/>
              </a:ext>
            </a:extLst>
          </p:cNvPr>
          <p:cNvCxnSpPr>
            <a:cxnSpLocks/>
            <a:stCxn id="5" idx="6"/>
            <a:endCxn id="11" idx="2"/>
          </p:cNvCxnSpPr>
          <p:nvPr/>
        </p:nvCxnSpPr>
        <p:spPr>
          <a:xfrm flipV="1">
            <a:off x="817304" y="2847681"/>
            <a:ext cx="983845" cy="280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136E92C7-A610-40B3-B1BA-572E81DDA4A1}"/>
              </a:ext>
            </a:extLst>
          </p:cNvPr>
          <p:cNvCxnSpPr>
            <a:cxnSpLocks/>
            <a:stCxn id="5" idx="6"/>
            <a:endCxn id="12" idx="2"/>
          </p:cNvCxnSpPr>
          <p:nvPr/>
        </p:nvCxnSpPr>
        <p:spPr>
          <a:xfrm flipV="1">
            <a:off x="817304" y="3537408"/>
            <a:ext cx="983845" cy="21202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F3CB6DE7-1435-4A2D-80B1-0A1C313E22C2}"/>
              </a:ext>
            </a:extLst>
          </p:cNvPr>
          <p:cNvCxnSpPr>
            <a:cxnSpLocks/>
            <a:stCxn id="5" idx="6"/>
            <a:endCxn id="13" idx="2"/>
          </p:cNvCxnSpPr>
          <p:nvPr/>
        </p:nvCxnSpPr>
        <p:spPr>
          <a:xfrm flipV="1">
            <a:off x="817304" y="4292338"/>
            <a:ext cx="983845" cy="1365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FB1195C0-1A83-441E-AF5C-93FE5A730845}"/>
              </a:ext>
            </a:extLst>
          </p:cNvPr>
          <p:cNvCxnSpPr>
            <a:cxnSpLocks/>
            <a:stCxn id="5" idx="6"/>
            <a:endCxn id="14" idx="2"/>
          </p:cNvCxnSpPr>
          <p:nvPr/>
        </p:nvCxnSpPr>
        <p:spPr>
          <a:xfrm flipV="1">
            <a:off x="817304" y="5130539"/>
            <a:ext cx="983845" cy="527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E3337957-30CB-40E0-B15A-BDE3EF8A2C22}"/>
              </a:ext>
            </a:extLst>
          </p:cNvPr>
          <p:cNvCxnSpPr>
            <a:cxnSpLocks/>
            <a:stCxn id="11" idx="6"/>
            <a:endCxn id="15" idx="2"/>
          </p:cNvCxnSpPr>
          <p:nvPr/>
        </p:nvCxnSpPr>
        <p:spPr>
          <a:xfrm flipV="1">
            <a:off x="2166909" y="2578625"/>
            <a:ext cx="800965" cy="269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84124D96-895A-47BC-A1E9-A888353226AE}"/>
              </a:ext>
            </a:extLst>
          </p:cNvPr>
          <p:cNvCxnSpPr>
            <a:cxnSpLocks/>
            <a:stCxn id="11" idx="6"/>
            <a:endCxn id="16" idx="2"/>
          </p:cNvCxnSpPr>
          <p:nvPr/>
        </p:nvCxnSpPr>
        <p:spPr>
          <a:xfrm>
            <a:off x="2166909" y="2847681"/>
            <a:ext cx="800965" cy="398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AFF0C4F4-02C6-4272-8C61-CE19C9001267}"/>
              </a:ext>
            </a:extLst>
          </p:cNvPr>
          <p:cNvCxnSpPr>
            <a:cxnSpLocks/>
            <a:stCxn id="11" idx="6"/>
            <a:endCxn id="17" idx="2"/>
          </p:cNvCxnSpPr>
          <p:nvPr/>
        </p:nvCxnSpPr>
        <p:spPr>
          <a:xfrm>
            <a:off x="2166909" y="2847681"/>
            <a:ext cx="800965" cy="1066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2058C7A0-C7A0-41D3-AC94-13F242372D62}"/>
              </a:ext>
            </a:extLst>
          </p:cNvPr>
          <p:cNvCxnSpPr>
            <a:cxnSpLocks/>
            <a:stCxn id="11" idx="6"/>
            <a:endCxn id="18" idx="2"/>
          </p:cNvCxnSpPr>
          <p:nvPr/>
        </p:nvCxnSpPr>
        <p:spPr>
          <a:xfrm>
            <a:off x="2166909" y="2847681"/>
            <a:ext cx="800965" cy="1765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65B97686-52FB-469F-9D8E-3D54964F1497}"/>
              </a:ext>
            </a:extLst>
          </p:cNvPr>
          <p:cNvCxnSpPr>
            <a:cxnSpLocks/>
            <a:stCxn id="11" idx="6"/>
            <a:endCxn id="19" idx="2"/>
          </p:cNvCxnSpPr>
          <p:nvPr/>
        </p:nvCxnSpPr>
        <p:spPr>
          <a:xfrm>
            <a:off x="2166909" y="2847681"/>
            <a:ext cx="800965" cy="2463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54DBA9B0-C2FE-4C43-9D6E-012EF15CD1C6}"/>
              </a:ext>
            </a:extLst>
          </p:cNvPr>
          <p:cNvCxnSpPr>
            <a:cxnSpLocks/>
            <a:stCxn id="12" idx="6"/>
            <a:endCxn id="15" idx="2"/>
          </p:cNvCxnSpPr>
          <p:nvPr/>
        </p:nvCxnSpPr>
        <p:spPr>
          <a:xfrm flipV="1">
            <a:off x="2166909" y="2578625"/>
            <a:ext cx="800965" cy="95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a:extLst>
              <a:ext uri="{FF2B5EF4-FFF2-40B4-BE49-F238E27FC236}">
                <a16:creationId xmlns:a16="http://schemas.microsoft.com/office/drawing/2014/main" id="{3A9FE325-5B68-4AA8-BA54-227248AE94D8}"/>
              </a:ext>
            </a:extLst>
          </p:cNvPr>
          <p:cNvCxnSpPr>
            <a:cxnSpLocks/>
            <a:stCxn id="12" idx="6"/>
            <a:endCxn id="16" idx="2"/>
          </p:cNvCxnSpPr>
          <p:nvPr/>
        </p:nvCxnSpPr>
        <p:spPr>
          <a:xfrm flipV="1">
            <a:off x="2166909" y="3246552"/>
            <a:ext cx="800965" cy="2908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C69A7356-E8F9-4D9E-88CC-31EBC834C0B4}"/>
              </a:ext>
            </a:extLst>
          </p:cNvPr>
          <p:cNvCxnSpPr>
            <a:cxnSpLocks/>
            <a:stCxn id="12" idx="6"/>
            <a:endCxn id="17" idx="2"/>
          </p:cNvCxnSpPr>
          <p:nvPr/>
        </p:nvCxnSpPr>
        <p:spPr>
          <a:xfrm>
            <a:off x="2166909" y="3537408"/>
            <a:ext cx="800965" cy="377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C56A3F7D-A19E-48E5-97F0-97E0AD27A518}"/>
              </a:ext>
            </a:extLst>
          </p:cNvPr>
          <p:cNvCxnSpPr>
            <a:cxnSpLocks/>
            <a:stCxn id="12" idx="6"/>
            <a:endCxn id="18" idx="2"/>
          </p:cNvCxnSpPr>
          <p:nvPr/>
        </p:nvCxnSpPr>
        <p:spPr>
          <a:xfrm>
            <a:off x="2166909" y="3537408"/>
            <a:ext cx="800965" cy="10754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504C0334-C57D-4E28-A321-E2554F04E388}"/>
              </a:ext>
            </a:extLst>
          </p:cNvPr>
          <p:cNvCxnSpPr>
            <a:cxnSpLocks/>
            <a:stCxn id="12" idx="6"/>
            <a:endCxn id="19" idx="2"/>
          </p:cNvCxnSpPr>
          <p:nvPr/>
        </p:nvCxnSpPr>
        <p:spPr>
          <a:xfrm>
            <a:off x="2166909" y="3537408"/>
            <a:ext cx="800965" cy="1773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635FC70E-BCD9-43A5-9639-21B5FD376888}"/>
              </a:ext>
            </a:extLst>
          </p:cNvPr>
          <p:cNvCxnSpPr>
            <a:cxnSpLocks/>
            <a:stCxn id="13" idx="6"/>
            <a:endCxn id="15" idx="2"/>
          </p:cNvCxnSpPr>
          <p:nvPr/>
        </p:nvCxnSpPr>
        <p:spPr>
          <a:xfrm flipV="1">
            <a:off x="2166909" y="2578625"/>
            <a:ext cx="800965" cy="1713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5" name="Straight Arrow Connector 124">
            <a:extLst>
              <a:ext uri="{FF2B5EF4-FFF2-40B4-BE49-F238E27FC236}">
                <a16:creationId xmlns:a16="http://schemas.microsoft.com/office/drawing/2014/main" id="{3A319168-389A-461D-A365-2D558E05846E}"/>
              </a:ext>
            </a:extLst>
          </p:cNvPr>
          <p:cNvCxnSpPr>
            <a:cxnSpLocks/>
            <a:stCxn id="13" idx="6"/>
            <a:endCxn id="16" idx="2"/>
          </p:cNvCxnSpPr>
          <p:nvPr/>
        </p:nvCxnSpPr>
        <p:spPr>
          <a:xfrm flipV="1">
            <a:off x="2166909" y="3246552"/>
            <a:ext cx="800965" cy="1045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E2311FFF-E610-4B9A-91B5-42AD176AD8C6}"/>
              </a:ext>
            </a:extLst>
          </p:cNvPr>
          <p:cNvCxnSpPr>
            <a:cxnSpLocks/>
            <a:stCxn id="13" idx="6"/>
            <a:endCxn id="17" idx="2"/>
          </p:cNvCxnSpPr>
          <p:nvPr/>
        </p:nvCxnSpPr>
        <p:spPr>
          <a:xfrm flipV="1">
            <a:off x="2166909" y="3914480"/>
            <a:ext cx="800965" cy="377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F2921894-DB29-40BA-9BC3-0CBDF5141F43}"/>
              </a:ext>
            </a:extLst>
          </p:cNvPr>
          <p:cNvCxnSpPr>
            <a:cxnSpLocks/>
            <a:stCxn id="13" idx="6"/>
            <a:endCxn id="18" idx="2"/>
          </p:cNvCxnSpPr>
          <p:nvPr/>
        </p:nvCxnSpPr>
        <p:spPr>
          <a:xfrm>
            <a:off x="2166909" y="4292338"/>
            <a:ext cx="800965" cy="320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a:extLst>
              <a:ext uri="{FF2B5EF4-FFF2-40B4-BE49-F238E27FC236}">
                <a16:creationId xmlns:a16="http://schemas.microsoft.com/office/drawing/2014/main" id="{9E4E2061-D438-4F6E-9C48-26CA96D8D4DB}"/>
              </a:ext>
            </a:extLst>
          </p:cNvPr>
          <p:cNvCxnSpPr>
            <a:cxnSpLocks/>
            <a:stCxn id="13" idx="6"/>
            <a:endCxn id="19" idx="2"/>
          </p:cNvCxnSpPr>
          <p:nvPr/>
        </p:nvCxnSpPr>
        <p:spPr>
          <a:xfrm>
            <a:off x="2166909" y="4292338"/>
            <a:ext cx="800965" cy="1018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F71552AC-F5B9-44C9-AB41-9B92492C8CE0}"/>
              </a:ext>
            </a:extLst>
          </p:cNvPr>
          <p:cNvCxnSpPr>
            <a:cxnSpLocks/>
            <a:stCxn id="14" idx="6"/>
            <a:endCxn id="15" idx="2"/>
          </p:cNvCxnSpPr>
          <p:nvPr/>
        </p:nvCxnSpPr>
        <p:spPr>
          <a:xfrm flipV="1">
            <a:off x="2166909" y="2578625"/>
            <a:ext cx="800965" cy="2551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0" name="Straight Arrow Connector 139">
            <a:extLst>
              <a:ext uri="{FF2B5EF4-FFF2-40B4-BE49-F238E27FC236}">
                <a16:creationId xmlns:a16="http://schemas.microsoft.com/office/drawing/2014/main" id="{6254C83D-E018-4876-BEE8-701B08CB252F}"/>
              </a:ext>
            </a:extLst>
          </p:cNvPr>
          <p:cNvCxnSpPr>
            <a:cxnSpLocks/>
            <a:stCxn id="14" idx="6"/>
            <a:endCxn id="16" idx="2"/>
          </p:cNvCxnSpPr>
          <p:nvPr/>
        </p:nvCxnSpPr>
        <p:spPr>
          <a:xfrm flipV="1">
            <a:off x="2166909" y="3246552"/>
            <a:ext cx="800965" cy="1883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D3A4EFEE-3D6D-4A22-8119-0C50CA4CE9A3}"/>
              </a:ext>
            </a:extLst>
          </p:cNvPr>
          <p:cNvCxnSpPr>
            <a:cxnSpLocks/>
            <a:stCxn id="14" idx="6"/>
            <a:endCxn id="17" idx="2"/>
          </p:cNvCxnSpPr>
          <p:nvPr/>
        </p:nvCxnSpPr>
        <p:spPr>
          <a:xfrm flipV="1">
            <a:off x="2166909" y="3914480"/>
            <a:ext cx="800965" cy="12160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6" name="Straight Arrow Connector 145">
            <a:extLst>
              <a:ext uri="{FF2B5EF4-FFF2-40B4-BE49-F238E27FC236}">
                <a16:creationId xmlns:a16="http://schemas.microsoft.com/office/drawing/2014/main" id="{5C6182DE-9385-4C1E-9DD4-782408B74FE9}"/>
              </a:ext>
            </a:extLst>
          </p:cNvPr>
          <p:cNvCxnSpPr>
            <a:cxnSpLocks/>
            <a:stCxn id="14" idx="6"/>
            <a:endCxn id="18" idx="2"/>
          </p:cNvCxnSpPr>
          <p:nvPr/>
        </p:nvCxnSpPr>
        <p:spPr>
          <a:xfrm flipV="1">
            <a:off x="2166909" y="4612849"/>
            <a:ext cx="800965" cy="517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9BCB87CA-A8F0-47BC-A6D2-660D20432B54}"/>
              </a:ext>
            </a:extLst>
          </p:cNvPr>
          <p:cNvCxnSpPr>
            <a:cxnSpLocks/>
            <a:stCxn id="14" idx="6"/>
            <a:endCxn id="19" idx="2"/>
          </p:cNvCxnSpPr>
          <p:nvPr/>
        </p:nvCxnSpPr>
        <p:spPr>
          <a:xfrm>
            <a:off x="2166909" y="5130539"/>
            <a:ext cx="800965" cy="1806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5D6E901F-D45C-4207-B583-B1194FC81FA8}"/>
              </a:ext>
            </a:extLst>
          </p:cNvPr>
          <p:cNvCxnSpPr>
            <a:cxnSpLocks/>
            <a:stCxn id="15" idx="6"/>
            <a:endCxn id="8" idx="2"/>
          </p:cNvCxnSpPr>
          <p:nvPr/>
        </p:nvCxnSpPr>
        <p:spPr>
          <a:xfrm>
            <a:off x="3333634" y="2578625"/>
            <a:ext cx="1416533" cy="10310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DAD70045-C635-4734-8C21-651AD449F94A}"/>
              </a:ext>
            </a:extLst>
          </p:cNvPr>
          <p:cNvCxnSpPr>
            <a:cxnSpLocks/>
            <a:stCxn id="15" idx="6"/>
            <a:endCxn id="10" idx="2"/>
          </p:cNvCxnSpPr>
          <p:nvPr/>
        </p:nvCxnSpPr>
        <p:spPr>
          <a:xfrm>
            <a:off x="3333634" y="2578625"/>
            <a:ext cx="1416533" cy="1713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A0637322-C74D-45D4-949F-E610AFA4BF7E}"/>
              </a:ext>
            </a:extLst>
          </p:cNvPr>
          <p:cNvCxnSpPr>
            <a:cxnSpLocks/>
            <a:stCxn id="16" idx="6"/>
            <a:endCxn id="8" idx="2"/>
          </p:cNvCxnSpPr>
          <p:nvPr/>
        </p:nvCxnSpPr>
        <p:spPr>
          <a:xfrm>
            <a:off x="3333634" y="3246552"/>
            <a:ext cx="1416533" cy="363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C2C0F522-873F-4F11-958B-5D2314FE09F9}"/>
              </a:ext>
            </a:extLst>
          </p:cNvPr>
          <p:cNvCxnSpPr>
            <a:cxnSpLocks/>
            <a:stCxn id="16" idx="6"/>
            <a:endCxn id="10" idx="2"/>
          </p:cNvCxnSpPr>
          <p:nvPr/>
        </p:nvCxnSpPr>
        <p:spPr>
          <a:xfrm>
            <a:off x="3333634" y="3246552"/>
            <a:ext cx="1416533" cy="1045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4" name="Straight Arrow Connector 163">
            <a:extLst>
              <a:ext uri="{FF2B5EF4-FFF2-40B4-BE49-F238E27FC236}">
                <a16:creationId xmlns:a16="http://schemas.microsoft.com/office/drawing/2014/main" id="{F38309AB-44DC-4DD0-8374-04C13E32B1C1}"/>
              </a:ext>
            </a:extLst>
          </p:cNvPr>
          <p:cNvCxnSpPr>
            <a:cxnSpLocks/>
            <a:stCxn id="17" idx="6"/>
            <a:endCxn id="8" idx="2"/>
          </p:cNvCxnSpPr>
          <p:nvPr/>
        </p:nvCxnSpPr>
        <p:spPr>
          <a:xfrm flipV="1">
            <a:off x="3333634" y="3609680"/>
            <a:ext cx="1416533"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7" name="Straight Arrow Connector 166">
            <a:extLst>
              <a:ext uri="{FF2B5EF4-FFF2-40B4-BE49-F238E27FC236}">
                <a16:creationId xmlns:a16="http://schemas.microsoft.com/office/drawing/2014/main" id="{2646DB55-0D94-4B09-B6C2-8DB3C99809D1}"/>
              </a:ext>
            </a:extLst>
          </p:cNvPr>
          <p:cNvCxnSpPr>
            <a:cxnSpLocks/>
            <a:stCxn id="17" idx="6"/>
            <a:endCxn id="10" idx="2"/>
          </p:cNvCxnSpPr>
          <p:nvPr/>
        </p:nvCxnSpPr>
        <p:spPr>
          <a:xfrm>
            <a:off x="3333634" y="3914480"/>
            <a:ext cx="1416533" cy="377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0" name="Straight Arrow Connector 169">
            <a:extLst>
              <a:ext uri="{FF2B5EF4-FFF2-40B4-BE49-F238E27FC236}">
                <a16:creationId xmlns:a16="http://schemas.microsoft.com/office/drawing/2014/main" id="{014AA8AA-B4EB-48EF-A144-BF130385FF27}"/>
              </a:ext>
            </a:extLst>
          </p:cNvPr>
          <p:cNvCxnSpPr>
            <a:cxnSpLocks/>
            <a:stCxn id="18" idx="6"/>
            <a:endCxn id="8" idx="2"/>
          </p:cNvCxnSpPr>
          <p:nvPr/>
        </p:nvCxnSpPr>
        <p:spPr>
          <a:xfrm flipV="1">
            <a:off x="3333634" y="3609680"/>
            <a:ext cx="1416533" cy="1003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Straight Arrow Connector 172">
            <a:extLst>
              <a:ext uri="{FF2B5EF4-FFF2-40B4-BE49-F238E27FC236}">
                <a16:creationId xmlns:a16="http://schemas.microsoft.com/office/drawing/2014/main" id="{440890B0-2AA8-4365-AEBF-72BF99848755}"/>
              </a:ext>
            </a:extLst>
          </p:cNvPr>
          <p:cNvCxnSpPr>
            <a:cxnSpLocks/>
            <a:stCxn id="18" idx="6"/>
            <a:endCxn id="10" idx="2"/>
          </p:cNvCxnSpPr>
          <p:nvPr/>
        </p:nvCxnSpPr>
        <p:spPr>
          <a:xfrm flipV="1">
            <a:off x="3333634" y="4292338"/>
            <a:ext cx="1416533" cy="320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Straight Arrow Connector 175">
            <a:extLst>
              <a:ext uri="{FF2B5EF4-FFF2-40B4-BE49-F238E27FC236}">
                <a16:creationId xmlns:a16="http://schemas.microsoft.com/office/drawing/2014/main" id="{FF1ECD72-1462-4BC9-BC2C-1FB929EB51CB}"/>
              </a:ext>
            </a:extLst>
          </p:cNvPr>
          <p:cNvCxnSpPr>
            <a:cxnSpLocks/>
            <a:stCxn id="19" idx="6"/>
            <a:endCxn id="8" idx="2"/>
          </p:cNvCxnSpPr>
          <p:nvPr/>
        </p:nvCxnSpPr>
        <p:spPr>
          <a:xfrm flipV="1">
            <a:off x="3333634" y="3609680"/>
            <a:ext cx="1416533" cy="1701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A29170F5-FAB6-4193-810D-E853C4C4B699}"/>
              </a:ext>
            </a:extLst>
          </p:cNvPr>
          <p:cNvCxnSpPr>
            <a:cxnSpLocks/>
            <a:stCxn id="19" idx="6"/>
            <a:endCxn id="10" idx="2"/>
          </p:cNvCxnSpPr>
          <p:nvPr/>
        </p:nvCxnSpPr>
        <p:spPr>
          <a:xfrm flipV="1">
            <a:off x="3333634" y="4292338"/>
            <a:ext cx="1416533" cy="1018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2" name="TextBox 181">
            <a:extLst>
              <a:ext uri="{FF2B5EF4-FFF2-40B4-BE49-F238E27FC236}">
                <a16:creationId xmlns:a16="http://schemas.microsoft.com/office/drawing/2014/main" id="{346D9541-B683-4446-A395-8C61FCC025C4}"/>
              </a:ext>
            </a:extLst>
          </p:cNvPr>
          <p:cNvSpPr txBox="1"/>
          <p:nvPr/>
        </p:nvSpPr>
        <p:spPr>
          <a:xfrm>
            <a:off x="227502" y="1537967"/>
            <a:ext cx="6212263" cy="369332"/>
          </a:xfrm>
          <a:prstGeom prst="rect">
            <a:avLst/>
          </a:prstGeom>
          <a:noFill/>
        </p:spPr>
        <p:txBody>
          <a:bodyPr wrap="square" rtlCol="0">
            <a:spAutoFit/>
          </a:bodyPr>
          <a:lstStyle/>
          <a:p>
            <a:r>
              <a:rPr lang="en-US" dirty="0"/>
              <a:t>Input layer 	     Hidden layers	          Output layer</a:t>
            </a:r>
            <a:endParaRPr lang="LID4096" dirty="0"/>
          </a:p>
        </p:txBody>
      </p:sp>
      <p:pic>
        <p:nvPicPr>
          <p:cNvPr id="1026" name="Picture 2" descr="Lens Clip Art at Clker.com - vector clip art online, royalty free &amp; public  domain">
            <a:extLst>
              <a:ext uri="{FF2B5EF4-FFF2-40B4-BE49-F238E27FC236}">
                <a16:creationId xmlns:a16="http://schemas.microsoft.com/office/drawing/2014/main" id="{BA2B82CA-29CC-4663-A1EF-7E3FDC8AC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7" y="4840822"/>
            <a:ext cx="1741719" cy="1280160"/>
          </a:xfrm>
          <a:prstGeom prst="rect">
            <a:avLst/>
          </a:prstGeom>
          <a:noFill/>
          <a:extLst>
            <a:ext uri="{909E8E84-426E-40DD-AFC4-6F175D3DCCD1}">
              <a14:hiddenFill xmlns:a14="http://schemas.microsoft.com/office/drawing/2010/main">
                <a:solidFill>
                  <a:srgbClr val="FFFFFF"/>
                </a:solidFill>
              </a14:hiddenFill>
            </a:ext>
          </a:extLst>
        </p:spPr>
      </p:pic>
      <p:sp>
        <p:nvSpPr>
          <p:cNvPr id="184" name="Oval 183">
            <a:extLst>
              <a:ext uri="{FF2B5EF4-FFF2-40B4-BE49-F238E27FC236}">
                <a16:creationId xmlns:a16="http://schemas.microsoft.com/office/drawing/2014/main" id="{3E91FAAF-5E2E-4518-B9D2-3E457193874C}"/>
              </a:ext>
            </a:extLst>
          </p:cNvPr>
          <p:cNvSpPr/>
          <p:nvPr/>
        </p:nvSpPr>
        <p:spPr>
          <a:xfrm>
            <a:off x="6770017" y="2769811"/>
            <a:ext cx="365760" cy="36764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185" name="Oval 184">
            <a:extLst>
              <a:ext uri="{FF2B5EF4-FFF2-40B4-BE49-F238E27FC236}">
                <a16:creationId xmlns:a16="http://schemas.microsoft.com/office/drawing/2014/main" id="{EAD3FD8D-0FEE-4228-9966-DD4E3F47802C}"/>
              </a:ext>
            </a:extLst>
          </p:cNvPr>
          <p:cNvSpPr/>
          <p:nvPr/>
        </p:nvSpPr>
        <p:spPr>
          <a:xfrm>
            <a:off x="6770017" y="3260496"/>
            <a:ext cx="365760" cy="36764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186" name="Oval 185">
            <a:extLst>
              <a:ext uri="{FF2B5EF4-FFF2-40B4-BE49-F238E27FC236}">
                <a16:creationId xmlns:a16="http://schemas.microsoft.com/office/drawing/2014/main" id="{DAEC9B24-E0A5-4135-AF7B-B486FB5E14A0}"/>
              </a:ext>
            </a:extLst>
          </p:cNvPr>
          <p:cNvSpPr/>
          <p:nvPr/>
        </p:nvSpPr>
        <p:spPr>
          <a:xfrm>
            <a:off x="6770017" y="5017023"/>
            <a:ext cx="365760" cy="36764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183" name="TextBox 182">
            <a:extLst>
              <a:ext uri="{FF2B5EF4-FFF2-40B4-BE49-F238E27FC236}">
                <a16:creationId xmlns:a16="http://schemas.microsoft.com/office/drawing/2014/main" id="{E012662A-8143-4B3E-B066-EAD8E4A1DF6F}"/>
              </a:ext>
            </a:extLst>
          </p:cNvPr>
          <p:cNvSpPr txBox="1"/>
          <p:nvPr/>
        </p:nvSpPr>
        <p:spPr>
          <a:xfrm>
            <a:off x="5751922" y="2728274"/>
            <a:ext cx="480767" cy="369332"/>
          </a:xfrm>
          <a:prstGeom prst="rect">
            <a:avLst/>
          </a:prstGeom>
          <a:noFill/>
        </p:spPr>
        <p:txBody>
          <a:bodyPr wrap="square" rtlCol="0">
            <a:spAutoFit/>
          </a:bodyPr>
          <a:lstStyle/>
          <a:p>
            <a:r>
              <a:rPr lang="en-US" dirty="0"/>
              <a:t>x0</a:t>
            </a:r>
            <a:endParaRPr lang="LID4096" dirty="0"/>
          </a:p>
        </p:txBody>
      </p:sp>
      <p:sp>
        <p:nvSpPr>
          <p:cNvPr id="188" name="TextBox 187">
            <a:extLst>
              <a:ext uri="{FF2B5EF4-FFF2-40B4-BE49-F238E27FC236}">
                <a16:creationId xmlns:a16="http://schemas.microsoft.com/office/drawing/2014/main" id="{DC762F56-E77E-4D81-A952-BF67370CE5A8}"/>
              </a:ext>
            </a:extLst>
          </p:cNvPr>
          <p:cNvSpPr txBox="1"/>
          <p:nvPr/>
        </p:nvSpPr>
        <p:spPr>
          <a:xfrm>
            <a:off x="5751922" y="3260889"/>
            <a:ext cx="480767" cy="369332"/>
          </a:xfrm>
          <a:prstGeom prst="rect">
            <a:avLst/>
          </a:prstGeom>
          <a:noFill/>
        </p:spPr>
        <p:txBody>
          <a:bodyPr wrap="square" rtlCol="0">
            <a:spAutoFit/>
          </a:bodyPr>
          <a:lstStyle/>
          <a:p>
            <a:r>
              <a:rPr lang="en-US" dirty="0"/>
              <a:t>x1</a:t>
            </a:r>
            <a:endParaRPr lang="LID4096" dirty="0"/>
          </a:p>
        </p:txBody>
      </p:sp>
      <p:sp>
        <p:nvSpPr>
          <p:cNvPr id="189" name="TextBox 188">
            <a:extLst>
              <a:ext uri="{FF2B5EF4-FFF2-40B4-BE49-F238E27FC236}">
                <a16:creationId xmlns:a16="http://schemas.microsoft.com/office/drawing/2014/main" id="{A4533968-DCD7-4BBB-80EF-A811E05B00B9}"/>
              </a:ext>
            </a:extLst>
          </p:cNvPr>
          <p:cNvSpPr txBox="1"/>
          <p:nvPr/>
        </p:nvSpPr>
        <p:spPr>
          <a:xfrm>
            <a:off x="5751922" y="5017023"/>
            <a:ext cx="480767" cy="369332"/>
          </a:xfrm>
          <a:prstGeom prst="rect">
            <a:avLst/>
          </a:prstGeom>
          <a:noFill/>
        </p:spPr>
        <p:txBody>
          <a:bodyPr wrap="square" rtlCol="0">
            <a:spAutoFit/>
          </a:bodyPr>
          <a:lstStyle/>
          <a:p>
            <a:r>
              <a:rPr lang="en-US" dirty="0" err="1"/>
              <a:t>xn</a:t>
            </a:r>
            <a:endParaRPr lang="LID4096" dirty="0"/>
          </a:p>
        </p:txBody>
      </p:sp>
      <p:sp>
        <p:nvSpPr>
          <p:cNvPr id="190" name="TextBox 189">
            <a:extLst>
              <a:ext uri="{FF2B5EF4-FFF2-40B4-BE49-F238E27FC236}">
                <a16:creationId xmlns:a16="http://schemas.microsoft.com/office/drawing/2014/main" id="{ED41D56C-E4BD-4C19-8311-B08CFA7ACFF5}"/>
              </a:ext>
            </a:extLst>
          </p:cNvPr>
          <p:cNvSpPr txBox="1"/>
          <p:nvPr/>
        </p:nvSpPr>
        <p:spPr>
          <a:xfrm>
            <a:off x="5855616" y="3853599"/>
            <a:ext cx="480767" cy="923330"/>
          </a:xfrm>
          <a:prstGeom prst="rect">
            <a:avLst/>
          </a:prstGeom>
          <a:noFill/>
        </p:spPr>
        <p:txBody>
          <a:bodyPr wrap="square" rtlCol="0">
            <a:spAutoFit/>
          </a:bodyPr>
          <a:lstStyle/>
          <a:p>
            <a:r>
              <a:rPr lang="en-US" dirty="0"/>
              <a:t>.</a:t>
            </a:r>
          </a:p>
          <a:p>
            <a:r>
              <a:rPr lang="en-US" dirty="0"/>
              <a:t>.</a:t>
            </a:r>
          </a:p>
          <a:p>
            <a:r>
              <a:rPr lang="en-US" dirty="0"/>
              <a:t>.</a:t>
            </a:r>
            <a:endParaRPr lang="LID4096" dirty="0"/>
          </a:p>
        </p:txBody>
      </p:sp>
      <p:sp>
        <p:nvSpPr>
          <p:cNvPr id="191" name="TextBox 190">
            <a:extLst>
              <a:ext uri="{FF2B5EF4-FFF2-40B4-BE49-F238E27FC236}">
                <a16:creationId xmlns:a16="http://schemas.microsoft.com/office/drawing/2014/main" id="{3EF99EC1-4F57-4900-8510-43D04D5E66F7}"/>
              </a:ext>
            </a:extLst>
          </p:cNvPr>
          <p:cNvSpPr txBox="1"/>
          <p:nvPr/>
        </p:nvSpPr>
        <p:spPr>
          <a:xfrm>
            <a:off x="6826579" y="3847614"/>
            <a:ext cx="480767" cy="923330"/>
          </a:xfrm>
          <a:prstGeom prst="rect">
            <a:avLst/>
          </a:prstGeom>
          <a:noFill/>
        </p:spPr>
        <p:txBody>
          <a:bodyPr wrap="square" rtlCol="0">
            <a:spAutoFit/>
          </a:bodyPr>
          <a:lstStyle/>
          <a:p>
            <a:r>
              <a:rPr lang="en-US" dirty="0"/>
              <a:t>.</a:t>
            </a:r>
          </a:p>
          <a:p>
            <a:r>
              <a:rPr lang="en-US" dirty="0"/>
              <a:t>.</a:t>
            </a:r>
          </a:p>
          <a:p>
            <a:r>
              <a:rPr lang="en-US" dirty="0"/>
              <a:t>.</a:t>
            </a:r>
            <a:endParaRPr lang="LID4096" dirty="0"/>
          </a:p>
        </p:txBody>
      </p:sp>
      <p:cxnSp>
        <p:nvCxnSpPr>
          <p:cNvPr id="192" name="Straight Arrow Connector 191">
            <a:extLst>
              <a:ext uri="{FF2B5EF4-FFF2-40B4-BE49-F238E27FC236}">
                <a16:creationId xmlns:a16="http://schemas.microsoft.com/office/drawing/2014/main" id="{36D60E97-B869-445A-866B-21B4885C35CE}"/>
              </a:ext>
            </a:extLst>
          </p:cNvPr>
          <p:cNvCxnSpPr>
            <a:cxnSpLocks/>
            <a:endCxn id="184" idx="2"/>
          </p:cNvCxnSpPr>
          <p:nvPr/>
        </p:nvCxnSpPr>
        <p:spPr>
          <a:xfrm>
            <a:off x="6117997" y="2953634"/>
            <a:ext cx="65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6" name="Straight Arrow Connector 195">
            <a:extLst>
              <a:ext uri="{FF2B5EF4-FFF2-40B4-BE49-F238E27FC236}">
                <a16:creationId xmlns:a16="http://schemas.microsoft.com/office/drawing/2014/main" id="{6DE5838C-3436-4A00-9866-337A5FA27BA0}"/>
              </a:ext>
            </a:extLst>
          </p:cNvPr>
          <p:cNvCxnSpPr>
            <a:cxnSpLocks/>
          </p:cNvCxnSpPr>
          <p:nvPr/>
        </p:nvCxnSpPr>
        <p:spPr>
          <a:xfrm>
            <a:off x="6117997" y="3461894"/>
            <a:ext cx="65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7" name="Straight Arrow Connector 196">
            <a:extLst>
              <a:ext uri="{FF2B5EF4-FFF2-40B4-BE49-F238E27FC236}">
                <a16:creationId xmlns:a16="http://schemas.microsoft.com/office/drawing/2014/main" id="{02D52404-9A06-480D-9AB2-EE3B6ACAF924}"/>
              </a:ext>
            </a:extLst>
          </p:cNvPr>
          <p:cNvCxnSpPr>
            <a:cxnSpLocks/>
          </p:cNvCxnSpPr>
          <p:nvPr/>
        </p:nvCxnSpPr>
        <p:spPr>
          <a:xfrm>
            <a:off x="6121138" y="5207423"/>
            <a:ext cx="65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8" name="TextBox 197">
            <a:extLst>
              <a:ext uri="{FF2B5EF4-FFF2-40B4-BE49-F238E27FC236}">
                <a16:creationId xmlns:a16="http://schemas.microsoft.com/office/drawing/2014/main" id="{D807D166-EDD7-4537-B028-ADD6364B7D7F}"/>
              </a:ext>
            </a:extLst>
          </p:cNvPr>
          <p:cNvSpPr txBox="1"/>
          <p:nvPr/>
        </p:nvSpPr>
        <p:spPr>
          <a:xfrm>
            <a:off x="6712513" y="2775360"/>
            <a:ext cx="480767" cy="338554"/>
          </a:xfrm>
          <a:prstGeom prst="rect">
            <a:avLst/>
          </a:prstGeom>
          <a:noFill/>
        </p:spPr>
        <p:txBody>
          <a:bodyPr wrap="square" rtlCol="0">
            <a:spAutoFit/>
          </a:bodyPr>
          <a:lstStyle/>
          <a:p>
            <a:pPr algn="ctr"/>
            <a:r>
              <a:rPr lang="en-US" sz="1600" dirty="0"/>
              <a:t>w0</a:t>
            </a:r>
            <a:endParaRPr lang="LID4096" sz="1600" dirty="0"/>
          </a:p>
        </p:txBody>
      </p:sp>
      <p:sp>
        <p:nvSpPr>
          <p:cNvPr id="199" name="TextBox 198">
            <a:extLst>
              <a:ext uri="{FF2B5EF4-FFF2-40B4-BE49-F238E27FC236}">
                <a16:creationId xmlns:a16="http://schemas.microsoft.com/office/drawing/2014/main" id="{CACBB9AE-7C68-44D4-B5FC-D7703678933A}"/>
              </a:ext>
            </a:extLst>
          </p:cNvPr>
          <p:cNvSpPr txBox="1"/>
          <p:nvPr/>
        </p:nvSpPr>
        <p:spPr>
          <a:xfrm>
            <a:off x="6712512" y="3275041"/>
            <a:ext cx="480767" cy="338554"/>
          </a:xfrm>
          <a:prstGeom prst="rect">
            <a:avLst/>
          </a:prstGeom>
          <a:noFill/>
        </p:spPr>
        <p:txBody>
          <a:bodyPr wrap="square" rtlCol="0">
            <a:spAutoFit/>
          </a:bodyPr>
          <a:lstStyle/>
          <a:p>
            <a:pPr algn="ctr"/>
            <a:r>
              <a:rPr lang="en-US" sz="1600" dirty="0"/>
              <a:t>w1</a:t>
            </a:r>
            <a:endParaRPr lang="LID4096" sz="1600" dirty="0"/>
          </a:p>
        </p:txBody>
      </p:sp>
      <p:sp>
        <p:nvSpPr>
          <p:cNvPr id="200" name="TextBox 199">
            <a:extLst>
              <a:ext uri="{FF2B5EF4-FFF2-40B4-BE49-F238E27FC236}">
                <a16:creationId xmlns:a16="http://schemas.microsoft.com/office/drawing/2014/main" id="{E8DD3CCA-54D2-4420-9FC3-7E591964D198}"/>
              </a:ext>
            </a:extLst>
          </p:cNvPr>
          <p:cNvSpPr txBox="1"/>
          <p:nvPr/>
        </p:nvSpPr>
        <p:spPr>
          <a:xfrm>
            <a:off x="6527027" y="5012818"/>
            <a:ext cx="826479" cy="338554"/>
          </a:xfrm>
          <a:prstGeom prst="rect">
            <a:avLst/>
          </a:prstGeom>
          <a:noFill/>
        </p:spPr>
        <p:txBody>
          <a:bodyPr wrap="square" rtlCol="0">
            <a:spAutoFit/>
          </a:bodyPr>
          <a:lstStyle/>
          <a:p>
            <a:pPr algn="ctr"/>
            <a:r>
              <a:rPr lang="en-US" sz="1600" dirty="0" err="1"/>
              <a:t>wn</a:t>
            </a:r>
            <a:endParaRPr lang="LID4096" sz="1600" dirty="0"/>
          </a:p>
        </p:txBody>
      </p:sp>
      <p:sp>
        <p:nvSpPr>
          <p:cNvPr id="201" name="Oval 200">
            <a:extLst>
              <a:ext uri="{FF2B5EF4-FFF2-40B4-BE49-F238E27FC236}">
                <a16:creationId xmlns:a16="http://schemas.microsoft.com/office/drawing/2014/main" id="{AD75BF42-42AD-4FAB-8537-F3A9998AB274}"/>
              </a:ext>
            </a:extLst>
          </p:cNvPr>
          <p:cNvSpPr/>
          <p:nvPr/>
        </p:nvSpPr>
        <p:spPr>
          <a:xfrm>
            <a:off x="8572107" y="3476132"/>
            <a:ext cx="1097280" cy="109728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202" name="TextBox 201">
            <a:extLst>
              <a:ext uri="{FF2B5EF4-FFF2-40B4-BE49-F238E27FC236}">
                <a16:creationId xmlns:a16="http://schemas.microsoft.com/office/drawing/2014/main" id="{D90AD489-E791-45F8-B3E5-03BAFB0534C3}"/>
              </a:ext>
            </a:extLst>
          </p:cNvPr>
          <p:cNvSpPr txBox="1"/>
          <p:nvPr/>
        </p:nvSpPr>
        <p:spPr>
          <a:xfrm>
            <a:off x="8572107" y="3840106"/>
            <a:ext cx="1097280" cy="369332"/>
          </a:xfrm>
          <a:prstGeom prst="rect">
            <a:avLst/>
          </a:prstGeom>
          <a:noFill/>
        </p:spPr>
        <p:txBody>
          <a:bodyPr wrap="square" rtlCol="0">
            <a:spAutoFit/>
          </a:bodyPr>
          <a:lstStyle/>
          <a:p>
            <a:pPr algn="ctr"/>
            <a:r>
              <a:rPr lang="en-US" dirty="0"/>
              <a:t>Neuron</a:t>
            </a:r>
            <a:endParaRPr lang="LID4096" dirty="0"/>
          </a:p>
        </p:txBody>
      </p:sp>
      <p:cxnSp>
        <p:nvCxnSpPr>
          <p:cNvPr id="203" name="Straight Arrow Connector 202">
            <a:extLst>
              <a:ext uri="{FF2B5EF4-FFF2-40B4-BE49-F238E27FC236}">
                <a16:creationId xmlns:a16="http://schemas.microsoft.com/office/drawing/2014/main" id="{59F114F1-28D4-4FD0-BAFE-280959BA7437}"/>
              </a:ext>
            </a:extLst>
          </p:cNvPr>
          <p:cNvCxnSpPr>
            <a:cxnSpLocks/>
            <a:stCxn id="184" idx="6"/>
          </p:cNvCxnSpPr>
          <p:nvPr/>
        </p:nvCxnSpPr>
        <p:spPr>
          <a:xfrm>
            <a:off x="7135777" y="2953634"/>
            <a:ext cx="1508603" cy="8624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8" name="Straight Arrow Connector 207">
            <a:extLst>
              <a:ext uri="{FF2B5EF4-FFF2-40B4-BE49-F238E27FC236}">
                <a16:creationId xmlns:a16="http://schemas.microsoft.com/office/drawing/2014/main" id="{0614D312-A7D6-4216-95E0-5F5598E56F35}"/>
              </a:ext>
            </a:extLst>
          </p:cNvPr>
          <p:cNvCxnSpPr>
            <a:cxnSpLocks/>
            <a:stCxn id="185" idx="6"/>
          </p:cNvCxnSpPr>
          <p:nvPr/>
        </p:nvCxnSpPr>
        <p:spPr>
          <a:xfrm>
            <a:off x="7135777" y="3444319"/>
            <a:ext cx="1428535" cy="592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3" name="Straight Arrow Connector 212">
            <a:extLst>
              <a:ext uri="{FF2B5EF4-FFF2-40B4-BE49-F238E27FC236}">
                <a16:creationId xmlns:a16="http://schemas.microsoft.com/office/drawing/2014/main" id="{9E202370-553C-49DD-BDEA-421FCDE9FDBB}"/>
              </a:ext>
            </a:extLst>
          </p:cNvPr>
          <p:cNvCxnSpPr>
            <a:cxnSpLocks/>
            <a:stCxn id="186" idx="6"/>
          </p:cNvCxnSpPr>
          <p:nvPr/>
        </p:nvCxnSpPr>
        <p:spPr>
          <a:xfrm flipV="1">
            <a:off x="7135777" y="4247952"/>
            <a:ext cx="1436330" cy="9528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8" name="Oval 217">
            <a:extLst>
              <a:ext uri="{FF2B5EF4-FFF2-40B4-BE49-F238E27FC236}">
                <a16:creationId xmlns:a16="http://schemas.microsoft.com/office/drawing/2014/main" id="{7B1CA1A3-EFB7-4FDB-9322-B55422073822}"/>
              </a:ext>
            </a:extLst>
          </p:cNvPr>
          <p:cNvSpPr/>
          <p:nvPr/>
        </p:nvSpPr>
        <p:spPr>
          <a:xfrm>
            <a:off x="8696696" y="5049387"/>
            <a:ext cx="822960" cy="822960"/>
          </a:xfrm>
          <a:prstGeom prst="ellipse">
            <a:avLst/>
          </a:prstGeom>
          <a:solidFill>
            <a:srgbClr val="FFFF99"/>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219" name="TextBox 218">
            <a:extLst>
              <a:ext uri="{FF2B5EF4-FFF2-40B4-BE49-F238E27FC236}">
                <a16:creationId xmlns:a16="http://schemas.microsoft.com/office/drawing/2014/main" id="{9B49D4EF-30C6-41A0-B4C0-D4BED6120368}"/>
              </a:ext>
            </a:extLst>
          </p:cNvPr>
          <p:cNvSpPr txBox="1"/>
          <p:nvPr/>
        </p:nvSpPr>
        <p:spPr>
          <a:xfrm>
            <a:off x="8572107" y="5276202"/>
            <a:ext cx="1097280" cy="369332"/>
          </a:xfrm>
          <a:prstGeom prst="rect">
            <a:avLst/>
          </a:prstGeom>
          <a:noFill/>
        </p:spPr>
        <p:txBody>
          <a:bodyPr wrap="square" rtlCol="0">
            <a:spAutoFit/>
          </a:bodyPr>
          <a:lstStyle/>
          <a:p>
            <a:pPr algn="ctr"/>
            <a:r>
              <a:rPr lang="en-US" dirty="0"/>
              <a:t>bias</a:t>
            </a:r>
            <a:endParaRPr lang="LID4096" dirty="0"/>
          </a:p>
        </p:txBody>
      </p:sp>
      <p:sp>
        <p:nvSpPr>
          <p:cNvPr id="220" name="Oval 219">
            <a:extLst>
              <a:ext uri="{FF2B5EF4-FFF2-40B4-BE49-F238E27FC236}">
                <a16:creationId xmlns:a16="http://schemas.microsoft.com/office/drawing/2014/main" id="{B56B1798-BC91-4936-9EEB-6A68352C0E4F}"/>
              </a:ext>
            </a:extLst>
          </p:cNvPr>
          <p:cNvSpPr/>
          <p:nvPr/>
        </p:nvSpPr>
        <p:spPr>
          <a:xfrm>
            <a:off x="10263828" y="3625645"/>
            <a:ext cx="822960" cy="822960"/>
          </a:xfrm>
          <a:prstGeom prst="ellipse">
            <a:avLst/>
          </a:prstGeom>
          <a:solidFill>
            <a:srgbClr val="FFCC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221" name="TextBox 220">
            <a:extLst>
              <a:ext uri="{FF2B5EF4-FFF2-40B4-BE49-F238E27FC236}">
                <a16:creationId xmlns:a16="http://schemas.microsoft.com/office/drawing/2014/main" id="{2B5AF797-4781-4980-BF70-A82495C3413E}"/>
              </a:ext>
            </a:extLst>
          </p:cNvPr>
          <p:cNvSpPr txBox="1"/>
          <p:nvPr/>
        </p:nvSpPr>
        <p:spPr>
          <a:xfrm>
            <a:off x="10086890" y="4574939"/>
            <a:ext cx="1244098" cy="646331"/>
          </a:xfrm>
          <a:prstGeom prst="rect">
            <a:avLst/>
          </a:prstGeom>
          <a:noFill/>
        </p:spPr>
        <p:txBody>
          <a:bodyPr wrap="square" rtlCol="0">
            <a:spAutoFit/>
          </a:bodyPr>
          <a:lstStyle/>
          <a:p>
            <a:pPr algn="ctr"/>
            <a:r>
              <a:rPr lang="en-US" dirty="0"/>
              <a:t>Activation function</a:t>
            </a:r>
            <a:endParaRPr lang="LID4096" dirty="0"/>
          </a:p>
        </p:txBody>
      </p:sp>
      <p:cxnSp>
        <p:nvCxnSpPr>
          <p:cNvPr id="222" name="Straight Arrow Connector 221">
            <a:extLst>
              <a:ext uri="{FF2B5EF4-FFF2-40B4-BE49-F238E27FC236}">
                <a16:creationId xmlns:a16="http://schemas.microsoft.com/office/drawing/2014/main" id="{D1D95539-ACAB-4469-B6E5-8FC511ED33C9}"/>
              </a:ext>
            </a:extLst>
          </p:cNvPr>
          <p:cNvCxnSpPr>
            <a:cxnSpLocks/>
            <a:stCxn id="218" idx="0"/>
            <a:endCxn id="201" idx="4"/>
          </p:cNvCxnSpPr>
          <p:nvPr/>
        </p:nvCxnSpPr>
        <p:spPr>
          <a:xfrm flipV="1">
            <a:off x="9108176" y="4573412"/>
            <a:ext cx="12571" cy="475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5" name="Straight Arrow Connector 224">
            <a:extLst>
              <a:ext uri="{FF2B5EF4-FFF2-40B4-BE49-F238E27FC236}">
                <a16:creationId xmlns:a16="http://schemas.microsoft.com/office/drawing/2014/main" id="{C18443B9-3B9D-4A58-BAEE-263BD8825D48}"/>
              </a:ext>
            </a:extLst>
          </p:cNvPr>
          <p:cNvCxnSpPr>
            <a:cxnSpLocks/>
            <a:stCxn id="202" idx="3"/>
            <a:endCxn id="220" idx="2"/>
          </p:cNvCxnSpPr>
          <p:nvPr/>
        </p:nvCxnSpPr>
        <p:spPr>
          <a:xfrm>
            <a:off x="9669387" y="4024772"/>
            <a:ext cx="594441" cy="123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58DED102-11FD-428A-B0C3-5A5472387D87}"/>
              </a:ext>
            </a:extLst>
          </p:cNvPr>
          <p:cNvCxnSpPr>
            <a:cxnSpLocks/>
            <a:stCxn id="220" idx="6"/>
          </p:cNvCxnSpPr>
          <p:nvPr/>
        </p:nvCxnSpPr>
        <p:spPr>
          <a:xfrm>
            <a:off x="11086788" y="4037125"/>
            <a:ext cx="244200" cy="9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2" name="TextBox 231">
            <a:extLst>
              <a:ext uri="{FF2B5EF4-FFF2-40B4-BE49-F238E27FC236}">
                <a16:creationId xmlns:a16="http://schemas.microsoft.com/office/drawing/2014/main" id="{4ECC920F-647A-485B-8A93-9E86C931D844}"/>
              </a:ext>
            </a:extLst>
          </p:cNvPr>
          <p:cNvSpPr txBox="1"/>
          <p:nvPr/>
        </p:nvSpPr>
        <p:spPr>
          <a:xfrm>
            <a:off x="11059180" y="3840106"/>
            <a:ext cx="1244098" cy="369332"/>
          </a:xfrm>
          <a:prstGeom prst="rect">
            <a:avLst/>
          </a:prstGeom>
          <a:noFill/>
        </p:spPr>
        <p:txBody>
          <a:bodyPr wrap="square" rtlCol="0">
            <a:spAutoFit/>
          </a:bodyPr>
          <a:lstStyle/>
          <a:p>
            <a:pPr algn="ctr"/>
            <a:r>
              <a:rPr lang="en-US" dirty="0"/>
              <a:t>Output</a:t>
            </a:r>
            <a:endParaRPr lang="LID4096" dirty="0"/>
          </a:p>
        </p:txBody>
      </p:sp>
    </p:spTree>
    <p:extLst>
      <p:ext uri="{BB962C8B-B14F-4D97-AF65-F5344CB8AC3E}">
        <p14:creationId xmlns:p14="http://schemas.microsoft.com/office/powerpoint/2010/main" val="35126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P spid="185" grpId="0" animBg="1"/>
      <p:bldP spid="186" grpId="0" animBg="1"/>
      <p:bldP spid="183" grpId="0"/>
      <p:bldP spid="188" grpId="0"/>
      <p:bldP spid="189" grpId="0"/>
      <p:bldP spid="190" grpId="0"/>
      <p:bldP spid="191" grpId="0"/>
      <p:bldP spid="198" grpId="0"/>
      <p:bldP spid="199" grpId="0"/>
      <p:bldP spid="200" grpId="0"/>
      <p:bldP spid="201" grpId="0" animBg="1"/>
      <p:bldP spid="202" grpId="0"/>
      <p:bldP spid="218" grpId="0" animBg="1"/>
      <p:bldP spid="219" grpId="0"/>
      <p:bldP spid="220" grpId="0" animBg="1"/>
      <p:bldP spid="221" grpId="0"/>
      <p:bldP spid="2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5A64C-1B82-462B-BE2B-A13CE5C75DCF}"/>
              </a:ext>
            </a:extLst>
          </p:cNvPr>
          <p:cNvSpPr txBox="1"/>
          <p:nvPr/>
        </p:nvSpPr>
        <p:spPr>
          <a:xfrm>
            <a:off x="915659" y="670701"/>
            <a:ext cx="6212263" cy="369332"/>
          </a:xfrm>
          <a:prstGeom prst="rect">
            <a:avLst/>
          </a:prstGeom>
          <a:noFill/>
        </p:spPr>
        <p:txBody>
          <a:bodyPr wrap="square" rtlCol="0">
            <a:spAutoFit/>
          </a:bodyPr>
          <a:lstStyle/>
          <a:p>
            <a:r>
              <a:rPr lang="en-US" dirty="0"/>
              <a:t>What is activation function?</a:t>
            </a:r>
            <a:endParaRPr lang="LID4096" dirty="0"/>
          </a:p>
        </p:txBody>
      </p:sp>
      <p:pic>
        <p:nvPicPr>
          <p:cNvPr id="2050" name="Picture 2">
            <a:extLst>
              <a:ext uri="{FF2B5EF4-FFF2-40B4-BE49-F238E27FC236}">
                <a16:creationId xmlns:a16="http://schemas.microsoft.com/office/drawing/2014/main" id="{03371937-0D9C-4AAC-BB60-E38CE39F6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394" y="84841"/>
            <a:ext cx="5485130" cy="640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AD133A-D3D4-488E-B08D-F71651E1A86C}"/>
              </a:ext>
            </a:extLst>
          </p:cNvPr>
          <p:cNvSpPr txBox="1"/>
          <p:nvPr/>
        </p:nvSpPr>
        <p:spPr>
          <a:xfrm>
            <a:off x="5250096" y="6417000"/>
            <a:ext cx="6094428" cy="276999"/>
          </a:xfrm>
          <a:prstGeom prst="rect">
            <a:avLst/>
          </a:prstGeom>
          <a:noFill/>
        </p:spPr>
        <p:txBody>
          <a:bodyPr wrap="square">
            <a:spAutoFit/>
          </a:bodyPr>
          <a:lstStyle/>
          <a:p>
            <a:pPr algn="r" rtl="1"/>
            <a:r>
              <a:rPr lang="LID4096" sz="1200" dirty="0"/>
              <a:t>https://www.linkedin.com/pulse/activation-functions-heba-al-haddad/</a:t>
            </a:r>
          </a:p>
        </p:txBody>
      </p:sp>
      <p:sp>
        <p:nvSpPr>
          <p:cNvPr id="4" name="Oval 3">
            <a:extLst>
              <a:ext uri="{FF2B5EF4-FFF2-40B4-BE49-F238E27FC236}">
                <a16:creationId xmlns:a16="http://schemas.microsoft.com/office/drawing/2014/main" id="{488D8B7C-2435-4F53-BE08-203EC34AE9F8}"/>
              </a:ext>
            </a:extLst>
          </p:cNvPr>
          <p:cNvSpPr/>
          <p:nvPr/>
        </p:nvSpPr>
        <p:spPr>
          <a:xfrm>
            <a:off x="5722070" y="462343"/>
            <a:ext cx="2015150" cy="127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val 6">
            <a:extLst>
              <a:ext uri="{FF2B5EF4-FFF2-40B4-BE49-F238E27FC236}">
                <a16:creationId xmlns:a16="http://schemas.microsoft.com/office/drawing/2014/main" id="{E01EA936-A2A2-4E4E-803C-D91AA4FDC153}"/>
              </a:ext>
            </a:extLst>
          </p:cNvPr>
          <p:cNvSpPr/>
          <p:nvPr/>
        </p:nvSpPr>
        <p:spPr>
          <a:xfrm>
            <a:off x="5722070" y="4358068"/>
            <a:ext cx="2015150" cy="127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Oval 7">
            <a:extLst>
              <a:ext uri="{FF2B5EF4-FFF2-40B4-BE49-F238E27FC236}">
                <a16:creationId xmlns:a16="http://schemas.microsoft.com/office/drawing/2014/main" id="{06374C35-79BC-4C3F-B745-D734CF31A834}"/>
              </a:ext>
            </a:extLst>
          </p:cNvPr>
          <p:cNvSpPr/>
          <p:nvPr/>
        </p:nvSpPr>
        <p:spPr>
          <a:xfrm>
            <a:off x="7525722" y="3429000"/>
            <a:ext cx="2015150" cy="127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49427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F2886B-4BFF-4F2E-BE14-DB5088F7E6BE}"/>
              </a:ext>
            </a:extLst>
          </p:cNvPr>
          <p:cNvSpPr/>
          <p:nvPr/>
        </p:nvSpPr>
        <p:spPr>
          <a:xfrm>
            <a:off x="4904295" y="1381285"/>
            <a:ext cx="2286000" cy="422387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TextBox 2">
            <a:extLst>
              <a:ext uri="{FF2B5EF4-FFF2-40B4-BE49-F238E27FC236}">
                <a16:creationId xmlns:a16="http://schemas.microsoft.com/office/drawing/2014/main" id="{FB1A7FAF-2305-4CC1-9722-2ECC1A1B9425}"/>
              </a:ext>
            </a:extLst>
          </p:cNvPr>
          <p:cNvSpPr txBox="1"/>
          <p:nvPr/>
        </p:nvSpPr>
        <p:spPr>
          <a:xfrm>
            <a:off x="4979317" y="3244077"/>
            <a:ext cx="2135956" cy="464871"/>
          </a:xfrm>
          <a:prstGeom prst="rect">
            <a:avLst/>
          </a:prstGeom>
          <a:noFill/>
        </p:spPr>
        <p:txBody>
          <a:bodyPr wrap="square">
            <a:spAutoFit/>
          </a:bodyPr>
          <a:lstStyle/>
          <a:p>
            <a:pPr algn="ctr">
              <a:lnSpc>
                <a:spcPct val="150000"/>
              </a:lnSpc>
            </a:pPr>
            <a:r>
              <a:rPr lang="en-US" sz="1800" b="1" dirty="0"/>
              <a:t>Model</a:t>
            </a:r>
          </a:p>
        </p:txBody>
      </p:sp>
      <p:cxnSp>
        <p:nvCxnSpPr>
          <p:cNvPr id="4" name="Straight Arrow Connector 3">
            <a:extLst>
              <a:ext uri="{FF2B5EF4-FFF2-40B4-BE49-F238E27FC236}">
                <a16:creationId xmlns:a16="http://schemas.microsoft.com/office/drawing/2014/main" id="{E2499EC7-1675-47B8-ACC3-5E47DFB1F5A3}"/>
              </a:ext>
            </a:extLst>
          </p:cNvPr>
          <p:cNvCxnSpPr/>
          <p:nvPr/>
        </p:nvCxnSpPr>
        <p:spPr>
          <a:xfrm>
            <a:off x="4034868" y="1870062"/>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01CA8F8-95D4-4459-819B-99C53933ED74}"/>
              </a:ext>
            </a:extLst>
          </p:cNvPr>
          <p:cNvCxnSpPr/>
          <p:nvPr/>
        </p:nvCxnSpPr>
        <p:spPr>
          <a:xfrm>
            <a:off x="4034867" y="2524286"/>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2841201-8B58-4FFD-B3A2-9540EA6068A2}"/>
              </a:ext>
            </a:extLst>
          </p:cNvPr>
          <p:cNvCxnSpPr/>
          <p:nvPr/>
        </p:nvCxnSpPr>
        <p:spPr>
          <a:xfrm>
            <a:off x="7190295" y="2524285"/>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1EAFEAB-7136-43D6-B5FC-8B8E09E8D2FA}"/>
              </a:ext>
            </a:extLst>
          </p:cNvPr>
          <p:cNvSpPr txBox="1"/>
          <p:nvPr/>
        </p:nvSpPr>
        <p:spPr>
          <a:xfrm rot="5400000">
            <a:off x="3575413" y="3460386"/>
            <a:ext cx="2135956" cy="671851"/>
          </a:xfrm>
          <a:prstGeom prst="rect">
            <a:avLst/>
          </a:prstGeom>
          <a:noFill/>
        </p:spPr>
        <p:txBody>
          <a:bodyPr wrap="square">
            <a:spAutoFit/>
          </a:bodyPr>
          <a:lstStyle/>
          <a:p>
            <a:pPr algn="ctr">
              <a:lnSpc>
                <a:spcPct val="150000"/>
              </a:lnSpc>
            </a:pPr>
            <a:r>
              <a:rPr lang="en-US" sz="2800" b="1" dirty="0"/>
              <a:t>. . .</a:t>
            </a:r>
          </a:p>
        </p:txBody>
      </p:sp>
      <p:pic>
        <p:nvPicPr>
          <p:cNvPr id="8" name="Picture 7">
            <a:extLst>
              <a:ext uri="{FF2B5EF4-FFF2-40B4-BE49-F238E27FC236}">
                <a16:creationId xmlns:a16="http://schemas.microsoft.com/office/drawing/2014/main" id="{9732CE40-8962-42E3-986A-A4138D03D523}"/>
              </a:ext>
            </a:extLst>
          </p:cNvPr>
          <p:cNvPicPr>
            <a:picLocks noChangeAspect="1"/>
          </p:cNvPicPr>
          <p:nvPr/>
        </p:nvPicPr>
        <p:blipFill rotWithShape="1">
          <a:blip r:embed="rId2"/>
          <a:srcRect l="7711" t="17267" r="41153" b="19936"/>
          <a:stretch/>
        </p:blipFill>
        <p:spPr>
          <a:xfrm rot="5400000">
            <a:off x="463747" y="1876313"/>
            <a:ext cx="3941841" cy="3200400"/>
          </a:xfrm>
          <a:prstGeom prst="rect">
            <a:avLst/>
          </a:prstGeom>
        </p:spPr>
      </p:pic>
      <p:cxnSp>
        <p:nvCxnSpPr>
          <p:cNvPr id="9" name="Straight Arrow Connector 8">
            <a:extLst>
              <a:ext uri="{FF2B5EF4-FFF2-40B4-BE49-F238E27FC236}">
                <a16:creationId xmlns:a16="http://schemas.microsoft.com/office/drawing/2014/main" id="{1BCC655B-D060-4A21-8E89-F4907F011CD9}"/>
              </a:ext>
            </a:extLst>
          </p:cNvPr>
          <p:cNvCxnSpPr/>
          <p:nvPr/>
        </p:nvCxnSpPr>
        <p:spPr>
          <a:xfrm>
            <a:off x="4034867" y="5123001"/>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A68A6D2-A7F8-4CA9-AB1D-B0FFA24682F0}"/>
              </a:ext>
            </a:extLst>
          </p:cNvPr>
          <p:cNvSpPr/>
          <p:nvPr/>
        </p:nvSpPr>
        <p:spPr>
          <a:xfrm>
            <a:off x="9974862" y="1514470"/>
            <a:ext cx="1029959" cy="3932961"/>
          </a:xfrm>
          <a:prstGeom prst="rect">
            <a:avLst/>
          </a:prstGeom>
          <a:solidFill>
            <a:srgbClr val="946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1" name="Picture 10">
            <a:extLst>
              <a:ext uri="{FF2B5EF4-FFF2-40B4-BE49-F238E27FC236}">
                <a16:creationId xmlns:a16="http://schemas.microsoft.com/office/drawing/2014/main" id="{D7DE2B95-D2E3-4A7E-B6B9-5CADD3225BF1}"/>
              </a:ext>
            </a:extLst>
          </p:cNvPr>
          <p:cNvPicPr>
            <a:picLocks noChangeAspect="1"/>
          </p:cNvPicPr>
          <p:nvPr/>
        </p:nvPicPr>
        <p:blipFill rotWithShape="1">
          <a:blip r:embed="rId2"/>
          <a:srcRect l="7711" t="59920" r="41153" b="19936"/>
          <a:stretch/>
        </p:blipFill>
        <p:spPr>
          <a:xfrm rot="5400000">
            <a:off x="6613309" y="2963198"/>
            <a:ext cx="3941841" cy="1026627"/>
          </a:xfrm>
          <a:prstGeom prst="rect">
            <a:avLst/>
          </a:prstGeom>
        </p:spPr>
      </p:pic>
      <p:sp>
        <p:nvSpPr>
          <p:cNvPr id="12" name="Right Brace 11">
            <a:extLst>
              <a:ext uri="{FF2B5EF4-FFF2-40B4-BE49-F238E27FC236}">
                <a16:creationId xmlns:a16="http://schemas.microsoft.com/office/drawing/2014/main" id="{AC9269CA-90DC-444C-9062-5AAAB83F0E9D}"/>
              </a:ext>
            </a:extLst>
          </p:cNvPr>
          <p:cNvSpPr/>
          <p:nvPr/>
        </p:nvSpPr>
        <p:spPr>
          <a:xfrm rot="5400000">
            <a:off x="9383044" y="4302162"/>
            <a:ext cx="318782" cy="2924771"/>
          </a:xfrm>
          <a:prstGeom prst="rightBrace">
            <a:avLst>
              <a:gd name="adj1" fmla="val 45585"/>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LID4096"/>
          </a:p>
        </p:txBody>
      </p:sp>
      <p:sp>
        <p:nvSpPr>
          <p:cNvPr id="13" name="TextBox 12">
            <a:extLst>
              <a:ext uri="{FF2B5EF4-FFF2-40B4-BE49-F238E27FC236}">
                <a16:creationId xmlns:a16="http://schemas.microsoft.com/office/drawing/2014/main" id="{EEC5E5B1-A214-46C6-B5F2-0E71D9E21532}"/>
              </a:ext>
            </a:extLst>
          </p:cNvPr>
          <p:cNvSpPr txBox="1"/>
          <p:nvPr/>
        </p:nvSpPr>
        <p:spPr>
          <a:xfrm>
            <a:off x="8943410" y="5886465"/>
            <a:ext cx="1198050" cy="464871"/>
          </a:xfrm>
          <a:prstGeom prst="rect">
            <a:avLst/>
          </a:prstGeom>
          <a:noFill/>
        </p:spPr>
        <p:txBody>
          <a:bodyPr wrap="square">
            <a:spAutoFit/>
          </a:bodyPr>
          <a:lstStyle/>
          <a:p>
            <a:pPr algn="ctr">
              <a:lnSpc>
                <a:spcPct val="150000"/>
              </a:lnSpc>
            </a:pPr>
            <a:r>
              <a:rPr lang="en-US" b="1" dirty="0"/>
              <a:t>Loss</a:t>
            </a:r>
            <a:endParaRPr lang="en-US" sz="1800" b="1" dirty="0"/>
          </a:p>
        </p:txBody>
      </p:sp>
      <p:sp>
        <p:nvSpPr>
          <p:cNvPr id="14" name="TextBox 13">
            <a:extLst>
              <a:ext uri="{FF2B5EF4-FFF2-40B4-BE49-F238E27FC236}">
                <a16:creationId xmlns:a16="http://schemas.microsoft.com/office/drawing/2014/main" id="{F850DB51-CD08-43F9-91BB-D9934A053DDD}"/>
              </a:ext>
            </a:extLst>
          </p:cNvPr>
          <p:cNvSpPr txBox="1"/>
          <p:nvPr/>
        </p:nvSpPr>
        <p:spPr>
          <a:xfrm>
            <a:off x="915659" y="670701"/>
            <a:ext cx="6212263" cy="369332"/>
          </a:xfrm>
          <a:prstGeom prst="rect">
            <a:avLst/>
          </a:prstGeom>
          <a:noFill/>
        </p:spPr>
        <p:txBody>
          <a:bodyPr wrap="square" rtlCol="0">
            <a:spAutoFit/>
          </a:bodyPr>
          <a:lstStyle/>
          <a:p>
            <a:r>
              <a:rPr lang="en-US" b="1" dirty="0"/>
              <a:t>Reminder</a:t>
            </a:r>
            <a:endParaRPr lang="LID4096" b="1" dirty="0"/>
          </a:p>
        </p:txBody>
      </p:sp>
    </p:spTree>
    <p:extLst>
      <p:ext uri="{BB962C8B-B14F-4D97-AF65-F5344CB8AC3E}">
        <p14:creationId xmlns:p14="http://schemas.microsoft.com/office/powerpoint/2010/main" val="411644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xplosion: 8 Points 22">
            <a:extLst>
              <a:ext uri="{FF2B5EF4-FFF2-40B4-BE49-F238E27FC236}">
                <a16:creationId xmlns:a16="http://schemas.microsoft.com/office/drawing/2014/main" id="{2B752166-0559-4959-A5B4-6D3A8F939025}"/>
              </a:ext>
            </a:extLst>
          </p:cNvPr>
          <p:cNvSpPr/>
          <p:nvPr/>
        </p:nvSpPr>
        <p:spPr>
          <a:xfrm>
            <a:off x="9046076" y="2740151"/>
            <a:ext cx="2386847" cy="17767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F850DB51-CD08-43F9-91BB-D9934A053DDD}"/>
              </a:ext>
            </a:extLst>
          </p:cNvPr>
          <p:cNvSpPr txBox="1"/>
          <p:nvPr/>
        </p:nvSpPr>
        <p:spPr>
          <a:xfrm>
            <a:off x="915659" y="670701"/>
            <a:ext cx="6212263" cy="369332"/>
          </a:xfrm>
          <a:prstGeom prst="rect">
            <a:avLst/>
          </a:prstGeom>
          <a:noFill/>
        </p:spPr>
        <p:txBody>
          <a:bodyPr wrap="square" rtlCol="0">
            <a:spAutoFit/>
          </a:bodyPr>
          <a:lstStyle/>
          <a:p>
            <a:r>
              <a:rPr lang="en-US" b="1" dirty="0"/>
              <a:t>Reminder</a:t>
            </a:r>
            <a:endParaRPr lang="LID4096" b="1" dirty="0"/>
          </a:p>
        </p:txBody>
      </p:sp>
      <p:pic>
        <p:nvPicPr>
          <p:cNvPr id="15" name="Picture 14">
            <a:extLst>
              <a:ext uri="{FF2B5EF4-FFF2-40B4-BE49-F238E27FC236}">
                <a16:creationId xmlns:a16="http://schemas.microsoft.com/office/drawing/2014/main" id="{F288AC3A-18B1-430E-A67E-AA139C586564}"/>
              </a:ext>
            </a:extLst>
          </p:cNvPr>
          <p:cNvPicPr>
            <a:picLocks noChangeAspect="1"/>
          </p:cNvPicPr>
          <p:nvPr/>
        </p:nvPicPr>
        <p:blipFill>
          <a:blip r:embed="rId2"/>
          <a:stretch>
            <a:fillRect/>
          </a:stretch>
        </p:blipFill>
        <p:spPr>
          <a:xfrm>
            <a:off x="3200649" y="1628279"/>
            <a:ext cx="5334000" cy="40005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0092BB6-0296-4181-8668-4EC62286538B}"/>
                  </a:ext>
                </a:extLst>
              </p:cNvPr>
              <p:cNvSpPr txBox="1"/>
              <p:nvPr/>
            </p:nvSpPr>
            <p:spPr>
              <a:xfrm>
                <a:off x="4053680" y="1423030"/>
                <a:ext cx="4025735" cy="582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𝐿𝑜𝑠𝑠</m:t>
                      </m:r>
                      <m:r>
                        <a:rPr lang="en-US" b="0" i="1" smtClean="0">
                          <a:latin typeface="Cambria Math" panose="02040503050406030204" pitchFamily="18" charset="0"/>
                        </a:rPr>
                        <m:t>=</m:t>
                      </m:r>
                      <m:r>
                        <a:rPr lang="en-US" b="0" i="1" smtClean="0">
                          <a:latin typeface="Cambria Math" panose="02040503050406030204" pitchFamily="18" charset="0"/>
                        </a:rPr>
                        <m:t>𝑠𝑢𝑚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𝑝𝑟𝑒𝑑𝑖𝑐𝑡𝑒𝑑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𝑟𝑒𝑎𝑙</m:t>
                                      </m:r>
                                    </m:sub>
                                  </m:sSub>
                                </m:e>
                              </m:d>
                            </m:e>
                            <m:sup>
                              <m:r>
                                <a:rPr lang="en-US" b="0" i="1" smtClean="0">
                                  <a:latin typeface="Cambria Math" panose="02040503050406030204" pitchFamily="18" charset="0"/>
                                </a:rPr>
                                <m:t>2</m:t>
                              </m:r>
                            </m:sup>
                          </m:sSup>
                        </m:e>
                      </m:d>
                    </m:oMath>
                  </m:oMathPara>
                </a14:m>
                <a:endParaRPr lang="LID4096" dirty="0"/>
              </a:p>
            </p:txBody>
          </p:sp>
        </mc:Choice>
        <mc:Fallback xmlns="">
          <p:sp>
            <p:nvSpPr>
              <p:cNvPr id="16" name="TextBox 15">
                <a:extLst>
                  <a:ext uri="{FF2B5EF4-FFF2-40B4-BE49-F238E27FC236}">
                    <a16:creationId xmlns:a16="http://schemas.microsoft.com/office/drawing/2014/main" id="{C0092BB6-0296-4181-8668-4EC62286538B}"/>
                  </a:ext>
                </a:extLst>
              </p:cNvPr>
              <p:cNvSpPr txBox="1">
                <a:spLocks noRot="1" noChangeAspect="1" noMove="1" noResize="1" noEditPoints="1" noAdjustHandles="1" noChangeArrowheads="1" noChangeShapeType="1" noTextEdit="1"/>
              </p:cNvSpPr>
              <p:nvPr/>
            </p:nvSpPr>
            <p:spPr>
              <a:xfrm>
                <a:off x="4053680" y="1423030"/>
                <a:ext cx="4025735" cy="582147"/>
              </a:xfrm>
              <a:prstGeom prst="rect">
                <a:avLst/>
              </a:prstGeom>
              <a:blipFill>
                <a:blip r:embed="rId3"/>
                <a:stretch>
                  <a:fillRect/>
                </a:stretch>
              </a:blipFill>
            </p:spPr>
            <p:txBody>
              <a:bodyPr/>
              <a:lstStyle/>
              <a:p>
                <a:r>
                  <a:rPr lang="LID4096">
                    <a:noFill/>
                  </a:rPr>
                  <a:t> </a:t>
                </a:r>
              </a:p>
            </p:txBody>
          </p:sp>
        </mc:Fallback>
      </mc:AlternateContent>
      <p:cxnSp>
        <p:nvCxnSpPr>
          <p:cNvPr id="17" name="Straight Arrow Connector 16">
            <a:extLst>
              <a:ext uri="{FF2B5EF4-FFF2-40B4-BE49-F238E27FC236}">
                <a16:creationId xmlns:a16="http://schemas.microsoft.com/office/drawing/2014/main" id="{56110E71-0AF7-4233-962E-CB4DBA8757C2}"/>
              </a:ext>
            </a:extLst>
          </p:cNvPr>
          <p:cNvCxnSpPr>
            <a:cxnSpLocks/>
          </p:cNvCxnSpPr>
          <p:nvPr/>
        </p:nvCxnSpPr>
        <p:spPr>
          <a:xfrm flipH="1">
            <a:off x="7772400" y="1924050"/>
            <a:ext cx="276225" cy="106680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A1BDECDB-44AB-4E5E-9A6F-3211212C0D59}"/>
              </a:ext>
            </a:extLst>
          </p:cNvPr>
          <p:cNvSpPr txBox="1"/>
          <p:nvPr/>
        </p:nvSpPr>
        <p:spPr>
          <a:xfrm>
            <a:off x="8449935" y="2088118"/>
            <a:ext cx="3494416" cy="584775"/>
          </a:xfrm>
          <a:prstGeom prst="rect">
            <a:avLst/>
          </a:prstGeom>
          <a:noFill/>
        </p:spPr>
        <p:txBody>
          <a:bodyPr wrap="square" rtlCol="0">
            <a:spAutoFit/>
          </a:bodyPr>
          <a:lstStyle/>
          <a:p>
            <a:r>
              <a:rPr lang="en-US" sz="1600" dirty="0"/>
              <a:t>We want to go this direction, because we want to decrease our loss</a:t>
            </a:r>
            <a:endParaRPr lang="LID4096" sz="1600" dirty="0"/>
          </a:p>
        </p:txBody>
      </p:sp>
      <p:sp>
        <p:nvSpPr>
          <p:cNvPr id="22" name="TextBox 21">
            <a:extLst>
              <a:ext uri="{FF2B5EF4-FFF2-40B4-BE49-F238E27FC236}">
                <a16:creationId xmlns:a16="http://schemas.microsoft.com/office/drawing/2014/main" id="{162AF187-F46E-4510-AEB7-A03DBC689B49}"/>
              </a:ext>
            </a:extLst>
          </p:cNvPr>
          <p:cNvSpPr txBox="1"/>
          <p:nvPr/>
        </p:nvSpPr>
        <p:spPr>
          <a:xfrm>
            <a:off x="9238251" y="3373993"/>
            <a:ext cx="1917783" cy="369332"/>
          </a:xfrm>
          <a:prstGeom prst="rect">
            <a:avLst/>
          </a:prstGeom>
          <a:noFill/>
        </p:spPr>
        <p:txBody>
          <a:bodyPr wrap="square" rtlCol="0">
            <a:spAutoFit/>
          </a:bodyPr>
          <a:lstStyle/>
          <a:p>
            <a:pPr algn="ctr"/>
            <a:r>
              <a:rPr lang="en-US" b="1" dirty="0"/>
              <a:t>Gradient Descent</a:t>
            </a:r>
            <a:endParaRPr lang="LID4096" b="1" dirty="0"/>
          </a:p>
        </p:txBody>
      </p:sp>
    </p:spTree>
    <p:extLst>
      <p:ext uri="{BB962C8B-B14F-4D97-AF65-F5344CB8AC3E}">
        <p14:creationId xmlns:p14="http://schemas.microsoft.com/office/powerpoint/2010/main" val="251846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50DB51-CD08-43F9-91BB-D9934A053DDD}"/>
              </a:ext>
            </a:extLst>
          </p:cNvPr>
          <p:cNvSpPr txBox="1"/>
          <p:nvPr/>
        </p:nvSpPr>
        <p:spPr>
          <a:xfrm>
            <a:off x="915659" y="670701"/>
            <a:ext cx="6212263" cy="369332"/>
          </a:xfrm>
          <a:prstGeom prst="rect">
            <a:avLst/>
          </a:prstGeom>
          <a:noFill/>
        </p:spPr>
        <p:txBody>
          <a:bodyPr wrap="square" rtlCol="0">
            <a:spAutoFit/>
          </a:bodyPr>
          <a:lstStyle/>
          <a:p>
            <a:r>
              <a:rPr lang="en-US" b="1" dirty="0"/>
              <a:t>Backpropagation</a:t>
            </a:r>
            <a:endParaRPr lang="LID4096" b="1" dirty="0"/>
          </a:p>
        </p:txBody>
      </p:sp>
      <p:pic>
        <p:nvPicPr>
          <p:cNvPr id="15" name="Picture 14">
            <a:extLst>
              <a:ext uri="{FF2B5EF4-FFF2-40B4-BE49-F238E27FC236}">
                <a16:creationId xmlns:a16="http://schemas.microsoft.com/office/drawing/2014/main" id="{F288AC3A-18B1-430E-A67E-AA139C586564}"/>
              </a:ext>
            </a:extLst>
          </p:cNvPr>
          <p:cNvPicPr>
            <a:picLocks noChangeAspect="1"/>
          </p:cNvPicPr>
          <p:nvPr/>
        </p:nvPicPr>
        <p:blipFill>
          <a:blip r:embed="rId2"/>
          <a:stretch>
            <a:fillRect/>
          </a:stretch>
        </p:blipFill>
        <p:spPr>
          <a:xfrm>
            <a:off x="228849" y="1352054"/>
            <a:ext cx="5334000" cy="4000500"/>
          </a:xfrm>
          <a:prstGeom prst="rect">
            <a:avLst/>
          </a:prstGeom>
        </p:spPr>
      </p:pic>
      <p:cxnSp>
        <p:nvCxnSpPr>
          <p:cNvPr id="17" name="Straight Arrow Connector 16">
            <a:extLst>
              <a:ext uri="{FF2B5EF4-FFF2-40B4-BE49-F238E27FC236}">
                <a16:creationId xmlns:a16="http://schemas.microsoft.com/office/drawing/2014/main" id="{56110E71-0AF7-4233-962E-CB4DBA8757C2}"/>
              </a:ext>
            </a:extLst>
          </p:cNvPr>
          <p:cNvCxnSpPr>
            <a:cxnSpLocks/>
          </p:cNvCxnSpPr>
          <p:nvPr/>
        </p:nvCxnSpPr>
        <p:spPr>
          <a:xfrm flipH="1">
            <a:off x="4800600" y="1647825"/>
            <a:ext cx="276225" cy="106680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7F8CEB21-F079-44B2-84F8-5D2A2D2A8533}"/>
              </a:ext>
            </a:extLst>
          </p:cNvPr>
          <p:cNvSpPr txBox="1"/>
          <p:nvPr/>
        </p:nvSpPr>
        <p:spPr>
          <a:xfrm>
            <a:off x="2619375" y="5352554"/>
            <a:ext cx="723900" cy="369332"/>
          </a:xfrm>
          <a:prstGeom prst="rect">
            <a:avLst/>
          </a:prstGeom>
          <a:noFill/>
        </p:spPr>
        <p:txBody>
          <a:bodyPr wrap="square" rtlCol="0">
            <a:spAutoFit/>
          </a:bodyPr>
          <a:lstStyle/>
          <a:p>
            <a:pPr algn="ctr"/>
            <a:r>
              <a:rPr lang="en-US" dirty="0"/>
              <a:t>W0</a:t>
            </a:r>
            <a:endParaRPr lang="LID4096" dirty="0"/>
          </a:p>
        </p:txBody>
      </p:sp>
      <p:cxnSp>
        <p:nvCxnSpPr>
          <p:cNvPr id="10" name="Straight Arrow Connector 9">
            <a:extLst>
              <a:ext uri="{FF2B5EF4-FFF2-40B4-BE49-F238E27FC236}">
                <a16:creationId xmlns:a16="http://schemas.microsoft.com/office/drawing/2014/main" id="{55FD7ECB-4EA7-4F20-9A43-77AA38ECEE36}"/>
              </a:ext>
            </a:extLst>
          </p:cNvPr>
          <p:cNvCxnSpPr>
            <a:cxnSpLocks/>
          </p:cNvCxnSpPr>
          <p:nvPr/>
        </p:nvCxnSpPr>
        <p:spPr>
          <a:xfrm flipH="1">
            <a:off x="4314825" y="2818904"/>
            <a:ext cx="323851" cy="819646"/>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BEB28DF-01F9-406E-B9BD-81C87DD00A37}"/>
              </a:ext>
            </a:extLst>
          </p:cNvPr>
          <p:cNvSpPr txBox="1"/>
          <p:nvPr/>
        </p:nvSpPr>
        <p:spPr>
          <a:xfrm>
            <a:off x="2619375" y="5352554"/>
            <a:ext cx="723900" cy="369332"/>
          </a:xfrm>
          <a:prstGeom prst="rect">
            <a:avLst/>
          </a:prstGeom>
          <a:noFill/>
        </p:spPr>
        <p:txBody>
          <a:bodyPr wrap="square" rtlCol="0">
            <a:spAutoFit/>
          </a:bodyPr>
          <a:lstStyle/>
          <a:p>
            <a:pPr algn="ctr"/>
            <a:r>
              <a:rPr lang="en-US" dirty="0"/>
              <a:t>W1</a:t>
            </a:r>
            <a:endParaRPr lang="LID4096" dirty="0"/>
          </a:p>
        </p:txBody>
      </p:sp>
      <p:cxnSp>
        <p:nvCxnSpPr>
          <p:cNvPr id="13" name="Straight Arrow Connector 12">
            <a:extLst>
              <a:ext uri="{FF2B5EF4-FFF2-40B4-BE49-F238E27FC236}">
                <a16:creationId xmlns:a16="http://schemas.microsoft.com/office/drawing/2014/main" id="{DCDF26FB-19A3-47D1-A875-6F029D6FF4CA}"/>
              </a:ext>
            </a:extLst>
          </p:cNvPr>
          <p:cNvCxnSpPr>
            <a:cxnSpLocks/>
          </p:cNvCxnSpPr>
          <p:nvPr/>
        </p:nvCxnSpPr>
        <p:spPr>
          <a:xfrm flipH="1">
            <a:off x="3343275" y="4597775"/>
            <a:ext cx="276226" cy="260799"/>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A422E626-E716-4C72-BCC5-B3955F36E0D6}"/>
              </a:ext>
            </a:extLst>
          </p:cNvPr>
          <p:cNvSpPr txBox="1"/>
          <p:nvPr/>
        </p:nvSpPr>
        <p:spPr>
          <a:xfrm>
            <a:off x="2619375" y="5352554"/>
            <a:ext cx="723900" cy="369332"/>
          </a:xfrm>
          <a:prstGeom prst="rect">
            <a:avLst/>
          </a:prstGeom>
          <a:noFill/>
        </p:spPr>
        <p:txBody>
          <a:bodyPr wrap="square" rtlCol="0">
            <a:spAutoFit/>
          </a:bodyPr>
          <a:lstStyle/>
          <a:p>
            <a:pPr algn="ctr"/>
            <a:r>
              <a:rPr lang="en-US" dirty="0" err="1"/>
              <a:t>Wn</a:t>
            </a:r>
            <a:endParaRPr lang="LID4096"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8E6A87-57E3-4017-B333-9F20543F0DAD}"/>
                  </a:ext>
                </a:extLst>
              </p:cNvPr>
              <p:cNvSpPr txBox="1"/>
              <p:nvPr/>
            </p:nvSpPr>
            <p:spPr>
              <a:xfrm>
                <a:off x="6956981" y="1057544"/>
                <a:ext cx="2094227"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m:t>
                          </m:r>
                        </m:sup>
                      </m:sSup>
                    </m:oMath>
                  </m:oMathPara>
                </a14:m>
                <a:endParaRPr lang="LID4096" dirty="0"/>
              </a:p>
            </p:txBody>
          </p:sp>
        </mc:Choice>
        <mc:Fallback xmlns="">
          <p:sp>
            <p:nvSpPr>
              <p:cNvPr id="5" name="TextBox 4">
                <a:extLst>
                  <a:ext uri="{FF2B5EF4-FFF2-40B4-BE49-F238E27FC236}">
                    <a16:creationId xmlns:a16="http://schemas.microsoft.com/office/drawing/2014/main" id="{9F8E6A87-57E3-4017-B333-9F20543F0DAD}"/>
                  </a:ext>
                </a:extLst>
              </p:cNvPr>
              <p:cNvSpPr txBox="1">
                <a:spLocks noRot="1" noChangeAspect="1" noMove="1" noResize="1" noEditPoints="1" noAdjustHandles="1" noChangeArrowheads="1" noChangeShapeType="1" noTextEdit="1"/>
              </p:cNvSpPr>
              <p:nvPr/>
            </p:nvSpPr>
            <p:spPr>
              <a:xfrm>
                <a:off x="6956981" y="1057544"/>
                <a:ext cx="2094227" cy="289182"/>
              </a:xfrm>
              <a:prstGeom prst="rect">
                <a:avLst/>
              </a:prstGeom>
              <a:blipFill>
                <a:blip r:embed="rId3"/>
                <a:stretch>
                  <a:fillRect l="-1163" b="-12500"/>
                </a:stretch>
              </a:blipFill>
            </p:spPr>
            <p:txBody>
              <a:bodyPr/>
              <a:lstStyle/>
              <a:p>
                <a:r>
                  <a:rPr lang="LID4096">
                    <a:noFill/>
                  </a:rPr>
                  <a:t> </a:t>
                </a:r>
              </a:p>
            </p:txBody>
          </p:sp>
        </mc:Fallback>
      </mc:AlternateContent>
      <p:sp>
        <p:nvSpPr>
          <p:cNvPr id="3" name="Speech Bubble: Rectangle with Corners Rounded 2">
            <a:extLst>
              <a:ext uri="{FF2B5EF4-FFF2-40B4-BE49-F238E27FC236}">
                <a16:creationId xmlns:a16="http://schemas.microsoft.com/office/drawing/2014/main" id="{3D2A75D0-446D-4E31-B619-3C33E56392F1}"/>
              </a:ext>
            </a:extLst>
          </p:cNvPr>
          <p:cNvSpPr/>
          <p:nvPr/>
        </p:nvSpPr>
        <p:spPr>
          <a:xfrm>
            <a:off x="6532775" y="1536570"/>
            <a:ext cx="4713402" cy="820132"/>
          </a:xfrm>
          <a:prstGeom prst="wedgeRoundRectCallout">
            <a:avLst>
              <a:gd name="adj1" fmla="val 1820"/>
              <a:gd name="adj2" fmla="val -65476"/>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TextBox 3">
            <a:extLst>
              <a:ext uri="{FF2B5EF4-FFF2-40B4-BE49-F238E27FC236}">
                <a16:creationId xmlns:a16="http://schemas.microsoft.com/office/drawing/2014/main" id="{C3BD16DA-A0D4-49A8-9ED0-891D6FAF9723}"/>
              </a:ext>
            </a:extLst>
          </p:cNvPr>
          <p:cNvSpPr txBox="1"/>
          <p:nvPr/>
        </p:nvSpPr>
        <p:spPr>
          <a:xfrm>
            <a:off x="6694507" y="1597248"/>
            <a:ext cx="4713402" cy="646331"/>
          </a:xfrm>
          <a:prstGeom prst="rect">
            <a:avLst/>
          </a:prstGeom>
          <a:noFill/>
        </p:spPr>
        <p:txBody>
          <a:bodyPr wrap="square" rtlCol="0">
            <a:spAutoFit/>
          </a:bodyPr>
          <a:lstStyle/>
          <a:p>
            <a:r>
              <a:rPr lang="en-US" dirty="0"/>
              <a:t>Learning rate</a:t>
            </a:r>
          </a:p>
          <a:p>
            <a:r>
              <a:rPr lang="en-US" dirty="0"/>
              <a:t>It adjusts how quickly our algorithm converges</a:t>
            </a:r>
            <a:endParaRPr lang="LID4096" dirty="0"/>
          </a:p>
        </p:txBody>
      </p:sp>
      <p:sp>
        <p:nvSpPr>
          <p:cNvPr id="16" name="TextBox 15">
            <a:extLst>
              <a:ext uri="{FF2B5EF4-FFF2-40B4-BE49-F238E27FC236}">
                <a16:creationId xmlns:a16="http://schemas.microsoft.com/office/drawing/2014/main" id="{922E61C2-AC37-4B60-BB1C-7C807BEF416E}"/>
              </a:ext>
            </a:extLst>
          </p:cNvPr>
          <p:cNvSpPr txBox="1"/>
          <p:nvPr/>
        </p:nvSpPr>
        <p:spPr>
          <a:xfrm>
            <a:off x="6532775" y="2698117"/>
            <a:ext cx="4713402" cy="923330"/>
          </a:xfrm>
          <a:prstGeom prst="rect">
            <a:avLst/>
          </a:prstGeom>
          <a:noFill/>
        </p:spPr>
        <p:txBody>
          <a:bodyPr wrap="square" rtlCol="0">
            <a:spAutoFit/>
          </a:bodyPr>
          <a:lstStyle/>
          <a:p>
            <a:r>
              <a:rPr lang="en-US" dirty="0"/>
              <a:t>As we get closer to the minima, the slope of this quadratic plot decreases. Therefore, weight (w) must update.</a:t>
            </a:r>
          </a:p>
        </p:txBody>
      </p:sp>
      <p:sp>
        <p:nvSpPr>
          <p:cNvPr id="19" name="TextBox 18">
            <a:extLst>
              <a:ext uri="{FF2B5EF4-FFF2-40B4-BE49-F238E27FC236}">
                <a16:creationId xmlns:a16="http://schemas.microsoft.com/office/drawing/2014/main" id="{C210A103-B5A4-4847-B4B9-A382C780DB08}"/>
              </a:ext>
            </a:extLst>
          </p:cNvPr>
          <p:cNvSpPr txBox="1"/>
          <p:nvPr/>
        </p:nvSpPr>
        <p:spPr>
          <a:xfrm>
            <a:off x="6532775" y="3935244"/>
            <a:ext cx="4713402" cy="1477328"/>
          </a:xfrm>
          <a:prstGeom prst="rect">
            <a:avLst/>
          </a:prstGeom>
          <a:noFill/>
        </p:spPr>
        <p:txBody>
          <a:bodyPr wrap="square" rtlCol="0">
            <a:spAutoFit/>
          </a:bodyPr>
          <a:lstStyle/>
          <a:p>
            <a:r>
              <a:rPr lang="en-US" dirty="0"/>
              <a:t>When we adjust all the weights, then we can calculate the loss, and if the loss is more than what we were expecting, we adjust our model to solve the issue!</a:t>
            </a:r>
            <a:br>
              <a:rPr lang="en-US" dirty="0"/>
            </a:br>
            <a:r>
              <a:rPr lang="en-US" dirty="0"/>
              <a:t>(remember, we are still in the training phase) </a:t>
            </a:r>
          </a:p>
        </p:txBody>
      </p:sp>
    </p:spTree>
    <p:extLst>
      <p:ext uri="{BB962C8B-B14F-4D97-AF65-F5344CB8AC3E}">
        <p14:creationId xmlns:p14="http://schemas.microsoft.com/office/powerpoint/2010/main" val="15525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1" grpId="1"/>
      <p:bldP spid="18"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144A4-808D-4889-B528-9D4D915921BE}"/>
              </a:ext>
            </a:extLst>
          </p:cNvPr>
          <p:cNvSpPr txBox="1"/>
          <p:nvPr/>
        </p:nvSpPr>
        <p:spPr>
          <a:xfrm>
            <a:off x="717912" y="569726"/>
            <a:ext cx="10726227" cy="923330"/>
          </a:xfrm>
          <a:prstGeom prst="rect">
            <a:avLst/>
          </a:prstGeom>
          <a:noFill/>
        </p:spPr>
        <p:txBody>
          <a:bodyPr wrap="square" rtlCol="0">
            <a:spAutoFit/>
          </a:bodyPr>
          <a:lstStyle/>
          <a:p>
            <a:r>
              <a:rPr lang="en-US" dirty="0"/>
              <a:t>So far we </a:t>
            </a:r>
            <a:r>
              <a:rPr lang="en-US" dirty="0" err="1"/>
              <a:t>scikitlearn</a:t>
            </a:r>
            <a:r>
              <a:rPr lang="en-US" dirty="0"/>
              <a:t> solved all our machine-learning problems!</a:t>
            </a:r>
          </a:p>
          <a:p>
            <a:r>
              <a:rPr lang="en-US" dirty="0"/>
              <a:t>Thanks scikit! </a:t>
            </a:r>
            <a:r>
              <a:rPr lang="en-US" dirty="0">
                <a:sym typeface="Wingdings" panose="05000000000000000000" pitchFamily="2" charset="2"/>
              </a:rPr>
              <a:t>:D</a:t>
            </a:r>
          </a:p>
          <a:p>
            <a:r>
              <a:rPr lang="en-US" dirty="0">
                <a:sym typeface="Wingdings" panose="05000000000000000000" pitchFamily="2" charset="2"/>
              </a:rPr>
              <a:t>For NN we need other libraries. One of them is </a:t>
            </a:r>
            <a:r>
              <a:rPr lang="en-US" dirty="0" err="1">
                <a:sym typeface="Wingdings" panose="05000000000000000000" pitchFamily="2" charset="2"/>
              </a:rPr>
              <a:t>Tensorflow</a:t>
            </a:r>
            <a:r>
              <a:rPr lang="en-US" dirty="0">
                <a:sym typeface="Wingdings" panose="05000000000000000000" pitchFamily="2" charset="2"/>
              </a:rPr>
              <a:t>!</a:t>
            </a:r>
            <a:endParaRPr lang="LID4096" dirty="0"/>
          </a:p>
        </p:txBody>
      </p:sp>
    </p:spTree>
    <p:extLst>
      <p:ext uri="{BB962C8B-B14F-4D97-AF65-F5344CB8AC3E}">
        <p14:creationId xmlns:p14="http://schemas.microsoft.com/office/powerpoint/2010/main" val="1466359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196</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Asieh Daneshi</dc:creator>
  <cp:lastModifiedBy>Asieh Daneshi</cp:lastModifiedBy>
  <cp:revision>105</cp:revision>
  <dcterms:created xsi:type="dcterms:W3CDTF">2024-07-18T09:22:09Z</dcterms:created>
  <dcterms:modified xsi:type="dcterms:W3CDTF">2024-09-11T11:41:07Z</dcterms:modified>
</cp:coreProperties>
</file>