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9" r:id="rId3"/>
    <p:sldId id="260" r:id="rId4"/>
    <p:sldId id="261" r:id="rId5"/>
    <p:sldId id="263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51"/>
    <a:srgbClr val="0000FF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 enables computers and machines to do human-like tasks without human intervention.</a:t>
            </a:r>
          </a:p>
          <a:p>
            <a:r>
              <a:rPr lang="en-US" dirty="0"/>
              <a:t>Machine learning is dedicated to a specific problem.</a:t>
            </a:r>
          </a:p>
          <a:p>
            <a:r>
              <a:rPr lang="en-US" dirty="0"/>
              <a:t>Data science has overlaps with both AI , and ML, but I can say its major difference with AI is that it needs human </a:t>
            </a:r>
            <a:r>
              <a:rPr lang="en-US" dirty="0" err="1"/>
              <a:t>interverntion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2C52-2B7D-49FF-90AE-F610055A16B6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89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 enables computers and machines to do human-like tasks without human intervention.</a:t>
            </a:r>
          </a:p>
          <a:p>
            <a:r>
              <a:rPr lang="en-US" dirty="0"/>
              <a:t>Machine learning is dedicated to a specific problem.</a:t>
            </a:r>
          </a:p>
          <a:p>
            <a:r>
              <a:rPr lang="en-US" dirty="0"/>
              <a:t>Data science has overlaps with both AI , and ML, but I can say its major difference with AI is that it needs human </a:t>
            </a:r>
            <a:r>
              <a:rPr lang="en-US" dirty="0" err="1"/>
              <a:t>interverntion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2C52-2B7D-49FF-90AE-F610055A16B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698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331BF-DD6B-43D9-BBDF-3725FE50B1A1}"/>
              </a:ext>
            </a:extLst>
          </p:cNvPr>
          <p:cNvSpPr txBox="1"/>
          <p:nvPr/>
        </p:nvSpPr>
        <p:spPr>
          <a:xfrm>
            <a:off x="861153" y="745468"/>
            <a:ext cx="106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Naïve Bayes</a:t>
            </a:r>
          </a:p>
          <a:p>
            <a:endParaRPr lang="en-US" dirty="0"/>
          </a:p>
          <a:p>
            <a:endParaRPr lang="LID4096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EA660C-F5C6-4615-B7E9-7C3B84F6B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53813"/>
              </p:ext>
            </p:extLst>
          </p:nvPr>
        </p:nvGraphicFramePr>
        <p:xfrm>
          <a:off x="861153" y="142379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FC750-6160-4787-B147-31862321C67C}"/>
              </a:ext>
            </a:extLst>
          </p:cNvPr>
          <p:cNvSpPr txBox="1"/>
          <p:nvPr/>
        </p:nvSpPr>
        <p:spPr>
          <a:xfrm>
            <a:off x="8989152" y="1668798"/>
            <a:ext cx="169659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=10 depressed</a:t>
            </a:r>
          </a:p>
          <a:p>
            <a:pPr>
              <a:lnSpc>
                <a:spcPct val="150000"/>
              </a:lnSpc>
            </a:pPr>
            <a:r>
              <a:rPr lang="en-US" dirty="0"/>
              <a:t>=90 healthy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4A6AC-B025-4C42-9161-04376D02461E}"/>
                  </a:ext>
                </a:extLst>
              </p:cNvPr>
              <p:cNvSpPr txBox="1"/>
              <p:nvPr/>
            </p:nvSpPr>
            <p:spPr>
              <a:xfrm>
                <a:off x="861153" y="2937635"/>
                <a:ext cx="589411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4A6AC-B025-4C42-9161-04376D02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53" y="2937635"/>
                <a:ext cx="589411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75D3F-BCF1-46E5-B77C-9548F9351DE5}"/>
                  </a:ext>
                </a:extLst>
              </p:cNvPr>
              <p:cNvSpPr txBox="1"/>
              <p:nvPr/>
            </p:nvSpPr>
            <p:spPr>
              <a:xfrm>
                <a:off x="772981" y="3429000"/>
                <a:ext cx="9355015" cy="175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Bayes Rule: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lnSpc>
                    <a:spcPct val="150000"/>
                  </a:lnSpc>
                </a:pPr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75D3F-BCF1-46E5-B77C-9548F935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81" y="3429000"/>
                <a:ext cx="9355015" cy="1756699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D0DFEFF-1ACC-4578-B0C5-CE9FC718230E}"/>
              </a:ext>
            </a:extLst>
          </p:cNvPr>
          <p:cNvSpPr/>
          <p:nvPr/>
        </p:nvSpPr>
        <p:spPr>
          <a:xfrm>
            <a:off x="4197427" y="4109292"/>
            <a:ext cx="859315" cy="616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C8025-34AC-4ECE-8D28-44C3BDE85F0F}"/>
              </a:ext>
            </a:extLst>
          </p:cNvPr>
          <p:cNvSpPr txBox="1"/>
          <p:nvPr/>
        </p:nvSpPr>
        <p:spPr>
          <a:xfrm>
            <a:off x="3757364" y="4737482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5D7185-3E2E-4A0D-84B8-1EFC8C600EBC}"/>
              </a:ext>
            </a:extLst>
          </p:cNvPr>
          <p:cNvSpPr/>
          <p:nvPr/>
        </p:nvSpPr>
        <p:spPr>
          <a:xfrm>
            <a:off x="5236685" y="3954016"/>
            <a:ext cx="859315" cy="456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19483-28D5-487B-8CBD-000646CACFDA}"/>
              </a:ext>
            </a:extLst>
          </p:cNvPr>
          <p:cNvSpPr txBox="1"/>
          <p:nvPr/>
        </p:nvSpPr>
        <p:spPr>
          <a:xfrm>
            <a:off x="5123455" y="3601305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F852E0-E482-4B5D-B485-2832E1689896}"/>
              </a:ext>
            </a:extLst>
          </p:cNvPr>
          <p:cNvSpPr/>
          <p:nvPr/>
        </p:nvSpPr>
        <p:spPr>
          <a:xfrm>
            <a:off x="6044588" y="4027534"/>
            <a:ext cx="52146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E72C5E-CB36-44F1-B9EA-2E39AB27F95F}"/>
              </a:ext>
            </a:extLst>
          </p:cNvPr>
          <p:cNvSpPr/>
          <p:nvPr/>
        </p:nvSpPr>
        <p:spPr>
          <a:xfrm>
            <a:off x="5666342" y="4411220"/>
            <a:ext cx="52146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458C4-1992-4EAE-926B-C045A0F874D0}"/>
              </a:ext>
            </a:extLst>
          </p:cNvPr>
          <p:cNvSpPr txBox="1"/>
          <p:nvPr/>
        </p:nvSpPr>
        <p:spPr>
          <a:xfrm>
            <a:off x="6488846" y="3812936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65098-CD80-4F04-BB36-28594BB7D9B4}"/>
              </a:ext>
            </a:extLst>
          </p:cNvPr>
          <p:cNvSpPr txBox="1"/>
          <p:nvPr/>
        </p:nvSpPr>
        <p:spPr>
          <a:xfrm>
            <a:off x="5933150" y="4722848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evidence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 animBg="1"/>
      <p:bldP spid="9" grpId="0"/>
      <p:bldP spid="11" grpId="0" animBg="1"/>
      <p:bldP spid="12" grpId="0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64E82-EF09-4BC3-BB0E-27AF0F5098EF}"/>
                  </a:ext>
                </a:extLst>
              </p:cNvPr>
              <p:cNvSpPr txBox="1"/>
              <p:nvPr/>
            </p:nvSpPr>
            <p:spPr>
              <a:xfrm>
                <a:off x="1081453" y="808892"/>
                <a:ext cx="935501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Example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𝑑𝑖𝑎𝑔𝑛𝑜𝑠𝑒𝑑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𝑒𝑎𝑙𝑡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|depressed) = 0.001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64E82-EF09-4BC3-BB0E-27AF0F50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53" y="808892"/>
                <a:ext cx="9355015" cy="2215991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6EB09FFD-3512-4B7F-A7A4-E9202417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11808"/>
              </p:ext>
            </p:extLst>
          </p:nvPr>
        </p:nvGraphicFramePr>
        <p:xfrm>
          <a:off x="1841654" y="3276858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D2CFEC59-0A3F-4F5F-A905-6474A4B8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66510"/>
              </p:ext>
            </p:extLst>
          </p:nvPr>
        </p:nvGraphicFramePr>
        <p:xfrm>
          <a:off x="1841653" y="521399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1-0.001=0.999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1-0.01=0.99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2BFAE5-A83C-49FC-84C6-7A19A52B9CDD}"/>
              </a:ext>
            </a:extLst>
          </p:cNvPr>
          <p:cNvSpPr txBox="1"/>
          <p:nvPr/>
        </p:nvSpPr>
        <p:spPr>
          <a:xfrm>
            <a:off x="1081453" y="4567660"/>
            <a:ext cx="974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each row must be 1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53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64E82-EF09-4BC3-BB0E-27AF0F5098EF}"/>
              </a:ext>
            </a:extLst>
          </p:cNvPr>
          <p:cNvSpPr txBox="1"/>
          <p:nvPr/>
        </p:nvSpPr>
        <p:spPr>
          <a:xfrm>
            <a:off x="923191" y="670567"/>
            <a:ext cx="97418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diagnosed with depression, what is the probability of being really depressed?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4B0D4-EB4A-4D66-BF45-C0EEEFAF4E17}"/>
                  </a:ext>
                </a:extLst>
              </p:cNvPr>
              <p:cNvSpPr txBox="1"/>
              <p:nvPr/>
            </p:nvSpPr>
            <p:spPr>
              <a:xfrm>
                <a:off x="245520" y="1445688"/>
                <a:ext cx="11899732" cy="1826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𝑒𝑎𝑙𝑡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b="0" dirty="0"/>
                  <a:t>=0.9098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4B0D4-EB4A-4D66-BF45-C0EEEFAF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0" y="1445688"/>
                <a:ext cx="11899732" cy="1826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8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192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Now, let’s enjoy some formulas </a:t>
                </a:r>
                <a:r>
                  <a:rPr lang="en-US" dirty="0">
                    <a:sym typeface="Wingdings" panose="05000000000000000000" pitchFamily="2" charset="2"/>
                  </a:rPr>
                  <a:t>:D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a-I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nary>
                      <m:naryPr>
                        <m:chr m:val="∏"/>
                        <m:limLoc m:val="undOvr"/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1929503"/>
              </a:xfrm>
              <a:prstGeom prst="rect">
                <a:avLst/>
              </a:prstGeom>
              <a:blipFill>
                <a:blip r:embed="rId2"/>
                <a:stretch>
                  <a:fillRect l="-500" b="-37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4BFC1-3B56-4F8F-9505-D39738DB98B3}"/>
                  </a:ext>
                </a:extLst>
              </p:cNvPr>
              <p:cNvSpPr txBox="1"/>
              <p:nvPr/>
            </p:nvSpPr>
            <p:spPr>
              <a:xfrm>
                <a:off x="923190" y="2708917"/>
                <a:ext cx="9741877" cy="319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Assuming that all the likelihoods are independent, we can write: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  <m:r>
                            <a:rPr lang="fa-IR" i="1"/>
                            <m:t>,…,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=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.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….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fa-IR" i="1"/>
                          </m:ctrlPr>
                        </m:naryPr>
                        <m:sub>
                          <m:r>
                            <a:rPr lang="fa-IR" i="1"/>
                            <m:t>𝑖</m:t>
                          </m:r>
                          <m:r>
                            <a:rPr lang="fa-IR" i="1"/>
                            <m:t>=</m:t>
                          </m:r>
                          <m:r>
                            <a:rPr lang="fa-IR" i="1"/>
                            <m:t>1</m:t>
                          </m:r>
                        </m:sub>
                        <m:sup>
                          <m:r>
                            <a:rPr lang="fa-IR" i="1"/>
                            <m:t>𝑛</m:t>
                          </m:r>
                        </m:sup>
                        <m:e>
                          <m:r>
                            <a:rPr lang="fa-IR" i="1"/>
                            <m:t>𝑝</m:t>
                          </m:r>
                          <m:r>
                            <a:rPr lang="fa-IR" i="1"/>
                            <m:t>(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𝑖</m:t>
                              </m:r>
                            </m:sub>
                          </m:sSub>
                          <m:r>
                            <a:rPr lang="fa-IR" i="1"/>
                            <m:t>|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place this in the previous equation: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  <m:r>
                            <a:rPr lang="fa-IR" i="1"/>
                            <m:t>,…,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∝</m:t>
                      </m:r>
                      <m:r>
                        <a:rPr lang="fa-IR" i="1"/>
                        <m:t>𝑝</m:t>
                      </m:r>
                      <m:d>
                        <m:dPr>
                          <m:ctrlPr>
                            <a:rPr lang="fa-IR" i="1"/>
                          </m:ctrlPr>
                        </m:dPr>
                        <m:e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/>
                        <m:t>.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fa-IR" i="1"/>
                          </m:ctrlPr>
                        </m:naryPr>
                        <m:sub>
                          <m:r>
                            <a:rPr lang="fa-IR" i="1"/>
                            <m:t>𝑖</m:t>
                          </m:r>
                          <m:r>
                            <a:rPr lang="fa-IR" i="1"/>
                            <m:t>=</m:t>
                          </m:r>
                          <m:r>
                            <a:rPr lang="fa-IR" i="1"/>
                            <m:t>1</m:t>
                          </m:r>
                        </m:sub>
                        <m:sup>
                          <m:r>
                            <a:rPr lang="fa-IR" i="1"/>
                            <m:t>𝑛</m:t>
                          </m:r>
                        </m:sup>
                        <m:e>
                          <m:r>
                            <a:rPr lang="fa-IR" i="1"/>
                            <m:t>𝑝</m:t>
                          </m:r>
                          <m:r>
                            <a:rPr lang="fa-IR" i="1"/>
                            <m:t>(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𝑖</m:t>
                              </m:r>
                            </m:sub>
                          </m:sSub>
                          <m:r>
                            <a:rPr lang="fa-IR" i="1"/>
                            <m:t>|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4BFC1-3B56-4F8F-9505-D39738DB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0" y="2708917"/>
                <a:ext cx="9741877" cy="3192028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367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How are we going to use this for classification?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We had a real output,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and the output of our model,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a-IR" i="1"/>
                          </m:ctrlPr>
                        </m:accPr>
                        <m:e>
                          <m:r>
                            <a:rPr lang="fa-IR" i="1"/>
                            <m:t>𝑦</m:t>
                          </m:r>
                        </m:e>
                      </m:acc>
                      <m:r>
                        <a:rPr lang="fa-IR" i="1"/>
                        <m:t>=</m:t>
                      </m:r>
                      <m:func>
                        <m:funcPr>
                          <m:ctrlPr>
                            <a:rPr lang="fa-IR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fa-IR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argmax</m:t>
                              </m:r>
                            </m:e>
                            <m:lim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∈{</m:t>
                              </m:r>
                              <m:r>
                                <a:rPr lang="fa-IR" i="1"/>
                                <m:t>1</m:t>
                              </m:r>
                              <m:r>
                                <a:rPr lang="fa-IR" i="1"/>
                                <m:t>,</m:t>
                              </m:r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fa-IR" i="1"/>
                            <m:t>𝑝</m:t>
                          </m:r>
                          <m:r>
                            <a:rPr lang="fa-IR" i="1"/>
                            <m:t>(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𝐶</m:t>
                              </m:r>
                            </m:e>
                            <m:sub>
                              <m:r>
                                <a:rPr lang="fa-IR" i="1"/>
                                <m:t>𝑘</m:t>
                              </m:r>
                            </m:sub>
                          </m:sSub>
                          <m:r>
                            <a:rPr lang="fa-IR" i="1"/>
                            <m:t>|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1</m:t>
                              </m:r>
                            </m:sub>
                          </m:sSub>
                          <m:r>
                            <a:rPr lang="fa-IR" i="1"/>
                            <m:t>,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2</m:t>
                              </m:r>
                            </m:sub>
                          </m:sSub>
                          <m:r>
                            <a:rPr lang="fa-IR" i="1"/>
                            <m:t>, …, </m:t>
                          </m:r>
                          <m:sSub>
                            <m:sSubPr>
                              <m:ctrlPr>
                                <a:rPr lang="fa-IR" i="1"/>
                              </m:ctrlPr>
                            </m:sSubPr>
                            <m:e>
                              <m:r>
                                <a:rPr lang="fa-IR" i="1"/>
                                <m:t>𝑥</m:t>
                              </m:r>
                            </m:e>
                            <m:sub>
                              <m:r>
                                <a:rPr lang="fa-IR" i="1"/>
                                <m:t>𝑛</m:t>
                              </m:r>
                            </m:sub>
                          </m:sSub>
                          <m:r>
                            <a:rPr lang="fa-IR" i="1"/>
                            <m:t>)</m:t>
                          </m:r>
                        </m:e>
                      </m:func>
                      <m:r>
                        <a:rPr lang="fa-IR" i="1"/>
                        <m:t>=</m:t>
                      </m:r>
                      <m:func>
                        <m:funcPr>
                          <m:ctrlPr>
                            <a:rPr lang="fa-IR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fa-IR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argmax</m:t>
                              </m:r>
                            </m:e>
                            <m:lim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∈{</m:t>
                              </m:r>
                              <m:r>
                                <a:rPr lang="fa-IR" i="1"/>
                                <m:t>1</m:t>
                              </m:r>
                              <m:r>
                                <a:rPr lang="fa-IR" i="1"/>
                                <m:t>,</m:t>
                              </m:r>
                              <m:r>
                                <a:rPr lang="fa-IR" i="1"/>
                                <m:t>𝑘</m:t>
                              </m:r>
                              <m:r>
                                <a:rPr lang="fa-IR" i="1"/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fa-IR" i="1"/>
                            <m:t>𝑝</m:t>
                          </m:r>
                          <m:d>
                            <m:dPr>
                              <m:ctrlPr>
                                <a:rPr lang="fa-I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a-IR" i="1"/>
                                  </m:ctrlPr>
                                </m:sSubPr>
                                <m:e>
                                  <m:r>
                                    <a:rPr lang="fa-IR" i="1"/>
                                    <m:t>𝐶</m:t>
                                  </m:r>
                                </m:e>
                                <m:sub>
                                  <m:r>
                                    <a:rPr lang="fa-IR" i="1"/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a-IR" i="1"/>
                            <m:t>.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fa-IR" i="1"/>
                              </m:ctrlPr>
                            </m:naryPr>
                            <m:sub>
                              <m:r>
                                <a:rPr lang="fa-IR" i="1"/>
                                <m:t>𝑖</m:t>
                              </m:r>
                              <m:r>
                                <a:rPr lang="fa-IR" i="1"/>
                                <m:t>=</m:t>
                              </m:r>
                              <m:r>
                                <a:rPr lang="fa-IR" i="1"/>
                                <m:t>1</m:t>
                              </m:r>
                            </m:sub>
                            <m:sup>
                              <m:r>
                                <a:rPr lang="fa-IR" i="1"/>
                                <m:t>𝑛</m:t>
                              </m:r>
                            </m:sup>
                            <m:e>
                              <m:r>
                                <a:rPr lang="fa-IR" i="1"/>
                                <m:t>𝑝</m:t>
                              </m:r>
                              <m:r>
                                <a:rPr lang="fa-IR" i="1"/>
                                <m:t>(</m:t>
                              </m:r>
                              <m:sSub>
                                <m:sSubPr>
                                  <m:ctrlPr>
                                    <a:rPr lang="fa-IR" i="1"/>
                                  </m:ctrlPr>
                                </m:sSubPr>
                                <m:e>
                                  <m:r>
                                    <a:rPr lang="fa-IR" i="1"/>
                                    <m:t>𝑥</m:t>
                                  </m:r>
                                </m:e>
                                <m:sub>
                                  <m:r>
                                    <a:rPr lang="fa-IR" i="1"/>
                                    <m:t>𝑖</m:t>
                                  </m:r>
                                </m:sub>
                              </m:sSub>
                              <m:r>
                                <a:rPr lang="fa-IR" i="1"/>
                                <m:t>|</m:t>
                              </m:r>
                              <m:sSub>
                                <m:sSubPr>
                                  <m:ctrlPr>
                                    <a:rPr lang="fa-IR" i="1"/>
                                  </m:ctrlPr>
                                </m:sSubPr>
                                <m:e>
                                  <m:r>
                                    <a:rPr lang="fa-IR" i="1"/>
                                    <m:t>𝐶</m:t>
                                  </m:r>
                                </m:e>
                                <m:sub>
                                  <m:r>
                                    <a:rPr lang="fa-IR" i="1"/>
                                    <m:t>𝑘</m:t>
                                  </m:r>
                                </m:sub>
                              </m:sSub>
                              <m:r>
                                <a:rPr lang="fa-IR" i="1"/>
                                <m:t>)</m:t>
                              </m:r>
                            </m:e>
                          </m:nary>
                          <m:r>
                            <a:rPr lang="fa-IR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does the above equation mean?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means that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a-IR"/>
                        </m:ctrlPr>
                      </m:accPr>
                      <m:e>
                        <m:r>
                          <a:rPr lang="fa-IR"/>
                          <m:t>𝑦</m:t>
                        </m:r>
                      </m:e>
                    </m:acc>
                  </m:oMath>
                </a14:m>
                <a:r>
                  <a:rPr lang="fa-IR" dirty="0"/>
                  <a:t>, </a:t>
                </a:r>
                <a:r>
                  <a:rPr lang="en-US" dirty="0"/>
                  <a:t>we should go through all the categories (1 to k) and compute </a:t>
                </a:r>
                <a14:m>
                  <m:oMath xmlns:m="http://schemas.openxmlformats.org/officeDocument/2006/math">
                    <m:r>
                      <a:rPr lang="en-US"/>
                      <m:t>𝑝</m:t>
                    </m:r>
                    <m:d>
                      <m:dPr>
                        <m:ctrlPr>
                          <a:rPr lang="fa-IR"/>
                        </m:ctrlPr>
                      </m:dPr>
                      <m:e>
                        <m:sSub>
                          <m:sSubPr>
                            <m:ctrlPr>
                              <a:rPr lang="fa-IR"/>
                            </m:ctrlPr>
                          </m:sSubPr>
                          <m:e>
                            <m:r>
                              <a:rPr lang="fa-IR"/>
                              <m:t>𝐶</m:t>
                            </m:r>
                          </m:e>
                          <m:sub>
                            <m:r>
                              <a:rPr lang="fa-IR"/>
                              <m:t>𝑘</m:t>
                            </m:r>
                          </m:sub>
                        </m:sSub>
                      </m:e>
                    </m:d>
                    <m:r>
                      <a:rPr lang="fa-IR"/>
                      <m:t>.</m:t>
                    </m:r>
                    <m:nary>
                      <m:naryPr>
                        <m:chr m:val="∏"/>
                        <m:limLoc m:val="undOvr"/>
                        <m:ctrlPr>
                          <a:rPr lang="fa-IR"/>
                        </m:ctrlPr>
                      </m:naryPr>
                      <m:sub>
                        <m:r>
                          <a:rPr lang="fa-IR"/>
                          <m:t>𝑖</m:t>
                        </m:r>
                        <m:r>
                          <a:rPr lang="fa-IR"/>
                          <m:t>=</m:t>
                        </m:r>
                        <m:r>
                          <a:rPr lang="fa-IR"/>
                          <m:t>1</m:t>
                        </m:r>
                      </m:sub>
                      <m:sup>
                        <m:r>
                          <a:rPr lang="fa-IR"/>
                          <m:t>𝑛</m:t>
                        </m:r>
                      </m:sup>
                      <m:e>
                        <m:r>
                          <a:rPr lang="fa-IR"/>
                          <m:t>𝑝</m:t>
                        </m:r>
                        <m:r>
                          <a:rPr lang="fa-IR"/>
                          <m:t>(</m:t>
                        </m:r>
                        <m:sSub>
                          <m:sSubPr>
                            <m:ctrlPr>
                              <a:rPr lang="fa-IR"/>
                            </m:ctrlPr>
                          </m:sSubPr>
                          <m:e>
                            <m:r>
                              <a:rPr lang="fa-IR"/>
                              <m:t>𝑥</m:t>
                            </m:r>
                          </m:e>
                          <m:sub>
                            <m:r>
                              <a:rPr lang="fa-IR"/>
                              <m:t>𝑖</m:t>
                            </m:r>
                          </m:sub>
                        </m:sSub>
                        <m:r>
                          <a:rPr lang="fa-IR"/>
                          <m:t>|</m:t>
                        </m:r>
                        <m:sSub>
                          <m:sSubPr>
                            <m:ctrlPr>
                              <a:rPr lang="fa-IR"/>
                            </m:ctrlPr>
                          </m:sSubPr>
                          <m:e>
                            <m:r>
                              <a:rPr lang="fa-IR"/>
                              <m:t>𝐶</m:t>
                            </m:r>
                          </m:e>
                          <m:sub>
                            <m:r>
                              <a:rPr lang="fa-IR"/>
                              <m:t>𝑘</m:t>
                            </m:r>
                          </m:sub>
                        </m:sSub>
                        <m:r>
                          <a:rPr lang="fa-IR"/>
                          <m:t>)</m:t>
                        </m:r>
                      </m:e>
                    </m:nary>
                  </m:oMath>
                </a14:m>
                <a:r>
                  <a:rPr lang="fa-IR" dirty="0"/>
                  <a:t> </a:t>
                </a:r>
                <a:r>
                  <a:rPr lang="en-US" dirty="0"/>
                  <a:t>and find the k that makes that maximum. This process is called maximum a posteriori (MAP)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3678251"/>
              </a:xfrm>
              <a:prstGeom prst="rect">
                <a:avLst/>
              </a:prstGeom>
              <a:blipFill>
                <a:blip r:embed="rId2"/>
                <a:stretch>
                  <a:fillRect l="-500" b="-66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5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331BF-DD6B-43D9-BBDF-3725FE50B1A1}"/>
              </a:ext>
            </a:extLst>
          </p:cNvPr>
          <p:cNvSpPr txBox="1"/>
          <p:nvPr/>
        </p:nvSpPr>
        <p:spPr>
          <a:xfrm>
            <a:off x="861153" y="745468"/>
            <a:ext cx="106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Logistic regression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36B0-48A5-4A97-BE3E-1FF84E38019E}"/>
              </a:ext>
            </a:extLst>
          </p:cNvPr>
          <p:cNvSpPr txBox="1"/>
          <p:nvPr/>
        </p:nvSpPr>
        <p:spPr>
          <a:xfrm>
            <a:off x="861153" y="1079300"/>
            <a:ext cx="97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that we have one feature (x), and y represents the labels, which are two categories.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F2E49-A98E-493C-A989-AF09D3AEB0EA}"/>
              </a:ext>
            </a:extLst>
          </p:cNvPr>
          <p:cNvCxnSpPr/>
          <p:nvPr/>
        </p:nvCxnSpPr>
        <p:spPr>
          <a:xfrm>
            <a:off x="3855905" y="3535144"/>
            <a:ext cx="49906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BFAD17-CC0B-41EF-B0B0-5FF7B6AC56AA}"/>
              </a:ext>
            </a:extLst>
          </p:cNvPr>
          <p:cNvCxnSpPr>
            <a:cxnSpLocks/>
          </p:cNvCxnSpPr>
          <p:nvPr/>
        </p:nvCxnSpPr>
        <p:spPr>
          <a:xfrm flipV="1">
            <a:off x="3855905" y="1487755"/>
            <a:ext cx="0" cy="2027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02F5B-4E09-4797-A3C9-FA37A46EA884}"/>
              </a:ext>
            </a:extLst>
          </p:cNvPr>
          <p:cNvCxnSpPr>
            <a:cxnSpLocks/>
          </p:cNvCxnSpPr>
          <p:nvPr/>
        </p:nvCxnSpPr>
        <p:spPr>
          <a:xfrm flipV="1">
            <a:off x="5750806" y="1699575"/>
            <a:ext cx="2302525" cy="1835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02E77B-8A8E-4101-B188-93770E34A4AD}"/>
              </a:ext>
            </a:extLst>
          </p:cNvPr>
          <p:cNvSpPr txBox="1"/>
          <p:nvPr/>
        </p:nvSpPr>
        <p:spPr>
          <a:xfrm>
            <a:off x="4748270" y="3236710"/>
            <a:ext cx="209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+   +       +   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29CE5-3495-4157-97C3-4B5587AD58BE}"/>
              </a:ext>
            </a:extLst>
          </p:cNvPr>
          <p:cNvSpPr txBox="1"/>
          <p:nvPr/>
        </p:nvSpPr>
        <p:spPr>
          <a:xfrm>
            <a:off x="6674385" y="1721236"/>
            <a:ext cx="209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   +   +   +   +</a:t>
            </a:r>
            <a:endParaRPr lang="LID4096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5B4C05-82CD-4A7D-AD97-0D976812BF85}"/>
                  </a:ext>
                </a:extLst>
              </p:cNvPr>
              <p:cNvSpPr txBox="1"/>
              <p:nvPr/>
            </p:nvSpPr>
            <p:spPr>
              <a:xfrm>
                <a:off x="7160047" y="2622750"/>
                <a:ext cx="1349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5B4C05-82CD-4A7D-AD97-0D976812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047" y="2622750"/>
                <a:ext cx="1349857" cy="307777"/>
              </a:xfrm>
              <a:prstGeom prst="rect">
                <a:avLst/>
              </a:prstGeom>
              <a:blipFill>
                <a:blip r:embed="rId3"/>
                <a:stretch>
                  <a:fillRect l="-4072" t="-21569" r="-4072" b="-235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5DA000-65FE-4FFF-AA44-1B444A89A29E}"/>
                  </a:ext>
                </a:extLst>
              </p:cNvPr>
              <p:cNvSpPr txBox="1"/>
              <p:nvPr/>
            </p:nvSpPr>
            <p:spPr>
              <a:xfrm>
                <a:off x="8846546" y="3535144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5DA000-65FE-4FFF-AA44-1B444A89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546" y="3535144"/>
                <a:ext cx="201722" cy="307777"/>
              </a:xfrm>
              <a:prstGeom prst="rect">
                <a:avLst/>
              </a:prstGeom>
              <a:blipFill>
                <a:blip r:embed="rId4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7FEC6F-E266-4DD7-BB92-4EF2A0033FF5}"/>
                  </a:ext>
                </a:extLst>
              </p:cNvPr>
              <p:cNvSpPr txBox="1"/>
              <p:nvPr/>
            </p:nvSpPr>
            <p:spPr>
              <a:xfrm>
                <a:off x="3547433" y="128946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7FEC6F-E266-4DD7-BB92-4EF2A0033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33" y="1289466"/>
                <a:ext cx="206339" cy="307777"/>
              </a:xfrm>
              <a:prstGeom prst="rect">
                <a:avLst/>
              </a:prstGeom>
              <a:blipFill>
                <a:blip r:embed="rId5"/>
                <a:stretch>
                  <a:fillRect l="-29412" r="-29412" b="-26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440613-B04E-4D06-BFF0-51AB97EFF0EE}"/>
                  </a:ext>
                </a:extLst>
              </p:cNvPr>
              <p:cNvSpPr txBox="1"/>
              <p:nvPr/>
            </p:nvSpPr>
            <p:spPr>
              <a:xfrm>
                <a:off x="883184" y="4174225"/>
                <a:ext cx="11582401" cy="2245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can formulate the line like this: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There is a problem in this formula. We know that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can be any value between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However, the probability (p) can just take the values between 0 and 1. To solve this, we change the formula to: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den>
                      </m:f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𝑚𝑥</m:t>
                      </m:r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440613-B04E-4D06-BFF0-51AB97EF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4" y="4174225"/>
                <a:ext cx="11582401" cy="2245679"/>
              </a:xfrm>
              <a:prstGeom prst="rect">
                <a:avLst/>
              </a:prstGeom>
              <a:blipFill>
                <a:blip r:embed="rId6"/>
                <a:stretch>
                  <a:fillRect l="-474" t="-135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4471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This problem is solved, but there is still another problem. </a:t>
                </a:r>
                <a14:m>
                  <m:oMath xmlns:m="http://schemas.openxmlformats.org/officeDocument/2006/math">
                    <m:r>
                      <a:rPr lang="en-US" i="1"/>
                      <m:t>𝑚𝑥</m:t>
                    </m:r>
                    <m:r>
                      <a:rPr lang="en-US" i="1"/>
                      <m:t>+</m:t>
                    </m:r>
                    <m:r>
                      <a:rPr lang="en-US" i="1"/>
                      <m:t>𝑏</m:t>
                    </m:r>
                  </m:oMath>
                </a14:m>
                <a:r>
                  <a:rPr lang="en-US" dirty="0"/>
                  <a:t> can take negative values too. However, the probability can’t be negative. We solve this by changing the formula 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a-IR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a-IR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a-IR" i="1"/>
                                  </m:ctrlPr>
                                </m:fPr>
                                <m:num>
                                  <m:r>
                                    <a:rPr lang="fa-IR" i="1"/>
                                    <m:t>𝑝</m:t>
                                  </m:r>
                                </m:num>
                                <m:den>
                                  <m:r>
                                    <a:rPr lang="fa-IR" i="1"/>
                                    <m:t>1</m:t>
                                  </m:r>
                                  <m:r>
                                    <a:rPr lang="fa-IR" i="1"/>
                                    <m:t>−</m:t>
                                  </m:r>
                                  <m:r>
                                    <a:rPr lang="fa-IR" i="1"/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a-IR" i="1"/>
                        <m:t>=</m:t>
                      </m:r>
                      <m:r>
                        <a:rPr lang="fa-IR" i="1"/>
                        <m:t>𝑚𝑥</m:t>
                      </m:r>
                      <m:r>
                        <a:rPr lang="fa-IR" i="1"/>
                        <m:t>+</m:t>
                      </m:r>
                      <m:r>
                        <a:rPr lang="fa-IR" i="1"/>
                        <m:t>𝑏</m:t>
                      </m:r>
                    </m:oMath>
                  </m:oMathPara>
                </a14:m>
                <a:endParaRPr lang="fa-I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i="1"/>
                          </m:ctrlPr>
                        </m:fPr>
                        <m:num>
                          <m:r>
                            <a:rPr lang="fa-IR" i="1"/>
                            <m:t>𝑝</m:t>
                          </m:r>
                        </m:num>
                        <m:den>
                          <m:r>
                            <a:rPr lang="fa-IR" i="1"/>
                            <m:t>1</m:t>
                          </m:r>
                          <m:r>
                            <a:rPr lang="fa-IR" i="1"/>
                            <m:t>−</m:t>
                          </m:r>
                          <m:r>
                            <a:rPr lang="fa-IR" i="1"/>
                            <m:t>𝑝</m:t>
                          </m:r>
                        </m:den>
                      </m:f>
                      <m:r>
                        <a:rPr lang="fa-IR" i="1"/>
                        <m:t>=</m:t>
                      </m:r>
                      <m:sSup>
                        <m:sSupPr>
                          <m:ctrlPr>
                            <a:rPr lang="fa-IR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/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/>
                            <m:t>mx</m:t>
                          </m:r>
                          <m:r>
                            <a:rPr lang="en-US"/>
                            <m:t>+</m:t>
                          </m:r>
                          <m:r>
                            <m:rPr>
                              <m:sty m:val="p"/>
                            </m:rPr>
                            <a:rPr lang="en-US"/>
                            <m:t>b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/>
                        <m:t>𝑝</m:t>
                      </m:r>
                      <m:r>
                        <a:rPr lang="fa-IR" i="1"/>
                        <m:t>=</m:t>
                      </m:r>
                      <m:f>
                        <m:fPr>
                          <m:ctrlPr>
                            <a:rPr lang="fa-IR" i="1"/>
                          </m:ctrlPr>
                        </m:fPr>
                        <m:num>
                          <m:sSup>
                            <m:sSupPr>
                              <m:ctrlPr>
                                <a:rPr lang="fa-IR" i="1"/>
                              </m:ctrlPr>
                            </m:sSupPr>
                            <m:e>
                              <m:r>
                                <a:rPr lang="fa-IR" i="1"/>
                                <m:t>𝑒</m:t>
                              </m:r>
                            </m:e>
                            <m:sup>
                              <m:r>
                                <a:rPr lang="fa-IR" i="1"/>
                                <m:t>𝑚𝑥</m:t>
                              </m:r>
                              <m:r>
                                <a:rPr lang="fa-IR" i="1"/>
                                <m:t>+</m:t>
                              </m:r>
                              <m:r>
                                <a:rPr lang="fa-IR" i="1"/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fa-IR" i="1"/>
                            <m:t>1</m:t>
                          </m:r>
                          <m:r>
                            <a:rPr lang="fa-IR" i="1"/>
                            <m:t>+</m:t>
                          </m:r>
                          <m:sSup>
                            <m:sSupPr>
                              <m:ctrlPr>
                                <a:rPr lang="fa-IR" i="1"/>
                              </m:ctrlPr>
                            </m:sSupPr>
                            <m:e>
                              <m:r>
                                <a:rPr lang="fa-IR" i="1"/>
                                <m:t>𝑒</m:t>
                              </m:r>
                            </m:e>
                            <m:sup>
                              <m:r>
                                <a:rPr lang="fa-IR" i="1"/>
                                <m:t>𝑚𝑥</m:t>
                              </m:r>
                              <m:r>
                                <a:rPr lang="fa-IR" i="1"/>
                                <m:t>+</m:t>
                              </m:r>
                              <m:r>
                                <a:rPr lang="fa-IR" i="1"/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fa-IR" i="1"/>
                        <m:t>=</m:t>
                      </m:r>
                      <m:f>
                        <m:fPr>
                          <m:ctrlPr>
                            <a:rPr lang="fa-IR" i="1"/>
                          </m:ctrlPr>
                        </m:fPr>
                        <m:num>
                          <m:r>
                            <a:rPr lang="fa-IR" i="1"/>
                            <m:t>1</m:t>
                          </m:r>
                        </m:num>
                        <m:den>
                          <m:r>
                            <a:rPr lang="fa-IR" i="1"/>
                            <m:t>1</m:t>
                          </m:r>
                          <m:r>
                            <a:rPr lang="fa-IR" i="1"/>
                            <m:t>+</m:t>
                          </m:r>
                          <m:sSup>
                            <m:sSupPr>
                              <m:ctrlPr>
                                <a:rPr lang="fa-IR" i="1"/>
                              </m:ctrlPr>
                            </m:sSupPr>
                            <m:e>
                              <m:r>
                                <a:rPr lang="fa-IR" i="1"/>
                                <m:t>𝑒</m:t>
                              </m:r>
                            </m:e>
                            <m:sup>
                              <m:r>
                                <a:rPr lang="fa-IR" i="1"/>
                                <m:t>−</m:t>
                              </m:r>
                              <m:d>
                                <m:dPr>
                                  <m:ctrlPr>
                                    <a:rPr lang="fa-IR" i="1"/>
                                  </m:ctrlPr>
                                </m:dPr>
                                <m:e>
                                  <m:r>
                                    <a:rPr lang="fa-IR" i="1"/>
                                    <m:t>𝑚𝑥</m:t>
                                  </m:r>
                                  <m:r>
                                    <a:rPr lang="fa-IR" i="1"/>
                                    <m:t>+</m:t>
                                  </m:r>
                                  <m:r>
                                    <a:rPr lang="fa-IR" i="1"/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a-IR" dirty="0"/>
              </a:p>
              <a:p>
                <a:pPr>
                  <a:lnSpc>
                    <a:spcPct val="150000"/>
                  </a:lnSpc>
                </a:pPr>
                <a:r>
                  <a:rPr lang="fa-IR" dirty="0"/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Now, this last formula looks like Sigmoid function: 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d>
                      <m:dPr>
                        <m:ctrlPr>
                          <a:rPr lang="fa-IR" i="1"/>
                        </m:ctrlPr>
                      </m:dPr>
                      <m:e>
                        <m:r>
                          <a:rPr lang="fa-IR" i="1"/>
                          <m:t>𝑥</m:t>
                        </m:r>
                      </m:e>
                    </m:d>
                    <m:r>
                      <a:rPr lang="fa-IR" i="1"/>
                      <m:t>=</m:t>
                    </m:r>
                    <m:f>
                      <m:fPr>
                        <m:ctrlPr>
                          <a:rPr lang="fa-IR" i="1"/>
                        </m:ctrlPr>
                      </m:fPr>
                      <m:num>
                        <m:r>
                          <a:rPr lang="fa-IR" i="1"/>
                          <m:t>1</m:t>
                        </m:r>
                      </m:num>
                      <m:den>
                        <m:r>
                          <a:rPr lang="fa-IR" i="1"/>
                          <m:t>1</m:t>
                        </m:r>
                        <m:r>
                          <a:rPr lang="fa-IR" i="1"/>
                          <m:t>+</m:t>
                        </m:r>
                        <m:sSup>
                          <m:sSupPr>
                            <m:ctrlPr>
                              <a:rPr lang="fa-IR" i="1"/>
                            </m:ctrlPr>
                          </m:sSupPr>
                          <m:e>
                            <m:r>
                              <a:rPr lang="fa-IR" i="1"/>
                              <m:t>𝑒</m:t>
                            </m:r>
                          </m:e>
                          <m:sup>
                            <m:r>
                              <a:rPr lang="fa-IR" i="1"/>
                              <m:t>−</m:t>
                            </m:r>
                            <m:r>
                              <a:rPr lang="fa-IR" i="1"/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fa-I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4471224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CEDBD2-2F9D-44B8-9D46-A503CE7B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723" y="4152720"/>
            <a:ext cx="3812459" cy="2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85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775E5-F542-4040-B935-665A6B6B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14" y="642541"/>
            <a:ext cx="4723809" cy="3149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BDE35-BF74-4924-BBB5-9356CBD409D2}"/>
              </a:ext>
            </a:extLst>
          </p:cNvPr>
          <p:cNvSpPr txBox="1"/>
          <p:nvPr/>
        </p:nvSpPr>
        <p:spPr>
          <a:xfrm>
            <a:off x="1120966" y="4071335"/>
            <a:ext cx="1035860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we only have one feature (x) in our classification, we call it “logistic regression”, otherwise, when we have several features, we call it multiple regression.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1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609</Words>
  <Application>Microsoft Office PowerPoint</Application>
  <PresentationFormat>Widescreen</PresentationFormat>
  <Paragraphs>91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106</cp:revision>
  <dcterms:created xsi:type="dcterms:W3CDTF">2024-07-18T09:22:09Z</dcterms:created>
  <dcterms:modified xsi:type="dcterms:W3CDTF">2024-08-02T09:47:41Z</dcterms:modified>
</cp:coreProperties>
</file>