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9" r:id="rId3"/>
    <p:sldId id="260" r:id="rId4"/>
    <p:sldId id="261" r:id="rId5"/>
    <p:sldId id="263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51"/>
    <a:srgbClr val="0000FF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9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89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698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 enables computers and machines to do human-like tasks without human intervention.</a:t>
            </a:r>
          </a:p>
          <a:p>
            <a:r>
              <a:rPr lang="en-US" dirty="0"/>
              <a:t>Machine learning is dedicated to a specific problem.</a:t>
            </a:r>
          </a:p>
          <a:p>
            <a:r>
              <a:rPr lang="en-US" dirty="0"/>
              <a:t>Data science has overlaps with both AI , and ML, but I can say its major difference with AI is that it needs human </a:t>
            </a:r>
            <a:r>
              <a:rPr lang="en-US" dirty="0" err="1"/>
              <a:t>interverntion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2C52-2B7D-49FF-90AE-F610055A16B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473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08/02/2024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Support Vector Machines (SVM)</a:t>
            </a:r>
          </a:p>
          <a:p>
            <a:endParaRPr lang="en-US" dirty="0"/>
          </a:p>
          <a:p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636B0-48A5-4A97-BE3E-1FF84E38019E}"/>
                  </a:ext>
                </a:extLst>
              </p:cNvPr>
              <p:cNvSpPr txBox="1"/>
              <p:nvPr/>
            </p:nvSpPr>
            <p:spPr>
              <a:xfrm>
                <a:off x="861153" y="1079300"/>
                <a:ext cx="10221815" cy="88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Imagine that we have two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).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goal of SVM is to find a line that can best divide our data into two classes based on these features.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5636B0-48A5-4A97-BE3E-1FF84E380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3" y="1079300"/>
                <a:ext cx="10221815" cy="880369"/>
              </a:xfrm>
              <a:prstGeom prst="rect">
                <a:avLst/>
              </a:prstGeom>
              <a:blipFill>
                <a:blip r:embed="rId3"/>
                <a:stretch>
                  <a:fillRect l="-477" b="-104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F2E49-A98E-493C-A989-AF09D3AEB0EA}"/>
              </a:ext>
            </a:extLst>
          </p:cNvPr>
          <p:cNvCxnSpPr/>
          <p:nvPr/>
        </p:nvCxnSpPr>
        <p:spPr>
          <a:xfrm>
            <a:off x="3855905" y="4350400"/>
            <a:ext cx="4990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BFAD17-CC0B-41EF-B0B0-5FF7B6AC56AA}"/>
              </a:ext>
            </a:extLst>
          </p:cNvPr>
          <p:cNvCxnSpPr>
            <a:cxnSpLocks/>
          </p:cNvCxnSpPr>
          <p:nvPr/>
        </p:nvCxnSpPr>
        <p:spPr>
          <a:xfrm flipV="1">
            <a:off x="3855905" y="2303011"/>
            <a:ext cx="0" cy="202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02F5B-4E09-4797-A3C9-FA37A46EA884}"/>
              </a:ext>
            </a:extLst>
          </p:cNvPr>
          <p:cNvCxnSpPr>
            <a:cxnSpLocks/>
          </p:cNvCxnSpPr>
          <p:nvPr/>
        </p:nvCxnSpPr>
        <p:spPr>
          <a:xfrm flipH="1" flipV="1">
            <a:off x="5972060" y="2220734"/>
            <a:ext cx="1645027" cy="2560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2E77B-8A8E-4101-B188-93770E34A4AD}"/>
              </a:ext>
            </a:extLst>
          </p:cNvPr>
          <p:cNvSpPr txBox="1"/>
          <p:nvPr/>
        </p:nvSpPr>
        <p:spPr>
          <a:xfrm>
            <a:off x="4742601" y="3621641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29CE5-3495-4157-97C3-4B5587AD58BE}"/>
              </a:ext>
            </a:extLst>
          </p:cNvPr>
          <p:cNvSpPr txBox="1"/>
          <p:nvPr/>
        </p:nvSpPr>
        <p:spPr>
          <a:xfrm>
            <a:off x="6674385" y="2536492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/>
              <p:nvPr/>
            </p:nvSpPr>
            <p:spPr>
              <a:xfrm>
                <a:off x="8846546" y="4350400"/>
                <a:ext cx="305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546" y="4350400"/>
                <a:ext cx="305148" cy="307777"/>
              </a:xfrm>
              <a:prstGeom prst="rect">
                <a:avLst/>
              </a:prstGeom>
              <a:blipFill>
                <a:blip r:embed="rId4"/>
                <a:stretch>
                  <a:fillRect l="-10000" r="-8000" b="-16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/>
              <p:nvPr/>
            </p:nvSpPr>
            <p:spPr>
              <a:xfrm>
                <a:off x="3547433" y="2104722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3" y="2104722"/>
                <a:ext cx="311111" cy="307777"/>
              </a:xfrm>
              <a:prstGeom prst="rect">
                <a:avLst/>
              </a:prstGeom>
              <a:blipFill>
                <a:blip r:embed="rId5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440613-B04E-4D06-BFF0-51AB97EFF0EE}"/>
              </a:ext>
            </a:extLst>
          </p:cNvPr>
          <p:cNvSpPr txBox="1"/>
          <p:nvPr/>
        </p:nvSpPr>
        <p:spPr>
          <a:xfrm>
            <a:off x="861153" y="5000482"/>
            <a:ext cx="1158240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we have more than two features, the classifier will be a plane instead of a line, and we call it hyperplane.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problem with SVM is that it is not robust against outliers. Even one single outlier can totally change the classifier.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A6776-4B4A-4C01-B4B4-7AAFFF6F06AD}"/>
              </a:ext>
            </a:extLst>
          </p:cNvPr>
          <p:cNvSpPr txBox="1"/>
          <p:nvPr/>
        </p:nvSpPr>
        <p:spPr>
          <a:xfrm>
            <a:off x="7163559" y="1995931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445B-6585-4D07-95A7-BF820A807848}"/>
              </a:ext>
            </a:extLst>
          </p:cNvPr>
          <p:cNvSpPr txBox="1"/>
          <p:nvPr/>
        </p:nvSpPr>
        <p:spPr>
          <a:xfrm>
            <a:off x="7931986" y="2080272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92C23D-ABAF-4026-B896-3F8C54CE79E8}"/>
              </a:ext>
            </a:extLst>
          </p:cNvPr>
          <p:cNvSpPr txBox="1"/>
          <p:nvPr/>
        </p:nvSpPr>
        <p:spPr>
          <a:xfrm>
            <a:off x="7219641" y="3088768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668354-D877-4857-AF1A-8DA57FB6F587}"/>
              </a:ext>
            </a:extLst>
          </p:cNvPr>
          <p:cNvSpPr txBox="1"/>
          <p:nvPr/>
        </p:nvSpPr>
        <p:spPr>
          <a:xfrm>
            <a:off x="7420779" y="2500737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19C82B-C3C9-42A5-8F74-21AFDFE1447D}"/>
              </a:ext>
            </a:extLst>
          </p:cNvPr>
          <p:cNvSpPr txBox="1"/>
          <p:nvPr/>
        </p:nvSpPr>
        <p:spPr>
          <a:xfrm>
            <a:off x="8137713" y="2764257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42B22-D4E9-4E09-9891-BC9EF9AE20EB}"/>
              </a:ext>
            </a:extLst>
          </p:cNvPr>
          <p:cNvSpPr txBox="1"/>
          <p:nvPr/>
        </p:nvSpPr>
        <p:spPr>
          <a:xfrm>
            <a:off x="5203555" y="3684341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8C12E-A573-4186-B0DE-F5E40769C72F}"/>
              </a:ext>
            </a:extLst>
          </p:cNvPr>
          <p:cNvSpPr txBox="1"/>
          <p:nvPr/>
        </p:nvSpPr>
        <p:spPr>
          <a:xfrm>
            <a:off x="5488994" y="3279892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F16CA-E4BA-4380-94BF-4154634B14A4}"/>
              </a:ext>
            </a:extLst>
          </p:cNvPr>
          <p:cNvSpPr txBox="1"/>
          <p:nvPr/>
        </p:nvSpPr>
        <p:spPr>
          <a:xfrm>
            <a:off x="5355037" y="2451329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4E4CA-AE0D-4EDD-BE25-4C7A680B9ADE}"/>
              </a:ext>
            </a:extLst>
          </p:cNvPr>
          <p:cNvSpPr txBox="1"/>
          <p:nvPr/>
        </p:nvSpPr>
        <p:spPr>
          <a:xfrm>
            <a:off x="4808867" y="2979286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CFE598-558F-4620-9DE2-8E69249E001A}"/>
              </a:ext>
            </a:extLst>
          </p:cNvPr>
          <p:cNvCxnSpPr/>
          <p:nvPr/>
        </p:nvCxnSpPr>
        <p:spPr>
          <a:xfrm>
            <a:off x="2148291" y="4813108"/>
            <a:ext cx="4990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300484-D34D-4F69-945B-A419A3E766C2}"/>
              </a:ext>
            </a:extLst>
          </p:cNvPr>
          <p:cNvCxnSpPr>
            <a:cxnSpLocks/>
          </p:cNvCxnSpPr>
          <p:nvPr/>
        </p:nvCxnSpPr>
        <p:spPr>
          <a:xfrm flipV="1">
            <a:off x="2148291" y="2765719"/>
            <a:ext cx="0" cy="202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BFC3C6-DBB7-41F8-83A7-3A005BED2899}"/>
              </a:ext>
            </a:extLst>
          </p:cNvPr>
          <p:cNvCxnSpPr>
            <a:cxnSpLocks/>
          </p:cNvCxnSpPr>
          <p:nvPr/>
        </p:nvCxnSpPr>
        <p:spPr>
          <a:xfrm flipV="1">
            <a:off x="5096142" y="1366091"/>
            <a:ext cx="1042300" cy="3833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116813D-9A63-4271-AD76-22F0C4330CDF}"/>
              </a:ext>
            </a:extLst>
          </p:cNvPr>
          <p:cNvSpPr txBox="1"/>
          <p:nvPr/>
        </p:nvSpPr>
        <p:spPr>
          <a:xfrm>
            <a:off x="3034987" y="4084349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FEB4D-B8F2-4AA2-A89D-A2418796D945}"/>
              </a:ext>
            </a:extLst>
          </p:cNvPr>
          <p:cNvSpPr txBox="1"/>
          <p:nvPr/>
        </p:nvSpPr>
        <p:spPr>
          <a:xfrm>
            <a:off x="4966771" y="2999200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28539-2BE0-4D80-9854-90017E0376A6}"/>
                  </a:ext>
                </a:extLst>
              </p:cNvPr>
              <p:cNvSpPr txBox="1"/>
              <p:nvPr/>
            </p:nvSpPr>
            <p:spPr>
              <a:xfrm>
                <a:off x="7138932" y="4813108"/>
                <a:ext cx="305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28539-2BE0-4D80-9854-90017E037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32" y="4813108"/>
                <a:ext cx="305148" cy="307777"/>
              </a:xfrm>
              <a:prstGeom prst="rect">
                <a:avLst/>
              </a:prstGeom>
              <a:blipFill>
                <a:blip r:embed="rId2"/>
                <a:stretch>
                  <a:fillRect l="-10000" r="-8000" b="-16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FAB65-C7C8-40B9-8A60-330892C379A5}"/>
                  </a:ext>
                </a:extLst>
              </p:cNvPr>
              <p:cNvSpPr txBox="1"/>
              <p:nvPr/>
            </p:nvSpPr>
            <p:spPr>
              <a:xfrm>
                <a:off x="1839819" y="2567430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FAB65-C7C8-40B9-8A60-330892C3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19" y="2567430"/>
                <a:ext cx="311111" cy="307777"/>
              </a:xfrm>
              <a:prstGeom prst="rect">
                <a:avLst/>
              </a:prstGeom>
              <a:blipFill>
                <a:blip r:embed="rId3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EB92CC-F921-4B3E-A49D-C3FC7EFD035B}"/>
              </a:ext>
            </a:extLst>
          </p:cNvPr>
          <p:cNvSpPr txBox="1"/>
          <p:nvPr/>
        </p:nvSpPr>
        <p:spPr>
          <a:xfrm>
            <a:off x="5455945" y="2458639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25F60-70F6-4724-BA78-81A2D6DF75A4}"/>
              </a:ext>
            </a:extLst>
          </p:cNvPr>
          <p:cNvSpPr txBox="1"/>
          <p:nvPr/>
        </p:nvSpPr>
        <p:spPr>
          <a:xfrm>
            <a:off x="6224372" y="2542980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95FEF-92F3-42D6-80F5-29777814EBE9}"/>
              </a:ext>
            </a:extLst>
          </p:cNvPr>
          <p:cNvSpPr txBox="1"/>
          <p:nvPr/>
        </p:nvSpPr>
        <p:spPr>
          <a:xfrm>
            <a:off x="5512027" y="3551476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B3DDD-9131-40B1-9EC2-4C77BAACC312}"/>
              </a:ext>
            </a:extLst>
          </p:cNvPr>
          <p:cNvSpPr txBox="1"/>
          <p:nvPr/>
        </p:nvSpPr>
        <p:spPr>
          <a:xfrm>
            <a:off x="5713165" y="2963445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8AD07-0DC2-4B11-A05E-7D74F2678E8B}"/>
              </a:ext>
            </a:extLst>
          </p:cNvPr>
          <p:cNvSpPr txBox="1"/>
          <p:nvPr/>
        </p:nvSpPr>
        <p:spPr>
          <a:xfrm>
            <a:off x="6430099" y="3226965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6B2DA-A3FA-4CA2-9226-2B641CA445FE}"/>
              </a:ext>
            </a:extLst>
          </p:cNvPr>
          <p:cNvSpPr txBox="1"/>
          <p:nvPr/>
        </p:nvSpPr>
        <p:spPr>
          <a:xfrm>
            <a:off x="3495941" y="4147049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06441-428F-41A8-A48B-6FB8CCBC3517}"/>
              </a:ext>
            </a:extLst>
          </p:cNvPr>
          <p:cNvSpPr txBox="1"/>
          <p:nvPr/>
        </p:nvSpPr>
        <p:spPr>
          <a:xfrm>
            <a:off x="3781380" y="3742600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F6821-2EE8-4D1E-8FFA-97F77B19F5A3}"/>
              </a:ext>
            </a:extLst>
          </p:cNvPr>
          <p:cNvSpPr txBox="1"/>
          <p:nvPr/>
        </p:nvSpPr>
        <p:spPr>
          <a:xfrm>
            <a:off x="3647423" y="2914037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780D0-FDC6-4A7E-B4B8-3F60623E87FC}"/>
              </a:ext>
            </a:extLst>
          </p:cNvPr>
          <p:cNvSpPr txBox="1"/>
          <p:nvPr/>
        </p:nvSpPr>
        <p:spPr>
          <a:xfrm>
            <a:off x="3101253" y="3441994"/>
            <a:ext cx="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213BF-DF7B-4021-9FEF-81122BBF93FB}"/>
              </a:ext>
            </a:extLst>
          </p:cNvPr>
          <p:cNvSpPr txBox="1"/>
          <p:nvPr/>
        </p:nvSpPr>
        <p:spPr>
          <a:xfrm>
            <a:off x="11473988" y="3623829"/>
            <a:ext cx="43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2D990-93DD-4841-8031-CE33718E3C01}"/>
              </a:ext>
            </a:extLst>
          </p:cNvPr>
          <p:cNvSpPr txBox="1"/>
          <p:nvPr/>
        </p:nvSpPr>
        <p:spPr>
          <a:xfrm>
            <a:off x="861153" y="1079300"/>
            <a:ext cx="10221815" cy="15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LID4096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another problem with SVM, that I am going to explain in the following example. Imagine that we just have one feature (one-dimensional), and our data looks like this:</a:t>
            </a:r>
            <a:endParaRPr lang="en-US" altLang="LID4096" sz="11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LID4096" sz="3200" dirty="0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236826-76FA-41BD-A93C-2A842708E505}"/>
              </a:ext>
            </a:extLst>
          </p:cNvPr>
          <p:cNvCxnSpPr/>
          <p:nvPr/>
        </p:nvCxnSpPr>
        <p:spPr>
          <a:xfrm>
            <a:off x="3194892" y="2423711"/>
            <a:ext cx="5695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5D0A68-1AC4-4E9B-9758-DD24499E69D8}"/>
              </a:ext>
            </a:extLst>
          </p:cNvPr>
          <p:cNvSpPr txBox="1"/>
          <p:nvPr/>
        </p:nvSpPr>
        <p:spPr>
          <a:xfrm>
            <a:off x="7131506" y="2116198"/>
            <a:ext cx="89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   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B382E-64C7-4018-B844-73054A10018E}"/>
              </a:ext>
            </a:extLst>
          </p:cNvPr>
          <p:cNvSpPr txBox="1"/>
          <p:nvPr/>
        </p:nvSpPr>
        <p:spPr>
          <a:xfrm>
            <a:off x="5488348" y="2115705"/>
            <a:ext cx="253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   +   +   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EAF23-610B-4B75-B29A-4A3A7C8B0EAA}"/>
              </a:ext>
            </a:extLst>
          </p:cNvPr>
          <p:cNvSpPr txBox="1"/>
          <p:nvPr/>
        </p:nvSpPr>
        <p:spPr>
          <a:xfrm>
            <a:off x="5202555" y="2115321"/>
            <a:ext cx="11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   + +</a:t>
            </a:r>
            <a:endParaRPr lang="LID4096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888CFE-D77E-4FFD-8B1C-B8F9474BE7BD}"/>
                  </a:ext>
                </a:extLst>
              </p:cNvPr>
              <p:cNvSpPr txBox="1"/>
              <p:nvPr/>
            </p:nvSpPr>
            <p:spPr>
              <a:xfrm>
                <a:off x="873966" y="2615622"/>
                <a:ext cx="10221815" cy="501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How are we supposed to separate the two classes using one line?</a:t>
                </a:r>
                <a:endParaRPr kumimoji="0" lang="en-US" altLang="LID4096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Well, we use projection. In the following plot, the horizontal axis is our original feature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and we make up another feature called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LID4096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LID4096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LID4096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 which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kumimoji="0" lang="en-US" altLang="LID4096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en-US" altLang="LID4096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It gives us a plot like the following plot:</a:t>
                </a: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LID4096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sz="11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LID4096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sz="11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LID4096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sz="1100" dirty="0"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LID4096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This process (making up a new feature that helps us to classify the data better) is called “</a:t>
                </a:r>
                <a:r>
                  <a:rPr lang="en-US" altLang="LID4096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Kerne</a:t>
                </a:r>
                <a:r>
                  <a:rPr lang="en-US" altLang="LID4096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trick”.</a:t>
                </a: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LID4096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LID4096" sz="32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888CFE-D77E-4FFD-8B1C-B8F9474B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6" y="2615622"/>
                <a:ext cx="10221815" cy="5018361"/>
              </a:xfrm>
              <a:prstGeom prst="rect">
                <a:avLst/>
              </a:prstGeo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3EC34-FE2F-467F-B430-BFC515885F2B}"/>
              </a:ext>
            </a:extLst>
          </p:cNvPr>
          <p:cNvCxnSpPr/>
          <p:nvPr/>
        </p:nvCxnSpPr>
        <p:spPr>
          <a:xfrm>
            <a:off x="3164897" y="5706507"/>
            <a:ext cx="5695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F9FCB7-5DBE-4569-A961-1979A7BC4E14}"/>
              </a:ext>
            </a:extLst>
          </p:cNvPr>
          <p:cNvSpPr txBox="1"/>
          <p:nvPr/>
        </p:nvSpPr>
        <p:spPr>
          <a:xfrm>
            <a:off x="5458353" y="5398501"/>
            <a:ext cx="253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C7154-CE3E-4653-AB5D-9AC8F8D044A8}"/>
              </a:ext>
            </a:extLst>
          </p:cNvPr>
          <p:cNvCxnSpPr>
            <a:cxnSpLocks/>
          </p:cNvCxnSpPr>
          <p:nvPr/>
        </p:nvCxnSpPr>
        <p:spPr>
          <a:xfrm flipV="1">
            <a:off x="6777652" y="4318658"/>
            <a:ext cx="10367" cy="1544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25C7AB-C315-4E6B-917B-77C0691DED05}"/>
              </a:ext>
            </a:extLst>
          </p:cNvPr>
          <p:cNvSpPr txBox="1"/>
          <p:nvPr/>
        </p:nvSpPr>
        <p:spPr>
          <a:xfrm>
            <a:off x="6930755" y="5032224"/>
            <a:ext cx="44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90041-6D5B-4469-BE22-C73E7FB06BFA}"/>
              </a:ext>
            </a:extLst>
          </p:cNvPr>
          <p:cNvSpPr txBox="1"/>
          <p:nvPr/>
        </p:nvSpPr>
        <p:spPr>
          <a:xfrm>
            <a:off x="5972060" y="4931760"/>
            <a:ext cx="44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FAA051-BDAB-4D2B-A522-CAC4C6B24A96}"/>
              </a:ext>
            </a:extLst>
          </p:cNvPr>
          <p:cNvSpPr txBox="1"/>
          <p:nvPr/>
        </p:nvSpPr>
        <p:spPr>
          <a:xfrm>
            <a:off x="7043866" y="4670150"/>
            <a:ext cx="58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8C75A-E87C-4C52-B69C-0958B30EF848}"/>
              </a:ext>
            </a:extLst>
          </p:cNvPr>
          <p:cNvSpPr txBox="1"/>
          <p:nvPr/>
        </p:nvSpPr>
        <p:spPr>
          <a:xfrm>
            <a:off x="7451758" y="4462608"/>
            <a:ext cx="58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2E96EF-5F5D-48CC-B017-63D404C87445}"/>
              </a:ext>
            </a:extLst>
          </p:cNvPr>
          <p:cNvSpPr txBox="1"/>
          <p:nvPr/>
        </p:nvSpPr>
        <p:spPr>
          <a:xfrm>
            <a:off x="5765386" y="4659191"/>
            <a:ext cx="58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ADAB62-3AE3-4DCB-8B9A-DB0C1910439D}"/>
              </a:ext>
            </a:extLst>
          </p:cNvPr>
          <p:cNvSpPr txBox="1"/>
          <p:nvPr/>
        </p:nvSpPr>
        <p:spPr>
          <a:xfrm>
            <a:off x="5549838" y="4462608"/>
            <a:ext cx="58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B0CEE-BED0-4D06-A7E7-6121406E9058}"/>
              </a:ext>
            </a:extLst>
          </p:cNvPr>
          <p:cNvSpPr txBox="1"/>
          <p:nvPr/>
        </p:nvSpPr>
        <p:spPr>
          <a:xfrm>
            <a:off x="5127134" y="4374819"/>
            <a:ext cx="58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+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Naïve Bayes</a:t>
            </a:r>
          </a:p>
          <a:p>
            <a:endParaRPr lang="en-US" dirty="0"/>
          </a:p>
          <a:p>
            <a:endParaRPr lang="LID4096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EA660C-F5C6-4615-B7E9-7C3B84F6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3813"/>
              </p:ext>
            </p:extLst>
          </p:nvPr>
        </p:nvGraphicFramePr>
        <p:xfrm>
          <a:off x="861153" y="14237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EFC750-6160-4787-B147-31862321C67C}"/>
              </a:ext>
            </a:extLst>
          </p:cNvPr>
          <p:cNvSpPr txBox="1"/>
          <p:nvPr/>
        </p:nvSpPr>
        <p:spPr>
          <a:xfrm>
            <a:off x="8989152" y="1668798"/>
            <a:ext cx="16965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=10 depressed</a:t>
            </a:r>
          </a:p>
          <a:p>
            <a:pPr>
              <a:lnSpc>
                <a:spcPct val="150000"/>
              </a:lnSpc>
            </a:pPr>
            <a:r>
              <a:rPr lang="en-US" dirty="0"/>
              <a:t>=90 healthy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/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4A6AC-B025-4C42-9161-04376D02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53" y="2937635"/>
                <a:ext cx="58941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/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Bayes Rule: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E75D3F-BCF1-46E5-B77C-9548F935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81" y="3429000"/>
                <a:ext cx="9355015" cy="1756699"/>
              </a:xfrm>
              <a:prstGeom prst="rect">
                <a:avLst/>
              </a:prstGeom>
              <a:blipFill>
                <a:blip r:embed="rId4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D0DFEFF-1ACC-4578-B0C5-CE9FC718230E}"/>
              </a:ext>
            </a:extLst>
          </p:cNvPr>
          <p:cNvSpPr/>
          <p:nvPr/>
        </p:nvSpPr>
        <p:spPr>
          <a:xfrm>
            <a:off x="4197427" y="4109292"/>
            <a:ext cx="859315" cy="61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C8025-34AC-4ECE-8D28-44C3BDE85F0F}"/>
              </a:ext>
            </a:extLst>
          </p:cNvPr>
          <p:cNvSpPr txBox="1"/>
          <p:nvPr/>
        </p:nvSpPr>
        <p:spPr>
          <a:xfrm>
            <a:off x="3757364" y="4737482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5D7185-3E2E-4A0D-84B8-1EFC8C600EBC}"/>
              </a:ext>
            </a:extLst>
          </p:cNvPr>
          <p:cNvSpPr/>
          <p:nvPr/>
        </p:nvSpPr>
        <p:spPr>
          <a:xfrm>
            <a:off x="5236685" y="3954016"/>
            <a:ext cx="859315" cy="456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19483-28D5-487B-8CBD-000646CACFDA}"/>
              </a:ext>
            </a:extLst>
          </p:cNvPr>
          <p:cNvSpPr txBox="1"/>
          <p:nvPr/>
        </p:nvSpPr>
        <p:spPr>
          <a:xfrm>
            <a:off x="5123455" y="3601305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F852E0-E482-4B5D-B485-2832E1689896}"/>
              </a:ext>
            </a:extLst>
          </p:cNvPr>
          <p:cNvSpPr/>
          <p:nvPr/>
        </p:nvSpPr>
        <p:spPr>
          <a:xfrm>
            <a:off x="6044588" y="4027534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E72C5E-CB36-44F1-B9EA-2E39AB27F95F}"/>
              </a:ext>
            </a:extLst>
          </p:cNvPr>
          <p:cNvSpPr/>
          <p:nvPr/>
        </p:nvSpPr>
        <p:spPr>
          <a:xfrm>
            <a:off x="5666342" y="4411220"/>
            <a:ext cx="52146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458C4-1992-4EAE-926B-C045A0F874D0}"/>
              </a:ext>
            </a:extLst>
          </p:cNvPr>
          <p:cNvSpPr txBox="1"/>
          <p:nvPr/>
        </p:nvSpPr>
        <p:spPr>
          <a:xfrm>
            <a:off x="6488846" y="3812936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65098-CD80-4F04-BB36-28594BB7D9B4}"/>
              </a:ext>
            </a:extLst>
          </p:cNvPr>
          <p:cNvSpPr txBox="1"/>
          <p:nvPr/>
        </p:nvSpPr>
        <p:spPr>
          <a:xfrm>
            <a:off x="5933150" y="4722848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evidence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9" grpId="0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/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Example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h𝑒𝑎𝑙𝑡h𝑦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𝑑𝑖𝑎𝑔𝑛𝑜𝑠𝑒𝑑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h𝑒𝑎𝑙𝑡h𝑦</m:t>
                    </m:r>
                  </m:oMath>
                </a14:m>
                <a:r>
                  <a:rPr lang="en-US" dirty="0"/>
                  <a:t>|depressed) = 0.001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h𝑒𝑎𝑙𝑡h𝑦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264E82-EF09-4BC3-BB0E-27AF0F50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53" y="808892"/>
                <a:ext cx="9355015" cy="2215991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6EB09FFD-3512-4B7F-A7A4-E9202417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11808"/>
              </p:ext>
            </p:extLst>
          </p:nvPr>
        </p:nvGraphicFramePr>
        <p:xfrm>
          <a:off x="1841654" y="3276858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D2CFEC59-0A3F-4F5F-A905-6474A4B8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6510"/>
              </p:ext>
            </p:extLst>
          </p:nvPr>
        </p:nvGraphicFramePr>
        <p:xfrm>
          <a:off x="1841653" y="521399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004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185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78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Diagnosed with 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Diagnosed healthy 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Depressed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1-0.001=0.999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9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1-0.01=0.99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97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2BFAE5-A83C-49FC-84C6-7A19A52B9CDD}"/>
              </a:ext>
            </a:extLst>
          </p:cNvPr>
          <p:cNvSpPr txBox="1"/>
          <p:nvPr/>
        </p:nvSpPr>
        <p:spPr>
          <a:xfrm>
            <a:off x="1081453" y="4567660"/>
            <a:ext cx="97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each row must be 1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53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64E82-EF09-4BC3-BB0E-27AF0F5098EF}"/>
              </a:ext>
            </a:extLst>
          </p:cNvPr>
          <p:cNvSpPr txBox="1"/>
          <p:nvPr/>
        </p:nvSpPr>
        <p:spPr>
          <a:xfrm>
            <a:off x="923191" y="670567"/>
            <a:ext cx="97418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diagnosed with depression, what is the probability of being really depressed?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/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𝑑𝑖𝑎𝑔𝑛𝑜𝑠𝑒𝑑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𝑑𝑒𝑝𝑟𝑒𝑠𝑠𝑖𝑜𝑛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𝑑𝑒𝑝𝑟𝑒𝑠𝑠𝑒𝑑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𝑑𝑖𝑎𝑔𝑛𝑜𝑠𝑒𝑑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𝑑𝑒𝑝𝑟𝑒𝑠𝑠𝑖𝑜𝑛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𝑒𝑎𝑙𝑡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𝑒𝑎𝑙𝑡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b="0" dirty="0"/>
                  <a:t>=0.9098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84B0D4-EB4A-4D66-BF45-C0EEEFAF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0" y="1445688"/>
                <a:ext cx="11899732" cy="1826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8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Now, let’s enjoy some formulas </a:t>
                </a:r>
                <a:r>
                  <a:rPr lang="en-US" dirty="0">
                    <a:sym typeface="Wingdings" panose="05000000000000000000" pitchFamily="2" charset="2"/>
                  </a:rPr>
                  <a:t>:D</a:t>
                </a: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a-I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a-IR" sz="18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fa-IR" sz="1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fa-I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fa-I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a-I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1929503"/>
              </a:xfrm>
              <a:prstGeom prst="rect">
                <a:avLst/>
              </a:prstGeom>
              <a:blipFill>
                <a:blip r:embed="rId2"/>
                <a:stretch>
                  <a:fillRect l="-500" b="-37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/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Assuming that all the likelihoods are independent, we can write: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….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place this in the previous equation: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a-IR" i="1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54BFC1-3B56-4F8F-9505-D39738DB9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0" y="2708917"/>
                <a:ext cx="9741877" cy="3192028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How are we going to use this for classification?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We had a real output,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and the output of our model,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fa-IR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does the above equation mean?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means that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a-IR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a-IR" dirty="0"/>
                  <a:t>, </a:t>
                </a:r>
                <a:r>
                  <a:rPr lang="en-US" dirty="0"/>
                  <a:t>we should go through all the categories (1 to k) and 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fa-IR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∏"/>
                        <m:limLoc m:val="undOvr"/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a-I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a-I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a-I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a-IR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a-IR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a-IR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a-IR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a-IR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a-I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a-IR" dirty="0"/>
                  <a:t> </a:t>
                </a:r>
                <a:r>
                  <a:rPr lang="en-US" dirty="0"/>
                  <a:t>and find the k that makes that maximum. This process is called maximum a posteriori (MAP)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3678251"/>
              </a:xfrm>
              <a:prstGeom prst="rect">
                <a:avLst/>
              </a:prstGeom>
              <a:blipFill>
                <a:blip r:embed="rId2"/>
                <a:stretch>
                  <a:fillRect l="-500" b="-66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331BF-DD6B-43D9-BBDF-3725FE50B1A1}"/>
              </a:ext>
            </a:extLst>
          </p:cNvPr>
          <p:cNvSpPr txBox="1"/>
          <p:nvPr/>
        </p:nvSpPr>
        <p:spPr>
          <a:xfrm>
            <a:off x="861153" y="745468"/>
            <a:ext cx="106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36B0-48A5-4A97-BE3E-1FF84E38019E}"/>
              </a:ext>
            </a:extLst>
          </p:cNvPr>
          <p:cNvSpPr txBox="1"/>
          <p:nvPr/>
        </p:nvSpPr>
        <p:spPr>
          <a:xfrm>
            <a:off x="861153" y="1079300"/>
            <a:ext cx="97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that we have one feature (x), and y represents the labels, which are two categories.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F2E49-A98E-493C-A989-AF09D3AEB0EA}"/>
              </a:ext>
            </a:extLst>
          </p:cNvPr>
          <p:cNvCxnSpPr/>
          <p:nvPr/>
        </p:nvCxnSpPr>
        <p:spPr>
          <a:xfrm>
            <a:off x="3855905" y="3535144"/>
            <a:ext cx="4990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BFAD17-CC0B-41EF-B0B0-5FF7B6AC56AA}"/>
              </a:ext>
            </a:extLst>
          </p:cNvPr>
          <p:cNvCxnSpPr>
            <a:cxnSpLocks/>
          </p:cNvCxnSpPr>
          <p:nvPr/>
        </p:nvCxnSpPr>
        <p:spPr>
          <a:xfrm flipV="1">
            <a:off x="3855905" y="1487755"/>
            <a:ext cx="0" cy="202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02F5B-4E09-4797-A3C9-FA37A46EA884}"/>
              </a:ext>
            </a:extLst>
          </p:cNvPr>
          <p:cNvCxnSpPr>
            <a:cxnSpLocks/>
          </p:cNvCxnSpPr>
          <p:nvPr/>
        </p:nvCxnSpPr>
        <p:spPr>
          <a:xfrm flipV="1">
            <a:off x="5750806" y="1699575"/>
            <a:ext cx="2302525" cy="1835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2E77B-8A8E-4101-B188-93770E34A4AD}"/>
              </a:ext>
            </a:extLst>
          </p:cNvPr>
          <p:cNvSpPr txBox="1"/>
          <p:nvPr/>
        </p:nvSpPr>
        <p:spPr>
          <a:xfrm>
            <a:off x="4748270" y="3236710"/>
            <a:ext cx="209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+   +       +   +</a:t>
            </a:r>
            <a:endParaRPr lang="LID4096" sz="28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29CE5-3495-4157-97C3-4B5587AD58BE}"/>
              </a:ext>
            </a:extLst>
          </p:cNvPr>
          <p:cNvSpPr txBox="1"/>
          <p:nvPr/>
        </p:nvSpPr>
        <p:spPr>
          <a:xfrm>
            <a:off x="6674385" y="1721236"/>
            <a:ext cx="209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   +   +   +   +</a:t>
            </a:r>
            <a:endParaRPr lang="LID4096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5B4C05-82CD-4A7D-AD97-0D976812BF85}"/>
                  </a:ext>
                </a:extLst>
              </p:cNvPr>
              <p:cNvSpPr txBox="1"/>
              <p:nvPr/>
            </p:nvSpPr>
            <p:spPr>
              <a:xfrm>
                <a:off x="7160047" y="2622750"/>
                <a:ext cx="1349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5B4C05-82CD-4A7D-AD97-0D976812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047" y="2622750"/>
                <a:ext cx="1349857" cy="307777"/>
              </a:xfrm>
              <a:prstGeom prst="rect">
                <a:avLst/>
              </a:prstGeom>
              <a:blipFill>
                <a:blip r:embed="rId3"/>
                <a:stretch>
                  <a:fillRect l="-4072" t="-21569" r="-4072" b="-235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/>
              <p:nvPr/>
            </p:nvSpPr>
            <p:spPr>
              <a:xfrm>
                <a:off x="8846546" y="3535144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5DA000-65FE-4FFF-AA44-1B444A89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546" y="3535144"/>
                <a:ext cx="201722" cy="307777"/>
              </a:xfrm>
              <a:prstGeom prst="rect">
                <a:avLst/>
              </a:prstGeom>
              <a:blipFill>
                <a:blip r:embed="rId4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/>
              <p:nvPr/>
            </p:nvSpPr>
            <p:spPr>
              <a:xfrm>
                <a:off x="3547433" y="128946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7FEC6F-E266-4DD7-BB92-4EF2A0033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3" y="1289466"/>
                <a:ext cx="206339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440613-B04E-4D06-BFF0-51AB97EFF0EE}"/>
                  </a:ext>
                </a:extLst>
              </p:cNvPr>
              <p:cNvSpPr txBox="1"/>
              <p:nvPr/>
            </p:nvSpPr>
            <p:spPr>
              <a:xfrm>
                <a:off x="883184" y="4174225"/>
                <a:ext cx="11582401" cy="2245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can formulate the line like this: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There is a problem in this formula. We know that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can be any value between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−∞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However, the probability (p) can just take the values between 0 and 1. To solve this, we change the formula to: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fa-I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den>
                      </m:f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𝑚𝑥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fa-I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fa-I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440613-B04E-4D06-BFF0-51AB97EF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4" y="4174225"/>
                <a:ext cx="11582401" cy="2245679"/>
              </a:xfrm>
              <a:prstGeom prst="rect">
                <a:avLst/>
              </a:prstGeom>
              <a:blipFill>
                <a:blip r:embed="rId6"/>
                <a:stretch>
                  <a:fillRect l="-474" t="-135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/>
              <p:nvPr/>
            </p:nvSpPr>
            <p:spPr>
              <a:xfrm>
                <a:off x="923191" y="670567"/>
                <a:ext cx="9741877" cy="4471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problem is solved, but there is still another problem.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 take negative values too. However, the probability can’t be negative. We solve this by changing the formula to: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mx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  <m:r>
                        <a:rPr lang="fa-I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a-IR" dirty="0"/>
              </a:p>
              <a:p>
                <a:pPr>
                  <a:lnSpc>
                    <a:spcPct val="150000"/>
                  </a:lnSpc>
                </a:pPr>
                <a:r>
                  <a:rPr lang="fa-IR" dirty="0"/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this last formula looks like Sigmoid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a-I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a-I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a-I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a-I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C38D5A-72F7-460D-929A-9CF83E3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1" y="670567"/>
                <a:ext cx="9741877" cy="4471224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CEDBD2-2F9D-44B8-9D46-A503CE7B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23" y="4152720"/>
            <a:ext cx="381245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775E5-F542-4040-B935-665A6B6B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14" y="642541"/>
            <a:ext cx="4723809" cy="3149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BDE35-BF74-4924-BBB5-9356CBD409D2}"/>
              </a:ext>
            </a:extLst>
          </p:cNvPr>
          <p:cNvSpPr txBox="1"/>
          <p:nvPr/>
        </p:nvSpPr>
        <p:spPr>
          <a:xfrm>
            <a:off x="1120966" y="4071335"/>
            <a:ext cx="1035860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we only have one feature (x) in our classification, we call it “logistic regression”, otherwise, when we have several features, we call it multiple regression.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1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907</Words>
  <Application>Microsoft Office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111</cp:revision>
  <dcterms:created xsi:type="dcterms:W3CDTF">2024-07-18T09:22:09Z</dcterms:created>
  <dcterms:modified xsi:type="dcterms:W3CDTF">2024-08-02T10:40:48Z</dcterms:modified>
</cp:coreProperties>
</file>