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7"/>
  </p:notesMasterIdLst>
  <p:handoutMasterIdLst>
    <p:handoutMasterId r:id="rId48"/>
  </p:handoutMasterIdLst>
  <p:sldIdLst>
    <p:sldId id="279" r:id="rId2"/>
    <p:sldId id="328" r:id="rId3"/>
    <p:sldId id="259" r:id="rId4"/>
    <p:sldId id="260" r:id="rId5"/>
    <p:sldId id="281" r:id="rId6"/>
    <p:sldId id="311" r:id="rId7"/>
    <p:sldId id="343" r:id="rId8"/>
    <p:sldId id="282" r:id="rId9"/>
    <p:sldId id="312" r:id="rId10"/>
    <p:sldId id="344" r:id="rId11"/>
    <p:sldId id="263" r:id="rId12"/>
    <p:sldId id="313" r:id="rId13"/>
    <p:sldId id="314" r:id="rId14"/>
    <p:sldId id="347" r:id="rId15"/>
    <p:sldId id="315" r:id="rId16"/>
    <p:sldId id="348" r:id="rId17"/>
    <p:sldId id="316" r:id="rId18"/>
    <p:sldId id="349" r:id="rId19"/>
    <p:sldId id="350" r:id="rId20"/>
    <p:sldId id="264" r:id="rId21"/>
    <p:sldId id="346" r:id="rId22"/>
    <p:sldId id="318" r:id="rId23"/>
    <p:sldId id="317" r:id="rId24"/>
    <p:sldId id="345" r:id="rId25"/>
    <p:sldId id="265" r:id="rId26"/>
    <p:sldId id="324" r:id="rId27"/>
    <p:sldId id="342" r:id="rId28"/>
    <p:sldId id="325" r:id="rId29"/>
    <p:sldId id="319" r:id="rId30"/>
    <p:sldId id="266" r:id="rId31"/>
    <p:sldId id="310" r:id="rId32"/>
    <p:sldId id="330" r:id="rId33"/>
    <p:sldId id="309" r:id="rId34"/>
    <p:sldId id="287" r:id="rId35"/>
    <p:sldId id="320" r:id="rId36"/>
    <p:sldId id="321" r:id="rId37"/>
    <p:sldId id="322" r:id="rId38"/>
    <p:sldId id="323" r:id="rId39"/>
    <p:sldId id="351" r:id="rId40"/>
    <p:sldId id="352" r:id="rId41"/>
    <p:sldId id="326" r:id="rId42"/>
    <p:sldId id="353" r:id="rId43"/>
    <p:sldId id="327" r:id="rId44"/>
    <p:sldId id="332" r:id="rId45"/>
    <p:sldId id="329" r:id="rId46"/>
  </p:sldIdLst>
  <p:sldSz cx="9144000" cy="6858000" type="screen4x3"/>
  <p:notesSz cx="7099300" cy="10234613"/>
  <p:defaultTextStyle>
    <a:defPPr>
      <a:defRPr lang="en-US"/>
    </a:defPPr>
    <a:lvl1pPr algn="l" rtl="0" eaLnBrk="0" fontAlgn="base" hangingPunct="0">
      <a:spcBef>
        <a:spcPct val="20000"/>
      </a:spcBef>
      <a:spcAft>
        <a:spcPct val="0"/>
      </a:spcAft>
      <a:buClr>
        <a:schemeClr val="bg2"/>
      </a:buClr>
      <a:buSzPct val="75000"/>
      <a:defRPr kumimoji="1" sz="5400" b="1" kern="1200">
        <a:solidFill>
          <a:srgbClr val="5F5F5F"/>
        </a:solidFill>
        <a:latin typeface="Times New Roman" pitchFamily="18" charset="0"/>
        <a:ea typeface="+mn-ea"/>
        <a:cs typeface="+mn-cs"/>
      </a:defRPr>
    </a:lvl1pPr>
    <a:lvl2pPr marL="457200" algn="l" rtl="0" eaLnBrk="0" fontAlgn="base" hangingPunct="0">
      <a:spcBef>
        <a:spcPct val="20000"/>
      </a:spcBef>
      <a:spcAft>
        <a:spcPct val="0"/>
      </a:spcAft>
      <a:buClr>
        <a:schemeClr val="bg2"/>
      </a:buClr>
      <a:buSzPct val="75000"/>
      <a:defRPr kumimoji="1" sz="5400" b="1" kern="1200">
        <a:solidFill>
          <a:srgbClr val="5F5F5F"/>
        </a:solidFill>
        <a:latin typeface="Times New Roman" pitchFamily="18" charset="0"/>
        <a:ea typeface="+mn-ea"/>
        <a:cs typeface="+mn-cs"/>
      </a:defRPr>
    </a:lvl2pPr>
    <a:lvl3pPr marL="914400" algn="l" rtl="0" eaLnBrk="0" fontAlgn="base" hangingPunct="0">
      <a:spcBef>
        <a:spcPct val="20000"/>
      </a:spcBef>
      <a:spcAft>
        <a:spcPct val="0"/>
      </a:spcAft>
      <a:buClr>
        <a:schemeClr val="bg2"/>
      </a:buClr>
      <a:buSzPct val="75000"/>
      <a:defRPr kumimoji="1" sz="5400" b="1" kern="1200">
        <a:solidFill>
          <a:srgbClr val="5F5F5F"/>
        </a:solidFill>
        <a:latin typeface="Times New Roman" pitchFamily="18" charset="0"/>
        <a:ea typeface="+mn-ea"/>
        <a:cs typeface="+mn-cs"/>
      </a:defRPr>
    </a:lvl3pPr>
    <a:lvl4pPr marL="1371600" algn="l" rtl="0" eaLnBrk="0" fontAlgn="base" hangingPunct="0">
      <a:spcBef>
        <a:spcPct val="20000"/>
      </a:spcBef>
      <a:spcAft>
        <a:spcPct val="0"/>
      </a:spcAft>
      <a:buClr>
        <a:schemeClr val="bg2"/>
      </a:buClr>
      <a:buSzPct val="75000"/>
      <a:defRPr kumimoji="1" sz="5400" b="1" kern="1200">
        <a:solidFill>
          <a:srgbClr val="5F5F5F"/>
        </a:solidFill>
        <a:latin typeface="Times New Roman" pitchFamily="18" charset="0"/>
        <a:ea typeface="+mn-ea"/>
        <a:cs typeface="+mn-cs"/>
      </a:defRPr>
    </a:lvl4pPr>
    <a:lvl5pPr marL="1828800" algn="l" rtl="0" eaLnBrk="0" fontAlgn="base" hangingPunct="0">
      <a:spcBef>
        <a:spcPct val="20000"/>
      </a:spcBef>
      <a:spcAft>
        <a:spcPct val="0"/>
      </a:spcAft>
      <a:buClr>
        <a:schemeClr val="bg2"/>
      </a:buClr>
      <a:buSzPct val="75000"/>
      <a:defRPr kumimoji="1" sz="5400" b="1" kern="1200">
        <a:solidFill>
          <a:srgbClr val="5F5F5F"/>
        </a:solidFill>
        <a:latin typeface="Times New Roman" pitchFamily="18" charset="0"/>
        <a:ea typeface="+mn-ea"/>
        <a:cs typeface="+mn-cs"/>
      </a:defRPr>
    </a:lvl5pPr>
    <a:lvl6pPr marL="2286000" algn="l" defTabSz="914400" rtl="0" eaLnBrk="1" latinLnBrk="0" hangingPunct="1">
      <a:defRPr kumimoji="1" sz="5400" b="1" kern="1200">
        <a:solidFill>
          <a:srgbClr val="5F5F5F"/>
        </a:solidFill>
        <a:latin typeface="Times New Roman" pitchFamily="18" charset="0"/>
        <a:ea typeface="+mn-ea"/>
        <a:cs typeface="+mn-cs"/>
      </a:defRPr>
    </a:lvl6pPr>
    <a:lvl7pPr marL="2743200" algn="l" defTabSz="914400" rtl="0" eaLnBrk="1" latinLnBrk="0" hangingPunct="1">
      <a:defRPr kumimoji="1" sz="5400" b="1" kern="1200">
        <a:solidFill>
          <a:srgbClr val="5F5F5F"/>
        </a:solidFill>
        <a:latin typeface="Times New Roman" pitchFamily="18" charset="0"/>
        <a:ea typeface="+mn-ea"/>
        <a:cs typeface="+mn-cs"/>
      </a:defRPr>
    </a:lvl7pPr>
    <a:lvl8pPr marL="3200400" algn="l" defTabSz="914400" rtl="0" eaLnBrk="1" latinLnBrk="0" hangingPunct="1">
      <a:defRPr kumimoji="1" sz="5400" b="1" kern="1200">
        <a:solidFill>
          <a:srgbClr val="5F5F5F"/>
        </a:solidFill>
        <a:latin typeface="Times New Roman" pitchFamily="18" charset="0"/>
        <a:ea typeface="+mn-ea"/>
        <a:cs typeface="+mn-cs"/>
      </a:defRPr>
    </a:lvl8pPr>
    <a:lvl9pPr marL="3657600" algn="l" defTabSz="914400" rtl="0" eaLnBrk="1" latinLnBrk="0" hangingPunct="1">
      <a:defRPr kumimoji="1" sz="5400" b="1" kern="1200">
        <a:solidFill>
          <a:srgbClr val="5F5F5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8DA86"/>
    <a:srgbClr val="5F5F5F"/>
    <a:srgbClr val="4D4D4D"/>
    <a:srgbClr val="EAEAEA"/>
    <a:srgbClr val="6D708F"/>
    <a:srgbClr val="FFFF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511" autoAdjust="0"/>
    <p:restoredTop sz="89902" autoAdjust="0"/>
  </p:normalViewPr>
  <p:slideViewPr>
    <p:cSldViewPr>
      <p:cViewPr varScale="1">
        <p:scale>
          <a:sx n="59" d="100"/>
          <a:sy n="59" d="100"/>
        </p:scale>
        <p:origin x="1349" y="67"/>
      </p:cViewPr>
      <p:guideLst>
        <p:guide orient="horz"/>
        <p:guide/>
      </p:guideLst>
    </p:cSldViewPr>
  </p:slideViewPr>
  <p:outlineViewPr>
    <p:cViewPr>
      <p:scale>
        <a:sx n="33" d="100"/>
        <a:sy n="33" d="100"/>
      </p:scale>
      <p:origin x="0" y="-12618"/>
    </p:cViewPr>
  </p:outlineViewPr>
  <p:notesTextViewPr>
    <p:cViewPr>
      <p:scale>
        <a:sx n="100" d="100"/>
        <a:sy n="100" d="100"/>
      </p:scale>
      <p:origin x="0" y="0"/>
    </p:cViewPr>
  </p:notesTextViewPr>
  <p:sorterViewPr>
    <p:cViewPr>
      <p:scale>
        <a:sx n="66" d="100"/>
        <a:sy n="66" d="100"/>
      </p:scale>
      <p:origin x="0" y="-230"/>
    </p:cViewPr>
  </p:sorterViewPr>
  <p:notesViewPr>
    <p:cSldViewPr>
      <p:cViewPr varScale="1">
        <p:scale>
          <a:sx n="54" d="100"/>
          <a:sy n="54" d="100"/>
        </p:scale>
        <p:origin x="822"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76363" cy="511466"/>
          </a:xfrm>
          <a:prstGeom prst="rect">
            <a:avLst/>
          </a:prstGeom>
          <a:noFill/>
          <a:ln w="9525">
            <a:noFill/>
            <a:miter lim="800000"/>
            <a:headEnd/>
            <a:tailEnd/>
          </a:ln>
          <a:effectLst/>
        </p:spPr>
        <p:txBody>
          <a:bodyPr vert="horz" wrap="square" lIns="98819" tIns="49410" rIns="98819" bIns="49410" numCol="1" anchor="t" anchorCtr="0" compatLnSpc="1">
            <a:prstTxWarp prst="textNoShape">
              <a:avLst/>
            </a:prstTxWarp>
          </a:bodyPr>
          <a:lstStyle>
            <a:lvl1pPr>
              <a:spcBef>
                <a:spcPct val="0"/>
              </a:spcBef>
              <a:buClrTx/>
              <a:buSzTx/>
              <a:defRPr kumimoji="0" sz="1300" b="0" smtClean="0">
                <a:solidFill>
                  <a:schemeClr val="tx1"/>
                </a:solidFill>
              </a:defRPr>
            </a:lvl1pPr>
          </a:lstStyle>
          <a:p>
            <a:pPr>
              <a:defRPr/>
            </a:pPr>
            <a:endParaRPr lang="en-US"/>
          </a:p>
        </p:txBody>
      </p:sp>
      <p:sp>
        <p:nvSpPr>
          <p:cNvPr id="21507" name="Rectangle 3"/>
          <p:cNvSpPr>
            <a:spLocks noGrp="1" noChangeArrowheads="1"/>
          </p:cNvSpPr>
          <p:nvPr>
            <p:ph type="dt" sz="quarter" idx="1"/>
          </p:nvPr>
        </p:nvSpPr>
        <p:spPr bwMode="auto">
          <a:xfrm>
            <a:off x="4022937" y="0"/>
            <a:ext cx="3076363" cy="511466"/>
          </a:xfrm>
          <a:prstGeom prst="rect">
            <a:avLst/>
          </a:prstGeom>
          <a:noFill/>
          <a:ln w="9525">
            <a:noFill/>
            <a:miter lim="800000"/>
            <a:headEnd/>
            <a:tailEnd/>
          </a:ln>
          <a:effectLst/>
        </p:spPr>
        <p:txBody>
          <a:bodyPr vert="horz" wrap="square" lIns="98819" tIns="49410" rIns="98819" bIns="49410" numCol="1" anchor="t" anchorCtr="0" compatLnSpc="1">
            <a:prstTxWarp prst="textNoShape">
              <a:avLst/>
            </a:prstTxWarp>
          </a:bodyPr>
          <a:lstStyle>
            <a:lvl1pPr algn="r">
              <a:spcBef>
                <a:spcPct val="0"/>
              </a:spcBef>
              <a:buClrTx/>
              <a:buSzTx/>
              <a:defRPr kumimoji="0" sz="1300" b="0" smtClean="0">
                <a:solidFill>
                  <a:schemeClr val="tx1"/>
                </a:solidFill>
              </a:defRPr>
            </a:lvl1pPr>
          </a:lstStyle>
          <a:p>
            <a:pPr>
              <a:defRPr/>
            </a:pPr>
            <a:endParaRPr lang="en-US"/>
          </a:p>
        </p:txBody>
      </p:sp>
      <p:sp>
        <p:nvSpPr>
          <p:cNvPr id="21508" name="Rectangle 4"/>
          <p:cNvSpPr>
            <a:spLocks noGrp="1" noChangeArrowheads="1"/>
          </p:cNvSpPr>
          <p:nvPr>
            <p:ph type="ftr" sz="quarter" idx="2"/>
          </p:nvPr>
        </p:nvSpPr>
        <p:spPr bwMode="auto">
          <a:xfrm>
            <a:off x="0" y="9723147"/>
            <a:ext cx="3076363" cy="511466"/>
          </a:xfrm>
          <a:prstGeom prst="rect">
            <a:avLst/>
          </a:prstGeom>
          <a:noFill/>
          <a:ln w="9525">
            <a:noFill/>
            <a:miter lim="800000"/>
            <a:headEnd/>
            <a:tailEnd/>
          </a:ln>
          <a:effectLst/>
        </p:spPr>
        <p:txBody>
          <a:bodyPr vert="horz" wrap="square" lIns="98819" tIns="49410" rIns="98819" bIns="49410" numCol="1" anchor="b" anchorCtr="0" compatLnSpc="1">
            <a:prstTxWarp prst="textNoShape">
              <a:avLst/>
            </a:prstTxWarp>
          </a:bodyPr>
          <a:lstStyle>
            <a:lvl1pPr>
              <a:spcBef>
                <a:spcPct val="0"/>
              </a:spcBef>
              <a:buClrTx/>
              <a:buSzTx/>
              <a:defRPr kumimoji="0" sz="1300" b="0" smtClean="0">
                <a:solidFill>
                  <a:schemeClr val="tx1"/>
                </a:solidFill>
              </a:defRPr>
            </a:lvl1pPr>
          </a:lstStyle>
          <a:p>
            <a:pPr>
              <a:defRPr/>
            </a:pPr>
            <a:endParaRPr lang="en-US"/>
          </a:p>
        </p:txBody>
      </p:sp>
      <p:sp>
        <p:nvSpPr>
          <p:cNvPr id="21509" name="Rectangle 5"/>
          <p:cNvSpPr>
            <a:spLocks noGrp="1" noChangeArrowheads="1"/>
          </p:cNvSpPr>
          <p:nvPr>
            <p:ph type="sldNum" sz="quarter" idx="3"/>
          </p:nvPr>
        </p:nvSpPr>
        <p:spPr bwMode="auto">
          <a:xfrm>
            <a:off x="4022937" y="9723147"/>
            <a:ext cx="3076363" cy="511466"/>
          </a:xfrm>
          <a:prstGeom prst="rect">
            <a:avLst/>
          </a:prstGeom>
          <a:noFill/>
          <a:ln w="9525">
            <a:noFill/>
            <a:miter lim="800000"/>
            <a:headEnd/>
            <a:tailEnd/>
          </a:ln>
          <a:effectLst/>
        </p:spPr>
        <p:txBody>
          <a:bodyPr vert="horz" wrap="square" lIns="98819" tIns="49410" rIns="98819" bIns="49410" numCol="1" anchor="b" anchorCtr="0" compatLnSpc="1">
            <a:prstTxWarp prst="textNoShape">
              <a:avLst/>
            </a:prstTxWarp>
          </a:bodyPr>
          <a:lstStyle>
            <a:lvl1pPr algn="r">
              <a:spcBef>
                <a:spcPct val="0"/>
              </a:spcBef>
              <a:buClrTx/>
              <a:buSzTx/>
              <a:defRPr kumimoji="0" sz="1300" b="0" smtClean="0">
                <a:solidFill>
                  <a:schemeClr val="tx1"/>
                </a:solidFill>
              </a:defRPr>
            </a:lvl1pPr>
          </a:lstStyle>
          <a:p>
            <a:pPr>
              <a:defRPr/>
            </a:pPr>
            <a:fld id="{3C0E683C-8AF9-40EB-88E9-9E94B5C886C9}" type="slidenum">
              <a:rPr lang="en-US"/>
              <a:pPr>
                <a:defRPr/>
              </a:pPr>
              <a:t>‹#›</a:t>
            </a:fld>
            <a:endParaRPr lang="en-US"/>
          </a:p>
        </p:txBody>
      </p:sp>
    </p:spTree>
    <p:extLst>
      <p:ext uri="{BB962C8B-B14F-4D97-AF65-F5344CB8AC3E}">
        <p14:creationId xmlns:p14="http://schemas.microsoft.com/office/powerpoint/2010/main" val="2644542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76363" cy="511466"/>
          </a:xfrm>
          <a:prstGeom prst="rect">
            <a:avLst/>
          </a:prstGeom>
          <a:noFill/>
          <a:ln w="9525">
            <a:noFill/>
            <a:miter lim="800000"/>
            <a:headEnd/>
            <a:tailEnd/>
          </a:ln>
          <a:effectLst/>
        </p:spPr>
        <p:txBody>
          <a:bodyPr vert="horz" wrap="square" lIns="98819" tIns="49410" rIns="98819" bIns="49410" numCol="1" anchor="t" anchorCtr="0" compatLnSpc="1">
            <a:prstTxWarp prst="textNoShape">
              <a:avLst/>
            </a:prstTxWarp>
          </a:bodyPr>
          <a:lstStyle>
            <a:lvl1pPr>
              <a:spcBef>
                <a:spcPct val="0"/>
              </a:spcBef>
              <a:buClrTx/>
              <a:buSzTx/>
              <a:defRPr kumimoji="0" sz="1300" b="0" smtClean="0">
                <a:solidFill>
                  <a:schemeClr val="tx1"/>
                </a:solidFill>
              </a:defRPr>
            </a:lvl1pPr>
          </a:lstStyle>
          <a:p>
            <a:pPr>
              <a:defRPr/>
            </a:pPr>
            <a:endParaRPr lang="en-US"/>
          </a:p>
        </p:txBody>
      </p:sp>
      <p:sp>
        <p:nvSpPr>
          <p:cNvPr id="31747" name="Rectangle 3"/>
          <p:cNvSpPr>
            <a:spLocks noGrp="1" noChangeArrowheads="1"/>
          </p:cNvSpPr>
          <p:nvPr>
            <p:ph type="dt" idx="1"/>
          </p:nvPr>
        </p:nvSpPr>
        <p:spPr bwMode="auto">
          <a:xfrm>
            <a:off x="4022937" y="0"/>
            <a:ext cx="3076363" cy="511466"/>
          </a:xfrm>
          <a:prstGeom prst="rect">
            <a:avLst/>
          </a:prstGeom>
          <a:noFill/>
          <a:ln w="9525">
            <a:noFill/>
            <a:miter lim="800000"/>
            <a:headEnd/>
            <a:tailEnd/>
          </a:ln>
          <a:effectLst/>
        </p:spPr>
        <p:txBody>
          <a:bodyPr vert="horz" wrap="square" lIns="98819" tIns="49410" rIns="98819" bIns="49410" numCol="1" anchor="t" anchorCtr="0" compatLnSpc="1">
            <a:prstTxWarp prst="textNoShape">
              <a:avLst/>
            </a:prstTxWarp>
          </a:bodyPr>
          <a:lstStyle>
            <a:lvl1pPr algn="r">
              <a:spcBef>
                <a:spcPct val="0"/>
              </a:spcBef>
              <a:buClrTx/>
              <a:buSzTx/>
              <a:defRPr kumimoji="0" sz="1300" b="0" smtClean="0">
                <a:solidFill>
                  <a:schemeClr val="tx1"/>
                </a:solidFill>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46574" y="4861575"/>
            <a:ext cx="5206153" cy="4604956"/>
          </a:xfrm>
          <a:prstGeom prst="rect">
            <a:avLst/>
          </a:prstGeom>
          <a:noFill/>
          <a:ln w="9525">
            <a:noFill/>
            <a:miter lim="800000"/>
            <a:headEnd/>
            <a:tailEnd/>
          </a:ln>
          <a:effectLst/>
        </p:spPr>
        <p:txBody>
          <a:bodyPr vert="horz" wrap="square" lIns="98819" tIns="49410" rIns="98819" bIns="494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9723147"/>
            <a:ext cx="3076363" cy="511466"/>
          </a:xfrm>
          <a:prstGeom prst="rect">
            <a:avLst/>
          </a:prstGeom>
          <a:noFill/>
          <a:ln w="9525">
            <a:noFill/>
            <a:miter lim="800000"/>
            <a:headEnd/>
            <a:tailEnd/>
          </a:ln>
          <a:effectLst/>
        </p:spPr>
        <p:txBody>
          <a:bodyPr vert="horz" wrap="square" lIns="98819" tIns="49410" rIns="98819" bIns="49410" numCol="1" anchor="b" anchorCtr="0" compatLnSpc="1">
            <a:prstTxWarp prst="textNoShape">
              <a:avLst/>
            </a:prstTxWarp>
          </a:bodyPr>
          <a:lstStyle>
            <a:lvl1pPr>
              <a:spcBef>
                <a:spcPct val="0"/>
              </a:spcBef>
              <a:buClrTx/>
              <a:buSzTx/>
              <a:defRPr kumimoji="0" sz="1300" b="0" smtClean="0">
                <a:solidFill>
                  <a:schemeClr val="tx1"/>
                </a:solidFill>
              </a:defRPr>
            </a:lvl1pPr>
          </a:lstStyle>
          <a:p>
            <a:pPr>
              <a:defRPr/>
            </a:pPr>
            <a:endParaRPr lang="en-US"/>
          </a:p>
        </p:txBody>
      </p:sp>
      <p:sp>
        <p:nvSpPr>
          <p:cNvPr id="31751" name="Rectangle 7"/>
          <p:cNvSpPr>
            <a:spLocks noGrp="1" noChangeArrowheads="1"/>
          </p:cNvSpPr>
          <p:nvPr>
            <p:ph type="sldNum" sz="quarter" idx="5"/>
          </p:nvPr>
        </p:nvSpPr>
        <p:spPr bwMode="auto">
          <a:xfrm>
            <a:off x="4022937" y="9723147"/>
            <a:ext cx="3076363" cy="511466"/>
          </a:xfrm>
          <a:prstGeom prst="rect">
            <a:avLst/>
          </a:prstGeom>
          <a:noFill/>
          <a:ln w="9525">
            <a:noFill/>
            <a:miter lim="800000"/>
            <a:headEnd/>
            <a:tailEnd/>
          </a:ln>
          <a:effectLst/>
        </p:spPr>
        <p:txBody>
          <a:bodyPr vert="horz" wrap="square" lIns="98819" tIns="49410" rIns="98819" bIns="49410" numCol="1" anchor="b" anchorCtr="0" compatLnSpc="1">
            <a:prstTxWarp prst="textNoShape">
              <a:avLst/>
            </a:prstTxWarp>
          </a:bodyPr>
          <a:lstStyle>
            <a:lvl1pPr algn="r">
              <a:spcBef>
                <a:spcPct val="0"/>
              </a:spcBef>
              <a:buClrTx/>
              <a:buSzTx/>
              <a:defRPr kumimoji="0" sz="1300" b="0" smtClean="0">
                <a:solidFill>
                  <a:schemeClr val="tx1"/>
                </a:solidFill>
              </a:defRPr>
            </a:lvl1pPr>
          </a:lstStyle>
          <a:p>
            <a:pPr>
              <a:defRPr/>
            </a:pPr>
            <a:fld id="{3E891A9B-3813-453C-ABFD-5EF8F672A548}" type="slidenum">
              <a:rPr lang="en-US"/>
              <a:pPr>
                <a:defRPr/>
              </a:pPr>
              <a:t>‹#›</a:t>
            </a:fld>
            <a:endParaRPr lang="en-US"/>
          </a:p>
        </p:txBody>
      </p:sp>
    </p:spTree>
    <p:extLst>
      <p:ext uri="{BB962C8B-B14F-4D97-AF65-F5344CB8AC3E}">
        <p14:creationId xmlns:p14="http://schemas.microsoft.com/office/powerpoint/2010/main" val="10551611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channelnewsasia.com/news/parliament/videos/may/k-shanmugam-wraps-up-debate-on-proposed-law-against-online-11515546"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00DB1B3-0EB6-45C7-A368-137C94CDF190}" type="slidenum">
              <a:rPr lang="en-US"/>
              <a:pPr/>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GB" dirty="0"/>
          </a:p>
        </p:txBody>
      </p:sp>
    </p:spTree>
    <p:extLst>
      <p:ext uri="{BB962C8B-B14F-4D97-AF65-F5344CB8AC3E}">
        <p14:creationId xmlns:p14="http://schemas.microsoft.com/office/powerpoint/2010/main" val="352293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95DA819-389E-496A-A50A-937CC0717C9A}" type="slidenum">
              <a:rPr lang="en-US"/>
              <a:pPr/>
              <a:t>11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973849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freedom of speech, religion (s14,15)</a:t>
            </a:r>
          </a:p>
        </p:txBody>
      </p:sp>
      <p:sp>
        <p:nvSpPr>
          <p:cNvPr id="4" name="Slide Number Placeholder 3"/>
          <p:cNvSpPr>
            <a:spLocks noGrp="1"/>
          </p:cNvSpPr>
          <p:nvPr>
            <p:ph type="sldNum" sz="quarter" idx="5"/>
          </p:nvPr>
        </p:nvSpPr>
        <p:spPr/>
        <p:txBody>
          <a:bodyPr/>
          <a:lstStyle/>
          <a:p>
            <a:pPr>
              <a:defRPr/>
            </a:pPr>
            <a:fld id="{3E891A9B-3813-453C-ABFD-5EF8F672A548}" type="slidenum">
              <a:rPr lang="en-US" smtClean="0"/>
              <a:pPr>
                <a:defRPr/>
              </a:pPr>
              <a:t>12</a:t>
            </a:fld>
            <a:endParaRPr lang="en-US"/>
          </a:p>
        </p:txBody>
      </p:sp>
    </p:spTree>
    <p:extLst>
      <p:ext uri="{BB962C8B-B14F-4D97-AF65-F5344CB8AC3E}">
        <p14:creationId xmlns:p14="http://schemas.microsoft.com/office/powerpoint/2010/main" val="766179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Times New Roman" panose="02020603050405020304" pitchFamily="18" charset="0"/>
              </a:defRPr>
            </a:lvl1pPr>
            <a:lvl2pPr marL="802906" indent="-308810" eaLnBrk="0" hangingPunct="0">
              <a:defRPr sz="2600">
                <a:solidFill>
                  <a:schemeClr val="tx1"/>
                </a:solidFill>
                <a:latin typeface="Times New Roman" panose="02020603050405020304" pitchFamily="18" charset="0"/>
              </a:defRPr>
            </a:lvl2pPr>
            <a:lvl3pPr marL="1235240" indent="-247048" eaLnBrk="0" hangingPunct="0">
              <a:defRPr sz="2600">
                <a:solidFill>
                  <a:schemeClr val="tx1"/>
                </a:solidFill>
                <a:latin typeface="Times New Roman" panose="02020603050405020304" pitchFamily="18" charset="0"/>
              </a:defRPr>
            </a:lvl3pPr>
            <a:lvl4pPr marL="1729336" indent="-247048" eaLnBrk="0" hangingPunct="0">
              <a:defRPr sz="2600">
                <a:solidFill>
                  <a:schemeClr val="tx1"/>
                </a:solidFill>
                <a:latin typeface="Times New Roman" panose="02020603050405020304" pitchFamily="18" charset="0"/>
              </a:defRPr>
            </a:lvl4pPr>
            <a:lvl5pPr marL="2223432" indent="-247048" eaLnBrk="0" hangingPunct="0">
              <a:defRPr sz="2600">
                <a:solidFill>
                  <a:schemeClr val="tx1"/>
                </a:solidFill>
                <a:latin typeface="Times New Roman" panose="02020603050405020304" pitchFamily="18" charset="0"/>
              </a:defRPr>
            </a:lvl5pPr>
            <a:lvl6pPr marL="2717528" indent="-247048" eaLnBrk="0" fontAlgn="base" hangingPunct="0">
              <a:spcBef>
                <a:spcPct val="0"/>
              </a:spcBef>
              <a:spcAft>
                <a:spcPct val="0"/>
              </a:spcAft>
              <a:defRPr sz="2600">
                <a:solidFill>
                  <a:schemeClr val="tx1"/>
                </a:solidFill>
                <a:latin typeface="Times New Roman" panose="02020603050405020304" pitchFamily="18" charset="0"/>
              </a:defRPr>
            </a:lvl6pPr>
            <a:lvl7pPr marL="3211624" indent="-247048" eaLnBrk="0" fontAlgn="base" hangingPunct="0">
              <a:spcBef>
                <a:spcPct val="0"/>
              </a:spcBef>
              <a:spcAft>
                <a:spcPct val="0"/>
              </a:spcAft>
              <a:defRPr sz="2600">
                <a:solidFill>
                  <a:schemeClr val="tx1"/>
                </a:solidFill>
                <a:latin typeface="Times New Roman" panose="02020603050405020304" pitchFamily="18" charset="0"/>
              </a:defRPr>
            </a:lvl7pPr>
            <a:lvl8pPr marL="3705720" indent="-247048" eaLnBrk="0" fontAlgn="base" hangingPunct="0">
              <a:spcBef>
                <a:spcPct val="0"/>
              </a:spcBef>
              <a:spcAft>
                <a:spcPct val="0"/>
              </a:spcAft>
              <a:defRPr sz="2600">
                <a:solidFill>
                  <a:schemeClr val="tx1"/>
                </a:solidFill>
                <a:latin typeface="Times New Roman" panose="02020603050405020304" pitchFamily="18" charset="0"/>
              </a:defRPr>
            </a:lvl8pPr>
            <a:lvl9pPr marL="4199816" indent="-247048"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fld id="{BF4506D0-1F7C-4518-A6A2-C8FF6C90EDB9}" type="slidenum">
              <a:rPr lang="en-US" altLang="en-US" sz="1300"/>
              <a:pPr eaLnBrk="1" hangingPunct="1"/>
              <a:t>13</a:t>
            </a:fld>
            <a:endParaRPr lang="en-US" altLang="en-US" sz="1300"/>
          </a:p>
        </p:txBody>
      </p:sp>
      <p:sp>
        <p:nvSpPr>
          <p:cNvPr id="36867" name="Rectangle 2"/>
          <p:cNvSpPr>
            <a:spLocks noGrp="1" noRot="1" noChangeAspect="1" noChangeArrowheads="1" noTextEdit="1"/>
          </p:cNvSpPr>
          <p:nvPr>
            <p:ph type="sldImg"/>
          </p:nvPr>
        </p:nvSpPr>
        <p:spPr>
          <a:xfrm>
            <a:off x="1019175" y="773113"/>
            <a:ext cx="5068888" cy="3803650"/>
          </a:xfrm>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lIns="96971" tIns="48486" rIns="96971" bIns="48486"/>
          <a:lstStyle/>
          <a:p>
            <a:pPr eaLnBrk="1" hangingPunct="1"/>
            <a:endParaRPr lang="en-GB" altLang="en-US"/>
          </a:p>
        </p:txBody>
      </p:sp>
    </p:spTree>
    <p:extLst>
      <p:ext uri="{BB962C8B-B14F-4D97-AF65-F5344CB8AC3E}">
        <p14:creationId xmlns:p14="http://schemas.microsoft.com/office/powerpoint/2010/main" val="1160634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blindfolded?</a:t>
            </a:r>
          </a:p>
          <a:p>
            <a:r>
              <a:rPr lang="en-US" dirty="0"/>
              <a:t>Holding scales?</a:t>
            </a:r>
          </a:p>
          <a:p>
            <a:r>
              <a:rPr lang="en-US" dirty="0"/>
              <a:t>And a sword?</a:t>
            </a:r>
          </a:p>
        </p:txBody>
      </p:sp>
      <p:sp>
        <p:nvSpPr>
          <p:cNvPr id="4" name="Slide Number Placeholder 3"/>
          <p:cNvSpPr>
            <a:spLocks noGrp="1"/>
          </p:cNvSpPr>
          <p:nvPr>
            <p:ph type="sldNum" sz="quarter" idx="5"/>
          </p:nvPr>
        </p:nvSpPr>
        <p:spPr/>
        <p:txBody>
          <a:bodyPr/>
          <a:lstStyle/>
          <a:p>
            <a:pPr>
              <a:defRPr/>
            </a:pPr>
            <a:fld id="{3E891A9B-3813-453C-ABFD-5EF8F672A548}" type="slidenum">
              <a:rPr lang="en-US" smtClean="0"/>
              <a:pPr>
                <a:defRPr/>
              </a:pPr>
              <a:t>19</a:t>
            </a:fld>
            <a:endParaRPr lang="en-US"/>
          </a:p>
        </p:txBody>
      </p:sp>
    </p:spTree>
    <p:extLst>
      <p:ext uri="{BB962C8B-B14F-4D97-AF65-F5344CB8AC3E}">
        <p14:creationId xmlns:p14="http://schemas.microsoft.com/office/powerpoint/2010/main" val="1246010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0DB444AB-172C-447B-BFD0-A8342A036B11}" type="slidenum">
              <a:rPr lang="en-US"/>
              <a:pPr/>
              <a:t>20</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725849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hlinkClick r:id="rId3">
                  <a:extLst>
                    <a:ext uri="{A12FA001-AC4F-418D-AE19-62706E023703}">
                      <ahyp:hlinkClr xmlns:ahyp="http://schemas.microsoft.com/office/drawing/2018/hyperlinkcolor" val="tx"/>
                    </a:ext>
                  </a:extLst>
                </a:hlinkClick>
              </a:rPr>
              <a:t>https://www.channelnewsasia.com/news/parliament/videos/may/k-shanmugam-wraps-up-debate-on-proposed-law-against-online-11515546</a:t>
            </a:r>
            <a:endParaRPr lang="en-US" dirty="0">
              <a:solidFill>
                <a:schemeClr val="tx1"/>
              </a:solidFill>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3E891A9B-3813-453C-ABFD-5EF8F672A548}" type="slidenum">
              <a:rPr lang="en-US" smtClean="0"/>
              <a:pPr>
                <a:defRPr/>
              </a:pPr>
              <a:t>23</a:t>
            </a:fld>
            <a:endParaRPr lang="en-US"/>
          </a:p>
        </p:txBody>
      </p:sp>
    </p:spTree>
    <p:extLst>
      <p:ext uri="{BB962C8B-B14F-4D97-AF65-F5344CB8AC3E}">
        <p14:creationId xmlns:p14="http://schemas.microsoft.com/office/powerpoint/2010/main" val="370096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49F7416-319A-4EB6-8645-035891774EBD}" type="slidenum">
              <a:rPr lang="en-US"/>
              <a:pPr/>
              <a:t>25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616637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D26F615-E82E-426D-BD88-CA70EB44CD0B}" type="slidenum">
              <a:rPr lang="en-US"/>
              <a:pPr/>
              <a:t>26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35861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FB95EEF-41AC-4213-90A2-89F028E6A19B}" type="slidenum">
              <a:rPr lang="en-US"/>
              <a:pPr/>
              <a:t>30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30757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7FC4555-80CC-41C0-B727-96B86E1D852F}" type="slidenum">
              <a:rPr lang="en-US"/>
              <a:pPr/>
              <a:t>31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38007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3E891A9B-3813-453C-ABFD-5EF8F672A548}" type="slidenum">
              <a:rPr lang="en-US" smtClean="0"/>
              <a:pPr>
                <a:defRPr/>
              </a:pPr>
              <a:t>2</a:t>
            </a:fld>
            <a:endParaRPr lang="en-US"/>
          </a:p>
        </p:txBody>
      </p:sp>
    </p:spTree>
    <p:extLst>
      <p:ext uri="{BB962C8B-B14F-4D97-AF65-F5344CB8AC3E}">
        <p14:creationId xmlns:p14="http://schemas.microsoft.com/office/powerpoint/2010/main" val="460966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DE351A1-519C-41E6-BAA9-2DEC6B051148}" type="slidenum">
              <a:rPr lang="en-US"/>
              <a:pPr/>
              <a:t>32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701434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A1A508C-C1BD-448A-B3E5-5E763FB430E0}" type="slidenum">
              <a:rPr lang="en-US"/>
              <a:pPr/>
              <a:t>33</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591589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E455A83-F2F2-407B-AF73-4D93AF82043F}" type="slidenum">
              <a:rPr lang="en-US"/>
              <a:pPr/>
              <a:t>34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GB" dirty="0"/>
          </a:p>
        </p:txBody>
      </p:sp>
    </p:spTree>
    <p:extLst>
      <p:ext uri="{BB962C8B-B14F-4D97-AF65-F5344CB8AC3E}">
        <p14:creationId xmlns:p14="http://schemas.microsoft.com/office/powerpoint/2010/main" val="3992867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E891A9B-3813-453C-ABFD-5EF8F672A548}" type="slidenum">
              <a:rPr lang="en-US" smtClean="0"/>
              <a:pPr>
                <a:defRPr/>
              </a:pPr>
              <a:t>37</a:t>
            </a:fld>
            <a:endParaRPr lang="en-US"/>
          </a:p>
        </p:txBody>
      </p:sp>
    </p:spTree>
    <p:extLst>
      <p:ext uri="{BB962C8B-B14F-4D97-AF65-F5344CB8AC3E}">
        <p14:creationId xmlns:p14="http://schemas.microsoft.com/office/powerpoint/2010/main" val="58137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charset="0"/>
              <a:cs typeface="Arial" charset="0"/>
            </a:endParaRPr>
          </a:p>
        </p:txBody>
      </p:sp>
      <p:sp>
        <p:nvSpPr>
          <p:cNvPr id="4" name="Slide Number Placeholder 3"/>
          <p:cNvSpPr>
            <a:spLocks noGrp="1"/>
          </p:cNvSpPr>
          <p:nvPr>
            <p:ph type="sldNum" sz="quarter" idx="10"/>
          </p:nvPr>
        </p:nvSpPr>
        <p:spPr/>
        <p:txBody>
          <a:bodyPr/>
          <a:lstStyle/>
          <a:p>
            <a:pPr>
              <a:defRPr/>
            </a:pPr>
            <a:fld id="{8B180921-11E6-FA40-8141-1F86E94BC460}" type="slidenum">
              <a:rPr lang="en-AU" smtClean="0"/>
              <a:pPr>
                <a:defRPr/>
              </a:pPr>
              <a:t>44</a:t>
            </a:fld>
            <a:endParaRPr lang="en-AU"/>
          </a:p>
        </p:txBody>
      </p:sp>
    </p:spTree>
    <p:extLst>
      <p:ext uri="{BB962C8B-B14F-4D97-AF65-F5344CB8AC3E}">
        <p14:creationId xmlns:p14="http://schemas.microsoft.com/office/powerpoint/2010/main" val="683712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A9B137B-1605-4150-B2F5-D4E9F8ABBE07}" type="slidenum">
              <a:rPr lang="en-SG" smtClean="0"/>
              <a:t>45</a:t>
            </a:fld>
            <a:endParaRPr lang="en-SG"/>
          </a:p>
        </p:txBody>
      </p:sp>
    </p:spTree>
    <p:extLst>
      <p:ext uri="{BB962C8B-B14F-4D97-AF65-F5344CB8AC3E}">
        <p14:creationId xmlns:p14="http://schemas.microsoft.com/office/powerpoint/2010/main" val="347786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68BA1BA-2AFD-4732-A7B2-22CA2BA385CB}" type="slidenum">
              <a:rPr lang="en-US"/>
              <a:pPr/>
              <a:t>3</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22412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CA4ADEC8-4750-46CD-9AD7-0E6A9016D99F}" type="slidenum">
              <a:rPr lang="en-US"/>
              <a:pPr/>
              <a:t>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4171905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4F99EB4-AFCF-4A28-A303-D81DCF746226}" type="slidenum">
              <a:rPr lang="en-US"/>
              <a:pPr/>
              <a:t>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97188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CE4DD6D-29AC-4980-9F57-D625ADBD48BE}" type="slidenum">
              <a:rPr lang="en-US"/>
              <a:pPr/>
              <a:t>6</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143230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22F95EB-EB4A-4D48-BA24-AA56A0C5CF11}" type="slidenum">
              <a:rPr lang="en-US"/>
              <a:pPr/>
              <a:t>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52928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5D386C3-A122-42CE-B3EF-5B819EE9EFE7}" type="slidenum">
              <a:rPr lang="en-US"/>
              <a:pPr/>
              <a:t>9</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09329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5D386C3-A122-42CE-B3EF-5B819EE9EFE7}" type="slidenum">
              <a:rPr lang="en-US"/>
              <a:pPr/>
              <a:t>10</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67145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685800" y="2130425"/>
            <a:ext cx="7772400" cy="1470025"/>
          </a:xfrm>
        </p:spPr>
        <p:txBody>
          <a:bodyPr/>
          <a:lstStyle>
            <a:lvl1pPr>
              <a:defRPr/>
            </a:lvl1pPr>
          </a:lstStyle>
          <a:p>
            <a:r>
              <a:rPr lang="en-GB"/>
              <a:t>Click to edit Master title style</a:t>
            </a:r>
          </a:p>
        </p:txBody>
      </p:sp>
      <p:sp>
        <p:nvSpPr>
          <p:cNvPr id="1085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GB"/>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6" name="Rectangle 6"/>
          <p:cNvSpPr>
            <a:spLocks noGrp="1" noChangeArrowheads="1"/>
          </p:cNvSpPr>
          <p:nvPr>
            <p:ph type="sldNum" sz="quarter" idx="12"/>
          </p:nvPr>
        </p:nvSpPr>
        <p:spPr>
          <a:ln/>
        </p:spPr>
        <p:txBody>
          <a:bodyPr/>
          <a:lstStyle>
            <a:lvl1pPr>
              <a:defRPr sz="1000">
                <a:latin typeface="+mj-lt"/>
              </a:defRPr>
            </a:lvl1pPr>
          </a:lstStyle>
          <a:p>
            <a:pPr>
              <a:defRPr/>
            </a:pPr>
            <a:fld id="{53F91AB0-312C-41A2-ABD3-343F427B942E}" type="slidenum">
              <a:rPr lang="en-GB" smtClean="0"/>
              <a:pPr>
                <a:defRPr/>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1085448-E7F4-4445-8D00-33688D5E605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12CA7F6-FE9E-41E2-8A9E-3208B0A51B86}"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568E273B-2254-4463-A783-F9A4E64625E4}"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SG"/>
          </a:p>
        </p:txBody>
      </p:sp>
      <p:sp>
        <p:nvSpPr>
          <p:cNvPr id="3" name="SmartArt Placeholder 2"/>
          <p:cNvSpPr>
            <a:spLocks noGrp="1"/>
          </p:cNvSpPr>
          <p:nvPr>
            <p:ph type="dgm" idx="1"/>
          </p:nvPr>
        </p:nvSpPr>
        <p:spPr>
          <a:xfrm>
            <a:off x="457200" y="1600200"/>
            <a:ext cx="8229600" cy="4525963"/>
          </a:xfrm>
        </p:spPr>
        <p:txBody>
          <a:bodyPr/>
          <a:lstStyle/>
          <a:p>
            <a:pPr lvl="0"/>
            <a:endParaRPr lang="en-SG"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228D675-8095-4CB2-BC19-15281F22D6F1}"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73DEDDE-E4F4-437B-8742-29F3DC6B907A}"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C74DC40-5204-4FC1-BB99-C006608D75B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0FBE194-AEB8-4DAE-B1A9-05945C3252CA}"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2BFF8068-502F-4CE4-9590-8C49B05CF27D}"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086FB84A-011D-4684-94DD-99EE5319B3D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3E11F60D-D335-4465-A06A-A195DC5AB835}"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E667D56-6EC0-4E3C-A6F4-F6B7446DDFA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SG"/>
              <a:t>Prepared by: Dr Clarence Ng</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AF0E556-38BC-44E2-B488-8D2CBB8E987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75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defRPr kumimoji="0" sz="1400" b="0" smtClean="0">
                <a:solidFill>
                  <a:schemeClr val="tx1"/>
                </a:solidFill>
              </a:defRPr>
            </a:lvl1pPr>
          </a:lstStyle>
          <a:p>
            <a:pPr>
              <a:defRPr/>
            </a:pPr>
            <a:endParaRPr lang="en-GB"/>
          </a:p>
        </p:txBody>
      </p:sp>
      <p:sp>
        <p:nvSpPr>
          <p:cNvPr id="1075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defRPr kumimoji="0" sz="1000" b="0" smtClean="0">
                <a:solidFill>
                  <a:schemeClr val="tx1"/>
                </a:solidFill>
                <a:latin typeface="+mn-lt"/>
              </a:defRPr>
            </a:lvl1pPr>
          </a:lstStyle>
          <a:p>
            <a:pPr>
              <a:defRPr/>
            </a:pPr>
            <a:r>
              <a:rPr lang="en-GB" dirty="0"/>
              <a:t>Prepared by: Dr Clarence Ng</a:t>
            </a:r>
          </a:p>
        </p:txBody>
      </p:sp>
      <p:sp>
        <p:nvSpPr>
          <p:cNvPr id="1075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defRPr kumimoji="0" sz="1000" b="0" smtClean="0">
                <a:solidFill>
                  <a:schemeClr val="tx1"/>
                </a:solidFill>
                <a:latin typeface="+mj-lt"/>
                <a:cs typeface="Arial" panose="020B0604020202020204" pitchFamily="34" charset="0"/>
              </a:defRPr>
            </a:lvl1pPr>
          </a:lstStyle>
          <a:p>
            <a:pPr>
              <a:defRPr/>
            </a:pPr>
            <a:fld id="{A3420C58-BD6E-4ABA-9526-0DFE3A7E9C4A}" type="slidenum">
              <a:rPr lang="en-GB" smtClean="0"/>
              <a:pPr>
                <a:defRPr/>
              </a:pPr>
              <a:t>‹#›</a:t>
            </a:fld>
            <a:endParaRPr lang="en-GB"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dt="0"/>
  <p:txStyles>
    <p:titleStyle>
      <a:lvl1pPr algn="ctr" rtl="0" eaLnBrk="0" fontAlgn="base" hangingPunct="0">
        <a:spcBef>
          <a:spcPct val="0"/>
        </a:spcBef>
        <a:spcAft>
          <a:spcPct val="0"/>
        </a:spcAft>
        <a:defRPr sz="4400" b="1">
          <a:solidFill>
            <a:srgbClr val="3333FF"/>
          </a:solidFill>
          <a:latin typeface="+mj-lt"/>
          <a:ea typeface="+mj-ea"/>
          <a:cs typeface="+mj-cs"/>
        </a:defRPr>
      </a:lvl1pPr>
      <a:lvl2pPr algn="ctr" rtl="0" eaLnBrk="0" fontAlgn="base" hangingPunct="0">
        <a:spcBef>
          <a:spcPct val="0"/>
        </a:spcBef>
        <a:spcAft>
          <a:spcPct val="0"/>
        </a:spcAft>
        <a:defRPr sz="4400" b="1">
          <a:solidFill>
            <a:srgbClr val="3333FF"/>
          </a:solidFill>
          <a:latin typeface="Arial" charset="0"/>
        </a:defRPr>
      </a:lvl2pPr>
      <a:lvl3pPr algn="ctr" rtl="0" eaLnBrk="0" fontAlgn="base" hangingPunct="0">
        <a:spcBef>
          <a:spcPct val="0"/>
        </a:spcBef>
        <a:spcAft>
          <a:spcPct val="0"/>
        </a:spcAft>
        <a:defRPr sz="4400" b="1">
          <a:solidFill>
            <a:srgbClr val="3333FF"/>
          </a:solidFill>
          <a:latin typeface="Arial" charset="0"/>
        </a:defRPr>
      </a:lvl3pPr>
      <a:lvl4pPr algn="ctr" rtl="0" eaLnBrk="0" fontAlgn="base" hangingPunct="0">
        <a:spcBef>
          <a:spcPct val="0"/>
        </a:spcBef>
        <a:spcAft>
          <a:spcPct val="0"/>
        </a:spcAft>
        <a:defRPr sz="4400" b="1">
          <a:solidFill>
            <a:srgbClr val="3333FF"/>
          </a:solidFill>
          <a:latin typeface="Arial" charset="0"/>
        </a:defRPr>
      </a:lvl4pPr>
      <a:lvl5pPr algn="ctr" rtl="0" eaLnBrk="0" fontAlgn="base" hangingPunct="0">
        <a:spcBef>
          <a:spcPct val="0"/>
        </a:spcBef>
        <a:spcAft>
          <a:spcPct val="0"/>
        </a:spcAft>
        <a:defRPr sz="4400" b="1">
          <a:solidFill>
            <a:srgbClr val="3333FF"/>
          </a:solidFill>
          <a:latin typeface="Arial" charset="0"/>
        </a:defRPr>
      </a:lvl5pPr>
      <a:lvl6pPr marL="457200" algn="ctr" rtl="0" fontAlgn="base">
        <a:spcBef>
          <a:spcPct val="0"/>
        </a:spcBef>
        <a:spcAft>
          <a:spcPct val="0"/>
        </a:spcAft>
        <a:defRPr sz="4400" b="1">
          <a:solidFill>
            <a:srgbClr val="3333FF"/>
          </a:solidFill>
          <a:latin typeface="Arial" charset="0"/>
        </a:defRPr>
      </a:lvl6pPr>
      <a:lvl7pPr marL="914400" algn="ctr" rtl="0" fontAlgn="base">
        <a:spcBef>
          <a:spcPct val="0"/>
        </a:spcBef>
        <a:spcAft>
          <a:spcPct val="0"/>
        </a:spcAft>
        <a:defRPr sz="4400" b="1">
          <a:solidFill>
            <a:srgbClr val="3333FF"/>
          </a:solidFill>
          <a:latin typeface="Arial" charset="0"/>
        </a:defRPr>
      </a:lvl7pPr>
      <a:lvl8pPr marL="1371600" algn="ctr" rtl="0" fontAlgn="base">
        <a:spcBef>
          <a:spcPct val="0"/>
        </a:spcBef>
        <a:spcAft>
          <a:spcPct val="0"/>
        </a:spcAft>
        <a:defRPr sz="4400" b="1">
          <a:solidFill>
            <a:srgbClr val="3333FF"/>
          </a:solidFill>
          <a:latin typeface="Arial" charset="0"/>
        </a:defRPr>
      </a:lvl8pPr>
      <a:lvl9pPr marL="1828800" algn="ctr" rtl="0" fontAlgn="base">
        <a:spcBef>
          <a:spcPct val="0"/>
        </a:spcBef>
        <a:spcAft>
          <a:spcPct val="0"/>
        </a:spcAft>
        <a:defRPr sz="4400" b="1">
          <a:solidFill>
            <a:srgbClr val="3333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hannelnewsasia.com/news/singapore/tanjong-pagar-accident-drink-driving-charged-948117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straitstimes.com/singapore/courts-crime/drink-driver-jailed-18-weeks-over-tanjong-pagar-accident-that-injured-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so.agc.gov.sg/Act/CONS196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youtube.com/watch?v=p5UBprWgWIg&amp;t=3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hannelnewsasia.com/news/singapore/heng-swee-keat-promoted-deputy-prime-minister-cabinet-2019-11470768?cid=h3_referral_inarticlelinks_24082018_cna"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youtube.com/watch?v=TZPWz7d0w1w&amp;feature=youtu.be" TargetMode="External"/><Relationship Id="rId4" Type="http://schemas.openxmlformats.org/officeDocument/2006/relationships/hyperlink" Target="https://sso.agc.gov.s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raitstimes.com/singapore/penal-code-review-proposals-aim-to-better-protect-vulnerable" TargetMode="External"/><Relationship Id="rId2" Type="http://schemas.openxmlformats.org/officeDocument/2006/relationships/hyperlink" Target="https://www.straitstimes.com/politics/fake-news-law-to-come-into-effect-oct-2&amp;utm_source=STSmartphone&amp;utm_medium=share&amp;utm_term=2019-10-01+17%3A59%3A11" TargetMode="External"/><Relationship Id="rId1" Type="http://schemas.openxmlformats.org/officeDocument/2006/relationships/slideLayout" Target="../slideLayouts/slideLayout2.xml"/><Relationship Id="rId5" Type="http://schemas.openxmlformats.org/officeDocument/2006/relationships/hyperlink" Target="https://www.singaporelawwatch.sg/Headlines/Stiffer-penalties-for-errant-motorists-from-Nov-1" TargetMode="External"/><Relationship Id="rId4" Type="http://schemas.openxmlformats.org/officeDocument/2006/relationships/hyperlink" Target="https://www.straitstimes.com/singapore/rules-on-cpf-usage-and-hdb-housing-loans-updated-to-ensure-homes-for-lif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pmo.gov.sg/newsroom/pm-lee-hsien-loong-parliamentary-debate-constitution-amendment-bil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channelnewsasia.com/news/videos/protection-from-online-falsehoods-and-manipulation-bill-passed-11515432"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TZPWz7d0w1w" TargetMode="External"/><Relationship Id="rId2" Type="http://schemas.openxmlformats.org/officeDocument/2006/relationships/hyperlink" Target="https://www.straitstimes.com/singapore/viral-text-saying-anyone-on-phone-while-engine-is-running-will-lose-licence-on-the-spot-i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hzmiPe52Yy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statecourts.gov.sg/cws/CriminalCase/Pages/Magistrate's-Court.asp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statecourts.gov.sg/cws/CriminalCase/Pages/District-Courts.asp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upremecourt.gov.sg/about-us/the-supreme-court/structure-of-the-court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straitstimes.com/singapore/city-harvest-case-five-highlights-from-court-of-appeals-judgment" TargetMode="External"/><Relationship Id="rId2" Type="http://schemas.openxmlformats.org/officeDocument/2006/relationships/hyperlink" Target="https://www.straitstimes.com/singapore/city-harvest-case-five-highlights-fr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straitstimes.com/singapore/courts-crime/woman-jailed-for-assaulting-policema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33600"/>
            <a:ext cx="4419600" cy="1470025"/>
          </a:xfrm>
        </p:spPr>
        <p:txBody>
          <a:bodyPr/>
          <a:lstStyle/>
          <a:p>
            <a:r>
              <a:rPr lang="en-US" dirty="0">
                <a:solidFill>
                  <a:srgbClr val="0070C0"/>
                </a:solidFill>
              </a:rPr>
              <a:t>Introduction to the Singapore Legal System</a:t>
            </a:r>
            <a:endParaRPr lang="en-SG" dirty="0">
              <a:solidFill>
                <a:srgbClr val="0070C0"/>
              </a:solidFill>
            </a:endParaRPr>
          </a:p>
        </p:txBody>
      </p:sp>
      <p:sp>
        <p:nvSpPr>
          <p:cNvPr id="3" name="Slide Number Placeholder 2"/>
          <p:cNvSpPr>
            <a:spLocks noGrp="1"/>
          </p:cNvSpPr>
          <p:nvPr>
            <p:ph type="sldNum" sz="quarter" idx="12"/>
          </p:nvPr>
        </p:nvSpPr>
        <p:spPr/>
        <p:txBody>
          <a:bodyPr/>
          <a:lstStyle/>
          <a:p>
            <a:pPr>
              <a:defRPr/>
            </a:pPr>
            <a:fld id="{53F91AB0-312C-41A2-ABD3-343F427B942E}" type="slidenum">
              <a:rPr lang="en-GB" smtClean="0"/>
              <a:pPr>
                <a:defRPr/>
              </a:pPr>
              <a:t>1</a:t>
            </a:fld>
            <a:endParaRPr lang="en-GB"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91543" y="-51602"/>
            <a:ext cx="8229600" cy="1143000"/>
          </a:xfrm>
        </p:spPr>
        <p:txBody>
          <a:bodyPr/>
          <a:lstStyle/>
          <a:p>
            <a:pPr eaLnBrk="1" hangingPunct="1"/>
            <a:r>
              <a:rPr lang="en-GB" dirty="0"/>
              <a:t>Civil and Criminal Wrong</a:t>
            </a:r>
          </a:p>
        </p:txBody>
      </p:sp>
      <p:sp>
        <p:nvSpPr>
          <p:cNvPr id="9220" name="Rectangle 3"/>
          <p:cNvSpPr>
            <a:spLocks noGrp="1" noChangeArrowheads="1"/>
          </p:cNvSpPr>
          <p:nvPr>
            <p:ph idx="1"/>
          </p:nvPr>
        </p:nvSpPr>
        <p:spPr>
          <a:xfrm>
            <a:off x="391543" y="1091398"/>
            <a:ext cx="8229600" cy="4525963"/>
          </a:xfrm>
        </p:spPr>
        <p:txBody>
          <a:bodyPr/>
          <a:lstStyle/>
          <a:p>
            <a:pPr marL="457200" lvl="1" indent="0" eaLnBrk="1" hangingPunct="1">
              <a:lnSpc>
                <a:spcPct val="90000"/>
              </a:lnSpc>
              <a:buNone/>
            </a:pPr>
            <a:r>
              <a:rPr lang="en-GB" dirty="0"/>
              <a:t>Example:</a:t>
            </a:r>
          </a:p>
          <a:p>
            <a:pPr lvl="2" algn="just" eaLnBrk="1" hangingPunct="1">
              <a:spcBef>
                <a:spcPts val="600"/>
              </a:spcBef>
            </a:pPr>
            <a:r>
              <a:rPr lang="en-GB" dirty="0"/>
              <a:t>Drunk driver knocks down and injures pedestrian.</a:t>
            </a:r>
          </a:p>
          <a:p>
            <a:pPr lvl="2" algn="just" eaLnBrk="1" hangingPunct="1">
              <a:spcBef>
                <a:spcPts val="600"/>
              </a:spcBef>
            </a:pPr>
            <a:r>
              <a:rPr lang="en-GB" dirty="0"/>
              <a:t>Driver has committed a </a:t>
            </a:r>
            <a:r>
              <a:rPr lang="en-GB" b="1" dirty="0">
                <a:solidFill>
                  <a:srgbClr val="3333FF"/>
                </a:solidFill>
              </a:rPr>
              <a:t>crime</a:t>
            </a:r>
            <a:r>
              <a:rPr lang="en-GB" dirty="0"/>
              <a:t> ~ can be charged for drink driving under the Road Traffic Act.</a:t>
            </a:r>
          </a:p>
          <a:p>
            <a:pPr lvl="2" algn="just" eaLnBrk="1" hangingPunct="1">
              <a:spcBef>
                <a:spcPts val="600"/>
              </a:spcBef>
            </a:pPr>
            <a:r>
              <a:rPr lang="en-GB" dirty="0"/>
              <a:t>Driver has also committed a </a:t>
            </a:r>
            <a:r>
              <a:rPr lang="en-GB" b="1" dirty="0">
                <a:solidFill>
                  <a:srgbClr val="3333FF"/>
                </a:solidFill>
              </a:rPr>
              <a:t>civil wrong</a:t>
            </a:r>
            <a:r>
              <a:rPr lang="en-GB" dirty="0"/>
              <a:t> ~ causing personal injury to the pedestrian resulting in him suffering financial loss, for example from incurring medical expenses and loss of earnings.</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10</a:t>
            </a:fld>
            <a:endParaRPr lang="en-GB"/>
          </a:p>
        </p:txBody>
      </p:sp>
      <p:sp>
        <p:nvSpPr>
          <p:cNvPr id="2" name="Rectangle 1">
            <a:extLst>
              <a:ext uri="{FF2B5EF4-FFF2-40B4-BE49-F238E27FC236}">
                <a16:creationId xmlns:a16="http://schemas.microsoft.com/office/drawing/2014/main" id="{E14E659B-5CD6-466B-8B5E-5DF80ED3BA84}"/>
              </a:ext>
            </a:extLst>
          </p:cNvPr>
          <p:cNvSpPr/>
          <p:nvPr/>
        </p:nvSpPr>
        <p:spPr>
          <a:xfrm>
            <a:off x="186136" y="4680555"/>
            <a:ext cx="5257800" cy="646331"/>
          </a:xfrm>
          <a:prstGeom prst="rect">
            <a:avLst/>
          </a:prstGeom>
        </p:spPr>
        <p:txBody>
          <a:bodyPr wrap="square">
            <a:spAutoFit/>
          </a:bodyPr>
          <a:lstStyle/>
          <a:p>
            <a:r>
              <a:rPr lang="en-SG" sz="1800" b="0" u="sng" dirty="0">
                <a:hlinkClick r:id="rId3"/>
              </a:rPr>
              <a:t>https://www.channelnewsasia.com/news/singapore/tanjong-pagar-accident-drink-driving-charged-9481172</a:t>
            </a:r>
            <a:endParaRPr lang="en-SG" sz="1800" b="0" u="sng" dirty="0"/>
          </a:p>
        </p:txBody>
      </p:sp>
      <p:sp>
        <p:nvSpPr>
          <p:cNvPr id="4" name="Rectangle 3">
            <a:extLst>
              <a:ext uri="{FF2B5EF4-FFF2-40B4-BE49-F238E27FC236}">
                <a16:creationId xmlns:a16="http://schemas.microsoft.com/office/drawing/2014/main" id="{B4CD58A8-8B82-4F61-966D-6E2A85360231}"/>
              </a:ext>
            </a:extLst>
          </p:cNvPr>
          <p:cNvSpPr/>
          <p:nvPr/>
        </p:nvSpPr>
        <p:spPr>
          <a:xfrm>
            <a:off x="153006" y="5340100"/>
            <a:ext cx="5559286" cy="923330"/>
          </a:xfrm>
          <a:prstGeom prst="rect">
            <a:avLst/>
          </a:prstGeom>
        </p:spPr>
        <p:txBody>
          <a:bodyPr wrap="square">
            <a:spAutoFit/>
          </a:bodyPr>
          <a:lstStyle/>
          <a:p>
            <a:r>
              <a:rPr lang="en-US" sz="1800" dirty="0">
                <a:hlinkClick r:id="rId4"/>
              </a:rPr>
              <a:t>https://www.straitstimes.com/singapore/courts-crime/drink-driver-jailed-18-weeks-over-tanjong-pagar-accident-that-injured-4</a:t>
            </a:r>
            <a:endParaRPr lang="en-US" sz="1800" dirty="0"/>
          </a:p>
        </p:txBody>
      </p:sp>
    </p:spTree>
    <p:extLst>
      <p:ext uri="{BB962C8B-B14F-4D97-AF65-F5344CB8AC3E}">
        <p14:creationId xmlns:p14="http://schemas.microsoft.com/office/powerpoint/2010/main" val="230399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title"/>
          </p:nvPr>
        </p:nvSpPr>
        <p:spPr>
          <a:xfrm>
            <a:off x="864016" y="176282"/>
            <a:ext cx="6914072" cy="1143000"/>
          </a:xfrm>
        </p:spPr>
        <p:txBody>
          <a:bodyPr/>
          <a:lstStyle/>
          <a:p>
            <a:pPr eaLnBrk="1" hangingPunct="1"/>
            <a:r>
              <a:rPr lang="en-US" sz="4100" dirty="0"/>
              <a:t>Sources of Singapore Law</a:t>
            </a:r>
          </a:p>
        </p:txBody>
      </p:sp>
      <p:sp>
        <p:nvSpPr>
          <p:cNvPr id="10244" name="Rectangle 8"/>
          <p:cNvSpPr>
            <a:spLocks noGrp="1" noChangeArrowheads="1"/>
          </p:cNvSpPr>
          <p:nvPr>
            <p:ph idx="1"/>
          </p:nvPr>
        </p:nvSpPr>
        <p:spPr>
          <a:xfrm>
            <a:off x="685800" y="2155755"/>
            <a:ext cx="8229600" cy="4525963"/>
          </a:xfrm>
        </p:spPr>
        <p:txBody>
          <a:bodyPr/>
          <a:lstStyle/>
          <a:p>
            <a:pPr eaLnBrk="1" hangingPunct="1"/>
            <a:r>
              <a:rPr lang="en-US" dirty="0"/>
              <a:t>The Singapore Constitution</a:t>
            </a:r>
          </a:p>
          <a:p>
            <a:pPr eaLnBrk="1" hangingPunct="1"/>
            <a:r>
              <a:rPr lang="en-US" dirty="0"/>
              <a:t>Statutes and Subsidiary Legislation</a:t>
            </a:r>
          </a:p>
          <a:p>
            <a:pPr eaLnBrk="1" hangingPunct="1"/>
            <a:r>
              <a:rPr lang="en-US" dirty="0"/>
              <a:t>Case Law (i.e. decisions made by judges)</a:t>
            </a:r>
          </a:p>
          <a:p>
            <a:pPr algn="just" eaLnBrk="1" hangingPunct="1"/>
            <a:r>
              <a:rPr lang="en-US" dirty="0"/>
              <a:t>Some aspects of English Law (i.e. English legislation e.g. Sale of Goods Act, Partnership Act &amp; English case law)</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11</a:t>
            </a:fld>
            <a:endParaRPr lang="en-GB"/>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8730" y="-126872"/>
            <a:ext cx="9296400" cy="1143000"/>
          </a:xfrm>
        </p:spPr>
        <p:txBody>
          <a:bodyPr/>
          <a:lstStyle/>
          <a:p>
            <a:pPr eaLnBrk="1" hangingPunct="1"/>
            <a:r>
              <a:rPr lang="en-US" altLang="en-US" sz="4200" dirty="0"/>
              <a:t>The Constitution of Singapore</a:t>
            </a:r>
          </a:p>
        </p:txBody>
      </p:sp>
      <p:sp>
        <p:nvSpPr>
          <p:cNvPr id="16387" name="Rectangle 3"/>
          <p:cNvSpPr>
            <a:spLocks noGrp="1" noChangeArrowheads="1"/>
          </p:cNvSpPr>
          <p:nvPr>
            <p:ph idx="1"/>
          </p:nvPr>
        </p:nvSpPr>
        <p:spPr>
          <a:xfrm>
            <a:off x="370185" y="2470105"/>
            <a:ext cx="8229600" cy="2833561"/>
          </a:xfrm>
        </p:spPr>
        <p:txBody>
          <a:bodyPr/>
          <a:lstStyle/>
          <a:p>
            <a:pPr eaLnBrk="1" hangingPunct="1">
              <a:lnSpc>
                <a:spcPct val="90000"/>
              </a:lnSpc>
            </a:pPr>
            <a:r>
              <a:rPr lang="en-US" altLang="en-US" sz="2000" b="1" dirty="0"/>
              <a:t>Supreme law of the land (“mother of all laws”)</a:t>
            </a:r>
          </a:p>
          <a:p>
            <a:pPr lvl="1" eaLnBrk="1" hangingPunct="1">
              <a:lnSpc>
                <a:spcPct val="90000"/>
              </a:lnSpc>
            </a:pPr>
            <a:r>
              <a:rPr lang="en-US" altLang="en-US" sz="1800" dirty="0"/>
              <a:t>Any law passed that is inconsistent is void</a:t>
            </a:r>
          </a:p>
          <a:p>
            <a:pPr lvl="1" eaLnBrk="1" hangingPunct="1">
              <a:lnSpc>
                <a:spcPct val="90000"/>
              </a:lnSpc>
            </a:pPr>
            <a:r>
              <a:rPr lang="en-US" altLang="en-US" sz="1800" dirty="0"/>
              <a:t>Safeguards fundamental liberties (</a:t>
            </a:r>
            <a:r>
              <a:rPr lang="en-US" altLang="en-US" sz="1800" dirty="0" err="1"/>
              <a:t>eg</a:t>
            </a:r>
            <a:r>
              <a:rPr lang="en-US" altLang="en-US" sz="1800" dirty="0"/>
              <a:t> Art 9 – right to life and personal freedom)</a:t>
            </a:r>
          </a:p>
          <a:p>
            <a:pPr lvl="1" eaLnBrk="1" hangingPunct="1">
              <a:lnSpc>
                <a:spcPct val="90000"/>
              </a:lnSpc>
            </a:pPr>
            <a:r>
              <a:rPr lang="en-US" altLang="en-US" sz="1800" dirty="0"/>
              <a:t>Lays down system of government</a:t>
            </a:r>
          </a:p>
          <a:p>
            <a:pPr eaLnBrk="1" hangingPunct="1">
              <a:lnSpc>
                <a:spcPct val="90000"/>
              </a:lnSpc>
            </a:pPr>
            <a:r>
              <a:rPr lang="en-US" altLang="en-US" sz="2000" b="1" dirty="0"/>
              <a:t>Three arms of government</a:t>
            </a:r>
            <a:r>
              <a:rPr lang="en-US" altLang="en-US" sz="2000" dirty="0"/>
              <a:t>	</a:t>
            </a:r>
          </a:p>
          <a:p>
            <a:pPr lvl="1" eaLnBrk="1" hangingPunct="1">
              <a:lnSpc>
                <a:spcPct val="90000"/>
              </a:lnSpc>
            </a:pPr>
            <a:r>
              <a:rPr lang="en-US" altLang="en-US" sz="1800" dirty="0"/>
              <a:t>Legislature</a:t>
            </a:r>
          </a:p>
          <a:p>
            <a:pPr lvl="1" eaLnBrk="1" hangingPunct="1">
              <a:lnSpc>
                <a:spcPct val="90000"/>
              </a:lnSpc>
            </a:pPr>
            <a:r>
              <a:rPr lang="en-US" altLang="en-US" sz="1800" dirty="0"/>
              <a:t>Executive</a:t>
            </a:r>
          </a:p>
          <a:p>
            <a:pPr lvl="1" eaLnBrk="1" hangingPunct="1">
              <a:lnSpc>
                <a:spcPct val="90000"/>
              </a:lnSpc>
            </a:pPr>
            <a:r>
              <a:rPr lang="en-US" altLang="en-US" sz="1800" dirty="0"/>
              <a:t>Judiciary</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12</a:t>
            </a:fld>
            <a:endParaRPr lang="en-GB"/>
          </a:p>
        </p:txBody>
      </p:sp>
      <p:sp>
        <p:nvSpPr>
          <p:cNvPr id="2" name="Rectangle 1">
            <a:extLst>
              <a:ext uri="{FF2B5EF4-FFF2-40B4-BE49-F238E27FC236}">
                <a16:creationId xmlns:a16="http://schemas.microsoft.com/office/drawing/2014/main" id="{9727AC03-32E2-4DF1-8C49-34629FD29CD8}"/>
              </a:ext>
            </a:extLst>
          </p:cNvPr>
          <p:cNvSpPr/>
          <p:nvPr/>
        </p:nvSpPr>
        <p:spPr>
          <a:xfrm>
            <a:off x="263106" y="5498868"/>
            <a:ext cx="5257800" cy="477054"/>
          </a:xfrm>
          <a:prstGeom prst="rect">
            <a:avLst/>
          </a:prstGeom>
        </p:spPr>
        <p:txBody>
          <a:bodyPr wrap="square">
            <a:spAutoFit/>
          </a:bodyPr>
          <a:lstStyle/>
          <a:p>
            <a:pPr>
              <a:spcBef>
                <a:spcPts val="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sz="2500" b="0" u="sng" dirty="0">
                <a:hlinkClick r:id="rId3"/>
              </a:rPr>
              <a:t>https://sso.agc.gov.sg/Act/CONS1963</a:t>
            </a:r>
            <a:endParaRPr lang="en-SG" sz="2500" b="0" dirty="0"/>
          </a:p>
        </p:txBody>
      </p:sp>
      <p:sp>
        <p:nvSpPr>
          <p:cNvPr id="4" name="Rectangle 3">
            <a:extLst>
              <a:ext uri="{FF2B5EF4-FFF2-40B4-BE49-F238E27FC236}">
                <a16:creationId xmlns:a16="http://schemas.microsoft.com/office/drawing/2014/main" id="{2ED0389E-4209-4054-B71F-33DCA8A9E049}"/>
              </a:ext>
            </a:extLst>
          </p:cNvPr>
          <p:cNvSpPr/>
          <p:nvPr/>
        </p:nvSpPr>
        <p:spPr>
          <a:xfrm>
            <a:off x="1524000" y="6126163"/>
            <a:ext cx="6477000" cy="400110"/>
          </a:xfrm>
          <a:prstGeom prst="rect">
            <a:avLst/>
          </a:prstGeom>
        </p:spPr>
        <p:txBody>
          <a:bodyPr wrap="square">
            <a:spAutoFit/>
          </a:bodyPr>
          <a:lstStyle/>
          <a:p>
            <a:r>
              <a:rPr lang="en-SG" sz="2000" dirty="0">
                <a:hlinkClick r:id="rId4"/>
              </a:rPr>
              <a:t>https://www.youtube.com/watch?v=p5UBprWgWIg&amp;t=3s</a:t>
            </a:r>
            <a:endParaRPr lang="en-SG" sz="2000" dirty="0"/>
          </a:p>
        </p:txBody>
      </p:sp>
      <p:sp>
        <p:nvSpPr>
          <p:cNvPr id="5" name="Rectangle 4">
            <a:extLst>
              <a:ext uri="{FF2B5EF4-FFF2-40B4-BE49-F238E27FC236}">
                <a16:creationId xmlns:a16="http://schemas.microsoft.com/office/drawing/2014/main" id="{7E84785C-18C8-4208-81AE-BC44572EBD5D}"/>
              </a:ext>
            </a:extLst>
          </p:cNvPr>
          <p:cNvSpPr/>
          <p:nvPr/>
        </p:nvSpPr>
        <p:spPr>
          <a:xfrm>
            <a:off x="345089" y="1378080"/>
            <a:ext cx="8284535" cy="978729"/>
          </a:xfrm>
          <a:prstGeom prst="rect">
            <a:avLst/>
          </a:prstGeom>
        </p:spPr>
        <p:txBody>
          <a:bodyPr wrap="square">
            <a:spAutoFit/>
          </a:bodyPr>
          <a:lstStyle/>
          <a:p>
            <a:pPr algn="just"/>
            <a:r>
              <a:rPr lang="en-US" sz="1800" dirty="0">
                <a:solidFill>
                  <a:schemeClr val="tx1"/>
                </a:solidFill>
                <a:latin typeface="+mn-lt"/>
              </a:rPr>
              <a:t>What is a constitution?</a:t>
            </a:r>
            <a:r>
              <a:rPr lang="en-US" sz="1800" b="0" dirty="0">
                <a:solidFill>
                  <a:schemeClr val="tx1"/>
                </a:solidFill>
                <a:latin typeface="+mn-lt"/>
              </a:rPr>
              <a:t> </a:t>
            </a:r>
          </a:p>
          <a:p>
            <a:pPr algn="just"/>
            <a:r>
              <a:rPr lang="en-US" sz="1800" b="0" dirty="0">
                <a:solidFill>
                  <a:schemeClr val="tx1"/>
                </a:solidFill>
                <a:latin typeface="+mn-lt"/>
              </a:rPr>
              <a:t>A collection of rules that determine the creation and operation of the government and its institutions. </a:t>
            </a:r>
            <a:endParaRPr lang="en-SG" sz="1800" b="0" dirty="0">
              <a:solidFill>
                <a:schemeClr val="tx1"/>
              </a:solidFill>
              <a:latin typeface="+mn-lt"/>
            </a:endParaRPr>
          </a:p>
        </p:txBody>
      </p:sp>
    </p:spTree>
    <p:extLst>
      <p:ext uri="{BB962C8B-B14F-4D97-AF65-F5344CB8AC3E}">
        <p14:creationId xmlns:p14="http://schemas.microsoft.com/office/powerpoint/2010/main" val="238295571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lide(fromBottom)">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slide(fromBottom)">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slide(fromBottom)">
                                      <p:cBhvr>
                                        <p:cTn id="17" dur="5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slide(fromBottom)">
                                      <p:cBhvr>
                                        <p:cTn id="22" dur="500"/>
                                        <p:tgtEl>
                                          <p:spTgt spid="16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slide(fromBottom)">
                                      <p:cBhvr>
                                        <p:cTn id="27" dur="500"/>
                                        <p:tgtEl>
                                          <p:spTgt spid="163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slide(fromBottom)">
                                      <p:cBhvr>
                                        <p:cTn id="32" dur="500"/>
                                        <p:tgtEl>
                                          <p:spTgt spid="163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6387">
                                            <p:txEl>
                                              <p:pRg st="6" end="6"/>
                                            </p:txEl>
                                          </p:spTgt>
                                        </p:tgtEl>
                                        <p:attrNameLst>
                                          <p:attrName>style.visibility</p:attrName>
                                        </p:attrNameLst>
                                      </p:cBhvr>
                                      <p:to>
                                        <p:strVal val="visible"/>
                                      </p:to>
                                    </p:set>
                                    <p:animEffect transition="in" filter="slide(fromBottom)">
                                      <p:cBhvr>
                                        <p:cTn id="37" dur="500"/>
                                        <p:tgtEl>
                                          <p:spTgt spid="163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6387">
                                            <p:txEl>
                                              <p:pRg st="7" end="7"/>
                                            </p:txEl>
                                          </p:spTgt>
                                        </p:tgtEl>
                                        <p:attrNameLst>
                                          <p:attrName>style.visibility</p:attrName>
                                        </p:attrNameLst>
                                      </p:cBhvr>
                                      <p:to>
                                        <p:strVal val="visible"/>
                                      </p:to>
                                    </p:set>
                                    <p:animEffect transition="in" filter="slide(fromBottom)">
                                      <p:cBhvr>
                                        <p:cTn id="42"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1143000"/>
          </a:xfrm>
        </p:spPr>
        <p:txBody>
          <a:bodyPr/>
          <a:lstStyle/>
          <a:p>
            <a:pPr eaLnBrk="1" hangingPunct="1"/>
            <a:r>
              <a:rPr lang="en-US" altLang="en-US" dirty="0"/>
              <a:t>The Legislature</a:t>
            </a:r>
          </a:p>
        </p:txBody>
      </p:sp>
      <p:sp>
        <p:nvSpPr>
          <p:cNvPr id="17411" name="Rectangle 3"/>
          <p:cNvSpPr>
            <a:spLocks noGrp="1" noChangeArrowheads="1"/>
          </p:cNvSpPr>
          <p:nvPr>
            <p:ph idx="1"/>
          </p:nvPr>
        </p:nvSpPr>
        <p:spPr>
          <a:xfrm>
            <a:off x="457200" y="1295400"/>
            <a:ext cx="8458200" cy="4525963"/>
          </a:xfrm>
        </p:spPr>
        <p:txBody>
          <a:bodyPr/>
          <a:lstStyle/>
          <a:p>
            <a:pPr eaLnBrk="1" hangingPunct="1"/>
            <a:r>
              <a:rPr lang="en-US" altLang="en-US" dirty="0"/>
              <a:t>The President and Parliament</a:t>
            </a:r>
          </a:p>
          <a:p>
            <a:pPr eaLnBrk="1" hangingPunct="1"/>
            <a:r>
              <a:rPr lang="en-US" altLang="en-US" dirty="0"/>
              <a:t>Main law-making body in Singapore</a:t>
            </a:r>
          </a:p>
          <a:p>
            <a:pPr eaLnBrk="1" hangingPunct="1"/>
            <a:r>
              <a:rPr lang="en-US" altLang="en-US" dirty="0"/>
              <a:t>Critical/Inquisitorial Function (</a:t>
            </a:r>
            <a:r>
              <a:rPr lang="en-US" altLang="en-US" dirty="0" err="1"/>
              <a:t>ie</a:t>
            </a:r>
            <a:r>
              <a:rPr lang="en-US" altLang="en-US" dirty="0"/>
              <a:t> </a:t>
            </a:r>
            <a:r>
              <a:rPr lang="en-US" dirty="0"/>
              <a:t>check on the actions and policies of the Government)</a:t>
            </a:r>
            <a:endParaRPr lang="en-US" altLang="en-US" dirty="0"/>
          </a:p>
          <a:p>
            <a:pPr eaLnBrk="1" hangingPunct="1"/>
            <a:r>
              <a:rPr lang="en-US" altLang="en-US" dirty="0"/>
              <a:t>Financial control of government </a:t>
            </a:r>
            <a:r>
              <a:rPr lang="en-US" altLang="en-US" sz="3200" dirty="0"/>
              <a:t>spending</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13</a:t>
            </a:fld>
            <a:endParaRPr lang="en-GB"/>
          </a:p>
        </p:txBody>
      </p:sp>
    </p:spTree>
    <p:extLst>
      <p:ext uri="{BB962C8B-B14F-4D97-AF65-F5344CB8AC3E}">
        <p14:creationId xmlns:p14="http://schemas.microsoft.com/office/powerpoint/2010/main" val="170711224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6E6892-78A1-4517-AFE1-0DADD25762F8}"/>
              </a:ext>
            </a:extLst>
          </p:cNvPr>
          <p:cNvSpPr>
            <a:spLocks noGrp="1"/>
          </p:cNvSpPr>
          <p:nvPr>
            <p:ph type="sldNum" sz="quarter" idx="12"/>
          </p:nvPr>
        </p:nvSpPr>
        <p:spPr/>
        <p:txBody>
          <a:bodyPr/>
          <a:lstStyle/>
          <a:p>
            <a:pPr>
              <a:defRPr/>
            </a:pPr>
            <a:fld id="{D82E6F7F-F9F2-4BC4-9301-554F4106DB5E}" type="slidenum">
              <a:rPr lang="en-US" smtClean="0"/>
              <a:pPr>
                <a:defRPr/>
              </a:pPr>
              <a:t>14</a:t>
            </a:fld>
            <a:endParaRPr lang="en-US"/>
          </a:p>
        </p:txBody>
      </p:sp>
      <p:sp>
        <p:nvSpPr>
          <p:cNvPr id="6" name="TextBox 5">
            <a:extLst>
              <a:ext uri="{FF2B5EF4-FFF2-40B4-BE49-F238E27FC236}">
                <a16:creationId xmlns:a16="http://schemas.microsoft.com/office/drawing/2014/main" id="{D3EFBD4D-497B-43CC-8C9D-4E3B2FA56B51}"/>
              </a:ext>
            </a:extLst>
          </p:cNvPr>
          <p:cNvSpPr txBox="1"/>
          <p:nvPr/>
        </p:nvSpPr>
        <p:spPr>
          <a:xfrm>
            <a:off x="1028003" y="1550408"/>
            <a:ext cx="4104456" cy="492443"/>
          </a:xfrm>
          <a:prstGeom prst="rect">
            <a:avLst/>
          </a:prstGeom>
          <a:noFill/>
        </p:spPr>
        <p:txBody>
          <a:bodyPr wrap="square" rtlCol="0">
            <a:spAutoFit/>
          </a:bodyPr>
          <a:lstStyle/>
          <a:p>
            <a:r>
              <a:rPr lang="en-SG" sz="2600" dirty="0">
                <a:latin typeface="Arial" panose="020B0604020202020204" pitchFamily="34" charset="0"/>
                <a:cs typeface="Arial" panose="020B0604020202020204" pitchFamily="34" charset="0"/>
              </a:rPr>
              <a:t>Parliament of Singapore</a:t>
            </a:r>
          </a:p>
        </p:txBody>
      </p:sp>
      <p:sp>
        <p:nvSpPr>
          <p:cNvPr id="7" name="Rectangle 2">
            <a:extLst>
              <a:ext uri="{FF2B5EF4-FFF2-40B4-BE49-F238E27FC236}">
                <a16:creationId xmlns:a16="http://schemas.microsoft.com/office/drawing/2014/main" id="{4657F1BF-5CD4-4743-B4D9-476608FEACFC}"/>
              </a:ext>
            </a:extLst>
          </p:cNvPr>
          <p:cNvSpPr txBox="1">
            <a:spLocks noChangeArrowheads="1"/>
          </p:cNvSpPr>
          <p:nvPr/>
        </p:nvSpPr>
        <p:spPr>
          <a:xfrm>
            <a:off x="457200" y="400219"/>
            <a:ext cx="8229600" cy="1143000"/>
          </a:xfrm>
          <a:prstGeom prst="rect">
            <a:avLst/>
          </a:prstGeom>
        </p:spPr>
        <p:txBody>
          <a:bodyPr/>
          <a:lstStyle>
            <a:lvl1pPr algn="ctr" rtl="0" eaLnBrk="0" fontAlgn="base" hangingPunct="0">
              <a:spcBef>
                <a:spcPct val="0"/>
              </a:spcBef>
              <a:spcAft>
                <a:spcPct val="0"/>
              </a:spcAft>
              <a:defRPr sz="4400" b="1">
                <a:solidFill>
                  <a:srgbClr val="3333FF"/>
                </a:solidFill>
                <a:latin typeface="+mj-lt"/>
                <a:ea typeface="+mj-ea"/>
                <a:cs typeface="+mj-cs"/>
              </a:defRPr>
            </a:lvl1pPr>
            <a:lvl2pPr algn="ctr" rtl="0" eaLnBrk="0" fontAlgn="base" hangingPunct="0">
              <a:spcBef>
                <a:spcPct val="0"/>
              </a:spcBef>
              <a:spcAft>
                <a:spcPct val="0"/>
              </a:spcAft>
              <a:defRPr sz="4400" b="1">
                <a:solidFill>
                  <a:srgbClr val="3333FF"/>
                </a:solidFill>
                <a:latin typeface="Arial" charset="0"/>
              </a:defRPr>
            </a:lvl2pPr>
            <a:lvl3pPr algn="ctr" rtl="0" eaLnBrk="0" fontAlgn="base" hangingPunct="0">
              <a:spcBef>
                <a:spcPct val="0"/>
              </a:spcBef>
              <a:spcAft>
                <a:spcPct val="0"/>
              </a:spcAft>
              <a:defRPr sz="4400" b="1">
                <a:solidFill>
                  <a:srgbClr val="3333FF"/>
                </a:solidFill>
                <a:latin typeface="Arial" charset="0"/>
              </a:defRPr>
            </a:lvl3pPr>
            <a:lvl4pPr algn="ctr" rtl="0" eaLnBrk="0" fontAlgn="base" hangingPunct="0">
              <a:spcBef>
                <a:spcPct val="0"/>
              </a:spcBef>
              <a:spcAft>
                <a:spcPct val="0"/>
              </a:spcAft>
              <a:defRPr sz="4400" b="1">
                <a:solidFill>
                  <a:srgbClr val="3333FF"/>
                </a:solidFill>
                <a:latin typeface="Arial" charset="0"/>
              </a:defRPr>
            </a:lvl4pPr>
            <a:lvl5pPr algn="ctr" rtl="0" eaLnBrk="0" fontAlgn="base" hangingPunct="0">
              <a:spcBef>
                <a:spcPct val="0"/>
              </a:spcBef>
              <a:spcAft>
                <a:spcPct val="0"/>
              </a:spcAft>
              <a:defRPr sz="4400" b="1">
                <a:solidFill>
                  <a:srgbClr val="3333FF"/>
                </a:solidFill>
                <a:latin typeface="Arial" charset="0"/>
              </a:defRPr>
            </a:lvl5pPr>
            <a:lvl6pPr marL="457200" algn="ctr" rtl="0" fontAlgn="base">
              <a:spcBef>
                <a:spcPct val="0"/>
              </a:spcBef>
              <a:spcAft>
                <a:spcPct val="0"/>
              </a:spcAft>
              <a:defRPr sz="4400" b="1">
                <a:solidFill>
                  <a:srgbClr val="3333FF"/>
                </a:solidFill>
                <a:latin typeface="Arial" charset="0"/>
              </a:defRPr>
            </a:lvl6pPr>
            <a:lvl7pPr marL="914400" algn="ctr" rtl="0" fontAlgn="base">
              <a:spcBef>
                <a:spcPct val="0"/>
              </a:spcBef>
              <a:spcAft>
                <a:spcPct val="0"/>
              </a:spcAft>
              <a:defRPr sz="4400" b="1">
                <a:solidFill>
                  <a:srgbClr val="3333FF"/>
                </a:solidFill>
                <a:latin typeface="Arial" charset="0"/>
              </a:defRPr>
            </a:lvl7pPr>
            <a:lvl8pPr marL="1371600" algn="ctr" rtl="0" fontAlgn="base">
              <a:spcBef>
                <a:spcPct val="0"/>
              </a:spcBef>
              <a:spcAft>
                <a:spcPct val="0"/>
              </a:spcAft>
              <a:defRPr sz="4400" b="1">
                <a:solidFill>
                  <a:srgbClr val="3333FF"/>
                </a:solidFill>
                <a:latin typeface="Arial" charset="0"/>
              </a:defRPr>
            </a:lvl8pPr>
            <a:lvl9pPr marL="1828800" algn="ctr" rtl="0" fontAlgn="base">
              <a:spcBef>
                <a:spcPct val="0"/>
              </a:spcBef>
              <a:spcAft>
                <a:spcPct val="0"/>
              </a:spcAft>
              <a:defRPr sz="4400" b="1">
                <a:solidFill>
                  <a:srgbClr val="3333FF"/>
                </a:solidFill>
                <a:latin typeface="Arial" charset="0"/>
              </a:defRPr>
            </a:lvl9pPr>
          </a:lstStyle>
          <a:p>
            <a:pPr eaLnBrk="1" hangingPunct="1">
              <a:buClrTx/>
              <a:buSzTx/>
            </a:pPr>
            <a:r>
              <a:rPr kumimoji="0" lang="en-US" altLang="en-US" kern="0" dirty="0"/>
              <a:t>The Legislature</a:t>
            </a:r>
          </a:p>
        </p:txBody>
      </p:sp>
    </p:spTree>
    <p:extLst>
      <p:ext uri="{BB962C8B-B14F-4D97-AF65-F5344CB8AC3E}">
        <p14:creationId xmlns:p14="http://schemas.microsoft.com/office/powerpoint/2010/main" val="369340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wrap="square" anchor="ctr">
            <a:normAutofit/>
          </a:bodyPr>
          <a:lstStyle/>
          <a:p>
            <a:pPr eaLnBrk="1" hangingPunct="1"/>
            <a:r>
              <a:rPr lang="en-US" altLang="en-US" sz="4400">
                <a:solidFill>
                  <a:srgbClr val="3333FF"/>
                </a:solidFill>
              </a:rPr>
              <a:t>The Executive</a:t>
            </a:r>
          </a:p>
        </p:txBody>
      </p:sp>
      <p:sp>
        <p:nvSpPr>
          <p:cNvPr id="19459" name="Rectangle 3"/>
          <p:cNvSpPr>
            <a:spLocks noGrp="1" noChangeArrowheads="1"/>
          </p:cNvSpPr>
          <p:nvPr>
            <p:ph sz="half" idx="1"/>
          </p:nvPr>
        </p:nvSpPr>
        <p:spPr bwMode="auto">
          <a:xfrm>
            <a:off x="457200" y="1600200"/>
            <a:ext cx="4038600" cy="4525963"/>
          </a:xfrm>
          <a:prstGeom prst="rect">
            <a:avLst/>
          </a:prstGeom>
          <a:noFill/>
          <a:ln w="9525">
            <a:noFill/>
            <a:miter lim="800000"/>
            <a:headEnd/>
            <a:tailEnd/>
          </a:ln>
        </p:spPr>
        <p:txBody>
          <a:bodyPr wrap="square" anchor="t">
            <a:normAutofit/>
          </a:bodyPr>
          <a:lstStyle/>
          <a:p>
            <a:pPr eaLnBrk="1" hangingPunct="1"/>
            <a:r>
              <a:rPr lang="en-US" altLang="en-US" sz="2800" dirty="0">
                <a:solidFill>
                  <a:schemeClr val="tx1"/>
                </a:solidFill>
              </a:rPr>
              <a:t>The President, the Prime Minister &amp; his Cabinet</a:t>
            </a:r>
          </a:p>
          <a:p>
            <a:pPr eaLnBrk="1" hangingPunct="1"/>
            <a:r>
              <a:rPr lang="en-US" altLang="en-US" sz="2800" dirty="0">
                <a:solidFill>
                  <a:schemeClr val="tx1"/>
                </a:solidFill>
              </a:rPr>
              <a:t>Implements Acts of Parliament and executes decisions of the Government</a:t>
            </a:r>
          </a:p>
          <a:p>
            <a:pPr eaLnBrk="1" hangingPunct="1"/>
            <a:r>
              <a:rPr lang="en-US" altLang="en-US" dirty="0"/>
              <a:t>Running of the country</a:t>
            </a:r>
            <a:endParaRPr lang="en-US" altLang="en-US" sz="2800" dirty="0">
              <a:solidFill>
                <a:schemeClr val="tx1"/>
              </a:solidFill>
            </a:endParaRPr>
          </a:p>
          <a:p>
            <a:pPr eaLnBrk="1" hangingPunct="1"/>
            <a:endParaRPr lang="en-US" altLang="en-US" sz="2800" dirty="0">
              <a:solidFill>
                <a:schemeClr val="tx1"/>
              </a:solidFill>
            </a:endParaRPr>
          </a:p>
          <a:p>
            <a:pPr eaLnBrk="1" hangingPunct="1"/>
            <a:endParaRPr lang="en-US" altLang="en-US" sz="2800" dirty="0">
              <a:solidFill>
                <a:schemeClr val="tx1"/>
              </a:solidFill>
            </a:endParaRPr>
          </a:p>
        </p:txBody>
      </p:sp>
      <p:sp>
        <p:nvSpPr>
          <p:cNvPr id="3" name="Slide Number Placeholder 2"/>
          <p:cNvSpPr>
            <a:spLocks noGrp="1"/>
          </p:cNvSpPr>
          <p:nvPr>
            <p:ph type="sldNum" sz="quarter" idx="12"/>
          </p:nvPr>
        </p:nvSpPr>
        <p:spPr bwMode="auto">
          <a:xfrm>
            <a:off x="6553200" y="6245225"/>
            <a:ext cx="2133600" cy="476250"/>
          </a:xfrm>
          <a:prstGeom prst="rect">
            <a:avLst/>
          </a:prstGeom>
          <a:noFill/>
          <a:ln w="9525">
            <a:noFill/>
            <a:miter lim="800000"/>
            <a:headEnd/>
            <a:tailEnd/>
          </a:ln>
          <a:effectLst/>
        </p:spPr>
        <p:txBody>
          <a:bodyPr wrap="square" anchor="t">
            <a:normAutofit/>
          </a:bodyPr>
          <a:lstStyle/>
          <a:p>
            <a:pPr>
              <a:spcAft>
                <a:spcPts val="600"/>
              </a:spcAft>
              <a:defRPr/>
            </a:pPr>
            <a:fld id="{F73DEDDE-E4F4-437B-8742-29F3DC6B907A}" type="slidenum">
              <a:rPr lang="en-GB" sz="1000" smtClean="0">
                <a:solidFill>
                  <a:schemeClr val="tx1"/>
                </a:solidFill>
              </a:rPr>
              <a:pPr>
                <a:spcAft>
                  <a:spcPts val="600"/>
                </a:spcAft>
                <a:defRPr/>
              </a:pPr>
              <a:t>15</a:t>
            </a:fld>
            <a:endParaRPr lang="en-GB" sz="1000">
              <a:solidFill>
                <a:schemeClr val="tx1"/>
              </a:solidFill>
            </a:endParaRPr>
          </a:p>
        </p:txBody>
      </p:sp>
    </p:spTree>
    <p:extLst>
      <p:ext uri="{BB962C8B-B14F-4D97-AF65-F5344CB8AC3E}">
        <p14:creationId xmlns:p14="http://schemas.microsoft.com/office/powerpoint/2010/main" val="196196723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43574E-2F1A-4A84-B456-431E9742F056}"/>
              </a:ext>
            </a:extLst>
          </p:cNvPr>
          <p:cNvSpPr>
            <a:spLocks noGrp="1"/>
          </p:cNvSpPr>
          <p:nvPr>
            <p:ph type="sldNum" sz="quarter" idx="12"/>
          </p:nvPr>
        </p:nvSpPr>
        <p:spPr/>
        <p:txBody>
          <a:bodyPr/>
          <a:lstStyle/>
          <a:p>
            <a:pPr>
              <a:defRPr/>
            </a:pPr>
            <a:fld id="{D82E6F7F-F9F2-4BC4-9301-554F4106DB5E}" type="slidenum">
              <a:rPr lang="en-US" smtClean="0"/>
              <a:pPr>
                <a:defRPr/>
              </a:pPr>
              <a:t>16</a:t>
            </a:fld>
            <a:endParaRPr lang="en-US"/>
          </a:p>
        </p:txBody>
      </p:sp>
      <p:pic>
        <p:nvPicPr>
          <p:cNvPr id="5" name="Picture 4" descr="Image result for executive branch singapore government">
            <a:extLst>
              <a:ext uri="{FF2B5EF4-FFF2-40B4-BE49-F238E27FC236}">
                <a16:creationId xmlns:a16="http://schemas.microsoft.com/office/drawing/2014/main" id="{6AC2F651-35D0-4420-96BD-A5EDE8EC45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86493" y="4760356"/>
            <a:ext cx="2463800" cy="1177423"/>
          </a:xfrm>
          <a:prstGeom prst="rect">
            <a:avLst/>
          </a:prstGeom>
          <a:noFill/>
          <a:ln>
            <a:noFill/>
          </a:ln>
        </p:spPr>
      </p:pic>
      <p:sp>
        <p:nvSpPr>
          <p:cNvPr id="7" name="TextBox 6">
            <a:extLst>
              <a:ext uri="{FF2B5EF4-FFF2-40B4-BE49-F238E27FC236}">
                <a16:creationId xmlns:a16="http://schemas.microsoft.com/office/drawing/2014/main" id="{60D80A71-B231-4028-BE0B-8760C39EF3BF}"/>
              </a:ext>
            </a:extLst>
          </p:cNvPr>
          <p:cNvSpPr txBox="1"/>
          <p:nvPr/>
        </p:nvSpPr>
        <p:spPr>
          <a:xfrm>
            <a:off x="221464" y="4887403"/>
            <a:ext cx="2520280" cy="461665"/>
          </a:xfrm>
          <a:prstGeom prst="rect">
            <a:avLst/>
          </a:prstGeom>
          <a:noFill/>
        </p:spPr>
        <p:txBody>
          <a:bodyPr wrap="square" rtlCol="0">
            <a:spAutoFit/>
          </a:bodyPr>
          <a:lstStyle/>
          <a:p>
            <a:r>
              <a:rPr lang="en-SG" sz="2400" dirty="0"/>
              <a:t>MCI</a:t>
            </a:r>
          </a:p>
        </p:txBody>
      </p:sp>
      <p:sp>
        <p:nvSpPr>
          <p:cNvPr id="8" name="TextBox 7">
            <a:extLst>
              <a:ext uri="{FF2B5EF4-FFF2-40B4-BE49-F238E27FC236}">
                <a16:creationId xmlns:a16="http://schemas.microsoft.com/office/drawing/2014/main" id="{1DD13BA6-DC08-48F8-B43E-6C796638F1EE}"/>
              </a:ext>
            </a:extLst>
          </p:cNvPr>
          <p:cNvSpPr txBox="1"/>
          <p:nvPr/>
        </p:nvSpPr>
        <p:spPr>
          <a:xfrm>
            <a:off x="3222693" y="4416550"/>
            <a:ext cx="2953532" cy="461665"/>
          </a:xfrm>
          <a:prstGeom prst="rect">
            <a:avLst/>
          </a:prstGeom>
          <a:noFill/>
        </p:spPr>
        <p:txBody>
          <a:bodyPr wrap="square" rtlCol="0">
            <a:spAutoFit/>
          </a:bodyPr>
          <a:lstStyle/>
          <a:p>
            <a:r>
              <a:rPr lang="en-SG" sz="2400" dirty="0"/>
              <a:t>PM &amp; his cabinet</a:t>
            </a:r>
          </a:p>
        </p:txBody>
      </p:sp>
      <p:sp>
        <p:nvSpPr>
          <p:cNvPr id="9" name="Rectangle 8">
            <a:extLst>
              <a:ext uri="{FF2B5EF4-FFF2-40B4-BE49-F238E27FC236}">
                <a16:creationId xmlns:a16="http://schemas.microsoft.com/office/drawing/2014/main" id="{AA3B4125-2B38-4DDF-9B00-A830D4A85E3C}"/>
              </a:ext>
            </a:extLst>
          </p:cNvPr>
          <p:cNvSpPr/>
          <p:nvPr/>
        </p:nvSpPr>
        <p:spPr>
          <a:xfrm>
            <a:off x="454325" y="6075144"/>
            <a:ext cx="9002960" cy="646331"/>
          </a:xfrm>
          <a:prstGeom prst="rect">
            <a:avLst/>
          </a:prstGeom>
        </p:spPr>
        <p:txBody>
          <a:bodyPr wrap="square">
            <a:spAutoFit/>
          </a:bodyPr>
          <a:lstStyle/>
          <a:p>
            <a:r>
              <a:rPr lang="en-US" sz="1800" dirty="0">
                <a:hlinkClick r:id="rId3"/>
              </a:rPr>
              <a:t>https://www.channelnewsasia.com/news/singapore/heng-swee-keat-promoted-deputy-prime-minister-cabinet-2019-11470768?cid=h3_referral_inarticlelinks_24082018_cna</a:t>
            </a:r>
            <a:endParaRPr lang="en-US" sz="1800" dirty="0"/>
          </a:p>
        </p:txBody>
      </p:sp>
      <p:sp>
        <p:nvSpPr>
          <p:cNvPr id="10" name="Rectangle 2">
            <a:extLst>
              <a:ext uri="{FF2B5EF4-FFF2-40B4-BE49-F238E27FC236}">
                <a16:creationId xmlns:a16="http://schemas.microsoft.com/office/drawing/2014/main" id="{19EC916F-760F-439A-B71B-E411DD1F0F16}"/>
              </a:ext>
            </a:extLst>
          </p:cNvPr>
          <p:cNvSpPr txBox="1">
            <a:spLocks noChangeArrowheads="1"/>
          </p:cNvSpPr>
          <p:nvPr/>
        </p:nvSpPr>
        <p:spPr>
          <a:xfrm>
            <a:off x="457200" y="-76200"/>
            <a:ext cx="8229600" cy="1143000"/>
          </a:xfrm>
          <a:prstGeom prst="rect">
            <a:avLst/>
          </a:prstGeom>
        </p:spPr>
        <p:txBody>
          <a:bodyPr/>
          <a:lstStyle>
            <a:lvl1pPr algn="ctr" rtl="0" eaLnBrk="0" fontAlgn="base" hangingPunct="0">
              <a:spcBef>
                <a:spcPct val="0"/>
              </a:spcBef>
              <a:spcAft>
                <a:spcPct val="0"/>
              </a:spcAft>
              <a:defRPr sz="4400" b="1">
                <a:solidFill>
                  <a:srgbClr val="3333FF"/>
                </a:solidFill>
                <a:latin typeface="+mj-lt"/>
                <a:ea typeface="+mj-ea"/>
                <a:cs typeface="+mj-cs"/>
              </a:defRPr>
            </a:lvl1pPr>
            <a:lvl2pPr algn="ctr" rtl="0" eaLnBrk="0" fontAlgn="base" hangingPunct="0">
              <a:spcBef>
                <a:spcPct val="0"/>
              </a:spcBef>
              <a:spcAft>
                <a:spcPct val="0"/>
              </a:spcAft>
              <a:defRPr sz="4400" b="1">
                <a:solidFill>
                  <a:srgbClr val="3333FF"/>
                </a:solidFill>
                <a:latin typeface="Arial" charset="0"/>
              </a:defRPr>
            </a:lvl2pPr>
            <a:lvl3pPr algn="ctr" rtl="0" eaLnBrk="0" fontAlgn="base" hangingPunct="0">
              <a:spcBef>
                <a:spcPct val="0"/>
              </a:spcBef>
              <a:spcAft>
                <a:spcPct val="0"/>
              </a:spcAft>
              <a:defRPr sz="4400" b="1">
                <a:solidFill>
                  <a:srgbClr val="3333FF"/>
                </a:solidFill>
                <a:latin typeface="Arial" charset="0"/>
              </a:defRPr>
            </a:lvl3pPr>
            <a:lvl4pPr algn="ctr" rtl="0" eaLnBrk="0" fontAlgn="base" hangingPunct="0">
              <a:spcBef>
                <a:spcPct val="0"/>
              </a:spcBef>
              <a:spcAft>
                <a:spcPct val="0"/>
              </a:spcAft>
              <a:defRPr sz="4400" b="1">
                <a:solidFill>
                  <a:srgbClr val="3333FF"/>
                </a:solidFill>
                <a:latin typeface="Arial" charset="0"/>
              </a:defRPr>
            </a:lvl4pPr>
            <a:lvl5pPr algn="ctr" rtl="0" eaLnBrk="0" fontAlgn="base" hangingPunct="0">
              <a:spcBef>
                <a:spcPct val="0"/>
              </a:spcBef>
              <a:spcAft>
                <a:spcPct val="0"/>
              </a:spcAft>
              <a:defRPr sz="4400" b="1">
                <a:solidFill>
                  <a:srgbClr val="3333FF"/>
                </a:solidFill>
                <a:latin typeface="Arial" charset="0"/>
              </a:defRPr>
            </a:lvl5pPr>
            <a:lvl6pPr marL="457200" algn="ctr" rtl="0" fontAlgn="base">
              <a:spcBef>
                <a:spcPct val="0"/>
              </a:spcBef>
              <a:spcAft>
                <a:spcPct val="0"/>
              </a:spcAft>
              <a:defRPr sz="4400" b="1">
                <a:solidFill>
                  <a:srgbClr val="3333FF"/>
                </a:solidFill>
                <a:latin typeface="Arial" charset="0"/>
              </a:defRPr>
            </a:lvl6pPr>
            <a:lvl7pPr marL="914400" algn="ctr" rtl="0" fontAlgn="base">
              <a:spcBef>
                <a:spcPct val="0"/>
              </a:spcBef>
              <a:spcAft>
                <a:spcPct val="0"/>
              </a:spcAft>
              <a:defRPr sz="4400" b="1">
                <a:solidFill>
                  <a:srgbClr val="3333FF"/>
                </a:solidFill>
                <a:latin typeface="Arial" charset="0"/>
              </a:defRPr>
            </a:lvl7pPr>
            <a:lvl8pPr marL="1371600" algn="ctr" rtl="0" fontAlgn="base">
              <a:spcBef>
                <a:spcPct val="0"/>
              </a:spcBef>
              <a:spcAft>
                <a:spcPct val="0"/>
              </a:spcAft>
              <a:defRPr sz="4400" b="1">
                <a:solidFill>
                  <a:srgbClr val="3333FF"/>
                </a:solidFill>
                <a:latin typeface="Arial" charset="0"/>
              </a:defRPr>
            </a:lvl8pPr>
            <a:lvl9pPr marL="1828800" algn="ctr" rtl="0" fontAlgn="base">
              <a:spcBef>
                <a:spcPct val="0"/>
              </a:spcBef>
              <a:spcAft>
                <a:spcPct val="0"/>
              </a:spcAft>
              <a:defRPr sz="4400" b="1">
                <a:solidFill>
                  <a:srgbClr val="3333FF"/>
                </a:solidFill>
                <a:latin typeface="Arial" charset="0"/>
              </a:defRPr>
            </a:lvl9pPr>
          </a:lstStyle>
          <a:p>
            <a:pPr eaLnBrk="1" hangingPunct="1">
              <a:buClrTx/>
              <a:buSzTx/>
            </a:pPr>
            <a:r>
              <a:rPr kumimoji="0" lang="en-US" altLang="en-US" kern="0" dirty="0"/>
              <a:t>The Executive</a:t>
            </a:r>
          </a:p>
        </p:txBody>
      </p:sp>
    </p:spTree>
    <p:extLst>
      <p:ext uri="{BB962C8B-B14F-4D97-AF65-F5344CB8AC3E}">
        <p14:creationId xmlns:p14="http://schemas.microsoft.com/office/powerpoint/2010/main" val="338915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The Judiciary</a:t>
            </a:r>
          </a:p>
        </p:txBody>
      </p:sp>
      <p:sp>
        <p:nvSpPr>
          <p:cNvPr id="20483" name="Rectangle 3"/>
          <p:cNvSpPr>
            <a:spLocks noGrp="1" noChangeArrowheads="1"/>
          </p:cNvSpPr>
          <p:nvPr>
            <p:ph idx="1"/>
          </p:nvPr>
        </p:nvSpPr>
        <p:spPr/>
        <p:txBody>
          <a:bodyPr/>
          <a:lstStyle/>
          <a:p>
            <a:pPr algn="just" eaLnBrk="1" hangingPunct="1"/>
            <a:r>
              <a:rPr lang="en-US" altLang="en-US" dirty="0"/>
              <a:t>Responsible for administration of justice</a:t>
            </a:r>
          </a:p>
          <a:p>
            <a:pPr algn="just" eaLnBrk="1" hangingPunct="1"/>
            <a:r>
              <a:rPr lang="en-US" altLang="en-US" dirty="0"/>
              <a:t>Judicial power vested in the Supreme Court and the State Courts</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17</a:t>
            </a:fld>
            <a:endParaRPr lang="en-GB"/>
          </a:p>
        </p:txBody>
      </p:sp>
    </p:spTree>
    <p:extLst>
      <p:ext uri="{BB962C8B-B14F-4D97-AF65-F5344CB8AC3E}">
        <p14:creationId xmlns:p14="http://schemas.microsoft.com/office/powerpoint/2010/main" val="123483798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54BF1-A8B5-48F5-AA31-E7C681ED2BD5}"/>
              </a:ext>
            </a:extLst>
          </p:cNvPr>
          <p:cNvSpPr>
            <a:spLocks noGrp="1"/>
          </p:cNvSpPr>
          <p:nvPr>
            <p:ph type="sldNum" sz="quarter" idx="12"/>
          </p:nvPr>
        </p:nvSpPr>
        <p:spPr/>
        <p:txBody>
          <a:bodyPr/>
          <a:lstStyle/>
          <a:p>
            <a:pPr>
              <a:defRPr/>
            </a:pPr>
            <a:fld id="{D82E6F7F-F9F2-4BC4-9301-554F4106DB5E}" type="slidenum">
              <a:rPr lang="en-US" smtClean="0"/>
              <a:pPr>
                <a:defRPr/>
              </a:pPr>
              <a:t>18</a:t>
            </a:fld>
            <a:endParaRPr lang="en-US"/>
          </a:p>
        </p:txBody>
      </p:sp>
      <p:sp>
        <p:nvSpPr>
          <p:cNvPr id="6" name="TextBox 5">
            <a:extLst>
              <a:ext uri="{FF2B5EF4-FFF2-40B4-BE49-F238E27FC236}">
                <a16:creationId xmlns:a16="http://schemas.microsoft.com/office/drawing/2014/main" id="{65FD8D4C-FE11-4E71-9E5D-7A2DAFAE37CC}"/>
              </a:ext>
            </a:extLst>
          </p:cNvPr>
          <p:cNvSpPr txBox="1"/>
          <p:nvPr/>
        </p:nvSpPr>
        <p:spPr>
          <a:xfrm>
            <a:off x="6149831" y="2081498"/>
            <a:ext cx="2376264" cy="954107"/>
          </a:xfrm>
          <a:prstGeom prst="rect">
            <a:avLst/>
          </a:prstGeom>
          <a:noFill/>
        </p:spPr>
        <p:txBody>
          <a:bodyPr wrap="square" rtlCol="0">
            <a:spAutoFit/>
          </a:bodyPr>
          <a:lstStyle/>
          <a:p>
            <a:r>
              <a:rPr lang="en-SG" sz="2800" dirty="0"/>
              <a:t>Judiciary of Singapore</a:t>
            </a:r>
          </a:p>
        </p:txBody>
      </p:sp>
      <p:sp>
        <p:nvSpPr>
          <p:cNvPr id="7" name="Rectangle 2">
            <a:extLst>
              <a:ext uri="{FF2B5EF4-FFF2-40B4-BE49-F238E27FC236}">
                <a16:creationId xmlns:a16="http://schemas.microsoft.com/office/drawing/2014/main" id="{6406A90C-9930-46D8-939F-5A5266C0853B}"/>
              </a:ext>
            </a:extLst>
          </p:cNvPr>
          <p:cNvSpPr txBox="1">
            <a:spLocks noChangeArrowheads="1"/>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b="1">
                <a:solidFill>
                  <a:srgbClr val="3333FF"/>
                </a:solidFill>
                <a:latin typeface="+mj-lt"/>
                <a:ea typeface="+mj-ea"/>
                <a:cs typeface="+mj-cs"/>
              </a:defRPr>
            </a:lvl1pPr>
            <a:lvl2pPr algn="ctr" rtl="0" eaLnBrk="0" fontAlgn="base" hangingPunct="0">
              <a:spcBef>
                <a:spcPct val="0"/>
              </a:spcBef>
              <a:spcAft>
                <a:spcPct val="0"/>
              </a:spcAft>
              <a:defRPr sz="4400" b="1">
                <a:solidFill>
                  <a:srgbClr val="3333FF"/>
                </a:solidFill>
                <a:latin typeface="Arial" charset="0"/>
              </a:defRPr>
            </a:lvl2pPr>
            <a:lvl3pPr algn="ctr" rtl="0" eaLnBrk="0" fontAlgn="base" hangingPunct="0">
              <a:spcBef>
                <a:spcPct val="0"/>
              </a:spcBef>
              <a:spcAft>
                <a:spcPct val="0"/>
              </a:spcAft>
              <a:defRPr sz="4400" b="1">
                <a:solidFill>
                  <a:srgbClr val="3333FF"/>
                </a:solidFill>
                <a:latin typeface="Arial" charset="0"/>
              </a:defRPr>
            </a:lvl3pPr>
            <a:lvl4pPr algn="ctr" rtl="0" eaLnBrk="0" fontAlgn="base" hangingPunct="0">
              <a:spcBef>
                <a:spcPct val="0"/>
              </a:spcBef>
              <a:spcAft>
                <a:spcPct val="0"/>
              </a:spcAft>
              <a:defRPr sz="4400" b="1">
                <a:solidFill>
                  <a:srgbClr val="3333FF"/>
                </a:solidFill>
                <a:latin typeface="Arial" charset="0"/>
              </a:defRPr>
            </a:lvl4pPr>
            <a:lvl5pPr algn="ctr" rtl="0" eaLnBrk="0" fontAlgn="base" hangingPunct="0">
              <a:spcBef>
                <a:spcPct val="0"/>
              </a:spcBef>
              <a:spcAft>
                <a:spcPct val="0"/>
              </a:spcAft>
              <a:defRPr sz="4400" b="1">
                <a:solidFill>
                  <a:srgbClr val="3333FF"/>
                </a:solidFill>
                <a:latin typeface="Arial" charset="0"/>
              </a:defRPr>
            </a:lvl5pPr>
            <a:lvl6pPr marL="457200" algn="ctr" rtl="0" fontAlgn="base">
              <a:spcBef>
                <a:spcPct val="0"/>
              </a:spcBef>
              <a:spcAft>
                <a:spcPct val="0"/>
              </a:spcAft>
              <a:defRPr sz="4400" b="1">
                <a:solidFill>
                  <a:srgbClr val="3333FF"/>
                </a:solidFill>
                <a:latin typeface="Arial" charset="0"/>
              </a:defRPr>
            </a:lvl6pPr>
            <a:lvl7pPr marL="914400" algn="ctr" rtl="0" fontAlgn="base">
              <a:spcBef>
                <a:spcPct val="0"/>
              </a:spcBef>
              <a:spcAft>
                <a:spcPct val="0"/>
              </a:spcAft>
              <a:defRPr sz="4400" b="1">
                <a:solidFill>
                  <a:srgbClr val="3333FF"/>
                </a:solidFill>
                <a:latin typeface="Arial" charset="0"/>
              </a:defRPr>
            </a:lvl7pPr>
            <a:lvl8pPr marL="1371600" algn="ctr" rtl="0" fontAlgn="base">
              <a:spcBef>
                <a:spcPct val="0"/>
              </a:spcBef>
              <a:spcAft>
                <a:spcPct val="0"/>
              </a:spcAft>
              <a:defRPr sz="4400" b="1">
                <a:solidFill>
                  <a:srgbClr val="3333FF"/>
                </a:solidFill>
                <a:latin typeface="Arial" charset="0"/>
              </a:defRPr>
            </a:lvl8pPr>
            <a:lvl9pPr marL="1828800" algn="ctr" rtl="0" fontAlgn="base">
              <a:spcBef>
                <a:spcPct val="0"/>
              </a:spcBef>
              <a:spcAft>
                <a:spcPct val="0"/>
              </a:spcAft>
              <a:defRPr sz="4400" b="1">
                <a:solidFill>
                  <a:srgbClr val="3333FF"/>
                </a:solidFill>
                <a:latin typeface="Arial" charset="0"/>
              </a:defRPr>
            </a:lvl9pPr>
          </a:lstStyle>
          <a:p>
            <a:pPr eaLnBrk="1" hangingPunct="1">
              <a:buClrTx/>
              <a:buSzTx/>
            </a:pPr>
            <a:r>
              <a:rPr kumimoji="0" lang="en-US" altLang="en-US" kern="0" dirty="0"/>
              <a:t>The Judiciary</a:t>
            </a:r>
          </a:p>
        </p:txBody>
      </p:sp>
    </p:spTree>
    <p:extLst>
      <p:ext uri="{BB962C8B-B14F-4D97-AF65-F5344CB8AC3E}">
        <p14:creationId xmlns:p14="http://schemas.microsoft.com/office/powerpoint/2010/main" val="178924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E70559-4BFF-43B9-A762-B3748EC8B66D}"/>
              </a:ext>
            </a:extLst>
          </p:cNvPr>
          <p:cNvSpPr>
            <a:spLocks noGrp="1"/>
          </p:cNvSpPr>
          <p:nvPr>
            <p:ph type="sldNum" sz="quarter" idx="12"/>
          </p:nvPr>
        </p:nvSpPr>
        <p:spPr/>
        <p:txBody>
          <a:bodyPr/>
          <a:lstStyle/>
          <a:p>
            <a:pPr>
              <a:defRPr/>
            </a:pPr>
            <a:fld id="{3E11F60D-D335-4465-A06A-A195DC5AB835}" type="slidenum">
              <a:rPr lang="en-GB" smtClean="0"/>
              <a:pPr>
                <a:defRPr/>
              </a:pPr>
              <a:t>19</a:t>
            </a:fld>
            <a:endParaRPr lang="en-GB"/>
          </a:p>
        </p:txBody>
      </p:sp>
      <p:sp>
        <p:nvSpPr>
          <p:cNvPr id="5" name="Rectangle 2">
            <a:extLst>
              <a:ext uri="{FF2B5EF4-FFF2-40B4-BE49-F238E27FC236}">
                <a16:creationId xmlns:a16="http://schemas.microsoft.com/office/drawing/2014/main" id="{51F7770C-2AAA-4CA5-BADD-2B2F4083C5E8}"/>
              </a:ext>
            </a:extLst>
          </p:cNvPr>
          <p:cNvSpPr txBox="1">
            <a:spLocks noChangeArrowheads="1"/>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b="1">
                <a:solidFill>
                  <a:srgbClr val="3333FF"/>
                </a:solidFill>
                <a:latin typeface="+mj-lt"/>
                <a:ea typeface="+mj-ea"/>
                <a:cs typeface="+mj-cs"/>
              </a:defRPr>
            </a:lvl1pPr>
            <a:lvl2pPr algn="ctr" rtl="0" eaLnBrk="0" fontAlgn="base" hangingPunct="0">
              <a:spcBef>
                <a:spcPct val="0"/>
              </a:spcBef>
              <a:spcAft>
                <a:spcPct val="0"/>
              </a:spcAft>
              <a:defRPr sz="4400" b="1">
                <a:solidFill>
                  <a:srgbClr val="3333FF"/>
                </a:solidFill>
                <a:latin typeface="Arial" charset="0"/>
              </a:defRPr>
            </a:lvl2pPr>
            <a:lvl3pPr algn="ctr" rtl="0" eaLnBrk="0" fontAlgn="base" hangingPunct="0">
              <a:spcBef>
                <a:spcPct val="0"/>
              </a:spcBef>
              <a:spcAft>
                <a:spcPct val="0"/>
              </a:spcAft>
              <a:defRPr sz="4400" b="1">
                <a:solidFill>
                  <a:srgbClr val="3333FF"/>
                </a:solidFill>
                <a:latin typeface="Arial" charset="0"/>
              </a:defRPr>
            </a:lvl3pPr>
            <a:lvl4pPr algn="ctr" rtl="0" eaLnBrk="0" fontAlgn="base" hangingPunct="0">
              <a:spcBef>
                <a:spcPct val="0"/>
              </a:spcBef>
              <a:spcAft>
                <a:spcPct val="0"/>
              </a:spcAft>
              <a:defRPr sz="4400" b="1">
                <a:solidFill>
                  <a:srgbClr val="3333FF"/>
                </a:solidFill>
                <a:latin typeface="Arial" charset="0"/>
              </a:defRPr>
            </a:lvl4pPr>
            <a:lvl5pPr algn="ctr" rtl="0" eaLnBrk="0" fontAlgn="base" hangingPunct="0">
              <a:spcBef>
                <a:spcPct val="0"/>
              </a:spcBef>
              <a:spcAft>
                <a:spcPct val="0"/>
              </a:spcAft>
              <a:defRPr sz="4400" b="1">
                <a:solidFill>
                  <a:srgbClr val="3333FF"/>
                </a:solidFill>
                <a:latin typeface="Arial" charset="0"/>
              </a:defRPr>
            </a:lvl5pPr>
            <a:lvl6pPr marL="457200" algn="ctr" rtl="0" fontAlgn="base">
              <a:spcBef>
                <a:spcPct val="0"/>
              </a:spcBef>
              <a:spcAft>
                <a:spcPct val="0"/>
              </a:spcAft>
              <a:defRPr sz="4400" b="1">
                <a:solidFill>
                  <a:srgbClr val="3333FF"/>
                </a:solidFill>
                <a:latin typeface="Arial" charset="0"/>
              </a:defRPr>
            </a:lvl6pPr>
            <a:lvl7pPr marL="914400" algn="ctr" rtl="0" fontAlgn="base">
              <a:spcBef>
                <a:spcPct val="0"/>
              </a:spcBef>
              <a:spcAft>
                <a:spcPct val="0"/>
              </a:spcAft>
              <a:defRPr sz="4400" b="1">
                <a:solidFill>
                  <a:srgbClr val="3333FF"/>
                </a:solidFill>
                <a:latin typeface="Arial" charset="0"/>
              </a:defRPr>
            </a:lvl7pPr>
            <a:lvl8pPr marL="1371600" algn="ctr" rtl="0" fontAlgn="base">
              <a:spcBef>
                <a:spcPct val="0"/>
              </a:spcBef>
              <a:spcAft>
                <a:spcPct val="0"/>
              </a:spcAft>
              <a:defRPr sz="4400" b="1">
                <a:solidFill>
                  <a:srgbClr val="3333FF"/>
                </a:solidFill>
                <a:latin typeface="Arial" charset="0"/>
              </a:defRPr>
            </a:lvl8pPr>
            <a:lvl9pPr marL="1828800" algn="ctr" rtl="0" fontAlgn="base">
              <a:spcBef>
                <a:spcPct val="0"/>
              </a:spcBef>
              <a:spcAft>
                <a:spcPct val="0"/>
              </a:spcAft>
              <a:defRPr sz="4400" b="1">
                <a:solidFill>
                  <a:srgbClr val="3333FF"/>
                </a:solidFill>
                <a:latin typeface="Arial" charset="0"/>
              </a:defRPr>
            </a:lvl9pPr>
          </a:lstStyle>
          <a:p>
            <a:pPr eaLnBrk="1" hangingPunct="1">
              <a:buClrTx/>
              <a:buSzTx/>
            </a:pPr>
            <a:r>
              <a:rPr kumimoji="0" lang="en-US" altLang="en-US" kern="0" dirty="0"/>
              <a:t>The Judiciary</a:t>
            </a:r>
          </a:p>
        </p:txBody>
      </p:sp>
      <p:sp>
        <p:nvSpPr>
          <p:cNvPr id="2" name="TextBox 1">
            <a:extLst>
              <a:ext uri="{FF2B5EF4-FFF2-40B4-BE49-F238E27FC236}">
                <a16:creationId xmlns:a16="http://schemas.microsoft.com/office/drawing/2014/main" id="{7CFF4F0E-C0A2-48FA-914F-3894961E51BB}"/>
              </a:ext>
            </a:extLst>
          </p:cNvPr>
          <p:cNvSpPr txBox="1"/>
          <p:nvPr/>
        </p:nvSpPr>
        <p:spPr>
          <a:xfrm>
            <a:off x="5638800" y="1417638"/>
            <a:ext cx="3048000"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What do the Scales and Sword mean?</a:t>
            </a:r>
            <a:endParaRPr lang="en-SG" sz="280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4CD61A87-988E-4BC6-B9F4-4558AECCEA57}"/>
              </a:ext>
            </a:extLst>
          </p:cNvPr>
          <p:cNvSpPr/>
          <p:nvPr/>
        </p:nvSpPr>
        <p:spPr bwMode="auto">
          <a:xfrm>
            <a:off x="5043509" y="4953000"/>
            <a:ext cx="1128691" cy="1143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
                <a:schemeClr val="bg2"/>
              </a:buClr>
              <a:buSzPct val="75000"/>
              <a:buFontTx/>
              <a:buNone/>
              <a:tabLst/>
            </a:pPr>
            <a:endParaRPr kumimoji="1" lang="en-SG" sz="5400" b="1" i="0" u="none" strike="noStrike" cap="none" normalizeH="0" baseline="0">
              <a:ln>
                <a:noFill/>
              </a:ln>
              <a:solidFill>
                <a:srgbClr val="5F5F5F"/>
              </a:solidFill>
              <a:effectLst/>
              <a:latin typeface="Times New Roman" pitchFamily="18" charset="0"/>
            </a:endParaRPr>
          </a:p>
        </p:txBody>
      </p:sp>
    </p:spTree>
    <p:extLst>
      <p:ext uri="{BB962C8B-B14F-4D97-AF65-F5344CB8AC3E}">
        <p14:creationId xmlns:p14="http://schemas.microsoft.com/office/powerpoint/2010/main" val="128855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50" y="313456"/>
            <a:ext cx="6400800" cy="1143000"/>
          </a:xfrm>
        </p:spPr>
        <p:txBody>
          <a:bodyPr/>
          <a:lstStyle/>
          <a:p>
            <a:r>
              <a:rPr lang="en-SG" dirty="0"/>
              <a:t>Learning Objectives</a:t>
            </a:r>
          </a:p>
        </p:txBody>
      </p:sp>
      <p:sp>
        <p:nvSpPr>
          <p:cNvPr id="3" name="Content Placeholder 2"/>
          <p:cNvSpPr>
            <a:spLocks noGrp="1"/>
          </p:cNvSpPr>
          <p:nvPr>
            <p:ph idx="1"/>
          </p:nvPr>
        </p:nvSpPr>
        <p:spPr/>
        <p:txBody>
          <a:bodyPr/>
          <a:lstStyle/>
          <a:p>
            <a:r>
              <a:rPr lang="en-SG" dirty="0"/>
              <a:t>Explain criminal law and civil law, and compare the differences</a:t>
            </a:r>
          </a:p>
          <a:p>
            <a:r>
              <a:rPr lang="en-SG" dirty="0"/>
              <a:t>Describe the sources of Singapore Law</a:t>
            </a:r>
          </a:p>
          <a:p>
            <a:r>
              <a:rPr lang="en-SG" dirty="0"/>
              <a:t>Explain the hierarchy of Singapore Courts</a:t>
            </a:r>
          </a:p>
          <a:p>
            <a:r>
              <a:rPr lang="en-SG" dirty="0"/>
              <a:t>Describe the doctrine of binding precedent</a:t>
            </a:r>
          </a:p>
          <a:p>
            <a:r>
              <a:rPr lang="en-SG" dirty="0"/>
              <a:t>Describe the civil litigation process and the concept of Alternative Dispute Resolution</a:t>
            </a:r>
          </a:p>
        </p:txBody>
      </p:sp>
      <p:sp>
        <p:nvSpPr>
          <p:cNvPr id="6" name="Slide Number Placeholder 5"/>
          <p:cNvSpPr>
            <a:spLocks noGrp="1"/>
          </p:cNvSpPr>
          <p:nvPr>
            <p:ph type="sldNum" sz="quarter" idx="12"/>
          </p:nvPr>
        </p:nvSpPr>
        <p:spPr/>
        <p:txBody>
          <a:bodyPr/>
          <a:lstStyle/>
          <a:p>
            <a:pPr>
              <a:defRPr/>
            </a:pPr>
            <a:fld id="{F73DEDDE-E4F4-437B-8742-29F3DC6B907A}" type="slidenum">
              <a:rPr lang="en-GB" smtClean="0"/>
              <a:pPr>
                <a:defRPr/>
              </a:pPr>
              <a:t>2</a:t>
            </a:fld>
            <a:endParaRPr lang="en-GB"/>
          </a:p>
        </p:txBody>
      </p:sp>
    </p:spTree>
    <p:extLst>
      <p:ext uri="{BB962C8B-B14F-4D97-AF65-F5344CB8AC3E}">
        <p14:creationId xmlns:p14="http://schemas.microsoft.com/office/powerpoint/2010/main" val="2535135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6"/>
          <p:cNvSpPr>
            <a:spLocks noGrp="1" noChangeArrowheads="1"/>
          </p:cNvSpPr>
          <p:nvPr>
            <p:ph type="title"/>
          </p:nvPr>
        </p:nvSpPr>
        <p:spPr>
          <a:xfrm>
            <a:off x="457200" y="-152400"/>
            <a:ext cx="8229600" cy="1143000"/>
          </a:xfrm>
        </p:spPr>
        <p:txBody>
          <a:bodyPr/>
          <a:lstStyle/>
          <a:p>
            <a:pPr eaLnBrk="1" hangingPunct="1"/>
            <a:r>
              <a:rPr lang="en-US" dirty="0"/>
              <a:t>Statutes</a:t>
            </a:r>
          </a:p>
        </p:txBody>
      </p:sp>
      <p:sp>
        <p:nvSpPr>
          <p:cNvPr id="11268" name="Rectangle 7"/>
          <p:cNvSpPr>
            <a:spLocks noGrp="1" noChangeArrowheads="1"/>
          </p:cNvSpPr>
          <p:nvPr>
            <p:ph type="body" idx="1"/>
          </p:nvPr>
        </p:nvSpPr>
        <p:spPr>
          <a:xfrm>
            <a:off x="457200" y="1173162"/>
            <a:ext cx="8229600" cy="4525963"/>
          </a:xfrm>
        </p:spPr>
        <p:txBody>
          <a:bodyPr/>
          <a:lstStyle/>
          <a:p>
            <a:pPr algn="just" eaLnBrk="1" hangingPunct="1"/>
            <a:r>
              <a:rPr lang="en-US" u="sng" dirty="0">
                <a:solidFill>
                  <a:srgbClr val="FF0000"/>
                </a:solidFill>
              </a:rPr>
              <a:t>Laws made or written by the Government in Parliament</a:t>
            </a:r>
            <a:r>
              <a:rPr lang="en-US" dirty="0">
                <a:solidFill>
                  <a:srgbClr val="FF0000"/>
                </a:solidFill>
              </a:rPr>
              <a:t> </a:t>
            </a:r>
            <a:r>
              <a:rPr lang="en-US" dirty="0"/>
              <a:t>through an act called legislation.  </a:t>
            </a:r>
          </a:p>
          <a:p>
            <a:pPr algn="just" eaLnBrk="1" hangingPunct="1"/>
            <a:r>
              <a:rPr lang="en-US" dirty="0"/>
              <a:t>Examples of statues: Copyright Act, Computer Misuse Act, Cybersecurity Act and Personal Data Protection Act.</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20</a:t>
            </a:fld>
            <a:endParaRPr lang="en-GB"/>
          </a:p>
        </p:txBody>
      </p:sp>
      <p:pic>
        <p:nvPicPr>
          <p:cNvPr id="6" name="Picture 2" descr="Image result for statutes of singapore">
            <a:extLst>
              <a:ext uri="{FF2B5EF4-FFF2-40B4-BE49-F238E27FC236}">
                <a16:creationId xmlns:a16="http://schemas.microsoft.com/office/drawing/2014/main" id="{868C4B79-415B-4672-8091-19DBA8B55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861" y="4573916"/>
            <a:ext cx="3409950" cy="1343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3918BF8-FA62-4E13-8645-F5C314566027}"/>
              </a:ext>
            </a:extLst>
          </p:cNvPr>
          <p:cNvSpPr/>
          <p:nvPr/>
        </p:nvSpPr>
        <p:spPr>
          <a:xfrm>
            <a:off x="2867025" y="5791683"/>
            <a:ext cx="3409950" cy="461665"/>
          </a:xfrm>
          <a:prstGeom prst="rect">
            <a:avLst/>
          </a:prstGeom>
        </p:spPr>
        <p:txBody>
          <a:bodyPr wrap="square">
            <a:spAutoFit/>
          </a:bodyPr>
          <a:lstStyle/>
          <a:p>
            <a:r>
              <a:rPr lang="en-US" sz="2400" dirty="0">
                <a:hlinkClick r:id="rId4"/>
              </a:rPr>
              <a:t>https://sso.agc.gov.sg/</a:t>
            </a:r>
            <a:endParaRPr lang="en-US" sz="2400" dirty="0"/>
          </a:p>
        </p:txBody>
      </p:sp>
      <p:sp>
        <p:nvSpPr>
          <p:cNvPr id="4" name="Rectangle 3">
            <a:extLst>
              <a:ext uri="{FF2B5EF4-FFF2-40B4-BE49-F238E27FC236}">
                <a16:creationId xmlns:a16="http://schemas.microsoft.com/office/drawing/2014/main" id="{95293384-412A-4359-BE0A-F56D0F7F4CFD}"/>
              </a:ext>
            </a:extLst>
          </p:cNvPr>
          <p:cNvSpPr/>
          <p:nvPr/>
        </p:nvSpPr>
        <p:spPr>
          <a:xfrm>
            <a:off x="457200" y="6227316"/>
            <a:ext cx="8686800" cy="400110"/>
          </a:xfrm>
          <a:prstGeom prst="rect">
            <a:avLst/>
          </a:prstGeom>
        </p:spPr>
        <p:txBody>
          <a:bodyPr wrap="square">
            <a:spAutoFit/>
          </a:bodyPr>
          <a:lstStyle/>
          <a:p>
            <a:r>
              <a:rPr lang="en-SG" sz="2000" dirty="0">
                <a:hlinkClick r:id="rId5"/>
              </a:rPr>
              <a:t>https://www.youtube.com/watch?v=TZPWz7d0w1w&amp;feature=youtu.be</a:t>
            </a:r>
            <a:endParaRPr lang="en-SG" sz="20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6F6D-FC14-4B04-A959-32F3FC843E8F}"/>
              </a:ext>
            </a:extLst>
          </p:cNvPr>
          <p:cNvSpPr>
            <a:spLocks noGrp="1"/>
          </p:cNvSpPr>
          <p:nvPr>
            <p:ph type="title"/>
          </p:nvPr>
        </p:nvSpPr>
        <p:spPr/>
        <p:txBody>
          <a:bodyPr/>
          <a:lstStyle/>
          <a:p>
            <a:r>
              <a:rPr lang="en-US" dirty="0"/>
              <a:t>Statutes</a:t>
            </a:r>
          </a:p>
        </p:txBody>
      </p:sp>
      <p:sp>
        <p:nvSpPr>
          <p:cNvPr id="3" name="Content Placeholder 2">
            <a:extLst>
              <a:ext uri="{FF2B5EF4-FFF2-40B4-BE49-F238E27FC236}">
                <a16:creationId xmlns:a16="http://schemas.microsoft.com/office/drawing/2014/main" id="{4042449B-AE1A-47FC-B347-E73D24347486}"/>
              </a:ext>
            </a:extLst>
          </p:cNvPr>
          <p:cNvSpPr>
            <a:spLocks noGrp="1"/>
          </p:cNvSpPr>
          <p:nvPr>
            <p:ph idx="1"/>
          </p:nvPr>
        </p:nvSpPr>
        <p:spPr>
          <a:xfrm>
            <a:off x="228600" y="1549640"/>
            <a:ext cx="8686800" cy="4525963"/>
          </a:xfrm>
        </p:spPr>
        <p:txBody>
          <a:bodyPr/>
          <a:lstStyle/>
          <a:p>
            <a:pPr marL="0" indent="0">
              <a:buNone/>
            </a:pPr>
            <a:r>
              <a:rPr lang="en-US" sz="2800" b="1" u="sng" dirty="0"/>
              <a:t>Subsidiary legislation:</a:t>
            </a:r>
          </a:p>
          <a:p>
            <a:pPr marL="0" indent="0">
              <a:buNone/>
            </a:pPr>
            <a:r>
              <a:rPr lang="en-US" sz="2800" dirty="0"/>
              <a:t>e</a:t>
            </a:r>
            <a:r>
              <a:rPr lang="en-US" sz="2600" dirty="0"/>
              <a:t>.g. Road Traffic rules made pursuant to Road Traffic Act</a:t>
            </a:r>
          </a:p>
          <a:p>
            <a:endParaRPr lang="en-US" dirty="0"/>
          </a:p>
        </p:txBody>
      </p:sp>
      <p:sp>
        <p:nvSpPr>
          <p:cNvPr id="5" name="Slide Number Placeholder 4">
            <a:extLst>
              <a:ext uri="{FF2B5EF4-FFF2-40B4-BE49-F238E27FC236}">
                <a16:creationId xmlns:a16="http://schemas.microsoft.com/office/drawing/2014/main" id="{0AEFD056-84A1-46A3-BF6C-BC52C936D362}"/>
              </a:ext>
            </a:extLst>
          </p:cNvPr>
          <p:cNvSpPr>
            <a:spLocks noGrp="1"/>
          </p:cNvSpPr>
          <p:nvPr>
            <p:ph type="sldNum" sz="quarter" idx="12"/>
          </p:nvPr>
        </p:nvSpPr>
        <p:spPr/>
        <p:txBody>
          <a:bodyPr/>
          <a:lstStyle/>
          <a:p>
            <a:pPr>
              <a:defRPr/>
            </a:pPr>
            <a:fld id="{F73DEDDE-E4F4-437B-8742-29F3DC6B907A}" type="slidenum">
              <a:rPr lang="en-GB" smtClean="0"/>
              <a:pPr>
                <a:defRPr/>
              </a:pPr>
              <a:t>21</a:t>
            </a:fld>
            <a:endParaRPr lang="en-GB"/>
          </a:p>
        </p:txBody>
      </p:sp>
    </p:spTree>
    <p:extLst>
      <p:ext uri="{BB962C8B-B14F-4D97-AF65-F5344CB8AC3E}">
        <p14:creationId xmlns:p14="http://schemas.microsoft.com/office/powerpoint/2010/main" val="3439070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0513" y="-212036"/>
            <a:ext cx="8229600" cy="1143000"/>
          </a:xfrm>
        </p:spPr>
        <p:txBody>
          <a:bodyPr/>
          <a:lstStyle/>
          <a:p>
            <a:pPr eaLnBrk="1" hangingPunct="1"/>
            <a:r>
              <a:rPr lang="en-US" altLang="en-US" dirty="0"/>
              <a:t>Purposes of legislation</a:t>
            </a:r>
          </a:p>
        </p:txBody>
      </p:sp>
      <p:sp>
        <p:nvSpPr>
          <p:cNvPr id="15363" name="Rectangle 3"/>
          <p:cNvSpPr>
            <a:spLocks noGrp="1" noChangeArrowheads="1"/>
          </p:cNvSpPr>
          <p:nvPr>
            <p:ph idx="1"/>
          </p:nvPr>
        </p:nvSpPr>
        <p:spPr>
          <a:xfrm>
            <a:off x="440635" y="782305"/>
            <a:ext cx="8229600" cy="4525963"/>
          </a:xfrm>
        </p:spPr>
        <p:txBody>
          <a:bodyPr/>
          <a:lstStyle/>
          <a:p>
            <a:pPr algn="just" eaLnBrk="1" hangingPunct="1">
              <a:lnSpc>
                <a:spcPct val="90000"/>
              </a:lnSpc>
            </a:pPr>
            <a:r>
              <a:rPr lang="en-US" altLang="en-US" sz="2400" dirty="0"/>
              <a:t>To introduce new law, e.g. Protection From Online Falsehoods and Manipulation Act 2019</a:t>
            </a:r>
          </a:p>
          <a:p>
            <a:pPr algn="just" eaLnBrk="1" hangingPunct="1">
              <a:lnSpc>
                <a:spcPct val="90000"/>
              </a:lnSpc>
            </a:pPr>
            <a:r>
              <a:rPr lang="en-US" altLang="en-US" sz="2400" dirty="0"/>
              <a:t>To repeal existing law no longer relevant, e.g. current changes being proposed to the Penal Code to repeal archaic laws</a:t>
            </a:r>
          </a:p>
          <a:p>
            <a:pPr algn="just" eaLnBrk="1" hangingPunct="1">
              <a:lnSpc>
                <a:spcPct val="90000"/>
              </a:lnSpc>
            </a:pPr>
            <a:r>
              <a:rPr lang="en-US" altLang="en-US" sz="2400" dirty="0"/>
              <a:t>To consolidate existing laws, e.g. Women’s Charter</a:t>
            </a:r>
          </a:p>
          <a:p>
            <a:pPr algn="just" eaLnBrk="1" hangingPunct="1">
              <a:lnSpc>
                <a:spcPct val="90000"/>
              </a:lnSpc>
            </a:pPr>
            <a:r>
              <a:rPr lang="en-US" altLang="en-US" sz="2400" dirty="0"/>
              <a:t>To implement government policy, e.g. current changes to CPF drawings</a:t>
            </a:r>
          </a:p>
          <a:p>
            <a:pPr algn="just" eaLnBrk="1" hangingPunct="1">
              <a:lnSpc>
                <a:spcPct val="90000"/>
              </a:lnSpc>
            </a:pPr>
            <a:r>
              <a:rPr lang="en-US" altLang="en-US" sz="2400" dirty="0"/>
              <a:t>Make penalties more severe for certain offences; </a:t>
            </a:r>
            <a:r>
              <a:rPr lang="en-US" altLang="en-US" sz="2400" dirty="0" err="1"/>
              <a:t>eg</a:t>
            </a:r>
            <a:r>
              <a:rPr lang="en-US" altLang="en-US" sz="2400" dirty="0"/>
              <a:t> traffic offences</a:t>
            </a:r>
          </a:p>
          <a:p>
            <a:pPr algn="just" eaLnBrk="1" hangingPunct="1">
              <a:lnSpc>
                <a:spcPct val="90000"/>
              </a:lnSpc>
            </a:pPr>
            <a:endParaRPr lang="en-US" altLang="en-US" sz="2400" dirty="0"/>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22</a:t>
            </a:fld>
            <a:endParaRPr lang="en-GB"/>
          </a:p>
        </p:txBody>
      </p:sp>
      <p:sp>
        <p:nvSpPr>
          <p:cNvPr id="2" name="Rectangle 1">
            <a:extLst>
              <a:ext uri="{FF2B5EF4-FFF2-40B4-BE49-F238E27FC236}">
                <a16:creationId xmlns:a16="http://schemas.microsoft.com/office/drawing/2014/main" id="{144C186F-2458-4603-9D60-51F8FCB6F368}"/>
              </a:ext>
            </a:extLst>
          </p:cNvPr>
          <p:cNvSpPr/>
          <p:nvPr/>
        </p:nvSpPr>
        <p:spPr>
          <a:xfrm>
            <a:off x="-304800" y="4301153"/>
            <a:ext cx="7696200" cy="2577629"/>
          </a:xfrm>
          <a:prstGeom prst="rect">
            <a:avLst/>
          </a:prstGeom>
        </p:spPr>
        <p:txBody>
          <a:bodyPr wrap="square">
            <a:spAutoFit/>
          </a:bodyPr>
          <a:lstStyle/>
          <a:p>
            <a:pPr lvl="1" algn="just">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z="1600" b="0" dirty="0">
                <a:solidFill>
                  <a:srgbClr val="1155CC"/>
                </a:solidFill>
                <a:latin typeface="Arial" panose="020B0604020202020204" pitchFamily="34" charset="0"/>
                <a:cs typeface="Arial" panose="020B0604020202020204" pitchFamily="34" charset="0"/>
                <a:hlinkClick r:id="rId2"/>
              </a:rPr>
              <a:t>https://www.straitstimes.com/politics/fake-news-law-to-come-into-effect-oct-2&amp;utm_source=STSmartphone&amp;utm_medium=share&amp;utm_term=2019-10-01+17%3A59%3A11</a:t>
            </a:r>
            <a:r>
              <a:rPr kumimoji="0" lang="en-US" altLang="en-US" sz="1600" b="0" dirty="0">
                <a:solidFill>
                  <a:schemeClr val="tx1"/>
                </a:solidFill>
              </a:rPr>
              <a:t> </a:t>
            </a:r>
          </a:p>
          <a:p>
            <a:pPr lvl="1" algn="just">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b="0" dirty="0">
                <a:hlinkClick r:id="rId3"/>
              </a:rPr>
              <a:t>https://www.straitstimes.com/singapore/penal-code-review-proposals-aim-to-better-protect-vulnerable</a:t>
            </a:r>
            <a:endParaRPr lang="en-US" sz="1600" b="0" dirty="0"/>
          </a:p>
          <a:p>
            <a:pPr lvl="1" algn="just">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b="0" dirty="0">
                <a:hlinkClick r:id="rId4"/>
              </a:rPr>
              <a:t>https://www.straitstimes.com/singapore/rules-on-cpf-usage-and-hdb-housing-loans-updated-to-ensure-homes-for-life</a:t>
            </a:r>
            <a:endParaRPr lang="en-US" sz="1600" b="0" dirty="0"/>
          </a:p>
          <a:p>
            <a:pPr lvl="1" algn="just">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sz="1600" b="0" dirty="0">
                <a:hlinkClick r:id="rId5"/>
              </a:rPr>
              <a:t>https://www.singaporelawwatch.sg/Headlines/Stiffer-penalties-for-errant-motorists-from-Nov-1</a:t>
            </a:r>
            <a:endParaRPr lang="en-SG" sz="1600" b="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1483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83704" y="-142245"/>
            <a:ext cx="8660296" cy="1143000"/>
          </a:xfrm>
        </p:spPr>
        <p:txBody>
          <a:bodyPr/>
          <a:lstStyle/>
          <a:p>
            <a:pPr eaLnBrk="1" hangingPunct="1"/>
            <a:r>
              <a:rPr lang="en-US" altLang="en-US" dirty="0"/>
              <a:t>Legislative Process</a:t>
            </a:r>
          </a:p>
        </p:txBody>
      </p:sp>
      <p:sp>
        <p:nvSpPr>
          <p:cNvPr id="16388" name="Rectangle 3"/>
          <p:cNvSpPr>
            <a:spLocks noGrp="1" noChangeArrowheads="1"/>
          </p:cNvSpPr>
          <p:nvPr>
            <p:ph type="body" idx="1"/>
          </p:nvPr>
        </p:nvSpPr>
        <p:spPr>
          <a:xfrm>
            <a:off x="125896" y="769773"/>
            <a:ext cx="8587408" cy="4114800"/>
          </a:xfrm>
        </p:spPr>
        <p:txBody>
          <a:bodyPr/>
          <a:lstStyle/>
          <a:p>
            <a:pPr algn="just" eaLnBrk="1" hangingPunct="1">
              <a:buFontTx/>
              <a:buNone/>
            </a:pPr>
            <a:r>
              <a:rPr lang="en-US" altLang="en-US" sz="2800" dirty="0"/>
              <a:t>	</a:t>
            </a:r>
            <a:r>
              <a:rPr lang="en-US" altLang="en-US" sz="2400" dirty="0"/>
              <a:t>The 3 readings (how a Bill is introduced and considered in Parliament)</a:t>
            </a:r>
          </a:p>
          <a:p>
            <a:pPr algn="just" eaLnBrk="1" hangingPunct="1"/>
            <a:r>
              <a:rPr lang="en-US" altLang="en-US" sz="2400" b="1" dirty="0"/>
              <a:t>First reading </a:t>
            </a:r>
            <a:r>
              <a:rPr lang="en-US" altLang="en-US" sz="2400" dirty="0"/>
              <a:t>– </a:t>
            </a:r>
            <a:r>
              <a:rPr lang="en-GB" altLang="en-US" sz="2400" dirty="0"/>
              <a:t>The Bill is formally introduced in Parliament by any Member of Parliament whereas a Government Bill is introduced by the Minister concerned.</a:t>
            </a:r>
            <a:endParaRPr lang="en-US" altLang="en-US" sz="2400" dirty="0"/>
          </a:p>
          <a:p>
            <a:pPr algn="just" eaLnBrk="1" hangingPunct="1"/>
            <a:r>
              <a:rPr lang="en-US" altLang="en-US" sz="2400" b="1" dirty="0"/>
              <a:t>Second reading </a:t>
            </a:r>
            <a:r>
              <a:rPr lang="en-US" altLang="en-US" sz="2400" dirty="0"/>
              <a:t>– Minister responsible outlines purpose/reason for law then </a:t>
            </a:r>
            <a:r>
              <a:rPr lang="en-GB" altLang="en-US" sz="2400" dirty="0"/>
              <a:t>a general debate may arise covering the general merits and principles of the Bill</a:t>
            </a:r>
            <a:r>
              <a:rPr lang="en-US" altLang="en-US" sz="2400" dirty="0"/>
              <a:t>.</a:t>
            </a:r>
          </a:p>
          <a:p>
            <a:pPr algn="just" eaLnBrk="1" hangingPunct="1"/>
            <a:r>
              <a:rPr lang="en-US" altLang="en-US" sz="2400" b="1" dirty="0"/>
              <a:t>Third reading </a:t>
            </a:r>
            <a:r>
              <a:rPr lang="en-US" altLang="en-US" sz="2400" dirty="0"/>
              <a:t>– </a:t>
            </a:r>
            <a:r>
              <a:rPr lang="en-GB" altLang="en-US" sz="2400" dirty="0"/>
              <a:t>Amendments, if any, will be proposed. The debate at the Third Reading is confined to the contents of the Bill.  </a:t>
            </a:r>
            <a:r>
              <a:rPr lang="en-SG" altLang="en-US" sz="2400" dirty="0"/>
              <a:t>The Bill is then put to vote. </a:t>
            </a:r>
            <a:endParaRPr lang="en-US" altLang="en-US" sz="2400" dirty="0"/>
          </a:p>
          <a:p>
            <a:pPr algn="just" eaLnBrk="1" hangingPunct="1"/>
            <a:r>
              <a:rPr lang="en-US" altLang="en-US" sz="2400" dirty="0"/>
              <a:t>President assents and ‘Bill’ becomes law.</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23</a:t>
            </a:fld>
            <a:endParaRPr lang="en-GB"/>
          </a:p>
        </p:txBody>
      </p:sp>
      <p:sp>
        <p:nvSpPr>
          <p:cNvPr id="2" name="Rectangle 1">
            <a:extLst>
              <a:ext uri="{FF2B5EF4-FFF2-40B4-BE49-F238E27FC236}">
                <a16:creationId xmlns:a16="http://schemas.microsoft.com/office/drawing/2014/main" id="{42DF8750-459F-4AAE-B603-8A1413574727}"/>
              </a:ext>
            </a:extLst>
          </p:cNvPr>
          <p:cNvSpPr/>
          <p:nvPr/>
        </p:nvSpPr>
        <p:spPr>
          <a:xfrm>
            <a:off x="267529" y="5562901"/>
            <a:ext cx="6553200" cy="646331"/>
          </a:xfrm>
          <a:prstGeom prst="rect">
            <a:avLst/>
          </a:prstGeom>
        </p:spPr>
        <p:txBody>
          <a:bodyPr wrap="square">
            <a:spAutoFit/>
          </a:bodyPr>
          <a:lstStyle/>
          <a:p>
            <a:r>
              <a:rPr lang="en-SG" sz="1800" b="0" u="sng" dirty="0">
                <a:hlinkClick r:id="rId3"/>
              </a:rPr>
              <a:t>https://www.pmo.gov.sg/newsroom/pm-lee-hsien-loong-parliamentary-debate-constitution-amendment-bill</a:t>
            </a:r>
            <a:endParaRPr lang="en-SG" sz="1800" b="0" dirty="0"/>
          </a:p>
        </p:txBody>
      </p:sp>
      <p:sp>
        <p:nvSpPr>
          <p:cNvPr id="4" name="Rectangle 3">
            <a:extLst>
              <a:ext uri="{FF2B5EF4-FFF2-40B4-BE49-F238E27FC236}">
                <a16:creationId xmlns:a16="http://schemas.microsoft.com/office/drawing/2014/main" id="{B9ACAF50-752B-45A7-8A35-5DA3262DCF62}"/>
              </a:ext>
            </a:extLst>
          </p:cNvPr>
          <p:cNvSpPr/>
          <p:nvPr/>
        </p:nvSpPr>
        <p:spPr>
          <a:xfrm>
            <a:off x="267529" y="6121181"/>
            <a:ext cx="6096000" cy="646331"/>
          </a:xfrm>
          <a:prstGeom prst="rect">
            <a:avLst/>
          </a:prstGeom>
        </p:spPr>
        <p:txBody>
          <a:bodyPr wrap="square">
            <a:spAutoFit/>
          </a:bodyPr>
          <a:lstStyle/>
          <a:p>
            <a:r>
              <a:rPr lang="en-US" sz="1800" b="0" dirty="0">
                <a:hlinkClick r:id="rId4"/>
              </a:rPr>
              <a:t>https://www.channelnewsasia.</a:t>
            </a:r>
            <a:r>
              <a:rPr lang="en-US" sz="1600" b="0" dirty="0">
                <a:hlinkClick r:id="rId4"/>
              </a:rPr>
              <a:t>com</a:t>
            </a:r>
            <a:r>
              <a:rPr lang="en-US" sz="1800" b="0" dirty="0">
                <a:hlinkClick r:id="rId4"/>
              </a:rPr>
              <a:t>/news/videos/protection-from-online-falsehoods-and-manipulation-bill-passed-11515432</a:t>
            </a:r>
            <a:endParaRPr lang="en-US" sz="1800" b="0" dirty="0"/>
          </a:p>
        </p:txBody>
      </p:sp>
    </p:spTree>
    <p:extLst>
      <p:ext uri="{BB962C8B-B14F-4D97-AF65-F5344CB8AC3E}">
        <p14:creationId xmlns:p14="http://schemas.microsoft.com/office/powerpoint/2010/main" val="756869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6A4C-97C9-4098-81D9-CADE029D5E1A}"/>
              </a:ext>
            </a:extLst>
          </p:cNvPr>
          <p:cNvSpPr>
            <a:spLocks noGrp="1"/>
          </p:cNvSpPr>
          <p:nvPr>
            <p:ph type="title"/>
          </p:nvPr>
        </p:nvSpPr>
        <p:spPr/>
        <p:txBody>
          <a:bodyPr/>
          <a:lstStyle/>
          <a:p>
            <a:r>
              <a:rPr lang="en-US" altLang="en-US" dirty="0"/>
              <a:t>Legislative Process</a:t>
            </a:r>
            <a:endParaRPr lang="en-US" dirty="0"/>
          </a:p>
        </p:txBody>
      </p:sp>
      <p:sp>
        <p:nvSpPr>
          <p:cNvPr id="5" name="Slide Number Placeholder 4">
            <a:extLst>
              <a:ext uri="{FF2B5EF4-FFF2-40B4-BE49-F238E27FC236}">
                <a16:creationId xmlns:a16="http://schemas.microsoft.com/office/drawing/2014/main" id="{3465A370-E02C-40D3-9C1F-AA6DC9E5E6AE}"/>
              </a:ext>
            </a:extLst>
          </p:cNvPr>
          <p:cNvSpPr>
            <a:spLocks noGrp="1"/>
          </p:cNvSpPr>
          <p:nvPr>
            <p:ph type="sldNum" sz="quarter" idx="12"/>
          </p:nvPr>
        </p:nvSpPr>
        <p:spPr/>
        <p:txBody>
          <a:bodyPr/>
          <a:lstStyle/>
          <a:p>
            <a:pPr>
              <a:defRPr/>
            </a:pPr>
            <a:fld id="{F73DEDDE-E4F4-437B-8742-29F3DC6B907A}" type="slidenum">
              <a:rPr lang="en-GB" smtClean="0"/>
              <a:pPr>
                <a:defRPr/>
              </a:pPr>
              <a:t>24</a:t>
            </a:fld>
            <a:endParaRPr lang="en-GB"/>
          </a:p>
        </p:txBody>
      </p:sp>
      <p:sp>
        <p:nvSpPr>
          <p:cNvPr id="9" name="Rectangle 8">
            <a:extLst>
              <a:ext uri="{FF2B5EF4-FFF2-40B4-BE49-F238E27FC236}">
                <a16:creationId xmlns:a16="http://schemas.microsoft.com/office/drawing/2014/main" id="{E68032C7-B3CA-48F1-8FDC-8BFB3441E570}"/>
              </a:ext>
            </a:extLst>
          </p:cNvPr>
          <p:cNvSpPr/>
          <p:nvPr/>
        </p:nvSpPr>
        <p:spPr>
          <a:xfrm>
            <a:off x="470140" y="5427168"/>
            <a:ext cx="8382000" cy="1274195"/>
          </a:xfrm>
          <a:prstGeom prst="rect">
            <a:avLst/>
          </a:prstGeom>
        </p:spPr>
        <p:txBody>
          <a:bodyPr wrap="square">
            <a:spAutoFit/>
          </a:bodyPr>
          <a:lstStyle/>
          <a:p>
            <a:r>
              <a:rPr lang="en-US" sz="2400" u="sng" dirty="0">
                <a:solidFill>
                  <a:schemeClr val="tx1"/>
                </a:solidFill>
                <a:hlinkClick r:id="rId2">
                  <a:extLst>
                    <a:ext uri="{A12FA001-AC4F-418D-AE19-62706E023703}">
                      <ahyp:hlinkClr xmlns:ahyp="http://schemas.microsoft.com/office/drawing/2018/hyperlinkcolor" val="tx"/>
                    </a:ext>
                  </a:extLst>
                </a:hlinkClick>
              </a:rPr>
              <a:t>New legislation passed in Parliament?</a:t>
            </a:r>
          </a:p>
          <a:p>
            <a:r>
              <a:rPr lang="en-US" sz="2400" b="0" dirty="0">
                <a:hlinkClick r:id="rId2">
                  <a:extLst>
                    <a:ext uri="{A12FA001-AC4F-418D-AE19-62706E023703}">
                      <ahyp:hlinkClr xmlns:ahyp="http://schemas.microsoft.com/office/drawing/2018/hyperlinkcolor" val="tx"/>
                    </a:ext>
                  </a:extLst>
                </a:hlinkClick>
              </a:rPr>
              <a:t>https://www.straitstimes.com/singapore/viral-text-saying-anyone-on-phone-while-engine-is-running-will-lose-licence-on-the-spot-is</a:t>
            </a:r>
            <a:endParaRPr lang="en-US" sz="2400" b="0" dirty="0"/>
          </a:p>
        </p:txBody>
      </p:sp>
      <p:sp>
        <p:nvSpPr>
          <p:cNvPr id="3" name="Rectangle 2">
            <a:extLst>
              <a:ext uri="{FF2B5EF4-FFF2-40B4-BE49-F238E27FC236}">
                <a16:creationId xmlns:a16="http://schemas.microsoft.com/office/drawing/2014/main" id="{220A12FD-54ED-4464-B8DC-50F30D684251}"/>
              </a:ext>
            </a:extLst>
          </p:cNvPr>
          <p:cNvSpPr/>
          <p:nvPr/>
        </p:nvSpPr>
        <p:spPr>
          <a:xfrm>
            <a:off x="838200" y="4765536"/>
            <a:ext cx="8229600" cy="461665"/>
          </a:xfrm>
          <a:prstGeom prst="rect">
            <a:avLst/>
          </a:prstGeom>
        </p:spPr>
        <p:txBody>
          <a:bodyPr wrap="square">
            <a:spAutoFit/>
          </a:bodyPr>
          <a:lstStyle/>
          <a:p>
            <a:r>
              <a:rPr lang="en-SG" sz="2400" dirty="0">
                <a:hlinkClick r:id="rId3"/>
              </a:rPr>
              <a:t>https://www.youtube.com/watch?v=TZPWz7d0w1w</a:t>
            </a:r>
            <a:endParaRPr lang="en-SG" sz="2400" dirty="0"/>
          </a:p>
        </p:txBody>
      </p:sp>
    </p:spTree>
    <p:extLst>
      <p:ext uri="{BB962C8B-B14F-4D97-AF65-F5344CB8AC3E}">
        <p14:creationId xmlns:p14="http://schemas.microsoft.com/office/powerpoint/2010/main" val="4020543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p:cNvSpPr>
            <a:spLocks noGrp="1" noChangeArrowheads="1"/>
          </p:cNvSpPr>
          <p:nvPr>
            <p:ph type="title"/>
          </p:nvPr>
        </p:nvSpPr>
        <p:spPr>
          <a:xfrm>
            <a:off x="-579783" y="467431"/>
            <a:ext cx="8229600" cy="1143000"/>
          </a:xfrm>
        </p:spPr>
        <p:txBody>
          <a:bodyPr/>
          <a:lstStyle/>
          <a:p>
            <a:pPr eaLnBrk="1" hangingPunct="1"/>
            <a:r>
              <a:rPr lang="en-US" dirty="0"/>
              <a:t> Case Law</a:t>
            </a:r>
          </a:p>
        </p:txBody>
      </p:sp>
      <p:sp>
        <p:nvSpPr>
          <p:cNvPr id="12292" name="Rectangle 8"/>
          <p:cNvSpPr>
            <a:spLocks noGrp="1" noChangeArrowheads="1"/>
          </p:cNvSpPr>
          <p:nvPr>
            <p:ph type="body" idx="1"/>
          </p:nvPr>
        </p:nvSpPr>
        <p:spPr>
          <a:xfrm>
            <a:off x="457200" y="2103437"/>
            <a:ext cx="8229600" cy="4754563"/>
          </a:xfrm>
        </p:spPr>
        <p:txBody>
          <a:bodyPr/>
          <a:lstStyle/>
          <a:p>
            <a:pPr algn="just" eaLnBrk="1" hangingPunct="1">
              <a:spcBef>
                <a:spcPts val="600"/>
              </a:spcBef>
            </a:pPr>
            <a:r>
              <a:rPr lang="en-US" sz="2450" dirty="0"/>
              <a:t>Case law is an important source of </a:t>
            </a:r>
            <a:r>
              <a:rPr lang="en-US" sz="2450" u="sng" dirty="0">
                <a:solidFill>
                  <a:srgbClr val="FF0000"/>
                </a:solidFill>
              </a:rPr>
              <a:t>unwritten law in Singapore</a:t>
            </a:r>
            <a:r>
              <a:rPr lang="en-US" sz="2450" dirty="0"/>
              <a:t>. Unwritten means law not embodied in a code or statute.</a:t>
            </a:r>
          </a:p>
          <a:p>
            <a:pPr algn="just" eaLnBrk="1" hangingPunct="1">
              <a:spcBef>
                <a:spcPts val="600"/>
              </a:spcBef>
            </a:pPr>
            <a:r>
              <a:rPr lang="en-US" sz="2450" dirty="0"/>
              <a:t>Case Law has been </a:t>
            </a:r>
            <a:r>
              <a:rPr lang="en-US" sz="2450" u="sng" dirty="0">
                <a:solidFill>
                  <a:srgbClr val="FF0000"/>
                </a:solidFill>
              </a:rPr>
              <a:t>derived from recorded judgments</a:t>
            </a:r>
            <a:r>
              <a:rPr lang="en-US" sz="2450" dirty="0"/>
              <a:t> of judges in cases which come before the courts (judge-made laws).</a:t>
            </a:r>
          </a:p>
          <a:p>
            <a:pPr algn="just" eaLnBrk="1" hangingPunct="1">
              <a:spcBef>
                <a:spcPts val="600"/>
              </a:spcBef>
            </a:pPr>
            <a:r>
              <a:rPr lang="en-US" sz="2450" dirty="0"/>
              <a:t>For example: </a:t>
            </a:r>
            <a:r>
              <a:rPr lang="en-US" sz="2450" i="1" dirty="0"/>
              <a:t>Donoghue v. Stevenson [1932]</a:t>
            </a:r>
          </a:p>
          <a:p>
            <a:pPr lvl="1" algn="just" eaLnBrk="1" hangingPunct="1">
              <a:lnSpc>
                <a:spcPts val="2300"/>
              </a:lnSpc>
              <a:spcBef>
                <a:spcPts val="600"/>
              </a:spcBef>
            </a:pPr>
            <a:r>
              <a:rPr lang="en-US" sz="2000" dirty="0"/>
              <a:t>Through Donoghue v. Stevenson, </a:t>
            </a:r>
            <a:r>
              <a:rPr lang="en-SG" sz="2000" dirty="0"/>
              <a:t>the modern concept of </a:t>
            </a:r>
            <a:r>
              <a:rPr lang="en-SG" sz="2000" u="sng" dirty="0"/>
              <a:t>negligence</a:t>
            </a:r>
            <a:r>
              <a:rPr lang="en-SG" sz="2000" dirty="0"/>
              <a:t> was created and set out general principles whereby one person would owe another person a </a:t>
            </a:r>
            <a:r>
              <a:rPr lang="en-SG" sz="2000" u="sng" dirty="0"/>
              <a:t>duty of care</a:t>
            </a:r>
            <a:r>
              <a:rPr lang="en-SG" sz="2000" dirty="0"/>
              <a:t>.</a:t>
            </a:r>
            <a:endParaRPr lang="en-US" sz="2000" u="sng" dirty="0"/>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25</a:t>
            </a:fld>
            <a:endParaRPr lang="en-GB"/>
          </a:p>
        </p:txBody>
      </p:sp>
      <p:sp>
        <p:nvSpPr>
          <p:cNvPr id="2" name="Rectangle 1">
            <a:extLst>
              <a:ext uri="{FF2B5EF4-FFF2-40B4-BE49-F238E27FC236}">
                <a16:creationId xmlns:a16="http://schemas.microsoft.com/office/drawing/2014/main" id="{3D5EBEBC-6523-4AB3-9534-D4F0E2B2FC35}"/>
              </a:ext>
            </a:extLst>
          </p:cNvPr>
          <p:cNvSpPr/>
          <p:nvPr/>
        </p:nvSpPr>
        <p:spPr>
          <a:xfrm>
            <a:off x="665945" y="5945012"/>
            <a:ext cx="8007000" cy="523220"/>
          </a:xfrm>
          <a:prstGeom prst="rect">
            <a:avLst/>
          </a:prstGeom>
        </p:spPr>
        <p:txBody>
          <a:bodyPr wrap="square">
            <a:spAutoFit/>
          </a:bodyPr>
          <a:lstStyle/>
          <a:p>
            <a:r>
              <a:rPr lang="en-SG" sz="2800" dirty="0">
                <a:hlinkClick r:id="rId3"/>
              </a:rPr>
              <a:t>https://www.youtube.com/watch?v=hzmiPe52YyA</a:t>
            </a:r>
            <a:endParaRPr lang="en-SG" sz="2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
          <p:cNvSpPr>
            <a:spLocks noGrp="1" noChangeArrowheads="1"/>
          </p:cNvSpPr>
          <p:nvPr>
            <p:ph type="title"/>
          </p:nvPr>
        </p:nvSpPr>
        <p:spPr>
          <a:xfrm>
            <a:off x="-609600" y="601179"/>
            <a:ext cx="8229600" cy="1143000"/>
          </a:xfrm>
        </p:spPr>
        <p:txBody>
          <a:bodyPr/>
          <a:lstStyle/>
          <a:p>
            <a:pPr eaLnBrk="1" hangingPunct="1"/>
            <a:r>
              <a:rPr lang="en-US" dirty="0"/>
              <a:t>Doctrine of </a:t>
            </a:r>
            <a:br>
              <a:rPr lang="en-US" dirty="0"/>
            </a:br>
            <a:r>
              <a:rPr lang="en-US" dirty="0"/>
              <a:t>Binding Precedents</a:t>
            </a:r>
          </a:p>
        </p:txBody>
      </p:sp>
      <p:sp>
        <p:nvSpPr>
          <p:cNvPr id="17412" name="Rectangle 11"/>
          <p:cNvSpPr>
            <a:spLocks noGrp="1" noChangeArrowheads="1"/>
          </p:cNvSpPr>
          <p:nvPr>
            <p:ph idx="1"/>
          </p:nvPr>
        </p:nvSpPr>
        <p:spPr>
          <a:xfrm>
            <a:off x="457200" y="2365581"/>
            <a:ext cx="8229600" cy="4525963"/>
          </a:xfrm>
        </p:spPr>
        <p:txBody>
          <a:bodyPr/>
          <a:lstStyle/>
          <a:p>
            <a:pPr algn="just" eaLnBrk="1" hangingPunct="1">
              <a:lnSpc>
                <a:spcPct val="90000"/>
              </a:lnSpc>
            </a:pPr>
            <a:r>
              <a:rPr lang="en-US" dirty="0"/>
              <a:t>Case Law is subject to the doctrine of binding </a:t>
            </a:r>
            <a:r>
              <a:rPr lang="en-US" u="sng" dirty="0">
                <a:solidFill>
                  <a:srgbClr val="FF0000"/>
                </a:solidFill>
              </a:rPr>
              <a:t>precedents</a:t>
            </a:r>
            <a:r>
              <a:rPr lang="en-US" dirty="0"/>
              <a:t> or previous decisions.</a:t>
            </a:r>
          </a:p>
          <a:p>
            <a:pPr algn="just" eaLnBrk="1" hangingPunct="1">
              <a:lnSpc>
                <a:spcPct val="90000"/>
              </a:lnSpc>
            </a:pPr>
            <a:r>
              <a:rPr lang="en-US" dirty="0"/>
              <a:t>Under this doctrine:</a:t>
            </a:r>
          </a:p>
          <a:p>
            <a:pPr lvl="1" algn="just" eaLnBrk="1" hangingPunct="1">
              <a:lnSpc>
                <a:spcPct val="90000"/>
              </a:lnSpc>
            </a:pPr>
            <a:r>
              <a:rPr lang="en-US" dirty="0"/>
              <a:t>The judge has to follow a prior decision of the courts </a:t>
            </a:r>
            <a:r>
              <a:rPr lang="en-US" u="sng" dirty="0"/>
              <a:t>above</a:t>
            </a:r>
            <a:r>
              <a:rPr lang="en-US" dirty="0"/>
              <a:t> in the hierarchy IF the case he/she is now deciding is similar to that prior case.</a:t>
            </a:r>
          </a:p>
          <a:p>
            <a:pPr lvl="1" algn="just" eaLnBrk="1" hangingPunct="1">
              <a:lnSpc>
                <a:spcPct val="90000"/>
              </a:lnSpc>
            </a:pPr>
            <a:r>
              <a:rPr lang="en-US" dirty="0"/>
              <a:t>Also known as the theory of </a:t>
            </a:r>
            <a:r>
              <a:rPr lang="en-US" b="1" i="1" dirty="0"/>
              <a:t>stare decisis </a:t>
            </a:r>
            <a:r>
              <a:rPr lang="en-US" dirty="0"/>
              <a:t>(let the decision stand) where the </a:t>
            </a:r>
            <a:r>
              <a:rPr lang="en-US" u="sng" dirty="0">
                <a:solidFill>
                  <a:srgbClr val="FF0000"/>
                </a:solidFill>
              </a:rPr>
              <a:t>decision of the higher court binds lower courts</a:t>
            </a:r>
            <a:r>
              <a:rPr lang="en-US" u="sng" dirty="0"/>
              <a:t>.</a:t>
            </a:r>
            <a:endParaRPr lang="en-US" dirty="0"/>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26</a:t>
            </a:fld>
            <a:endParaRPr lang="en-GB"/>
          </a:p>
        </p:txBody>
      </p:sp>
    </p:spTree>
    <p:extLst>
      <p:ext uri="{BB962C8B-B14F-4D97-AF65-F5344CB8AC3E}">
        <p14:creationId xmlns:p14="http://schemas.microsoft.com/office/powerpoint/2010/main" val="38060275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D2CF68-6155-4D74-B385-7BF08CBB3FBC}"/>
              </a:ext>
            </a:extLst>
          </p:cNvPr>
          <p:cNvSpPr>
            <a:spLocks noGrp="1"/>
          </p:cNvSpPr>
          <p:nvPr>
            <p:ph type="sldNum" sz="quarter" idx="12"/>
          </p:nvPr>
        </p:nvSpPr>
        <p:spPr/>
        <p:txBody>
          <a:bodyPr/>
          <a:lstStyle/>
          <a:p>
            <a:pPr>
              <a:defRPr/>
            </a:pPr>
            <a:fld id="{3E11F60D-D335-4465-A06A-A195DC5AB835}" type="slidenum">
              <a:rPr lang="en-GB" smtClean="0"/>
              <a:pPr>
                <a:defRPr/>
              </a:pPr>
              <a:t>27</a:t>
            </a:fld>
            <a:endParaRPr lang="en-GB"/>
          </a:p>
        </p:txBody>
      </p:sp>
      <p:sp>
        <p:nvSpPr>
          <p:cNvPr id="5" name="Rectangle 10">
            <a:extLst>
              <a:ext uri="{FF2B5EF4-FFF2-40B4-BE49-F238E27FC236}">
                <a16:creationId xmlns:a16="http://schemas.microsoft.com/office/drawing/2014/main" id="{0A717BFE-7E6E-496D-90E9-FB93E25E29DD}"/>
              </a:ext>
            </a:extLst>
          </p:cNvPr>
          <p:cNvSpPr txBox="1">
            <a:spLocks noChangeArrowheads="1"/>
          </p:cNvSpPr>
          <p:nvPr/>
        </p:nvSpPr>
        <p:spPr>
          <a:xfrm>
            <a:off x="-381000" y="169704"/>
            <a:ext cx="8229600" cy="1143000"/>
          </a:xfrm>
          <a:prstGeom prst="rect">
            <a:avLst/>
          </a:prstGeom>
        </p:spPr>
        <p:txBody>
          <a:bodyPr/>
          <a:lstStyle>
            <a:lvl1pPr algn="ctr" rtl="0" eaLnBrk="0" fontAlgn="base" hangingPunct="0">
              <a:spcBef>
                <a:spcPct val="0"/>
              </a:spcBef>
              <a:spcAft>
                <a:spcPct val="0"/>
              </a:spcAft>
              <a:defRPr sz="4400" b="1">
                <a:solidFill>
                  <a:srgbClr val="3333FF"/>
                </a:solidFill>
                <a:latin typeface="+mj-lt"/>
                <a:ea typeface="+mj-ea"/>
                <a:cs typeface="+mj-cs"/>
              </a:defRPr>
            </a:lvl1pPr>
            <a:lvl2pPr algn="ctr" rtl="0" eaLnBrk="0" fontAlgn="base" hangingPunct="0">
              <a:spcBef>
                <a:spcPct val="0"/>
              </a:spcBef>
              <a:spcAft>
                <a:spcPct val="0"/>
              </a:spcAft>
              <a:defRPr sz="4400" b="1">
                <a:solidFill>
                  <a:srgbClr val="3333FF"/>
                </a:solidFill>
                <a:latin typeface="Arial" charset="0"/>
              </a:defRPr>
            </a:lvl2pPr>
            <a:lvl3pPr algn="ctr" rtl="0" eaLnBrk="0" fontAlgn="base" hangingPunct="0">
              <a:spcBef>
                <a:spcPct val="0"/>
              </a:spcBef>
              <a:spcAft>
                <a:spcPct val="0"/>
              </a:spcAft>
              <a:defRPr sz="4400" b="1">
                <a:solidFill>
                  <a:srgbClr val="3333FF"/>
                </a:solidFill>
                <a:latin typeface="Arial" charset="0"/>
              </a:defRPr>
            </a:lvl3pPr>
            <a:lvl4pPr algn="ctr" rtl="0" eaLnBrk="0" fontAlgn="base" hangingPunct="0">
              <a:spcBef>
                <a:spcPct val="0"/>
              </a:spcBef>
              <a:spcAft>
                <a:spcPct val="0"/>
              </a:spcAft>
              <a:defRPr sz="4400" b="1">
                <a:solidFill>
                  <a:srgbClr val="3333FF"/>
                </a:solidFill>
                <a:latin typeface="Arial" charset="0"/>
              </a:defRPr>
            </a:lvl4pPr>
            <a:lvl5pPr algn="ctr" rtl="0" eaLnBrk="0" fontAlgn="base" hangingPunct="0">
              <a:spcBef>
                <a:spcPct val="0"/>
              </a:spcBef>
              <a:spcAft>
                <a:spcPct val="0"/>
              </a:spcAft>
              <a:defRPr sz="4400" b="1">
                <a:solidFill>
                  <a:srgbClr val="3333FF"/>
                </a:solidFill>
                <a:latin typeface="Arial" charset="0"/>
              </a:defRPr>
            </a:lvl5pPr>
            <a:lvl6pPr marL="457200" algn="ctr" rtl="0" fontAlgn="base">
              <a:spcBef>
                <a:spcPct val="0"/>
              </a:spcBef>
              <a:spcAft>
                <a:spcPct val="0"/>
              </a:spcAft>
              <a:defRPr sz="4400" b="1">
                <a:solidFill>
                  <a:srgbClr val="3333FF"/>
                </a:solidFill>
                <a:latin typeface="Arial" charset="0"/>
              </a:defRPr>
            </a:lvl6pPr>
            <a:lvl7pPr marL="914400" algn="ctr" rtl="0" fontAlgn="base">
              <a:spcBef>
                <a:spcPct val="0"/>
              </a:spcBef>
              <a:spcAft>
                <a:spcPct val="0"/>
              </a:spcAft>
              <a:defRPr sz="4400" b="1">
                <a:solidFill>
                  <a:srgbClr val="3333FF"/>
                </a:solidFill>
                <a:latin typeface="Arial" charset="0"/>
              </a:defRPr>
            </a:lvl7pPr>
            <a:lvl8pPr marL="1371600" algn="ctr" rtl="0" fontAlgn="base">
              <a:spcBef>
                <a:spcPct val="0"/>
              </a:spcBef>
              <a:spcAft>
                <a:spcPct val="0"/>
              </a:spcAft>
              <a:defRPr sz="4400" b="1">
                <a:solidFill>
                  <a:srgbClr val="3333FF"/>
                </a:solidFill>
                <a:latin typeface="Arial" charset="0"/>
              </a:defRPr>
            </a:lvl8pPr>
            <a:lvl9pPr marL="1828800" algn="ctr" rtl="0" fontAlgn="base">
              <a:spcBef>
                <a:spcPct val="0"/>
              </a:spcBef>
              <a:spcAft>
                <a:spcPct val="0"/>
              </a:spcAft>
              <a:defRPr sz="4400" b="1">
                <a:solidFill>
                  <a:srgbClr val="3333FF"/>
                </a:solidFill>
                <a:latin typeface="Arial" charset="0"/>
              </a:defRPr>
            </a:lvl9pPr>
          </a:lstStyle>
          <a:p>
            <a:pPr eaLnBrk="1" hangingPunct="1">
              <a:buClrTx/>
              <a:buSzTx/>
            </a:pPr>
            <a:r>
              <a:rPr kumimoji="0" lang="en-US" kern="0" dirty="0"/>
              <a:t>Doctrine of </a:t>
            </a:r>
            <a:br>
              <a:rPr kumimoji="0" lang="en-US" kern="0" dirty="0"/>
            </a:br>
            <a:r>
              <a:rPr kumimoji="0" lang="en-US" kern="0" dirty="0"/>
              <a:t>Binding Precedents</a:t>
            </a:r>
          </a:p>
        </p:txBody>
      </p:sp>
      <p:sp>
        <p:nvSpPr>
          <p:cNvPr id="6" name="TextBox 5">
            <a:extLst>
              <a:ext uri="{FF2B5EF4-FFF2-40B4-BE49-F238E27FC236}">
                <a16:creationId xmlns:a16="http://schemas.microsoft.com/office/drawing/2014/main" id="{813AAB58-1AE5-40CD-BE7C-B88127F1F0E7}"/>
              </a:ext>
            </a:extLst>
          </p:cNvPr>
          <p:cNvSpPr txBox="1"/>
          <p:nvPr/>
        </p:nvSpPr>
        <p:spPr>
          <a:xfrm>
            <a:off x="228600" y="1482226"/>
            <a:ext cx="8686800" cy="5102935"/>
          </a:xfrm>
          <a:prstGeom prst="rect">
            <a:avLst/>
          </a:prstGeom>
          <a:noFill/>
        </p:spPr>
        <p:txBody>
          <a:bodyPr wrap="square" rtlCol="0">
            <a:spAutoFit/>
          </a:bodyPr>
          <a:lstStyle/>
          <a:p>
            <a:pPr algn="just"/>
            <a:r>
              <a:rPr lang="en-SG" sz="2200" u="sng" dirty="0">
                <a:solidFill>
                  <a:schemeClr val="tx1"/>
                </a:solidFill>
              </a:rPr>
              <a:t>EXAMPLE</a:t>
            </a:r>
          </a:p>
          <a:p>
            <a:pPr marL="342900" indent="-342900" algn="just">
              <a:buFont typeface="Arial" panose="020B0604020202020204" pitchFamily="34" charset="0"/>
              <a:buChar char="•"/>
            </a:pPr>
            <a:r>
              <a:rPr lang="en-SG" sz="2200" b="0" dirty="0">
                <a:solidFill>
                  <a:schemeClr val="tx1"/>
                </a:solidFill>
              </a:rPr>
              <a:t>Wong promised to make a gift of $10,000 to the National Kidney Foundation in 2004.</a:t>
            </a:r>
          </a:p>
          <a:p>
            <a:pPr marL="342900" indent="-342900" algn="just">
              <a:buFont typeface="Arial" panose="020B0604020202020204" pitchFamily="34" charset="0"/>
              <a:buChar char="•"/>
            </a:pPr>
            <a:r>
              <a:rPr lang="en-SG" sz="2200" b="0" dirty="0">
                <a:solidFill>
                  <a:schemeClr val="tx1"/>
                </a:solidFill>
              </a:rPr>
              <a:t>In 2005 after the NKF scandal, Wong refused to fulfil his promise and the NKF sued him alleging a breach of promise. The court ruled in favour of Wong holding that a promise to make a gift is not legally enforceable. </a:t>
            </a:r>
          </a:p>
          <a:p>
            <a:pPr marL="342900" indent="-342900" algn="just">
              <a:buFont typeface="Arial" panose="020B0604020202020204" pitchFamily="34" charset="0"/>
              <a:buChar char="•"/>
            </a:pPr>
            <a:r>
              <a:rPr lang="en-SG" sz="2200" b="0" dirty="0">
                <a:solidFill>
                  <a:schemeClr val="tx1"/>
                </a:solidFill>
              </a:rPr>
              <a:t>Five years later (2010), the Singapore Children's Society sues Lee alleging that she had breached her promise to make a gift of 5 diamond rings to the Society. </a:t>
            </a:r>
          </a:p>
          <a:p>
            <a:pPr algn="just"/>
            <a:r>
              <a:rPr lang="en-SG" sz="2200" b="0" dirty="0">
                <a:solidFill>
                  <a:schemeClr val="tx1"/>
                </a:solidFill>
              </a:rPr>
              <a:t>&gt;&gt; The two cases are substantially similar. Each involves breaches of a promise to make a gift. The court in the second case would most likely cite the case of National Kidney Foundation v. Wong to hold that Lee's promise is not legally enforceable.</a:t>
            </a:r>
          </a:p>
        </p:txBody>
      </p:sp>
    </p:spTree>
    <p:extLst>
      <p:ext uri="{BB962C8B-B14F-4D97-AF65-F5344CB8AC3E}">
        <p14:creationId xmlns:p14="http://schemas.microsoft.com/office/powerpoint/2010/main" val="142651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How does the doctrine work??</a:t>
            </a:r>
          </a:p>
        </p:txBody>
      </p:sp>
      <p:sp>
        <p:nvSpPr>
          <p:cNvPr id="19459" name="Rectangle 3"/>
          <p:cNvSpPr>
            <a:spLocks noGrp="1" noChangeArrowheads="1"/>
          </p:cNvSpPr>
          <p:nvPr>
            <p:ph idx="1"/>
          </p:nvPr>
        </p:nvSpPr>
        <p:spPr/>
        <p:txBody>
          <a:bodyPr/>
          <a:lstStyle/>
          <a:p>
            <a:pPr algn="just" eaLnBrk="1" hangingPunct="1">
              <a:lnSpc>
                <a:spcPct val="90000"/>
              </a:lnSpc>
              <a:buFontTx/>
              <a:buNone/>
            </a:pPr>
            <a:r>
              <a:rPr lang="en-US" altLang="en-US" dirty="0"/>
              <a:t>Application of Precedent “Stare Decisis”:</a:t>
            </a:r>
          </a:p>
          <a:p>
            <a:pPr lvl="1" algn="just" eaLnBrk="1" hangingPunct="1">
              <a:lnSpc>
                <a:spcPct val="90000"/>
              </a:lnSpc>
              <a:buFontTx/>
              <a:buNone/>
            </a:pPr>
            <a:r>
              <a:rPr lang="en-US" altLang="en-US" dirty="0"/>
              <a:t>(where facts of case are similar)</a:t>
            </a:r>
          </a:p>
          <a:p>
            <a:pPr algn="just" eaLnBrk="1" hangingPunct="1">
              <a:lnSpc>
                <a:spcPct val="90000"/>
              </a:lnSpc>
            </a:pPr>
            <a:r>
              <a:rPr lang="en-US" altLang="en-US" dirty="0">
                <a:solidFill>
                  <a:srgbClr val="FF0000"/>
                </a:solidFill>
              </a:rPr>
              <a:t>Decision of </a:t>
            </a:r>
            <a:r>
              <a:rPr lang="en-US" altLang="en-US" u="sng" dirty="0">
                <a:solidFill>
                  <a:srgbClr val="FF0000"/>
                </a:solidFill>
              </a:rPr>
              <a:t>higher court</a:t>
            </a:r>
            <a:r>
              <a:rPr lang="en-US" altLang="en-US" dirty="0">
                <a:solidFill>
                  <a:srgbClr val="FF0000"/>
                </a:solidFill>
              </a:rPr>
              <a:t> </a:t>
            </a:r>
            <a:r>
              <a:rPr lang="en-US" altLang="en-US" u="sng" dirty="0">
                <a:solidFill>
                  <a:srgbClr val="FF0000"/>
                </a:solidFill>
              </a:rPr>
              <a:t>binds</a:t>
            </a:r>
            <a:r>
              <a:rPr lang="en-US" altLang="en-US" dirty="0">
                <a:solidFill>
                  <a:srgbClr val="FF0000"/>
                </a:solidFill>
              </a:rPr>
              <a:t> all lower courts in </a:t>
            </a:r>
            <a:r>
              <a:rPr lang="en-US" altLang="en-US" u="sng" dirty="0">
                <a:solidFill>
                  <a:srgbClr val="FF0000"/>
                </a:solidFill>
              </a:rPr>
              <a:t>same hierarchy</a:t>
            </a:r>
            <a:endParaRPr lang="en-US" altLang="en-US" dirty="0">
              <a:solidFill>
                <a:srgbClr val="6600FF"/>
              </a:solidFill>
            </a:endParaRPr>
          </a:p>
          <a:p>
            <a:pPr algn="just" eaLnBrk="1" hangingPunct="1">
              <a:lnSpc>
                <a:spcPct val="90000"/>
              </a:lnSpc>
            </a:pPr>
            <a:r>
              <a:rPr lang="en-US" altLang="en-US" dirty="0">
                <a:solidFill>
                  <a:srgbClr val="6600FF"/>
                </a:solidFill>
              </a:rPr>
              <a:t>Court is </a:t>
            </a:r>
            <a:r>
              <a:rPr lang="en-US" altLang="en-US" u="sng" dirty="0">
                <a:solidFill>
                  <a:srgbClr val="6600FF"/>
                </a:solidFill>
              </a:rPr>
              <a:t>not bound</a:t>
            </a:r>
            <a:r>
              <a:rPr lang="en-US" altLang="en-US" dirty="0">
                <a:solidFill>
                  <a:srgbClr val="6600FF"/>
                </a:solidFill>
              </a:rPr>
              <a:t> by its </a:t>
            </a:r>
            <a:r>
              <a:rPr lang="en-US" altLang="en-US" u="sng" dirty="0">
                <a:solidFill>
                  <a:srgbClr val="6600FF"/>
                </a:solidFill>
              </a:rPr>
              <a:t>own</a:t>
            </a:r>
            <a:r>
              <a:rPr lang="en-US" altLang="en-US" dirty="0">
                <a:solidFill>
                  <a:srgbClr val="6600FF"/>
                </a:solidFill>
              </a:rPr>
              <a:t> prior </a:t>
            </a:r>
            <a:r>
              <a:rPr lang="en-US" altLang="en-US" u="sng" dirty="0">
                <a:solidFill>
                  <a:srgbClr val="6600FF"/>
                </a:solidFill>
              </a:rPr>
              <a:t>decision</a:t>
            </a:r>
            <a:r>
              <a:rPr lang="en-US" altLang="en-US" dirty="0">
                <a:solidFill>
                  <a:srgbClr val="6600FF"/>
                </a:solidFill>
              </a:rPr>
              <a:t> - may be persuasive authority</a:t>
            </a:r>
          </a:p>
          <a:p>
            <a:pPr algn="just" eaLnBrk="1" hangingPunct="1">
              <a:lnSpc>
                <a:spcPct val="90000"/>
              </a:lnSpc>
            </a:pPr>
            <a:r>
              <a:rPr lang="en-US" altLang="en-US" u="sng" dirty="0">
                <a:solidFill>
                  <a:srgbClr val="009900"/>
                </a:solidFill>
              </a:rPr>
              <a:t>Not bound</a:t>
            </a:r>
            <a:r>
              <a:rPr lang="en-US" altLang="en-US" dirty="0">
                <a:solidFill>
                  <a:srgbClr val="009900"/>
                </a:solidFill>
              </a:rPr>
              <a:t> by decision of court from </a:t>
            </a:r>
            <a:r>
              <a:rPr lang="en-US" altLang="en-US" u="sng" dirty="0">
                <a:solidFill>
                  <a:srgbClr val="009900"/>
                </a:solidFill>
              </a:rPr>
              <a:t>another hierarchy</a:t>
            </a:r>
            <a:r>
              <a:rPr lang="en-US" altLang="en-US" dirty="0">
                <a:solidFill>
                  <a:srgbClr val="009900"/>
                </a:solidFill>
              </a:rPr>
              <a:t> - may be persuasive authority</a:t>
            </a:r>
            <a:endParaRPr lang="en-US" altLang="en-US" dirty="0"/>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28</a:t>
            </a:fld>
            <a:endParaRPr lang="en-GB"/>
          </a:p>
        </p:txBody>
      </p:sp>
    </p:spTree>
    <p:extLst>
      <p:ext uri="{BB962C8B-B14F-4D97-AF65-F5344CB8AC3E}">
        <p14:creationId xmlns:p14="http://schemas.microsoft.com/office/powerpoint/2010/main" val="3427880116"/>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BB99A-FE67-4463-9219-65CECB0FFB3B}"/>
              </a:ext>
            </a:extLst>
          </p:cNvPr>
          <p:cNvSpPr>
            <a:spLocks noGrp="1"/>
          </p:cNvSpPr>
          <p:nvPr>
            <p:ph type="sldNum" sz="quarter" idx="12"/>
          </p:nvPr>
        </p:nvSpPr>
        <p:spPr/>
        <p:txBody>
          <a:bodyPr/>
          <a:lstStyle/>
          <a:p>
            <a:pPr>
              <a:defRPr/>
            </a:pPr>
            <a:fld id="{D82E6F7F-F9F2-4BC4-9301-554F4106DB5E}" type="slidenum">
              <a:rPr lang="en-US" smtClean="0"/>
              <a:pPr>
                <a:defRPr/>
              </a:pPr>
              <a:t>29</a:t>
            </a:fld>
            <a:endParaRPr lang="en-US"/>
          </a:p>
        </p:txBody>
      </p:sp>
      <p:sp>
        <p:nvSpPr>
          <p:cNvPr id="3" name="TextBox 2">
            <a:extLst>
              <a:ext uri="{FF2B5EF4-FFF2-40B4-BE49-F238E27FC236}">
                <a16:creationId xmlns:a16="http://schemas.microsoft.com/office/drawing/2014/main" id="{5F040FF7-A844-47C0-8294-7D4E5904DDA5}"/>
              </a:ext>
            </a:extLst>
          </p:cNvPr>
          <p:cNvSpPr txBox="1"/>
          <p:nvPr/>
        </p:nvSpPr>
        <p:spPr>
          <a:xfrm>
            <a:off x="3397561" y="1664115"/>
            <a:ext cx="2348878" cy="461665"/>
          </a:xfrm>
          <a:prstGeom prst="rect">
            <a:avLst/>
          </a:prstGeom>
          <a:noFill/>
        </p:spPr>
        <p:txBody>
          <a:bodyPr wrap="square" rtlCol="0">
            <a:spAutoFit/>
          </a:bodyPr>
          <a:lstStyle/>
          <a:p>
            <a:r>
              <a:rPr lang="en-SG" sz="2400" dirty="0">
                <a:solidFill>
                  <a:schemeClr val="accent2">
                    <a:lumMod val="75000"/>
                  </a:schemeClr>
                </a:solidFill>
              </a:rPr>
              <a:t>Higher Court</a:t>
            </a:r>
          </a:p>
        </p:txBody>
      </p:sp>
      <p:sp>
        <p:nvSpPr>
          <p:cNvPr id="4" name="TextBox 3">
            <a:extLst>
              <a:ext uri="{FF2B5EF4-FFF2-40B4-BE49-F238E27FC236}">
                <a16:creationId xmlns:a16="http://schemas.microsoft.com/office/drawing/2014/main" id="{544E6BCA-5E6A-4189-9509-B65034AC198A}"/>
              </a:ext>
            </a:extLst>
          </p:cNvPr>
          <p:cNvSpPr txBox="1"/>
          <p:nvPr/>
        </p:nvSpPr>
        <p:spPr>
          <a:xfrm>
            <a:off x="3403879" y="3735164"/>
            <a:ext cx="1944216" cy="461665"/>
          </a:xfrm>
          <a:prstGeom prst="rect">
            <a:avLst/>
          </a:prstGeom>
          <a:noFill/>
        </p:spPr>
        <p:txBody>
          <a:bodyPr wrap="square" rtlCol="0">
            <a:spAutoFit/>
          </a:bodyPr>
          <a:lstStyle/>
          <a:p>
            <a:r>
              <a:rPr lang="en-SG" sz="2400" dirty="0">
                <a:solidFill>
                  <a:schemeClr val="accent2">
                    <a:lumMod val="75000"/>
                  </a:schemeClr>
                </a:solidFill>
              </a:rPr>
              <a:t>Lower Court</a:t>
            </a:r>
          </a:p>
        </p:txBody>
      </p:sp>
      <p:sp>
        <p:nvSpPr>
          <p:cNvPr id="5" name="TextBox 4">
            <a:extLst>
              <a:ext uri="{FF2B5EF4-FFF2-40B4-BE49-F238E27FC236}">
                <a16:creationId xmlns:a16="http://schemas.microsoft.com/office/drawing/2014/main" id="{566A8108-EC35-4FFA-AFA9-F6EF8438EBE5}"/>
              </a:ext>
            </a:extLst>
          </p:cNvPr>
          <p:cNvSpPr txBox="1"/>
          <p:nvPr/>
        </p:nvSpPr>
        <p:spPr>
          <a:xfrm>
            <a:off x="6589722" y="3753243"/>
            <a:ext cx="2658689" cy="461665"/>
          </a:xfrm>
          <a:prstGeom prst="rect">
            <a:avLst/>
          </a:prstGeom>
          <a:noFill/>
        </p:spPr>
        <p:txBody>
          <a:bodyPr wrap="square" rtlCol="0">
            <a:spAutoFit/>
          </a:bodyPr>
          <a:lstStyle/>
          <a:p>
            <a:r>
              <a:rPr lang="en-SG" sz="2400" dirty="0">
                <a:solidFill>
                  <a:schemeClr val="accent2">
                    <a:lumMod val="75000"/>
                  </a:schemeClr>
                </a:solidFill>
              </a:rPr>
              <a:t>Same level Court</a:t>
            </a:r>
          </a:p>
        </p:txBody>
      </p:sp>
      <p:sp>
        <p:nvSpPr>
          <p:cNvPr id="6" name="TextBox 5">
            <a:extLst>
              <a:ext uri="{FF2B5EF4-FFF2-40B4-BE49-F238E27FC236}">
                <a16:creationId xmlns:a16="http://schemas.microsoft.com/office/drawing/2014/main" id="{CFEEF11A-35D3-4F35-A086-33B0ADEE10E3}"/>
              </a:ext>
            </a:extLst>
          </p:cNvPr>
          <p:cNvSpPr txBox="1"/>
          <p:nvPr/>
        </p:nvSpPr>
        <p:spPr>
          <a:xfrm>
            <a:off x="688904" y="3458543"/>
            <a:ext cx="1487725" cy="2308324"/>
          </a:xfrm>
          <a:prstGeom prst="rect">
            <a:avLst/>
          </a:prstGeom>
          <a:noFill/>
        </p:spPr>
        <p:txBody>
          <a:bodyPr wrap="square" rtlCol="0">
            <a:spAutoFit/>
          </a:bodyPr>
          <a:lstStyle/>
          <a:p>
            <a:r>
              <a:rPr lang="en-SG" sz="2000" dirty="0">
                <a:solidFill>
                  <a:schemeClr val="accent2">
                    <a:lumMod val="75000"/>
                  </a:schemeClr>
                </a:solidFill>
              </a:rPr>
              <a:t>Court in another hierarchy </a:t>
            </a:r>
          </a:p>
          <a:p>
            <a:r>
              <a:rPr lang="en-SG" sz="2000" dirty="0">
                <a:solidFill>
                  <a:schemeClr val="accent2">
                    <a:lumMod val="75000"/>
                  </a:schemeClr>
                </a:solidFill>
              </a:rPr>
              <a:t>(</a:t>
            </a:r>
            <a:r>
              <a:rPr lang="en-SG" sz="2000" dirty="0" err="1">
                <a:solidFill>
                  <a:schemeClr val="accent2">
                    <a:lumMod val="75000"/>
                  </a:schemeClr>
                </a:solidFill>
              </a:rPr>
              <a:t>eg</a:t>
            </a:r>
            <a:r>
              <a:rPr lang="en-SG" sz="2000" dirty="0">
                <a:solidFill>
                  <a:schemeClr val="accent2">
                    <a:lumMod val="75000"/>
                  </a:schemeClr>
                </a:solidFill>
              </a:rPr>
              <a:t>; UK Courts, Malaysian Courts)</a:t>
            </a:r>
          </a:p>
        </p:txBody>
      </p:sp>
      <p:cxnSp>
        <p:nvCxnSpPr>
          <p:cNvPr id="8" name="Straight Connector 7">
            <a:extLst>
              <a:ext uri="{FF2B5EF4-FFF2-40B4-BE49-F238E27FC236}">
                <a16:creationId xmlns:a16="http://schemas.microsoft.com/office/drawing/2014/main" id="{12F86252-64B4-4E78-8C36-6F9556C3A802}"/>
              </a:ext>
            </a:extLst>
          </p:cNvPr>
          <p:cNvCxnSpPr>
            <a:cxnSpLocks/>
          </p:cNvCxnSpPr>
          <p:nvPr/>
        </p:nvCxnSpPr>
        <p:spPr>
          <a:xfrm>
            <a:off x="4375987" y="2057400"/>
            <a:ext cx="0" cy="1749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B4E770E-594C-4A2E-817E-A1CF08D0E959}"/>
              </a:ext>
            </a:extLst>
          </p:cNvPr>
          <p:cNvCxnSpPr>
            <a:cxnSpLocks/>
          </p:cNvCxnSpPr>
          <p:nvPr/>
        </p:nvCxnSpPr>
        <p:spPr>
          <a:xfrm>
            <a:off x="5312152" y="3996188"/>
            <a:ext cx="121189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550EB1C-3A1A-4980-A8BE-90E5F1D41B14}"/>
              </a:ext>
            </a:extLst>
          </p:cNvPr>
          <p:cNvCxnSpPr>
            <a:cxnSpLocks/>
          </p:cNvCxnSpPr>
          <p:nvPr/>
        </p:nvCxnSpPr>
        <p:spPr>
          <a:xfrm flipV="1">
            <a:off x="2148684" y="3997016"/>
            <a:ext cx="1283118" cy="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D537731-A577-4217-91A2-38C1CDD28B22}"/>
              </a:ext>
            </a:extLst>
          </p:cNvPr>
          <p:cNvSpPr txBox="1"/>
          <p:nvPr/>
        </p:nvSpPr>
        <p:spPr>
          <a:xfrm>
            <a:off x="2251041" y="3645522"/>
            <a:ext cx="1180761" cy="338554"/>
          </a:xfrm>
          <a:prstGeom prst="rect">
            <a:avLst/>
          </a:prstGeom>
          <a:noFill/>
        </p:spPr>
        <p:txBody>
          <a:bodyPr wrap="square" rtlCol="0">
            <a:spAutoFit/>
          </a:bodyPr>
          <a:lstStyle/>
          <a:p>
            <a:r>
              <a:rPr lang="en-SG" sz="1600" dirty="0">
                <a:solidFill>
                  <a:srgbClr val="00B050"/>
                </a:solidFill>
              </a:rPr>
              <a:t>persuasive</a:t>
            </a:r>
          </a:p>
        </p:txBody>
      </p:sp>
      <p:sp>
        <p:nvSpPr>
          <p:cNvPr id="17" name="TextBox 16">
            <a:extLst>
              <a:ext uri="{FF2B5EF4-FFF2-40B4-BE49-F238E27FC236}">
                <a16:creationId xmlns:a16="http://schemas.microsoft.com/office/drawing/2014/main" id="{D1A7E4E7-73C6-42F0-AA00-2E57D8115159}"/>
              </a:ext>
            </a:extLst>
          </p:cNvPr>
          <p:cNvSpPr txBox="1"/>
          <p:nvPr/>
        </p:nvSpPr>
        <p:spPr>
          <a:xfrm>
            <a:off x="4511358" y="2667156"/>
            <a:ext cx="926250" cy="338554"/>
          </a:xfrm>
          <a:prstGeom prst="rect">
            <a:avLst/>
          </a:prstGeom>
          <a:noFill/>
        </p:spPr>
        <p:txBody>
          <a:bodyPr wrap="square" rtlCol="0">
            <a:spAutoFit/>
          </a:bodyPr>
          <a:lstStyle/>
          <a:p>
            <a:r>
              <a:rPr lang="en-SG" sz="1600" dirty="0">
                <a:solidFill>
                  <a:srgbClr val="FF0000"/>
                </a:solidFill>
              </a:rPr>
              <a:t>binding</a:t>
            </a:r>
          </a:p>
        </p:txBody>
      </p:sp>
      <p:sp>
        <p:nvSpPr>
          <p:cNvPr id="18" name="TextBox 17">
            <a:extLst>
              <a:ext uri="{FF2B5EF4-FFF2-40B4-BE49-F238E27FC236}">
                <a16:creationId xmlns:a16="http://schemas.microsoft.com/office/drawing/2014/main" id="{52C2D4E4-1D58-423B-B2EC-91012CB6B60B}"/>
              </a:ext>
            </a:extLst>
          </p:cNvPr>
          <p:cNvSpPr txBox="1"/>
          <p:nvPr/>
        </p:nvSpPr>
        <p:spPr>
          <a:xfrm>
            <a:off x="5199002" y="3565887"/>
            <a:ext cx="1108839" cy="338554"/>
          </a:xfrm>
          <a:prstGeom prst="rect">
            <a:avLst/>
          </a:prstGeom>
          <a:noFill/>
        </p:spPr>
        <p:txBody>
          <a:bodyPr wrap="square" rtlCol="0">
            <a:spAutoFit/>
          </a:bodyPr>
          <a:lstStyle/>
          <a:p>
            <a:r>
              <a:rPr lang="en-SG" sz="1600" dirty="0">
                <a:solidFill>
                  <a:srgbClr val="00B050"/>
                </a:solidFill>
              </a:rPr>
              <a:t>persuasive</a:t>
            </a:r>
          </a:p>
        </p:txBody>
      </p:sp>
      <p:sp>
        <p:nvSpPr>
          <p:cNvPr id="19" name="Rectangle 10">
            <a:extLst>
              <a:ext uri="{FF2B5EF4-FFF2-40B4-BE49-F238E27FC236}">
                <a16:creationId xmlns:a16="http://schemas.microsoft.com/office/drawing/2014/main" id="{0F8301CE-BEEC-42A9-BC32-84F655529B20}"/>
              </a:ext>
            </a:extLst>
          </p:cNvPr>
          <p:cNvSpPr txBox="1">
            <a:spLocks noChangeArrowheads="1"/>
          </p:cNvSpPr>
          <p:nvPr/>
        </p:nvSpPr>
        <p:spPr>
          <a:xfrm>
            <a:off x="396558" y="77457"/>
            <a:ext cx="8229600" cy="1143000"/>
          </a:xfrm>
          <a:prstGeom prst="rect">
            <a:avLst/>
          </a:prstGeom>
        </p:spPr>
        <p:txBody>
          <a:bodyPr/>
          <a:lstStyle>
            <a:lvl1pPr algn="ctr" rtl="0" eaLnBrk="0" fontAlgn="base" hangingPunct="0">
              <a:spcBef>
                <a:spcPct val="0"/>
              </a:spcBef>
              <a:spcAft>
                <a:spcPct val="0"/>
              </a:spcAft>
              <a:defRPr sz="4400" b="1">
                <a:solidFill>
                  <a:srgbClr val="3333FF"/>
                </a:solidFill>
                <a:latin typeface="+mj-lt"/>
                <a:ea typeface="+mj-ea"/>
                <a:cs typeface="+mj-cs"/>
              </a:defRPr>
            </a:lvl1pPr>
            <a:lvl2pPr algn="ctr" rtl="0" eaLnBrk="0" fontAlgn="base" hangingPunct="0">
              <a:spcBef>
                <a:spcPct val="0"/>
              </a:spcBef>
              <a:spcAft>
                <a:spcPct val="0"/>
              </a:spcAft>
              <a:defRPr sz="4400" b="1">
                <a:solidFill>
                  <a:srgbClr val="3333FF"/>
                </a:solidFill>
                <a:latin typeface="Arial" charset="0"/>
              </a:defRPr>
            </a:lvl2pPr>
            <a:lvl3pPr algn="ctr" rtl="0" eaLnBrk="0" fontAlgn="base" hangingPunct="0">
              <a:spcBef>
                <a:spcPct val="0"/>
              </a:spcBef>
              <a:spcAft>
                <a:spcPct val="0"/>
              </a:spcAft>
              <a:defRPr sz="4400" b="1">
                <a:solidFill>
                  <a:srgbClr val="3333FF"/>
                </a:solidFill>
                <a:latin typeface="Arial" charset="0"/>
              </a:defRPr>
            </a:lvl3pPr>
            <a:lvl4pPr algn="ctr" rtl="0" eaLnBrk="0" fontAlgn="base" hangingPunct="0">
              <a:spcBef>
                <a:spcPct val="0"/>
              </a:spcBef>
              <a:spcAft>
                <a:spcPct val="0"/>
              </a:spcAft>
              <a:defRPr sz="4400" b="1">
                <a:solidFill>
                  <a:srgbClr val="3333FF"/>
                </a:solidFill>
                <a:latin typeface="Arial" charset="0"/>
              </a:defRPr>
            </a:lvl4pPr>
            <a:lvl5pPr algn="ctr" rtl="0" eaLnBrk="0" fontAlgn="base" hangingPunct="0">
              <a:spcBef>
                <a:spcPct val="0"/>
              </a:spcBef>
              <a:spcAft>
                <a:spcPct val="0"/>
              </a:spcAft>
              <a:defRPr sz="4400" b="1">
                <a:solidFill>
                  <a:srgbClr val="3333FF"/>
                </a:solidFill>
                <a:latin typeface="Arial" charset="0"/>
              </a:defRPr>
            </a:lvl5pPr>
            <a:lvl6pPr marL="457200" algn="ctr" rtl="0" fontAlgn="base">
              <a:spcBef>
                <a:spcPct val="0"/>
              </a:spcBef>
              <a:spcAft>
                <a:spcPct val="0"/>
              </a:spcAft>
              <a:defRPr sz="4400" b="1">
                <a:solidFill>
                  <a:srgbClr val="3333FF"/>
                </a:solidFill>
                <a:latin typeface="Arial" charset="0"/>
              </a:defRPr>
            </a:lvl6pPr>
            <a:lvl7pPr marL="914400" algn="ctr" rtl="0" fontAlgn="base">
              <a:spcBef>
                <a:spcPct val="0"/>
              </a:spcBef>
              <a:spcAft>
                <a:spcPct val="0"/>
              </a:spcAft>
              <a:defRPr sz="4400" b="1">
                <a:solidFill>
                  <a:srgbClr val="3333FF"/>
                </a:solidFill>
                <a:latin typeface="Arial" charset="0"/>
              </a:defRPr>
            </a:lvl7pPr>
            <a:lvl8pPr marL="1371600" algn="ctr" rtl="0" fontAlgn="base">
              <a:spcBef>
                <a:spcPct val="0"/>
              </a:spcBef>
              <a:spcAft>
                <a:spcPct val="0"/>
              </a:spcAft>
              <a:defRPr sz="4400" b="1">
                <a:solidFill>
                  <a:srgbClr val="3333FF"/>
                </a:solidFill>
                <a:latin typeface="Arial" charset="0"/>
              </a:defRPr>
            </a:lvl8pPr>
            <a:lvl9pPr marL="1828800" algn="ctr" rtl="0" fontAlgn="base">
              <a:spcBef>
                <a:spcPct val="0"/>
              </a:spcBef>
              <a:spcAft>
                <a:spcPct val="0"/>
              </a:spcAft>
              <a:defRPr sz="4400" b="1">
                <a:solidFill>
                  <a:srgbClr val="3333FF"/>
                </a:solidFill>
                <a:latin typeface="Arial" charset="0"/>
              </a:defRPr>
            </a:lvl9pPr>
          </a:lstStyle>
          <a:p>
            <a:pPr eaLnBrk="1" hangingPunct="1">
              <a:buClrTx/>
              <a:buSzTx/>
            </a:pPr>
            <a:r>
              <a:rPr kumimoji="0" lang="en-US" kern="0" dirty="0"/>
              <a:t>Doctrine of </a:t>
            </a:r>
            <a:br>
              <a:rPr kumimoji="0" lang="en-US" kern="0" dirty="0"/>
            </a:br>
            <a:r>
              <a:rPr kumimoji="0" lang="en-US" kern="0" dirty="0"/>
              <a:t>Binding Precedents</a:t>
            </a:r>
          </a:p>
        </p:txBody>
      </p:sp>
    </p:spTree>
    <p:extLst>
      <p:ext uri="{BB962C8B-B14F-4D97-AF65-F5344CB8AC3E}">
        <p14:creationId xmlns:p14="http://schemas.microsoft.com/office/powerpoint/2010/main" val="154015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8"/>
          <p:cNvSpPr>
            <a:spLocks noGrp="1" noChangeArrowheads="1"/>
          </p:cNvSpPr>
          <p:nvPr>
            <p:ph type="title"/>
          </p:nvPr>
        </p:nvSpPr>
        <p:spPr/>
        <p:txBody>
          <a:bodyPr/>
          <a:lstStyle/>
          <a:p>
            <a:pPr eaLnBrk="1" hangingPunct="1"/>
            <a:r>
              <a:rPr lang="en-US"/>
              <a:t>Classifications of Law</a:t>
            </a:r>
          </a:p>
        </p:txBody>
      </p:sp>
      <p:sp>
        <p:nvSpPr>
          <p:cNvPr id="4100" name="Rectangle 9"/>
          <p:cNvSpPr>
            <a:spLocks noGrp="1" noChangeArrowheads="1"/>
          </p:cNvSpPr>
          <p:nvPr>
            <p:ph idx="1"/>
          </p:nvPr>
        </p:nvSpPr>
        <p:spPr/>
        <p:txBody>
          <a:bodyPr/>
          <a:lstStyle/>
          <a:p>
            <a:pPr marL="0" indent="0" eaLnBrk="1" hangingPunct="1">
              <a:buNone/>
            </a:pPr>
            <a:r>
              <a:rPr lang="en-SG" sz="3600" dirty="0"/>
              <a:t>Two broad and separate entities of law: </a:t>
            </a:r>
            <a:endParaRPr lang="en-US" sz="3600" dirty="0"/>
          </a:p>
          <a:p>
            <a:pPr eaLnBrk="1" hangingPunct="1"/>
            <a:r>
              <a:rPr lang="en-US" sz="3600" dirty="0"/>
              <a:t>Criminal Law</a:t>
            </a:r>
          </a:p>
          <a:p>
            <a:pPr eaLnBrk="1" hangingPunct="1"/>
            <a:r>
              <a:rPr lang="en-US" sz="3600" dirty="0"/>
              <a:t>Civil Law</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3</a:t>
            </a:fld>
            <a:endParaRPr lang="en-GB"/>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0"/>
          <p:cNvSpPr>
            <a:spLocks noGrp="1" noChangeArrowheads="1"/>
          </p:cNvSpPr>
          <p:nvPr>
            <p:ph type="title"/>
          </p:nvPr>
        </p:nvSpPr>
        <p:spPr>
          <a:xfrm>
            <a:off x="-990600" y="172968"/>
            <a:ext cx="8229600" cy="1143000"/>
          </a:xfrm>
        </p:spPr>
        <p:txBody>
          <a:bodyPr/>
          <a:lstStyle/>
          <a:p>
            <a:pPr eaLnBrk="1" hangingPunct="1"/>
            <a:r>
              <a:rPr lang="en-US" sz="4000" dirty="0"/>
              <a:t>But, how did Singapore </a:t>
            </a:r>
            <a:br>
              <a:rPr lang="en-US" sz="4000" dirty="0"/>
            </a:br>
            <a:r>
              <a:rPr lang="en-US" sz="4000" dirty="0"/>
              <a:t>law originate?</a:t>
            </a:r>
            <a:endParaRPr lang="en-GB" sz="4000" dirty="0"/>
          </a:p>
        </p:txBody>
      </p:sp>
      <p:sp>
        <p:nvSpPr>
          <p:cNvPr id="13315" name="Rectangle 21"/>
          <p:cNvSpPr>
            <a:spLocks noGrp="1" noChangeArrowheads="1"/>
          </p:cNvSpPr>
          <p:nvPr>
            <p:ph idx="1"/>
          </p:nvPr>
        </p:nvSpPr>
        <p:spPr/>
        <p:txBody>
          <a:bodyPr/>
          <a:lstStyle/>
          <a:p>
            <a:pPr eaLnBrk="1" hangingPunct="1">
              <a:lnSpc>
                <a:spcPct val="90000"/>
              </a:lnSpc>
            </a:pPr>
            <a:r>
              <a:rPr lang="en-US" sz="2200" dirty="0"/>
              <a:t>By </a:t>
            </a:r>
            <a:r>
              <a:rPr lang="en-US" sz="2200" u="sng" dirty="0">
                <a:solidFill>
                  <a:srgbClr val="FF0000"/>
                </a:solidFill>
              </a:rPr>
              <a:t>reception of English law</a:t>
            </a:r>
          </a:p>
          <a:p>
            <a:pPr algn="just" eaLnBrk="1" hangingPunct="1">
              <a:lnSpc>
                <a:spcPct val="90000"/>
              </a:lnSpc>
            </a:pPr>
            <a:r>
              <a:rPr lang="en-US" sz="2200" dirty="0"/>
              <a:t>In 1819, when Singapore passed into British hands, it consisted of only a few fishing villages inhibited by some Malay fishermen.  There was no existing laws or any tribunals to enforce them.</a:t>
            </a:r>
          </a:p>
          <a:p>
            <a:pPr algn="just" eaLnBrk="1" hangingPunct="1">
              <a:lnSpc>
                <a:spcPct val="90000"/>
              </a:lnSpc>
            </a:pPr>
            <a:r>
              <a:rPr lang="en-US" sz="2200" dirty="0"/>
              <a:t>When acquired by East India Company, law of England was taken as governing law.</a:t>
            </a:r>
          </a:p>
          <a:p>
            <a:pPr algn="just" eaLnBrk="1" hangingPunct="1">
              <a:lnSpc>
                <a:spcPct val="90000"/>
              </a:lnSpc>
            </a:pPr>
            <a:r>
              <a:rPr lang="en-US" sz="2200" dirty="0"/>
              <a:t>Raffles in 1823, prepared the Memorandum stated that English laws must be enforced in Singapore “</a:t>
            </a:r>
            <a:r>
              <a:rPr lang="en-US" sz="2200" i="1" dirty="0"/>
              <a:t>with due consideration to the habits and usages of the people</a:t>
            </a:r>
            <a:r>
              <a:rPr lang="en-US" sz="2200" dirty="0"/>
              <a:t>”.  That is, it must not ignore local religions, manners and usages.</a:t>
            </a:r>
          </a:p>
          <a:p>
            <a:pPr algn="just" eaLnBrk="1" hangingPunct="1">
              <a:lnSpc>
                <a:spcPct val="90000"/>
              </a:lnSpc>
            </a:pPr>
            <a:r>
              <a:rPr lang="en-US" sz="2200" dirty="0"/>
              <a:t>In 1826, by the Second Charter of Justice, Singapore received English common law, equity and statute for the first time (referred to as </a:t>
            </a:r>
            <a:r>
              <a:rPr lang="en-US" sz="2200" u="sng" dirty="0">
                <a:solidFill>
                  <a:srgbClr val="FF0000"/>
                </a:solidFill>
              </a:rPr>
              <a:t>General Reception of English Law</a:t>
            </a:r>
            <a:r>
              <a:rPr lang="en-US" sz="2200" dirty="0"/>
              <a:t>).</a:t>
            </a:r>
          </a:p>
        </p:txBody>
      </p:sp>
      <p:sp>
        <p:nvSpPr>
          <p:cNvPr id="4" name="Slide Number Placeholder 3"/>
          <p:cNvSpPr>
            <a:spLocks noGrp="1"/>
          </p:cNvSpPr>
          <p:nvPr>
            <p:ph type="sldNum" sz="quarter" idx="12"/>
          </p:nvPr>
        </p:nvSpPr>
        <p:spPr/>
        <p:txBody>
          <a:bodyPr/>
          <a:lstStyle/>
          <a:p>
            <a:pPr>
              <a:defRPr/>
            </a:pPr>
            <a:fld id="{F73DEDDE-E4F4-437B-8742-29F3DC6B907A}" type="slidenum">
              <a:rPr lang="en-GB" smtClean="0"/>
              <a:pPr>
                <a:defRPr/>
              </a:pPr>
              <a:t>30</a:t>
            </a:fld>
            <a:endParaRPr lang="en-GB"/>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a:t>English Law</a:t>
            </a:r>
            <a:endParaRPr lang="en-GB" sz="4000"/>
          </a:p>
        </p:txBody>
      </p:sp>
      <p:sp>
        <p:nvSpPr>
          <p:cNvPr id="14339" name="Rectangle 3"/>
          <p:cNvSpPr>
            <a:spLocks noGrp="1" noChangeArrowheads="1"/>
          </p:cNvSpPr>
          <p:nvPr>
            <p:ph type="body" idx="1"/>
          </p:nvPr>
        </p:nvSpPr>
        <p:spPr>
          <a:xfrm>
            <a:off x="457200" y="1668403"/>
            <a:ext cx="8229600" cy="4648200"/>
          </a:xfrm>
        </p:spPr>
        <p:txBody>
          <a:bodyPr/>
          <a:lstStyle/>
          <a:p>
            <a:pPr algn="just" eaLnBrk="1" hangingPunct="1"/>
            <a:r>
              <a:rPr lang="en-US" sz="2400" dirty="0"/>
              <a:t>Today, a lot of these English laws have been repealed, or abolished, by the Singapore Parliament for lack of practicality. </a:t>
            </a:r>
          </a:p>
          <a:p>
            <a:pPr algn="just" eaLnBrk="1" hangingPunct="1"/>
            <a:r>
              <a:rPr lang="en-US" sz="2400" dirty="0"/>
              <a:t>However, </a:t>
            </a:r>
            <a:r>
              <a:rPr lang="en-US" sz="2400" u="sng" dirty="0">
                <a:solidFill>
                  <a:srgbClr val="FF0000"/>
                </a:solidFill>
              </a:rPr>
              <a:t>some English laws continue to influence our laws</a:t>
            </a:r>
            <a:r>
              <a:rPr lang="en-US" sz="2400" dirty="0"/>
              <a:t> and in </a:t>
            </a:r>
            <a:r>
              <a:rPr lang="en-US" sz="2400" u="sng" dirty="0">
                <a:solidFill>
                  <a:srgbClr val="FF0000"/>
                </a:solidFill>
              </a:rPr>
              <a:t>some cases have become accepted as part of our law</a:t>
            </a:r>
            <a:r>
              <a:rPr lang="en-US" sz="2400" dirty="0"/>
              <a:t> e.g. The Sale of Goods Act.</a:t>
            </a:r>
          </a:p>
          <a:p>
            <a:pPr algn="just" eaLnBrk="1" hangingPunct="1"/>
            <a:r>
              <a:rPr lang="en-US" sz="2400" dirty="0"/>
              <a:t>This is the reason why Singapore judges today will still look to previously decided English cases, or </a:t>
            </a:r>
            <a:r>
              <a:rPr lang="en-US" sz="2400" u="sng" dirty="0">
                <a:solidFill>
                  <a:srgbClr val="FF0000"/>
                </a:solidFill>
              </a:rPr>
              <a:t>precedents</a:t>
            </a:r>
            <a:r>
              <a:rPr lang="en-US" sz="2400" dirty="0"/>
              <a:t>, to help them in their decisions. However, they may not follow the outcome of these English cases because the Singaporean context may require the judges to decide differently from the English Courts.</a:t>
            </a:r>
          </a:p>
        </p:txBody>
      </p:sp>
      <p:sp>
        <p:nvSpPr>
          <p:cNvPr id="4" name="Slide Number Placeholder 3"/>
          <p:cNvSpPr>
            <a:spLocks noGrp="1"/>
          </p:cNvSpPr>
          <p:nvPr>
            <p:ph type="sldNum" sz="quarter" idx="12"/>
          </p:nvPr>
        </p:nvSpPr>
        <p:spPr/>
        <p:txBody>
          <a:bodyPr/>
          <a:lstStyle/>
          <a:p>
            <a:pPr>
              <a:defRPr/>
            </a:pPr>
            <a:fld id="{F73DEDDE-E4F4-437B-8742-29F3DC6B907A}" type="slidenum">
              <a:rPr lang="en-GB" smtClean="0"/>
              <a:pPr>
                <a:defRPr/>
              </a:pPr>
              <a:t>31</a:t>
            </a:fld>
            <a:endParaRPr lang="en-GB"/>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6"/>
          <p:cNvGrpSpPr>
            <a:grpSpLocks/>
          </p:cNvGrpSpPr>
          <p:nvPr/>
        </p:nvGrpSpPr>
        <p:grpSpPr bwMode="auto">
          <a:xfrm>
            <a:off x="0" y="1406525"/>
            <a:ext cx="9144000" cy="34925"/>
            <a:chOff x="0" y="22"/>
            <a:chExt cx="5760" cy="22"/>
          </a:xfrm>
        </p:grpSpPr>
        <p:sp>
          <p:nvSpPr>
            <p:cNvPr id="15373" name="Rectangle 2"/>
            <p:cNvSpPr>
              <a:spLocks noChangeArrowheads="1"/>
            </p:cNvSpPr>
            <p:nvPr/>
          </p:nvSpPr>
          <p:spPr bwMode="auto">
            <a:xfrm>
              <a:off x="0" y="22"/>
              <a:ext cx="5760" cy="22"/>
            </a:xfrm>
            <a:prstGeom prst="rect">
              <a:avLst/>
            </a:prstGeom>
            <a:noFill/>
            <a:ln w="9525">
              <a:noFill/>
              <a:miter lim="800000"/>
              <a:headEnd/>
              <a:tailEnd/>
            </a:ln>
          </p:spPr>
          <p:txBody>
            <a:bodyPr>
              <a:spAutoFit/>
            </a:bodyPr>
            <a:lstStyle/>
            <a:p>
              <a:endParaRPr lang="en-SG"/>
            </a:p>
          </p:txBody>
        </p:sp>
        <p:sp>
          <p:nvSpPr>
            <p:cNvPr id="15374" name="Rectangle 3"/>
            <p:cNvSpPr>
              <a:spLocks noChangeArrowheads="1"/>
            </p:cNvSpPr>
            <p:nvPr/>
          </p:nvSpPr>
          <p:spPr bwMode="auto">
            <a:xfrm>
              <a:off x="0" y="22"/>
              <a:ext cx="5645" cy="0"/>
            </a:xfrm>
            <a:prstGeom prst="rect">
              <a:avLst/>
            </a:prstGeom>
            <a:noFill/>
            <a:ln w="9525">
              <a:noFill/>
              <a:miter lim="800000"/>
              <a:headEnd/>
              <a:tailEnd/>
            </a:ln>
          </p:spPr>
          <p:txBody>
            <a:bodyPr>
              <a:spAutoFit/>
            </a:bodyPr>
            <a:lstStyle/>
            <a:p>
              <a:endParaRPr lang="en-SG"/>
            </a:p>
          </p:txBody>
        </p:sp>
      </p:grpSp>
      <p:sp>
        <p:nvSpPr>
          <p:cNvPr id="15365" name="Rectangle 5"/>
          <p:cNvSpPr>
            <a:spLocks noChangeArrowheads="1"/>
          </p:cNvSpPr>
          <p:nvPr/>
        </p:nvSpPr>
        <p:spPr bwMode="auto">
          <a:xfrm>
            <a:off x="0" y="1624013"/>
            <a:ext cx="9144000" cy="0"/>
          </a:xfrm>
          <a:prstGeom prst="rect">
            <a:avLst/>
          </a:prstGeom>
          <a:noFill/>
          <a:ln w="9525">
            <a:noFill/>
            <a:miter lim="800000"/>
            <a:headEnd/>
            <a:tailEnd/>
          </a:ln>
        </p:spPr>
        <p:txBody>
          <a:bodyPr>
            <a:spAutoFit/>
          </a:bodyPr>
          <a:lstStyle/>
          <a:p>
            <a:endParaRPr lang="en-SG"/>
          </a:p>
        </p:txBody>
      </p:sp>
      <p:sp>
        <p:nvSpPr>
          <p:cNvPr id="15369" name="Rectangle 28"/>
          <p:cNvSpPr>
            <a:spLocks noChangeArrowheads="1"/>
          </p:cNvSpPr>
          <p:nvPr/>
        </p:nvSpPr>
        <p:spPr bwMode="auto">
          <a:xfrm>
            <a:off x="2171700" y="2081213"/>
            <a:ext cx="8869363" cy="0"/>
          </a:xfrm>
          <a:prstGeom prst="rect">
            <a:avLst/>
          </a:prstGeom>
          <a:noFill/>
          <a:ln w="9525">
            <a:noFill/>
            <a:miter lim="800000"/>
            <a:headEnd/>
            <a:tailEnd/>
          </a:ln>
        </p:spPr>
        <p:txBody>
          <a:bodyPr>
            <a:spAutoFit/>
          </a:bodyPr>
          <a:lstStyle/>
          <a:p>
            <a:endParaRPr lang="en-SG"/>
          </a:p>
        </p:txBody>
      </p:sp>
      <p:sp>
        <p:nvSpPr>
          <p:cNvPr id="15372" name="Text Box 31"/>
          <p:cNvSpPr txBox="1">
            <a:spLocks noChangeArrowheads="1"/>
          </p:cNvSpPr>
          <p:nvPr/>
        </p:nvSpPr>
        <p:spPr bwMode="auto">
          <a:xfrm>
            <a:off x="1366631" y="5679362"/>
            <a:ext cx="1257300" cy="707886"/>
          </a:xfrm>
          <a:prstGeom prst="rect">
            <a:avLst/>
          </a:prstGeom>
          <a:noFill/>
          <a:ln w="9525">
            <a:noFill/>
            <a:miter lim="800000"/>
            <a:headEnd/>
            <a:tailEnd/>
          </a:ln>
        </p:spPr>
        <p:txBody>
          <a:bodyPr wrap="square">
            <a:spAutoFit/>
          </a:bodyPr>
          <a:lstStyle/>
          <a:p>
            <a:pPr>
              <a:spcBef>
                <a:spcPts val="0"/>
              </a:spcBef>
            </a:pPr>
            <a:r>
              <a:rPr lang="en-US" sz="2000" dirty="0">
                <a:latin typeface="+mj-lt"/>
              </a:rPr>
              <a:t>State Courts</a:t>
            </a:r>
          </a:p>
        </p:txBody>
      </p:sp>
      <p:sp>
        <p:nvSpPr>
          <p:cNvPr id="16" name="Text Box 31"/>
          <p:cNvSpPr txBox="1">
            <a:spLocks noChangeArrowheads="1"/>
          </p:cNvSpPr>
          <p:nvPr/>
        </p:nvSpPr>
        <p:spPr bwMode="auto">
          <a:xfrm>
            <a:off x="3276600" y="3146665"/>
            <a:ext cx="4143183" cy="400110"/>
          </a:xfrm>
          <a:prstGeom prst="rect">
            <a:avLst/>
          </a:prstGeom>
          <a:noFill/>
          <a:ln w="9525">
            <a:noFill/>
            <a:miter lim="800000"/>
            <a:headEnd/>
            <a:tailEnd/>
          </a:ln>
        </p:spPr>
        <p:txBody>
          <a:bodyPr wrap="square">
            <a:spAutoFit/>
          </a:bodyPr>
          <a:lstStyle/>
          <a:p>
            <a:pPr algn="r">
              <a:spcBef>
                <a:spcPts val="0"/>
              </a:spcBef>
            </a:pPr>
            <a:r>
              <a:rPr lang="en-US" sz="2000" dirty="0">
                <a:latin typeface="+mj-lt"/>
              </a:rPr>
              <a:t>Current Supreme Court </a:t>
            </a:r>
          </a:p>
        </p:txBody>
      </p:sp>
      <p:sp>
        <p:nvSpPr>
          <p:cNvPr id="3" name="Slide Number Placeholder 2"/>
          <p:cNvSpPr>
            <a:spLocks noGrp="1"/>
          </p:cNvSpPr>
          <p:nvPr>
            <p:ph type="sldNum" sz="quarter" idx="12"/>
          </p:nvPr>
        </p:nvSpPr>
        <p:spPr/>
        <p:txBody>
          <a:bodyPr/>
          <a:lstStyle/>
          <a:p>
            <a:pPr>
              <a:defRPr/>
            </a:pPr>
            <a:fld id="{3E11F60D-D335-4465-A06A-A195DC5AB835}" type="slidenum">
              <a:rPr lang="en-GB" smtClean="0"/>
              <a:pPr>
                <a:defRPr/>
              </a:pPr>
              <a:t>32</a:t>
            </a:fld>
            <a:endParaRPr lang="en-GB"/>
          </a:p>
        </p:txBody>
      </p:sp>
      <p:sp>
        <p:nvSpPr>
          <p:cNvPr id="13" name="Text Box 29">
            <a:extLst>
              <a:ext uri="{FF2B5EF4-FFF2-40B4-BE49-F238E27FC236}">
                <a16:creationId xmlns:a16="http://schemas.microsoft.com/office/drawing/2014/main" id="{7A342C38-4363-4C25-BEE5-67684567E2A1}"/>
              </a:ext>
            </a:extLst>
          </p:cNvPr>
          <p:cNvSpPr txBox="1">
            <a:spLocks noChangeArrowheads="1"/>
          </p:cNvSpPr>
          <p:nvPr/>
        </p:nvSpPr>
        <p:spPr bwMode="auto">
          <a:xfrm>
            <a:off x="910281" y="3120094"/>
            <a:ext cx="3128682" cy="461665"/>
          </a:xfrm>
          <a:prstGeom prst="rect">
            <a:avLst/>
          </a:prstGeom>
          <a:noFill/>
          <a:ln w="9525">
            <a:noFill/>
            <a:miter lim="800000"/>
            <a:headEnd/>
            <a:tailEnd/>
          </a:ln>
        </p:spPr>
        <p:txBody>
          <a:bodyPr wrap="square">
            <a:spAutoFit/>
          </a:bodyPr>
          <a:lstStyle/>
          <a:p>
            <a:pPr>
              <a:spcBef>
                <a:spcPct val="50000"/>
              </a:spcBef>
            </a:pPr>
            <a:r>
              <a:rPr lang="en-US" sz="2400" dirty="0">
                <a:solidFill>
                  <a:schemeClr val="bg2"/>
                </a:solidFill>
              </a:rPr>
              <a:t>Old Supreme Court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dirty="0"/>
              <a:t>Hierarchy of Singapore Courts</a:t>
            </a:r>
          </a:p>
        </p:txBody>
      </p:sp>
      <p:graphicFrame>
        <p:nvGraphicFramePr>
          <p:cNvPr id="1026" name="Object 3"/>
          <p:cNvGraphicFramePr>
            <a:graphicFrameLocks noGrp="1" noChangeAspect="1"/>
          </p:cNvGraphicFramePr>
          <p:nvPr>
            <p:ph type="dgm" idx="1"/>
          </p:nvPr>
        </p:nvGraphicFramePr>
        <p:xfrm>
          <a:off x="3152775" y="1815306"/>
          <a:ext cx="2838450" cy="4095750"/>
        </p:xfrm>
        <a:graphic>
          <a:graphicData uri="http://schemas.openxmlformats.org/presentationml/2006/ole">
            <mc:AlternateContent xmlns:mc="http://schemas.openxmlformats.org/markup-compatibility/2006">
              <mc:Choice xmlns:v="urn:schemas-microsoft-com:vml" Requires="v">
                <p:oleObj spid="_x0000_s1161" name="MS Org Chart" r:id="rId4" imgW="2838240" imgH="4095720" progId="OrgPlusWOPX.4">
                  <p:embed followColorScheme="full"/>
                </p:oleObj>
              </mc:Choice>
              <mc:Fallback>
                <p:oleObj name="MS Org Chart" r:id="rId4" imgW="2838240" imgH="4095720" progId="OrgPlusWOPX.4">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1815306"/>
                        <a:ext cx="2838450" cy="409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Line 4"/>
          <p:cNvSpPr>
            <a:spLocks noChangeShapeType="1"/>
          </p:cNvSpPr>
          <p:nvPr/>
        </p:nvSpPr>
        <p:spPr bwMode="auto">
          <a:xfrm flipH="1">
            <a:off x="2895600" y="1905000"/>
            <a:ext cx="457200" cy="0"/>
          </a:xfrm>
          <a:prstGeom prst="line">
            <a:avLst/>
          </a:prstGeom>
          <a:noFill/>
          <a:ln w="9525">
            <a:noFill/>
            <a:round/>
            <a:headEnd/>
            <a:tailEnd type="triangle" w="med" len="med"/>
          </a:ln>
        </p:spPr>
        <p:txBody>
          <a:bodyPr/>
          <a:lstStyle/>
          <a:p>
            <a:endParaRPr lang="en-SG"/>
          </a:p>
        </p:txBody>
      </p:sp>
      <p:sp>
        <p:nvSpPr>
          <p:cNvPr id="1030" name="Line 5"/>
          <p:cNvSpPr>
            <a:spLocks noChangeShapeType="1"/>
          </p:cNvSpPr>
          <p:nvPr/>
        </p:nvSpPr>
        <p:spPr bwMode="auto">
          <a:xfrm flipH="1">
            <a:off x="2417616" y="2133600"/>
            <a:ext cx="762000" cy="0"/>
          </a:xfrm>
          <a:prstGeom prst="line">
            <a:avLst/>
          </a:prstGeom>
          <a:noFill/>
          <a:ln w="9525">
            <a:solidFill>
              <a:schemeClr val="bg2"/>
            </a:solidFill>
            <a:round/>
            <a:headEnd/>
            <a:tailEnd/>
          </a:ln>
        </p:spPr>
        <p:txBody>
          <a:bodyPr/>
          <a:lstStyle/>
          <a:p>
            <a:endParaRPr lang="en-SG"/>
          </a:p>
        </p:txBody>
      </p:sp>
      <p:sp>
        <p:nvSpPr>
          <p:cNvPr id="1031" name="Line 6"/>
          <p:cNvSpPr>
            <a:spLocks noChangeShapeType="1"/>
          </p:cNvSpPr>
          <p:nvPr/>
        </p:nvSpPr>
        <p:spPr bwMode="auto">
          <a:xfrm flipH="1">
            <a:off x="2417616" y="3352800"/>
            <a:ext cx="762000" cy="0"/>
          </a:xfrm>
          <a:prstGeom prst="line">
            <a:avLst/>
          </a:prstGeom>
          <a:noFill/>
          <a:ln w="9525">
            <a:solidFill>
              <a:schemeClr val="bg2"/>
            </a:solidFill>
            <a:round/>
            <a:headEnd/>
            <a:tailEnd/>
          </a:ln>
        </p:spPr>
        <p:txBody>
          <a:bodyPr/>
          <a:lstStyle/>
          <a:p>
            <a:endParaRPr lang="en-SG"/>
          </a:p>
        </p:txBody>
      </p:sp>
      <p:sp>
        <p:nvSpPr>
          <p:cNvPr id="1032" name="Line 7"/>
          <p:cNvSpPr>
            <a:spLocks noChangeShapeType="1"/>
          </p:cNvSpPr>
          <p:nvPr/>
        </p:nvSpPr>
        <p:spPr bwMode="auto">
          <a:xfrm>
            <a:off x="2417616" y="2133600"/>
            <a:ext cx="0" cy="1219200"/>
          </a:xfrm>
          <a:prstGeom prst="line">
            <a:avLst/>
          </a:prstGeom>
          <a:noFill/>
          <a:ln w="9525">
            <a:solidFill>
              <a:schemeClr val="bg2"/>
            </a:solidFill>
            <a:round/>
            <a:headEnd/>
            <a:tailEnd/>
          </a:ln>
        </p:spPr>
        <p:txBody>
          <a:bodyPr/>
          <a:lstStyle/>
          <a:p>
            <a:endParaRPr lang="en-SG"/>
          </a:p>
        </p:txBody>
      </p:sp>
      <p:sp>
        <p:nvSpPr>
          <p:cNvPr id="1033" name="Line 9"/>
          <p:cNvSpPr>
            <a:spLocks noChangeShapeType="1"/>
          </p:cNvSpPr>
          <p:nvPr/>
        </p:nvSpPr>
        <p:spPr bwMode="auto">
          <a:xfrm flipH="1">
            <a:off x="2265216" y="2743200"/>
            <a:ext cx="152400" cy="0"/>
          </a:xfrm>
          <a:prstGeom prst="line">
            <a:avLst/>
          </a:prstGeom>
          <a:noFill/>
          <a:ln w="9525">
            <a:solidFill>
              <a:schemeClr val="bg2"/>
            </a:solidFill>
            <a:round/>
            <a:headEnd/>
            <a:tailEnd/>
          </a:ln>
        </p:spPr>
        <p:txBody>
          <a:bodyPr/>
          <a:lstStyle/>
          <a:p>
            <a:endParaRPr lang="en-SG"/>
          </a:p>
        </p:txBody>
      </p:sp>
      <p:sp>
        <p:nvSpPr>
          <p:cNvPr id="1034" name="Text Box 10"/>
          <p:cNvSpPr txBox="1">
            <a:spLocks noChangeArrowheads="1"/>
          </p:cNvSpPr>
          <p:nvPr/>
        </p:nvSpPr>
        <p:spPr bwMode="auto">
          <a:xfrm>
            <a:off x="900540" y="2295842"/>
            <a:ext cx="1524001" cy="904558"/>
          </a:xfrm>
          <a:prstGeom prst="rect">
            <a:avLst/>
          </a:prstGeom>
          <a:noFill/>
          <a:ln w="9525">
            <a:noFill/>
            <a:miter lim="800000"/>
            <a:headEnd/>
            <a:tailEnd/>
          </a:ln>
        </p:spPr>
        <p:txBody>
          <a:bodyPr>
            <a:spAutoFit/>
          </a:bodyPr>
          <a:lstStyle/>
          <a:p>
            <a:pPr>
              <a:spcBef>
                <a:spcPct val="50000"/>
              </a:spcBef>
            </a:pPr>
            <a:r>
              <a:rPr lang="en-US" sz="2400" dirty="0"/>
              <a:t>Supreme Court</a:t>
            </a:r>
          </a:p>
        </p:txBody>
      </p:sp>
      <p:sp>
        <p:nvSpPr>
          <p:cNvPr id="1035" name="Line 11"/>
          <p:cNvSpPr>
            <a:spLocks noChangeShapeType="1"/>
          </p:cNvSpPr>
          <p:nvPr/>
        </p:nvSpPr>
        <p:spPr bwMode="auto">
          <a:xfrm flipH="1">
            <a:off x="2408380" y="4343400"/>
            <a:ext cx="762000" cy="0"/>
          </a:xfrm>
          <a:prstGeom prst="line">
            <a:avLst/>
          </a:prstGeom>
          <a:noFill/>
          <a:ln w="9525">
            <a:solidFill>
              <a:schemeClr val="bg2"/>
            </a:solidFill>
            <a:round/>
            <a:headEnd/>
            <a:tailEnd/>
          </a:ln>
        </p:spPr>
        <p:txBody>
          <a:bodyPr/>
          <a:lstStyle/>
          <a:p>
            <a:endParaRPr lang="en-SG"/>
          </a:p>
        </p:txBody>
      </p:sp>
      <p:sp>
        <p:nvSpPr>
          <p:cNvPr id="1036" name="Line 12"/>
          <p:cNvSpPr>
            <a:spLocks noChangeShapeType="1"/>
          </p:cNvSpPr>
          <p:nvPr/>
        </p:nvSpPr>
        <p:spPr bwMode="auto">
          <a:xfrm flipH="1">
            <a:off x="2408380" y="5638800"/>
            <a:ext cx="762000" cy="0"/>
          </a:xfrm>
          <a:prstGeom prst="line">
            <a:avLst/>
          </a:prstGeom>
          <a:noFill/>
          <a:ln w="9525">
            <a:solidFill>
              <a:schemeClr val="bg2"/>
            </a:solidFill>
            <a:round/>
            <a:headEnd/>
            <a:tailEnd/>
          </a:ln>
        </p:spPr>
        <p:txBody>
          <a:bodyPr/>
          <a:lstStyle/>
          <a:p>
            <a:endParaRPr lang="en-SG"/>
          </a:p>
        </p:txBody>
      </p:sp>
      <p:sp>
        <p:nvSpPr>
          <p:cNvPr id="1037" name="Line 13"/>
          <p:cNvSpPr>
            <a:spLocks noChangeShapeType="1"/>
          </p:cNvSpPr>
          <p:nvPr/>
        </p:nvSpPr>
        <p:spPr bwMode="auto">
          <a:xfrm>
            <a:off x="2408380" y="4343400"/>
            <a:ext cx="0" cy="1295400"/>
          </a:xfrm>
          <a:prstGeom prst="line">
            <a:avLst/>
          </a:prstGeom>
          <a:noFill/>
          <a:ln w="9525">
            <a:solidFill>
              <a:schemeClr val="bg2"/>
            </a:solidFill>
            <a:round/>
            <a:headEnd/>
            <a:tailEnd/>
          </a:ln>
        </p:spPr>
        <p:txBody>
          <a:bodyPr/>
          <a:lstStyle/>
          <a:p>
            <a:endParaRPr lang="en-SG"/>
          </a:p>
        </p:txBody>
      </p:sp>
      <p:sp>
        <p:nvSpPr>
          <p:cNvPr id="1038" name="Text Box 14"/>
          <p:cNvSpPr txBox="1">
            <a:spLocks noChangeArrowheads="1"/>
          </p:cNvSpPr>
          <p:nvPr/>
        </p:nvSpPr>
        <p:spPr bwMode="auto">
          <a:xfrm>
            <a:off x="1057506" y="4581254"/>
            <a:ext cx="1353186" cy="914097"/>
          </a:xfrm>
          <a:prstGeom prst="rect">
            <a:avLst/>
          </a:prstGeom>
          <a:noFill/>
          <a:ln w="9525">
            <a:noFill/>
            <a:miter lim="800000"/>
            <a:headEnd/>
            <a:tailEnd/>
          </a:ln>
        </p:spPr>
        <p:txBody>
          <a:bodyPr wrap="square">
            <a:spAutoFit/>
          </a:bodyPr>
          <a:lstStyle/>
          <a:p>
            <a:pPr>
              <a:spcBef>
                <a:spcPts val="0"/>
              </a:spcBef>
            </a:pPr>
            <a:r>
              <a:rPr lang="en-US" sz="2400" dirty="0"/>
              <a:t>State </a:t>
            </a:r>
          </a:p>
          <a:p>
            <a:pPr>
              <a:spcBef>
                <a:spcPts val="0"/>
              </a:spcBef>
            </a:pPr>
            <a:r>
              <a:rPr lang="en-US" sz="2400" dirty="0"/>
              <a:t>Courts</a:t>
            </a:r>
          </a:p>
        </p:txBody>
      </p:sp>
      <p:sp>
        <p:nvSpPr>
          <p:cNvPr id="1039" name="Line 15"/>
          <p:cNvSpPr>
            <a:spLocks noChangeShapeType="1"/>
          </p:cNvSpPr>
          <p:nvPr/>
        </p:nvSpPr>
        <p:spPr bwMode="auto">
          <a:xfrm flipH="1">
            <a:off x="2255980" y="5026025"/>
            <a:ext cx="152400" cy="0"/>
          </a:xfrm>
          <a:prstGeom prst="line">
            <a:avLst/>
          </a:prstGeom>
          <a:noFill/>
          <a:ln w="9525">
            <a:solidFill>
              <a:schemeClr val="bg2"/>
            </a:solidFill>
            <a:round/>
            <a:headEnd/>
            <a:tailEnd/>
          </a:ln>
        </p:spPr>
        <p:txBody>
          <a:bodyPr/>
          <a:lstStyle/>
          <a:p>
            <a:endParaRPr lang="en-SG"/>
          </a:p>
        </p:txBody>
      </p:sp>
      <p:sp>
        <p:nvSpPr>
          <p:cNvPr id="3" name="Slide Number Placeholder 2"/>
          <p:cNvSpPr>
            <a:spLocks noGrp="1"/>
          </p:cNvSpPr>
          <p:nvPr>
            <p:ph type="sldNum" sz="quarter" idx="12"/>
          </p:nvPr>
        </p:nvSpPr>
        <p:spPr/>
        <p:txBody>
          <a:bodyPr/>
          <a:lstStyle/>
          <a:p>
            <a:pPr>
              <a:defRPr/>
            </a:pPr>
            <a:fld id="{E228D675-8095-4CB2-BC19-15281F22D6F1}" type="slidenum">
              <a:rPr lang="en-GB" smtClean="0"/>
              <a:pPr>
                <a:defRPr/>
              </a:pPr>
              <a:t>33</a:t>
            </a:fld>
            <a:endParaRPr lang="en-GB"/>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type="title"/>
          </p:nvPr>
        </p:nvSpPr>
        <p:spPr>
          <a:xfrm>
            <a:off x="-65214" y="259777"/>
            <a:ext cx="7101072" cy="1143000"/>
          </a:xfrm>
        </p:spPr>
        <p:txBody>
          <a:bodyPr/>
          <a:lstStyle/>
          <a:p>
            <a:pPr eaLnBrk="1" hangingPunct="1"/>
            <a:r>
              <a:rPr lang="en-US" sz="4200" dirty="0"/>
              <a:t>Jurisdiction of the Courts</a:t>
            </a:r>
            <a:endParaRPr lang="en-GB" sz="4200" dirty="0"/>
          </a:p>
        </p:txBody>
      </p:sp>
      <p:sp>
        <p:nvSpPr>
          <p:cNvPr id="16388" name="Rectangle 6"/>
          <p:cNvSpPr>
            <a:spLocks noGrp="1" noChangeArrowheads="1"/>
          </p:cNvSpPr>
          <p:nvPr>
            <p:ph idx="1"/>
          </p:nvPr>
        </p:nvSpPr>
        <p:spPr>
          <a:xfrm>
            <a:off x="457200" y="1143000"/>
            <a:ext cx="8229600" cy="4525963"/>
          </a:xfrm>
        </p:spPr>
        <p:txBody>
          <a:bodyPr/>
          <a:lstStyle/>
          <a:p>
            <a:pPr marL="0" indent="0" eaLnBrk="1" hangingPunct="1">
              <a:buFontTx/>
              <a:buNone/>
            </a:pPr>
            <a:r>
              <a:rPr lang="en-US" sz="2800" dirty="0"/>
              <a:t>The </a:t>
            </a:r>
            <a:r>
              <a:rPr lang="en-US" sz="2800" u="sng" dirty="0">
                <a:solidFill>
                  <a:srgbClr val="FF0000"/>
                </a:solidFill>
              </a:rPr>
              <a:t>jurisdiction</a:t>
            </a:r>
            <a:r>
              <a:rPr lang="en-US" sz="2800" dirty="0"/>
              <a:t> of the Courts </a:t>
            </a:r>
          </a:p>
          <a:p>
            <a:pPr marL="0" indent="0" eaLnBrk="1" hangingPunct="1">
              <a:buFontTx/>
              <a:buNone/>
            </a:pPr>
            <a:r>
              <a:rPr lang="en-US" sz="2800" dirty="0"/>
              <a:t>(i.e. the power to hear cases):</a:t>
            </a:r>
          </a:p>
          <a:p>
            <a:pPr eaLnBrk="1" hangingPunct="1">
              <a:spcBef>
                <a:spcPts val="1200"/>
              </a:spcBef>
            </a:pPr>
            <a:r>
              <a:rPr lang="en-GB" sz="2600" dirty="0"/>
              <a:t>For </a:t>
            </a:r>
            <a:r>
              <a:rPr lang="en-GB" sz="2600" dirty="0">
                <a:solidFill>
                  <a:srgbClr val="FF0000"/>
                </a:solidFill>
              </a:rPr>
              <a:t>Civil Cases</a:t>
            </a:r>
            <a:r>
              <a:rPr lang="en-GB" sz="2600" dirty="0"/>
              <a:t>:-</a:t>
            </a:r>
            <a:endParaRPr lang="en-US" sz="2600" dirty="0"/>
          </a:p>
          <a:p>
            <a:pPr lvl="1" eaLnBrk="1" hangingPunct="1">
              <a:spcBef>
                <a:spcPts val="600"/>
              </a:spcBef>
              <a:buFont typeface="Wingdings" panose="05000000000000000000" pitchFamily="2" charset="2"/>
              <a:buChar char="q"/>
            </a:pPr>
            <a:r>
              <a:rPr lang="en-US" sz="2000" dirty="0"/>
              <a:t>	</a:t>
            </a:r>
            <a:r>
              <a:rPr lang="en-US" sz="2000" dirty="0">
                <a:solidFill>
                  <a:srgbClr val="3333FF"/>
                </a:solidFill>
              </a:rPr>
              <a:t>Court of Appeal – </a:t>
            </a:r>
            <a:r>
              <a:rPr lang="en-US" sz="2000" dirty="0"/>
              <a:t>(hears appeal cases from High Court)</a:t>
            </a:r>
            <a:endParaRPr lang="en-US" sz="2000" dirty="0">
              <a:solidFill>
                <a:srgbClr val="3333FF"/>
              </a:solidFill>
            </a:endParaRPr>
          </a:p>
          <a:p>
            <a:pPr lvl="1" eaLnBrk="1" hangingPunct="1">
              <a:spcBef>
                <a:spcPts val="600"/>
              </a:spcBef>
              <a:buFont typeface="Wingdings" panose="05000000000000000000" pitchFamily="2" charset="2"/>
              <a:buChar char="q"/>
            </a:pPr>
            <a:r>
              <a:rPr lang="en-US" sz="2000" dirty="0"/>
              <a:t>	</a:t>
            </a:r>
            <a:r>
              <a:rPr lang="en-US" sz="2000" dirty="0">
                <a:solidFill>
                  <a:srgbClr val="3333FF"/>
                </a:solidFill>
              </a:rPr>
              <a:t>High Court </a:t>
            </a:r>
            <a:r>
              <a:rPr lang="en-US" sz="2000" dirty="0"/>
              <a:t>- (more than $250,000) </a:t>
            </a:r>
          </a:p>
          <a:p>
            <a:pPr marL="895350" lvl="1" indent="-438150" eaLnBrk="1" hangingPunct="1">
              <a:spcBef>
                <a:spcPts val="600"/>
              </a:spcBef>
              <a:buFont typeface="Wingdings" panose="05000000000000000000" pitchFamily="2" charset="2"/>
              <a:buChar char="q"/>
            </a:pPr>
            <a:r>
              <a:rPr lang="en-US" sz="2000" dirty="0"/>
              <a:t>	</a:t>
            </a:r>
            <a:r>
              <a:rPr lang="en-US" sz="2000" dirty="0">
                <a:solidFill>
                  <a:srgbClr val="3333FF"/>
                </a:solidFill>
              </a:rPr>
              <a:t>District Court </a:t>
            </a:r>
            <a:r>
              <a:rPr lang="en-US" sz="2000" dirty="0"/>
              <a:t>- (more than $60,000 but less than or equal to $250,000)</a:t>
            </a:r>
          </a:p>
          <a:p>
            <a:pPr lvl="1" eaLnBrk="1" hangingPunct="1">
              <a:spcBef>
                <a:spcPts val="600"/>
              </a:spcBef>
              <a:buFont typeface="Wingdings" panose="05000000000000000000" pitchFamily="2" charset="2"/>
              <a:buChar char="q"/>
            </a:pPr>
            <a:r>
              <a:rPr lang="en-US" sz="2000" dirty="0"/>
              <a:t>	</a:t>
            </a:r>
            <a:r>
              <a:rPr lang="en-US" sz="2000" dirty="0">
                <a:solidFill>
                  <a:srgbClr val="3333FF"/>
                </a:solidFill>
              </a:rPr>
              <a:t>Magistrate Court </a:t>
            </a:r>
            <a:r>
              <a:rPr lang="en-US" sz="2000" dirty="0"/>
              <a:t>- (less than or equal to $60,000)</a:t>
            </a:r>
          </a:p>
          <a:p>
            <a:pPr eaLnBrk="1" hangingPunct="1">
              <a:spcBef>
                <a:spcPts val="1200"/>
              </a:spcBef>
              <a:buFont typeface="Arial" panose="020B0604020202020204" pitchFamily="34" charset="0"/>
              <a:buChar char="•"/>
            </a:pPr>
            <a:r>
              <a:rPr lang="en-US" sz="2600" dirty="0"/>
              <a:t>For </a:t>
            </a:r>
            <a:r>
              <a:rPr lang="en-US" sz="2600" dirty="0">
                <a:solidFill>
                  <a:srgbClr val="FF0000"/>
                </a:solidFill>
              </a:rPr>
              <a:t>Criminal Cases</a:t>
            </a:r>
            <a:r>
              <a:rPr lang="en-US" sz="2600" dirty="0"/>
              <a:t>:-</a:t>
            </a:r>
          </a:p>
          <a:p>
            <a:pPr lvl="1" eaLnBrk="1" hangingPunct="1">
              <a:spcBef>
                <a:spcPts val="600"/>
              </a:spcBef>
              <a:buFont typeface="Wingdings" panose="05000000000000000000" pitchFamily="2" charset="2"/>
              <a:buChar char="q"/>
            </a:pPr>
            <a:r>
              <a:rPr lang="en-GB" sz="2000" dirty="0"/>
              <a:t>	Begin at the </a:t>
            </a:r>
            <a:r>
              <a:rPr lang="en-GB" sz="2000" dirty="0">
                <a:solidFill>
                  <a:srgbClr val="3333FF"/>
                </a:solidFill>
              </a:rPr>
              <a:t>Criminal Mentions Court </a:t>
            </a:r>
            <a:r>
              <a:rPr lang="en-GB" sz="2000" dirty="0"/>
              <a:t>(located in the State 	Courts) regardless of offences.</a:t>
            </a:r>
          </a:p>
          <a:p>
            <a:pPr marL="457200" lvl="1" indent="0" eaLnBrk="1" hangingPunct="1">
              <a:spcBef>
                <a:spcPts val="600"/>
              </a:spcBef>
              <a:buNone/>
            </a:pPr>
            <a:r>
              <a:rPr lang="en-GB" sz="2000" i="1" dirty="0"/>
              <a:t>NB: - Small Claims Tribunal – certain types of small civil claims; (limits raised from $10,000 to $20,000 since July 2019 but not in force as yet)</a:t>
            </a:r>
          </a:p>
          <a:p>
            <a:pPr eaLnBrk="1" hangingPunct="1">
              <a:spcBef>
                <a:spcPct val="0"/>
              </a:spcBef>
              <a:buFontTx/>
              <a:buNone/>
            </a:pPr>
            <a:r>
              <a:rPr lang="en-US" sz="2400" i="1" dirty="0"/>
              <a:t>	</a:t>
            </a:r>
          </a:p>
          <a:p>
            <a:pPr eaLnBrk="1" hangingPunct="1">
              <a:buFontTx/>
              <a:buNone/>
            </a:pPr>
            <a:endParaRPr lang="en-GB" dirty="0"/>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34</a:t>
            </a:fld>
            <a:endParaRPr lang="en-GB"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599" y="194849"/>
            <a:ext cx="8229600" cy="1143000"/>
          </a:xfrm>
        </p:spPr>
        <p:txBody>
          <a:bodyPr/>
          <a:lstStyle/>
          <a:p>
            <a:pPr eaLnBrk="1" hangingPunct="1"/>
            <a:r>
              <a:rPr lang="en-US" altLang="en-US"/>
              <a:t>Magistrates Court</a:t>
            </a:r>
          </a:p>
        </p:txBody>
      </p:sp>
      <p:sp>
        <p:nvSpPr>
          <p:cNvPr id="24579" name="Rectangle 3"/>
          <p:cNvSpPr>
            <a:spLocks noGrp="1" noChangeArrowheads="1"/>
          </p:cNvSpPr>
          <p:nvPr>
            <p:ph idx="1"/>
          </p:nvPr>
        </p:nvSpPr>
        <p:spPr>
          <a:xfrm>
            <a:off x="450574" y="1957387"/>
            <a:ext cx="8229600" cy="4525963"/>
          </a:xfrm>
        </p:spPr>
        <p:txBody>
          <a:bodyPr/>
          <a:lstStyle/>
          <a:p>
            <a:pPr algn="just" eaLnBrk="1" hangingPunct="1">
              <a:lnSpc>
                <a:spcPct val="90000"/>
              </a:lnSpc>
            </a:pPr>
            <a:r>
              <a:rPr lang="en-US" altLang="en-US" sz="3000" u="sng" dirty="0"/>
              <a:t>Courts of first instance</a:t>
            </a:r>
            <a:r>
              <a:rPr lang="en-US" altLang="en-US" sz="3000" dirty="0"/>
              <a:t> presided over by a Magistrate</a:t>
            </a:r>
          </a:p>
          <a:p>
            <a:pPr algn="just" eaLnBrk="1" hangingPunct="1">
              <a:lnSpc>
                <a:spcPct val="90000"/>
              </a:lnSpc>
            </a:pPr>
            <a:r>
              <a:rPr lang="en-US" altLang="en-US" sz="3000" dirty="0"/>
              <a:t>Has both civil and criminal jurisdiction</a:t>
            </a:r>
          </a:p>
          <a:p>
            <a:pPr algn="just" eaLnBrk="1" hangingPunct="1">
              <a:lnSpc>
                <a:spcPct val="90000"/>
              </a:lnSpc>
            </a:pPr>
            <a:r>
              <a:rPr lang="en-US" altLang="en-US" sz="3000" dirty="0"/>
              <a:t>Criminal jurisdiction limited to trying cases where max. jail sentence </a:t>
            </a:r>
            <a:r>
              <a:rPr lang="en-US" altLang="en-US" sz="3000" u="sng" dirty="0"/>
              <a:t>do not exceed 5 years</a:t>
            </a:r>
          </a:p>
          <a:p>
            <a:pPr algn="just" eaLnBrk="1" hangingPunct="1">
              <a:lnSpc>
                <a:spcPct val="90000"/>
              </a:lnSpc>
            </a:pPr>
            <a:r>
              <a:rPr lang="en-US" altLang="en-US" sz="3000" dirty="0"/>
              <a:t>Civil jurisdiction limited to $60,000 claim</a:t>
            </a:r>
          </a:p>
          <a:p>
            <a:pPr algn="just" eaLnBrk="1" hangingPunct="1">
              <a:lnSpc>
                <a:spcPct val="90000"/>
              </a:lnSpc>
            </a:pPr>
            <a:r>
              <a:rPr lang="en-US" altLang="en-US" sz="3000" dirty="0"/>
              <a:t>Parties have a right of appeal to High Court (unless otherwise agreed by parties)</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35</a:t>
            </a:fld>
            <a:endParaRPr lang="en-GB"/>
          </a:p>
        </p:txBody>
      </p:sp>
      <p:sp>
        <p:nvSpPr>
          <p:cNvPr id="7" name="Rectangle 6">
            <a:extLst>
              <a:ext uri="{FF2B5EF4-FFF2-40B4-BE49-F238E27FC236}">
                <a16:creationId xmlns:a16="http://schemas.microsoft.com/office/drawing/2014/main" id="{3BC7BA02-4007-421E-835C-B58F1F2D8CCF}"/>
              </a:ext>
            </a:extLst>
          </p:cNvPr>
          <p:cNvSpPr/>
          <p:nvPr/>
        </p:nvSpPr>
        <p:spPr>
          <a:xfrm>
            <a:off x="463826" y="6245224"/>
            <a:ext cx="8413474" cy="369332"/>
          </a:xfrm>
          <a:prstGeom prst="rect">
            <a:avLst/>
          </a:prstGeom>
        </p:spPr>
        <p:txBody>
          <a:bodyPr wrap="square">
            <a:spAutoFit/>
          </a:bodyPr>
          <a:lstStyle/>
          <a:p>
            <a:r>
              <a:rPr lang="en-US" sz="1800" dirty="0">
                <a:hlinkClick r:id="rId2"/>
              </a:rPr>
              <a:t>https://www.statecourts.gov.sg/cws/CriminalCase/Pages/Magistrate's-Court.aspx</a:t>
            </a:r>
            <a:endParaRPr lang="en-US" sz="1800" dirty="0"/>
          </a:p>
        </p:txBody>
      </p:sp>
    </p:spTree>
    <p:extLst>
      <p:ext uri="{BB962C8B-B14F-4D97-AF65-F5344CB8AC3E}">
        <p14:creationId xmlns:p14="http://schemas.microsoft.com/office/powerpoint/2010/main" val="1023582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04680" y="270980"/>
            <a:ext cx="8229600" cy="1143000"/>
          </a:xfrm>
        </p:spPr>
        <p:txBody>
          <a:bodyPr/>
          <a:lstStyle/>
          <a:p>
            <a:pPr eaLnBrk="1" hangingPunct="1"/>
            <a:r>
              <a:rPr lang="en-US" altLang="en-US" dirty="0"/>
              <a:t>District Court</a:t>
            </a:r>
          </a:p>
        </p:txBody>
      </p:sp>
      <p:sp>
        <p:nvSpPr>
          <p:cNvPr id="25603" name="Rectangle 3"/>
          <p:cNvSpPr>
            <a:spLocks noGrp="1" noChangeArrowheads="1"/>
          </p:cNvSpPr>
          <p:nvPr>
            <p:ph idx="1"/>
          </p:nvPr>
        </p:nvSpPr>
        <p:spPr>
          <a:xfrm>
            <a:off x="470452" y="1957387"/>
            <a:ext cx="8229600" cy="4525963"/>
          </a:xfrm>
        </p:spPr>
        <p:txBody>
          <a:bodyPr/>
          <a:lstStyle/>
          <a:p>
            <a:pPr algn="just" eaLnBrk="1" hangingPunct="1">
              <a:lnSpc>
                <a:spcPct val="90000"/>
              </a:lnSpc>
            </a:pPr>
            <a:r>
              <a:rPr lang="en-US" altLang="en-US" sz="3000" u="sng" dirty="0"/>
              <a:t>Courts of first instance</a:t>
            </a:r>
            <a:r>
              <a:rPr lang="en-US" altLang="en-US" sz="3000" dirty="0"/>
              <a:t> presided over by a District Judge</a:t>
            </a:r>
          </a:p>
          <a:p>
            <a:pPr algn="just" eaLnBrk="1" hangingPunct="1">
              <a:lnSpc>
                <a:spcPct val="90000"/>
              </a:lnSpc>
            </a:pPr>
            <a:r>
              <a:rPr lang="en-US" altLang="en-US" sz="3000" dirty="0"/>
              <a:t>Has both civil and criminal jurisdiction</a:t>
            </a:r>
          </a:p>
          <a:p>
            <a:pPr algn="just" eaLnBrk="1" hangingPunct="1">
              <a:lnSpc>
                <a:spcPct val="90000"/>
              </a:lnSpc>
            </a:pPr>
            <a:r>
              <a:rPr lang="en-US" altLang="en-US" sz="3000" dirty="0"/>
              <a:t>Criminal jurisdiction limited to trying cases where max. jail sentence do not exceed 10 years</a:t>
            </a:r>
          </a:p>
          <a:p>
            <a:pPr algn="just" eaLnBrk="1" hangingPunct="1">
              <a:lnSpc>
                <a:spcPct val="90000"/>
              </a:lnSpc>
            </a:pPr>
            <a:r>
              <a:rPr lang="en-US" altLang="en-US" sz="3000" dirty="0"/>
              <a:t>Civil jurisdiction limited to $250,000 claim (unless otherwise agreed by the parties)</a:t>
            </a:r>
          </a:p>
          <a:p>
            <a:pPr algn="just" eaLnBrk="1" hangingPunct="1">
              <a:lnSpc>
                <a:spcPct val="90000"/>
              </a:lnSpc>
            </a:pPr>
            <a:r>
              <a:rPr lang="en-US" altLang="en-US" sz="3000" dirty="0"/>
              <a:t>Parties have right of appeal to High Court (unless otherwise agreed by parties)</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36</a:t>
            </a:fld>
            <a:endParaRPr lang="en-GB"/>
          </a:p>
        </p:txBody>
      </p:sp>
      <p:sp>
        <p:nvSpPr>
          <p:cNvPr id="6" name="Rectangle 5">
            <a:extLst>
              <a:ext uri="{FF2B5EF4-FFF2-40B4-BE49-F238E27FC236}">
                <a16:creationId xmlns:a16="http://schemas.microsoft.com/office/drawing/2014/main" id="{6BA798D6-C3B8-4F59-BCD8-957547CCF5E3}"/>
              </a:ext>
            </a:extLst>
          </p:cNvPr>
          <p:cNvSpPr/>
          <p:nvPr/>
        </p:nvSpPr>
        <p:spPr>
          <a:xfrm>
            <a:off x="467544" y="6536549"/>
            <a:ext cx="8064896" cy="369332"/>
          </a:xfrm>
          <a:prstGeom prst="rect">
            <a:avLst/>
          </a:prstGeom>
        </p:spPr>
        <p:txBody>
          <a:bodyPr wrap="square">
            <a:spAutoFit/>
          </a:bodyPr>
          <a:lstStyle/>
          <a:p>
            <a:r>
              <a:rPr lang="en-US" sz="1800" dirty="0">
                <a:hlinkClick r:id="rId2"/>
              </a:rPr>
              <a:t>https://www.statecourts.gov.sg/cws/CriminalCase/Pages/District-Courts.aspx</a:t>
            </a:r>
            <a:endParaRPr lang="en-US" sz="1800" dirty="0"/>
          </a:p>
        </p:txBody>
      </p:sp>
    </p:spTree>
    <p:extLst>
      <p:ext uri="{BB962C8B-B14F-4D97-AF65-F5344CB8AC3E}">
        <p14:creationId xmlns:p14="http://schemas.microsoft.com/office/powerpoint/2010/main" val="2194470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135144"/>
            <a:ext cx="8229600" cy="1143000"/>
          </a:xfrm>
        </p:spPr>
        <p:txBody>
          <a:bodyPr/>
          <a:lstStyle/>
          <a:p>
            <a:pPr eaLnBrk="1" hangingPunct="1"/>
            <a:r>
              <a:rPr lang="en-US" altLang="en-US" dirty="0"/>
              <a:t>High Court</a:t>
            </a:r>
          </a:p>
        </p:txBody>
      </p:sp>
      <p:sp>
        <p:nvSpPr>
          <p:cNvPr id="26627" name="Rectangle 3"/>
          <p:cNvSpPr>
            <a:spLocks noGrp="1" noChangeArrowheads="1"/>
          </p:cNvSpPr>
          <p:nvPr>
            <p:ph idx="1"/>
          </p:nvPr>
        </p:nvSpPr>
        <p:spPr>
          <a:xfrm>
            <a:off x="292805" y="1405743"/>
            <a:ext cx="8558389" cy="4525963"/>
          </a:xfrm>
        </p:spPr>
        <p:txBody>
          <a:bodyPr/>
          <a:lstStyle/>
          <a:p>
            <a:pPr algn="just" eaLnBrk="1" hangingPunct="1">
              <a:lnSpc>
                <a:spcPct val="90000"/>
              </a:lnSpc>
            </a:pPr>
            <a:r>
              <a:rPr lang="en-US" altLang="en-US" sz="3000" dirty="0"/>
              <a:t>A very powerful court with unlimited jurisdiction in both civil and criminal matters</a:t>
            </a:r>
          </a:p>
          <a:p>
            <a:pPr algn="just" eaLnBrk="1" hangingPunct="1">
              <a:lnSpc>
                <a:spcPct val="90000"/>
              </a:lnSpc>
            </a:pPr>
            <a:r>
              <a:rPr lang="en-US" altLang="en-US" sz="3000" dirty="0"/>
              <a:t>Is both a </a:t>
            </a:r>
            <a:r>
              <a:rPr lang="en-US" altLang="en-US" sz="3000" u="sng" dirty="0"/>
              <a:t>Court of first instance</a:t>
            </a:r>
            <a:r>
              <a:rPr lang="en-US" altLang="en-US" sz="3000" dirty="0"/>
              <a:t> as well as an </a:t>
            </a:r>
            <a:r>
              <a:rPr lang="en-US" altLang="en-US" sz="3000" u="sng" dirty="0"/>
              <a:t>appellate court</a:t>
            </a:r>
            <a:r>
              <a:rPr lang="en-US" altLang="en-US" sz="3000" dirty="0"/>
              <a:t> hearing appeal from State Courts in both civil and criminal cases</a:t>
            </a:r>
          </a:p>
          <a:p>
            <a:pPr algn="just" eaLnBrk="1" hangingPunct="1">
              <a:lnSpc>
                <a:spcPct val="90000"/>
              </a:lnSpc>
            </a:pPr>
            <a:r>
              <a:rPr lang="en-US" altLang="en-US" sz="3000" dirty="0"/>
              <a:t>Presided over by a Supreme Court Judge or Judicial Commissioner</a:t>
            </a:r>
          </a:p>
          <a:p>
            <a:pPr algn="just" eaLnBrk="1" hangingPunct="1">
              <a:lnSpc>
                <a:spcPct val="90000"/>
              </a:lnSpc>
            </a:pPr>
            <a:r>
              <a:rPr lang="en-US" altLang="en-US" sz="3000" dirty="0"/>
              <a:t>Capital offences (death penalty cases) are all heard before this court</a:t>
            </a:r>
          </a:p>
          <a:p>
            <a:pPr algn="just" eaLnBrk="1" hangingPunct="1">
              <a:lnSpc>
                <a:spcPct val="90000"/>
              </a:lnSpc>
            </a:pPr>
            <a:r>
              <a:rPr lang="en-US" altLang="en-US" sz="3000" dirty="0"/>
              <a:t>Cannot hear matters relating to Muslim Shariah laws, where the Shariah Court has exclusive jurisdiction</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37</a:t>
            </a:fld>
            <a:endParaRPr lang="en-GB"/>
          </a:p>
        </p:txBody>
      </p:sp>
      <p:sp>
        <p:nvSpPr>
          <p:cNvPr id="6" name="Rectangle 5">
            <a:extLst>
              <a:ext uri="{FF2B5EF4-FFF2-40B4-BE49-F238E27FC236}">
                <a16:creationId xmlns:a16="http://schemas.microsoft.com/office/drawing/2014/main" id="{F54F1DE0-91D1-4C92-8EC4-5FAEDF32C5A6}"/>
              </a:ext>
            </a:extLst>
          </p:cNvPr>
          <p:cNvSpPr/>
          <p:nvPr/>
        </p:nvSpPr>
        <p:spPr>
          <a:xfrm>
            <a:off x="633772" y="6553200"/>
            <a:ext cx="8510228" cy="369332"/>
          </a:xfrm>
          <a:prstGeom prst="rect">
            <a:avLst/>
          </a:prstGeom>
        </p:spPr>
        <p:txBody>
          <a:bodyPr wrap="square">
            <a:spAutoFit/>
          </a:bodyPr>
          <a:lstStyle/>
          <a:p>
            <a:r>
              <a:rPr lang="en-US" sz="1800" dirty="0">
                <a:hlinkClick r:id="rId3"/>
              </a:rPr>
              <a:t>https://www.supremecourt.gov.sg/about-us/the-supreme-court/structure-of-the-courts</a:t>
            </a:r>
            <a:endParaRPr lang="en-US" sz="1800" dirty="0"/>
          </a:p>
        </p:txBody>
      </p:sp>
    </p:spTree>
    <p:extLst>
      <p:ext uri="{BB962C8B-B14F-4D97-AF65-F5344CB8AC3E}">
        <p14:creationId xmlns:p14="http://schemas.microsoft.com/office/powerpoint/2010/main" val="3002427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6700" y="269290"/>
            <a:ext cx="8229600" cy="1143000"/>
          </a:xfrm>
        </p:spPr>
        <p:txBody>
          <a:bodyPr/>
          <a:lstStyle/>
          <a:p>
            <a:pPr eaLnBrk="1" hangingPunct="1"/>
            <a:r>
              <a:rPr lang="en-US" altLang="en-US" sz="4200" dirty="0"/>
              <a:t>Court of Appeal</a:t>
            </a:r>
          </a:p>
        </p:txBody>
      </p:sp>
      <p:sp>
        <p:nvSpPr>
          <p:cNvPr id="27651" name="Rectangle 3"/>
          <p:cNvSpPr>
            <a:spLocks noGrp="1" noChangeArrowheads="1"/>
          </p:cNvSpPr>
          <p:nvPr>
            <p:ph idx="1"/>
          </p:nvPr>
        </p:nvSpPr>
        <p:spPr/>
        <p:txBody>
          <a:bodyPr/>
          <a:lstStyle/>
          <a:p>
            <a:pPr algn="just" eaLnBrk="1" hangingPunct="1">
              <a:lnSpc>
                <a:spcPct val="90000"/>
              </a:lnSpc>
            </a:pPr>
            <a:r>
              <a:rPr lang="en-US" altLang="en-US" sz="2800" dirty="0"/>
              <a:t>Presided over by the </a:t>
            </a:r>
            <a:r>
              <a:rPr lang="en-US" altLang="en-US" sz="3000" dirty="0"/>
              <a:t>Chief Justice and 2 Justices of Appeal</a:t>
            </a:r>
          </a:p>
          <a:p>
            <a:pPr algn="just" eaLnBrk="1" hangingPunct="1">
              <a:lnSpc>
                <a:spcPct val="90000"/>
              </a:lnSpc>
            </a:pPr>
            <a:r>
              <a:rPr lang="en-US" altLang="en-US" sz="3000" u="sng" dirty="0"/>
              <a:t>Hears appeal</a:t>
            </a:r>
            <a:r>
              <a:rPr lang="en-US" altLang="en-US" sz="3000" dirty="0"/>
              <a:t> from High Court in both civil and criminal matters whether sitting first instance or on appeal from State Courts</a:t>
            </a:r>
          </a:p>
          <a:p>
            <a:pPr algn="just" eaLnBrk="1" hangingPunct="1">
              <a:lnSpc>
                <a:spcPct val="90000"/>
              </a:lnSpc>
            </a:pPr>
            <a:r>
              <a:rPr lang="en-US" altLang="en-US" sz="3000" dirty="0"/>
              <a:t>In civil matters, automatic right of appeal if claim exceeds $60K</a:t>
            </a:r>
          </a:p>
          <a:p>
            <a:pPr algn="just" eaLnBrk="1" hangingPunct="1">
              <a:lnSpc>
                <a:spcPct val="90000"/>
              </a:lnSpc>
            </a:pPr>
            <a:r>
              <a:rPr lang="en-US" altLang="en-US" sz="3000" dirty="0"/>
              <a:t>In criminal matters, both prosecution as well as </a:t>
            </a:r>
            <a:r>
              <a:rPr lang="en-US" altLang="en-US" sz="3000" dirty="0" err="1"/>
              <a:t>defence</a:t>
            </a:r>
            <a:r>
              <a:rPr lang="en-US" altLang="en-US" sz="3000" dirty="0"/>
              <a:t> can appeal against conviction and/or sentence </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38</a:t>
            </a:fld>
            <a:endParaRPr lang="en-GB"/>
          </a:p>
        </p:txBody>
      </p:sp>
      <p:sp>
        <p:nvSpPr>
          <p:cNvPr id="6" name="TextBox 5">
            <a:extLst>
              <a:ext uri="{FF2B5EF4-FFF2-40B4-BE49-F238E27FC236}">
                <a16:creationId xmlns:a16="http://schemas.microsoft.com/office/drawing/2014/main" id="{072BD70F-B1E1-42DD-B361-4DCEBAC64CED}"/>
              </a:ext>
            </a:extLst>
          </p:cNvPr>
          <p:cNvSpPr txBox="1"/>
          <p:nvPr/>
        </p:nvSpPr>
        <p:spPr>
          <a:xfrm>
            <a:off x="826908" y="6097270"/>
            <a:ext cx="8303840" cy="590931"/>
          </a:xfrm>
          <a:prstGeom prst="rect">
            <a:avLst/>
          </a:prstGeom>
          <a:noFill/>
        </p:spPr>
        <p:txBody>
          <a:bodyPr wrap="square" rtlCol="0">
            <a:spAutoFit/>
          </a:bodyPr>
          <a:lstStyle/>
          <a:p>
            <a:pPr algn="just">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SG" sz="1800" u="sng" dirty="0">
                <a:solidFill>
                  <a:srgbClr val="0070C0"/>
                </a:solidFill>
                <a:hlinkClick r:id="rId2">
                  <a:extLst>
                    <a:ext uri="{A12FA001-AC4F-418D-AE19-62706E023703}">
                      <ahyp:hlinkClr xmlns:ahyp="http://schemas.microsoft.com/office/drawing/2018/hyperlinkcolor" val="tx"/>
                    </a:ext>
                  </a:extLst>
                </a:hlinkClick>
              </a:rPr>
              <a:t>https://www.straitstimes.com/singapore/city-harvest-case-five-highlights-from</a:t>
            </a:r>
            <a:r>
              <a:rPr lang="en-SG" sz="1800" u="sng" dirty="0">
                <a:solidFill>
                  <a:srgbClr val="0070C0"/>
                </a:solidFill>
                <a:hlinkClick r:id="rId3">
                  <a:extLst>
                    <a:ext uri="{A12FA001-AC4F-418D-AE19-62706E023703}">
                      <ahyp:hlinkClr xmlns:ahyp="http://schemas.microsoft.com/office/drawing/2018/hyperlinkcolor" val="tx"/>
                    </a:ext>
                  </a:extLst>
                </a:hlinkClick>
              </a:rPr>
              <a:t>-court-of-appeals-judgment</a:t>
            </a:r>
            <a:endParaRPr lang="en-SG" sz="1800" dirty="0">
              <a:solidFill>
                <a:srgbClr val="0070C0"/>
              </a:solidFill>
            </a:endParaRPr>
          </a:p>
        </p:txBody>
      </p:sp>
    </p:spTree>
    <p:extLst>
      <p:ext uri="{BB962C8B-B14F-4D97-AF65-F5344CB8AC3E}">
        <p14:creationId xmlns:p14="http://schemas.microsoft.com/office/powerpoint/2010/main" val="1657102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58629-FE6F-47CD-814B-4240891CEC75}"/>
              </a:ext>
            </a:extLst>
          </p:cNvPr>
          <p:cNvSpPr>
            <a:spLocks noGrp="1"/>
          </p:cNvSpPr>
          <p:nvPr>
            <p:ph type="sldNum" sz="quarter" idx="12"/>
          </p:nvPr>
        </p:nvSpPr>
        <p:spPr/>
        <p:txBody>
          <a:bodyPr/>
          <a:lstStyle/>
          <a:p>
            <a:pPr>
              <a:defRPr/>
            </a:pPr>
            <a:fld id="{D82E6F7F-F9F2-4BC4-9301-554F4106DB5E}" type="slidenum">
              <a:rPr lang="en-US" smtClean="0"/>
              <a:pPr>
                <a:defRPr/>
              </a:pPr>
              <a:t>39</a:t>
            </a:fld>
            <a:endParaRPr lang="en-US"/>
          </a:p>
        </p:txBody>
      </p:sp>
      <p:sp>
        <p:nvSpPr>
          <p:cNvPr id="3" name="TextBox 2">
            <a:extLst>
              <a:ext uri="{FF2B5EF4-FFF2-40B4-BE49-F238E27FC236}">
                <a16:creationId xmlns:a16="http://schemas.microsoft.com/office/drawing/2014/main" id="{4E0F64A1-9E64-4C3D-A709-C75DBCDCA400}"/>
              </a:ext>
            </a:extLst>
          </p:cNvPr>
          <p:cNvSpPr txBox="1"/>
          <p:nvPr/>
        </p:nvSpPr>
        <p:spPr>
          <a:xfrm>
            <a:off x="935596" y="1700808"/>
            <a:ext cx="7272808" cy="3416320"/>
          </a:xfrm>
          <a:prstGeom prst="rect">
            <a:avLst/>
          </a:prstGeom>
          <a:noFill/>
        </p:spPr>
        <p:txBody>
          <a:bodyPr wrap="square" rtlCol="0">
            <a:spAutoFit/>
          </a:bodyPr>
          <a:lstStyle/>
          <a:p>
            <a:pPr algn="just"/>
            <a:r>
              <a:rPr lang="en-SG" sz="2400" b="0" dirty="0">
                <a:solidFill>
                  <a:schemeClr val="tx1"/>
                </a:solidFill>
              </a:rPr>
              <a:t>1. Are decisions from the following courts binding on Singapore High Court hearing a similar case? Give reasons for your answer.</a:t>
            </a:r>
          </a:p>
          <a:p>
            <a:endParaRPr lang="en-SG" sz="2400" b="0" dirty="0">
              <a:solidFill>
                <a:schemeClr val="tx1"/>
              </a:solidFill>
            </a:endParaRPr>
          </a:p>
          <a:p>
            <a:pPr marL="457200" indent="-457200">
              <a:buAutoNum type="alphaLcPeriod"/>
            </a:pPr>
            <a:r>
              <a:rPr lang="en-SG" sz="2400" b="0" dirty="0">
                <a:solidFill>
                  <a:schemeClr val="tx1"/>
                </a:solidFill>
              </a:rPr>
              <a:t>Singapore District Court</a:t>
            </a:r>
          </a:p>
          <a:p>
            <a:pPr marL="457200" indent="-457200">
              <a:buAutoNum type="alphaLcPeriod"/>
            </a:pPr>
            <a:r>
              <a:rPr lang="en-SG" sz="2400" b="0" dirty="0">
                <a:solidFill>
                  <a:schemeClr val="tx1"/>
                </a:solidFill>
              </a:rPr>
              <a:t>Singapore High Court</a:t>
            </a:r>
          </a:p>
          <a:p>
            <a:pPr marL="457200" indent="-457200">
              <a:buAutoNum type="alphaLcPeriod"/>
            </a:pPr>
            <a:r>
              <a:rPr lang="en-SG" sz="2400" b="0" dirty="0">
                <a:solidFill>
                  <a:schemeClr val="tx1"/>
                </a:solidFill>
              </a:rPr>
              <a:t>Singapore Court of Appeal</a:t>
            </a:r>
          </a:p>
          <a:p>
            <a:pPr marL="457200" indent="-457200">
              <a:buAutoNum type="alphaLcPeriod"/>
            </a:pPr>
            <a:r>
              <a:rPr lang="en-SG" sz="2400" b="0" dirty="0">
                <a:solidFill>
                  <a:schemeClr val="tx1"/>
                </a:solidFill>
              </a:rPr>
              <a:t>Federal Court of Malaysia (highest court in Malaysia)</a:t>
            </a:r>
          </a:p>
        </p:txBody>
      </p:sp>
      <p:sp>
        <p:nvSpPr>
          <p:cNvPr id="5" name="TextBox 4">
            <a:extLst>
              <a:ext uri="{FF2B5EF4-FFF2-40B4-BE49-F238E27FC236}">
                <a16:creationId xmlns:a16="http://schemas.microsoft.com/office/drawing/2014/main" id="{A4602554-232F-41B3-A424-F79E1529703A}"/>
              </a:ext>
            </a:extLst>
          </p:cNvPr>
          <p:cNvSpPr txBox="1"/>
          <p:nvPr/>
        </p:nvSpPr>
        <p:spPr>
          <a:xfrm>
            <a:off x="1115616" y="764704"/>
            <a:ext cx="6912768" cy="584775"/>
          </a:xfrm>
          <a:prstGeom prst="rect">
            <a:avLst/>
          </a:prstGeom>
          <a:noFill/>
        </p:spPr>
        <p:txBody>
          <a:bodyPr wrap="square" rtlCol="0">
            <a:spAutoFit/>
          </a:bodyPr>
          <a:lstStyle/>
          <a:p>
            <a:r>
              <a:rPr lang="en-SG" sz="3200" b="1" dirty="0">
                <a:solidFill>
                  <a:srgbClr val="FF0000"/>
                </a:solidFill>
              </a:rPr>
              <a:t>Short Quiz</a:t>
            </a:r>
          </a:p>
        </p:txBody>
      </p:sp>
    </p:spTree>
    <p:extLst>
      <p:ext uri="{BB962C8B-B14F-4D97-AF65-F5344CB8AC3E}">
        <p14:creationId xmlns:p14="http://schemas.microsoft.com/office/powerpoint/2010/main" val="20416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9"/>
          <p:cNvSpPr>
            <a:spLocks noGrp="1" noChangeArrowheads="1"/>
          </p:cNvSpPr>
          <p:nvPr>
            <p:ph type="title"/>
          </p:nvPr>
        </p:nvSpPr>
        <p:spPr/>
        <p:txBody>
          <a:bodyPr/>
          <a:lstStyle/>
          <a:p>
            <a:pPr eaLnBrk="1" hangingPunct="1"/>
            <a:r>
              <a:rPr lang="en-US" dirty="0"/>
              <a:t>Criminal Law</a:t>
            </a:r>
            <a:endParaRPr lang="en-GB" dirty="0"/>
          </a:p>
        </p:txBody>
      </p:sp>
      <p:sp>
        <p:nvSpPr>
          <p:cNvPr id="5124" name="Rectangle 20"/>
          <p:cNvSpPr>
            <a:spLocks noGrp="1" noChangeArrowheads="1"/>
          </p:cNvSpPr>
          <p:nvPr>
            <p:ph type="body" idx="1"/>
          </p:nvPr>
        </p:nvSpPr>
        <p:spPr>
          <a:xfrm>
            <a:off x="484518" y="1362837"/>
            <a:ext cx="8229600" cy="4800600"/>
          </a:xfrm>
        </p:spPr>
        <p:txBody>
          <a:bodyPr/>
          <a:lstStyle/>
          <a:p>
            <a:pPr eaLnBrk="1" hangingPunct="1">
              <a:lnSpc>
                <a:spcPct val="90000"/>
              </a:lnSpc>
            </a:pPr>
            <a:r>
              <a:rPr lang="en-US" dirty="0"/>
              <a:t>What is criminal law?</a:t>
            </a:r>
          </a:p>
          <a:p>
            <a:pPr lvl="1" algn="just" eaLnBrk="1" hangingPunct="1">
              <a:spcBef>
                <a:spcPts val="600"/>
              </a:spcBef>
            </a:pPr>
            <a:r>
              <a:rPr lang="en-US" sz="2300" dirty="0"/>
              <a:t>Collection of rules that are concerned with </a:t>
            </a:r>
            <a:r>
              <a:rPr lang="en-US" sz="2300" u="sng" dirty="0">
                <a:solidFill>
                  <a:srgbClr val="FF0000"/>
                </a:solidFill>
              </a:rPr>
              <a:t>establishing and maintaining acceptable norms of </a:t>
            </a:r>
            <a:r>
              <a:rPr lang="en-US" sz="2300" u="sng" dirty="0" err="1">
                <a:solidFill>
                  <a:srgbClr val="FF0000"/>
                </a:solidFill>
              </a:rPr>
              <a:t>behaviour</a:t>
            </a:r>
            <a:r>
              <a:rPr lang="en-US" sz="2300" dirty="0"/>
              <a:t> so that there is stability in society.</a:t>
            </a:r>
          </a:p>
          <a:p>
            <a:pPr lvl="1" algn="just" eaLnBrk="1" hangingPunct="1">
              <a:spcBef>
                <a:spcPts val="600"/>
              </a:spcBef>
            </a:pPr>
            <a:r>
              <a:rPr lang="en-US" sz="2300" dirty="0"/>
              <a:t>Deals with </a:t>
            </a:r>
            <a:r>
              <a:rPr lang="en-US" sz="2300" u="sng" dirty="0">
                <a:solidFill>
                  <a:srgbClr val="FF0000"/>
                </a:solidFill>
              </a:rPr>
              <a:t>crimes</a:t>
            </a:r>
            <a:r>
              <a:rPr lang="en-US" sz="2300" dirty="0"/>
              <a:t> and </a:t>
            </a:r>
            <a:r>
              <a:rPr lang="en-US" sz="2300" u="sng" dirty="0">
                <a:solidFill>
                  <a:srgbClr val="FF0000"/>
                </a:solidFill>
              </a:rPr>
              <a:t>legal punishment of criminal offences</a:t>
            </a:r>
            <a:r>
              <a:rPr lang="en-US" sz="2300" dirty="0"/>
              <a:t>.</a:t>
            </a:r>
          </a:p>
          <a:p>
            <a:pPr lvl="1" algn="just" eaLnBrk="1" hangingPunct="1">
              <a:spcBef>
                <a:spcPts val="600"/>
              </a:spcBef>
            </a:pPr>
            <a:r>
              <a:rPr lang="en-US" sz="2300" dirty="0"/>
              <a:t>Objective is to </a:t>
            </a:r>
            <a:r>
              <a:rPr lang="en-US" sz="2300" u="sng" dirty="0">
                <a:solidFill>
                  <a:srgbClr val="FF0000"/>
                </a:solidFill>
              </a:rPr>
              <a:t>punish the wrongdoer</a:t>
            </a:r>
          </a:p>
          <a:p>
            <a:pPr lvl="1" algn="just" eaLnBrk="1" hangingPunct="1">
              <a:spcBef>
                <a:spcPts val="600"/>
              </a:spcBef>
            </a:pPr>
            <a:r>
              <a:rPr lang="en-US" sz="2300" dirty="0"/>
              <a:t>State (refers to Singapore) will prosecute the wrongdoer who committed “wrongs against the State”. </a:t>
            </a:r>
          </a:p>
          <a:p>
            <a:pPr lvl="1" algn="just" eaLnBrk="1" hangingPunct="1">
              <a:spcBef>
                <a:spcPts val="600"/>
              </a:spcBef>
            </a:pPr>
            <a:r>
              <a:rPr lang="en-US" sz="2300" dirty="0"/>
              <a:t>Accused is convicted if guilty, acquitted if not.</a:t>
            </a:r>
          </a:p>
          <a:p>
            <a:pPr lvl="1" algn="just" eaLnBrk="1" hangingPunct="1">
              <a:spcBef>
                <a:spcPts val="600"/>
              </a:spcBef>
            </a:pPr>
            <a:r>
              <a:rPr lang="en-US" sz="2300" dirty="0"/>
              <a:t>Punishment can be custodial (imprisonment) or non-custodial (fines or community service).</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4</a:t>
            </a:fld>
            <a:endParaRPr lang="en-GB"/>
          </a:p>
        </p:txBody>
      </p:sp>
      <p:sp>
        <p:nvSpPr>
          <p:cNvPr id="2" name="Rectangle 1">
            <a:extLst>
              <a:ext uri="{FF2B5EF4-FFF2-40B4-BE49-F238E27FC236}">
                <a16:creationId xmlns:a16="http://schemas.microsoft.com/office/drawing/2014/main" id="{A100A5F7-8A0F-4D92-9139-387FEE013935}"/>
              </a:ext>
            </a:extLst>
          </p:cNvPr>
          <p:cNvSpPr/>
          <p:nvPr/>
        </p:nvSpPr>
        <p:spPr>
          <a:xfrm>
            <a:off x="484518" y="6214060"/>
            <a:ext cx="8991600" cy="300082"/>
          </a:xfrm>
          <a:prstGeom prst="rect">
            <a:avLst/>
          </a:prstGeom>
        </p:spPr>
        <p:txBody>
          <a:bodyPr wrap="square">
            <a:spAutoFit/>
          </a:bodyPr>
          <a:lstStyle/>
          <a:p>
            <a:pPr algn="just">
              <a:lnSpc>
                <a:spcPct val="90000"/>
              </a:lnSpc>
              <a:spcBef>
                <a:spcPts val="6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500" dirty="0">
                <a:hlinkClick r:id="rId3"/>
              </a:rPr>
              <a:t>https://www.straitstimes.com/singapore/courts-crime/woman-jailed-for-assaulting-policeman</a:t>
            </a:r>
            <a:endParaRPr lang="en-GB" sz="1500" dirty="0">
              <a:solidFill>
                <a:srgbClr val="000000"/>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58629-FE6F-47CD-814B-4240891CEC75}"/>
              </a:ext>
            </a:extLst>
          </p:cNvPr>
          <p:cNvSpPr>
            <a:spLocks noGrp="1"/>
          </p:cNvSpPr>
          <p:nvPr>
            <p:ph type="sldNum" sz="quarter" idx="12"/>
          </p:nvPr>
        </p:nvSpPr>
        <p:spPr/>
        <p:txBody>
          <a:bodyPr/>
          <a:lstStyle/>
          <a:p>
            <a:pPr>
              <a:defRPr/>
            </a:pPr>
            <a:fld id="{D82E6F7F-F9F2-4BC4-9301-554F4106DB5E}" type="slidenum">
              <a:rPr lang="en-US" smtClean="0"/>
              <a:pPr>
                <a:defRPr/>
              </a:pPr>
              <a:t>40</a:t>
            </a:fld>
            <a:endParaRPr lang="en-US"/>
          </a:p>
        </p:txBody>
      </p:sp>
      <p:sp>
        <p:nvSpPr>
          <p:cNvPr id="3" name="TextBox 2">
            <a:extLst>
              <a:ext uri="{FF2B5EF4-FFF2-40B4-BE49-F238E27FC236}">
                <a16:creationId xmlns:a16="http://schemas.microsoft.com/office/drawing/2014/main" id="{4E0F64A1-9E64-4C3D-A709-C75DBCDCA400}"/>
              </a:ext>
            </a:extLst>
          </p:cNvPr>
          <p:cNvSpPr txBox="1"/>
          <p:nvPr/>
        </p:nvSpPr>
        <p:spPr>
          <a:xfrm>
            <a:off x="935596" y="1700808"/>
            <a:ext cx="7272808" cy="4819781"/>
          </a:xfrm>
          <a:prstGeom prst="rect">
            <a:avLst/>
          </a:prstGeom>
          <a:noFill/>
        </p:spPr>
        <p:txBody>
          <a:bodyPr wrap="square" rtlCol="0">
            <a:spAutoFit/>
          </a:bodyPr>
          <a:lstStyle/>
          <a:p>
            <a:pPr algn="just"/>
            <a:r>
              <a:rPr lang="en-SG" sz="2400" b="0" dirty="0">
                <a:solidFill>
                  <a:schemeClr val="tx1"/>
                </a:solidFill>
              </a:rPr>
              <a:t>2. State with reasons, the courts in which the following cases should be heard.</a:t>
            </a:r>
          </a:p>
          <a:p>
            <a:pPr algn="just"/>
            <a:endParaRPr lang="en-SG" sz="2400" b="0" dirty="0">
              <a:solidFill>
                <a:schemeClr val="tx1"/>
              </a:solidFill>
            </a:endParaRPr>
          </a:p>
          <a:p>
            <a:pPr marL="457200" indent="-457200" algn="just">
              <a:buAutoNum type="alphaLcPeriod"/>
            </a:pPr>
            <a:r>
              <a:rPr lang="en-SG" sz="2400" b="0" dirty="0">
                <a:solidFill>
                  <a:schemeClr val="tx1"/>
                </a:solidFill>
              </a:rPr>
              <a:t>a claim for $50,000 for breach of contract</a:t>
            </a:r>
          </a:p>
          <a:p>
            <a:pPr marL="457200" indent="-457200" algn="just">
              <a:buAutoNum type="alphaLcPeriod"/>
            </a:pPr>
            <a:r>
              <a:rPr lang="en-SG" sz="2400" b="0" dirty="0">
                <a:solidFill>
                  <a:schemeClr val="tx1"/>
                </a:solidFill>
              </a:rPr>
              <a:t>a claim for recovery of land worth $200,000</a:t>
            </a:r>
          </a:p>
          <a:p>
            <a:pPr marL="457200" indent="-457200" algn="just">
              <a:buAutoNum type="alphaLcPeriod"/>
            </a:pPr>
            <a:r>
              <a:rPr lang="en-SG" sz="2400" b="0" dirty="0">
                <a:solidFill>
                  <a:schemeClr val="tx1"/>
                </a:solidFill>
              </a:rPr>
              <a:t>an offence where maximum jail term is 8 years</a:t>
            </a:r>
          </a:p>
          <a:p>
            <a:pPr marL="457200" indent="-457200" algn="just">
              <a:buAutoNum type="alphaLcPeriod"/>
            </a:pPr>
            <a:r>
              <a:rPr lang="en-SG" sz="2400" b="0" dirty="0">
                <a:solidFill>
                  <a:schemeClr val="tx1"/>
                </a:solidFill>
              </a:rPr>
              <a:t>a claim for $1,500 for defective goods sold</a:t>
            </a:r>
          </a:p>
          <a:p>
            <a:pPr marL="457200" indent="-457200" algn="just">
              <a:buAutoNum type="alphaLcPeriod"/>
            </a:pPr>
            <a:r>
              <a:rPr lang="en-SG" sz="2400" b="0" dirty="0">
                <a:solidFill>
                  <a:schemeClr val="tx1"/>
                </a:solidFill>
              </a:rPr>
              <a:t>a capital offence e.g. drug trafficking</a:t>
            </a:r>
          </a:p>
          <a:p>
            <a:pPr marL="457200" indent="-457200" algn="just">
              <a:buAutoNum type="alphaLcPeriod"/>
            </a:pPr>
            <a:r>
              <a:rPr lang="en-SG" sz="2400" b="0" dirty="0">
                <a:solidFill>
                  <a:schemeClr val="tx1"/>
                </a:solidFill>
              </a:rPr>
              <a:t>a breach of a contract worth $550,000</a:t>
            </a:r>
          </a:p>
          <a:p>
            <a:pPr marL="457200" indent="-457200" algn="just">
              <a:buAutoNum type="alphaLcPeriod"/>
            </a:pPr>
            <a:r>
              <a:rPr lang="en-SG" sz="2400" b="0" dirty="0">
                <a:solidFill>
                  <a:schemeClr val="tx1"/>
                </a:solidFill>
              </a:rPr>
              <a:t>an appeal by the prosecution against the sentence</a:t>
            </a:r>
          </a:p>
          <a:p>
            <a:pPr algn="just"/>
            <a:r>
              <a:rPr lang="en-SG" sz="2400" b="0" dirty="0">
                <a:solidFill>
                  <a:schemeClr val="tx1"/>
                </a:solidFill>
              </a:rPr>
              <a:t> </a:t>
            </a:r>
          </a:p>
        </p:txBody>
      </p:sp>
      <p:sp>
        <p:nvSpPr>
          <p:cNvPr id="5" name="TextBox 4">
            <a:extLst>
              <a:ext uri="{FF2B5EF4-FFF2-40B4-BE49-F238E27FC236}">
                <a16:creationId xmlns:a16="http://schemas.microsoft.com/office/drawing/2014/main" id="{A4602554-232F-41B3-A424-F79E1529703A}"/>
              </a:ext>
            </a:extLst>
          </p:cNvPr>
          <p:cNvSpPr txBox="1"/>
          <p:nvPr/>
        </p:nvSpPr>
        <p:spPr>
          <a:xfrm>
            <a:off x="1115616" y="764704"/>
            <a:ext cx="6912768" cy="584775"/>
          </a:xfrm>
          <a:prstGeom prst="rect">
            <a:avLst/>
          </a:prstGeom>
          <a:noFill/>
        </p:spPr>
        <p:txBody>
          <a:bodyPr wrap="square" rtlCol="0">
            <a:spAutoFit/>
          </a:bodyPr>
          <a:lstStyle/>
          <a:p>
            <a:r>
              <a:rPr lang="en-SG" sz="3200" b="1" dirty="0">
                <a:solidFill>
                  <a:srgbClr val="FF0000"/>
                </a:solidFill>
              </a:rPr>
              <a:t>Short Quiz</a:t>
            </a:r>
          </a:p>
        </p:txBody>
      </p:sp>
    </p:spTree>
    <p:extLst>
      <p:ext uri="{BB962C8B-B14F-4D97-AF65-F5344CB8AC3E}">
        <p14:creationId xmlns:p14="http://schemas.microsoft.com/office/powerpoint/2010/main" val="776288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70284" y="382934"/>
            <a:ext cx="6282916" cy="1143000"/>
          </a:xfrm>
        </p:spPr>
        <p:txBody>
          <a:bodyPr/>
          <a:lstStyle/>
          <a:p>
            <a:pPr eaLnBrk="1" hangingPunct="1"/>
            <a:r>
              <a:rPr lang="en-US" altLang="en-US" dirty="0"/>
              <a:t>Alternative Dispute Resolution </a:t>
            </a:r>
          </a:p>
        </p:txBody>
      </p:sp>
      <p:sp>
        <p:nvSpPr>
          <p:cNvPr id="41987" name="Rectangle 3"/>
          <p:cNvSpPr>
            <a:spLocks noGrp="1" noChangeArrowheads="1"/>
          </p:cNvSpPr>
          <p:nvPr>
            <p:ph idx="1"/>
          </p:nvPr>
        </p:nvSpPr>
        <p:spPr>
          <a:xfrm>
            <a:off x="457200" y="1737687"/>
            <a:ext cx="8229600" cy="4388476"/>
          </a:xfrm>
        </p:spPr>
        <p:txBody>
          <a:bodyPr/>
          <a:lstStyle/>
          <a:p>
            <a:pPr algn="just" eaLnBrk="1" hangingPunct="1">
              <a:lnSpc>
                <a:spcPct val="90000"/>
              </a:lnSpc>
            </a:pPr>
            <a:r>
              <a:rPr lang="en-US" altLang="en-US" sz="2800" dirty="0"/>
              <a:t>Is an alternative to litigation and takes 2 major forms; mediation and arbitration</a:t>
            </a:r>
          </a:p>
          <a:p>
            <a:pPr algn="just" eaLnBrk="1" hangingPunct="1">
              <a:lnSpc>
                <a:spcPct val="90000"/>
              </a:lnSpc>
            </a:pPr>
            <a:r>
              <a:rPr lang="en-US" altLang="en-US" sz="2800" dirty="0"/>
              <a:t>Unlike litigation where “winner takes all”, here there is room for compromise</a:t>
            </a:r>
          </a:p>
          <a:p>
            <a:pPr algn="just" eaLnBrk="1" hangingPunct="1">
              <a:lnSpc>
                <a:spcPct val="90000"/>
              </a:lnSpc>
            </a:pPr>
            <a:r>
              <a:rPr lang="en-US" altLang="en-US" sz="2800" dirty="0"/>
              <a:t>Its advantage over litigation are:</a:t>
            </a:r>
          </a:p>
          <a:p>
            <a:pPr algn="just" eaLnBrk="1" hangingPunct="1">
              <a:lnSpc>
                <a:spcPct val="90000"/>
              </a:lnSpc>
              <a:buFont typeface="Wingdings" panose="05000000000000000000" pitchFamily="2" charset="2"/>
              <a:buChar char="ü"/>
            </a:pPr>
            <a:r>
              <a:rPr lang="en-US" altLang="en-US" sz="2800" dirty="0"/>
              <a:t>Faster and cheaper</a:t>
            </a:r>
          </a:p>
          <a:p>
            <a:pPr algn="just" eaLnBrk="1" hangingPunct="1">
              <a:lnSpc>
                <a:spcPct val="90000"/>
              </a:lnSpc>
              <a:buFont typeface="Wingdings" panose="05000000000000000000" pitchFamily="2" charset="2"/>
              <a:buChar char="ü"/>
            </a:pPr>
            <a:r>
              <a:rPr lang="en-US" altLang="en-US" sz="2800" dirty="0"/>
              <a:t>Informal &amp; non-confrontational</a:t>
            </a:r>
          </a:p>
          <a:p>
            <a:pPr algn="just" eaLnBrk="1" hangingPunct="1">
              <a:lnSpc>
                <a:spcPct val="90000"/>
              </a:lnSpc>
              <a:buFont typeface="Wingdings" panose="05000000000000000000" pitchFamily="2" charset="2"/>
              <a:buChar char="ü"/>
            </a:pPr>
            <a:r>
              <a:rPr lang="en-US" altLang="en-US" sz="2800" dirty="0"/>
              <a:t>Preserving Confidentiality</a:t>
            </a:r>
          </a:p>
          <a:p>
            <a:pPr algn="just" eaLnBrk="1" hangingPunct="1">
              <a:lnSpc>
                <a:spcPct val="90000"/>
              </a:lnSpc>
              <a:buFont typeface="Wingdings" panose="05000000000000000000" pitchFamily="2" charset="2"/>
              <a:buChar char="ü"/>
            </a:pPr>
            <a:r>
              <a:rPr lang="en-US" altLang="en-US" sz="2800" dirty="0"/>
              <a:t>Selection of mediator/arbitrator by disputing parties themselves</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41</a:t>
            </a:fld>
            <a:endParaRPr lang="en-GB"/>
          </a:p>
        </p:txBody>
      </p:sp>
    </p:spTree>
    <p:extLst>
      <p:ext uri="{BB962C8B-B14F-4D97-AF65-F5344CB8AC3E}">
        <p14:creationId xmlns:p14="http://schemas.microsoft.com/office/powerpoint/2010/main" val="3533427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E1C2B3-3996-4FED-85FA-7DD9D3DF422A}"/>
              </a:ext>
            </a:extLst>
          </p:cNvPr>
          <p:cNvSpPr>
            <a:spLocks noGrp="1"/>
          </p:cNvSpPr>
          <p:nvPr>
            <p:ph type="sldNum" sz="quarter" idx="12"/>
          </p:nvPr>
        </p:nvSpPr>
        <p:spPr/>
        <p:txBody>
          <a:bodyPr/>
          <a:lstStyle/>
          <a:p>
            <a:pPr>
              <a:defRPr/>
            </a:pPr>
            <a:fld id="{F73DEDDE-E4F4-437B-8742-29F3DC6B907A}" type="slidenum">
              <a:rPr lang="en-GB" smtClean="0"/>
              <a:pPr>
                <a:defRPr/>
              </a:pPr>
              <a:t>42</a:t>
            </a:fld>
            <a:endParaRPr lang="en-GB"/>
          </a:p>
        </p:txBody>
      </p:sp>
      <p:sp>
        <p:nvSpPr>
          <p:cNvPr id="7" name="Rectangle 2">
            <a:extLst>
              <a:ext uri="{FF2B5EF4-FFF2-40B4-BE49-F238E27FC236}">
                <a16:creationId xmlns:a16="http://schemas.microsoft.com/office/drawing/2014/main" id="{90716CCB-2981-4623-8EDF-33495AE00A5F}"/>
              </a:ext>
            </a:extLst>
          </p:cNvPr>
          <p:cNvSpPr>
            <a:spLocks noGrp="1" noChangeArrowheads="1"/>
          </p:cNvSpPr>
          <p:nvPr>
            <p:ph type="title"/>
          </p:nvPr>
        </p:nvSpPr>
        <p:spPr>
          <a:xfrm>
            <a:off x="457200" y="274638"/>
            <a:ext cx="8229600" cy="1143000"/>
          </a:xfrm>
        </p:spPr>
        <p:txBody>
          <a:bodyPr/>
          <a:lstStyle/>
          <a:p>
            <a:pPr eaLnBrk="1" hangingPunct="1"/>
            <a:r>
              <a:rPr lang="en-US" altLang="en-US" dirty="0"/>
              <a:t>Alternative Dispute Resolution </a:t>
            </a:r>
          </a:p>
        </p:txBody>
      </p:sp>
    </p:spTree>
    <p:extLst>
      <p:ext uri="{BB962C8B-B14F-4D97-AF65-F5344CB8AC3E}">
        <p14:creationId xmlns:p14="http://schemas.microsoft.com/office/powerpoint/2010/main" val="722262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 y="374476"/>
            <a:ext cx="5791200" cy="1417638"/>
          </a:xfrm>
        </p:spPr>
        <p:txBody>
          <a:bodyPr/>
          <a:lstStyle/>
          <a:p>
            <a:pPr eaLnBrk="1" hangingPunct="1"/>
            <a:r>
              <a:rPr lang="en-US" altLang="en-US" dirty="0"/>
              <a:t>Criminal Procedure</a:t>
            </a:r>
          </a:p>
        </p:txBody>
      </p:sp>
      <p:sp>
        <p:nvSpPr>
          <p:cNvPr id="32771" name="Rectangle 3"/>
          <p:cNvSpPr>
            <a:spLocks noGrp="1" noChangeArrowheads="1"/>
          </p:cNvSpPr>
          <p:nvPr>
            <p:ph idx="1"/>
          </p:nvPr>
        </p:nvSpPr>
        <p:spPr>
          <a:xfrm>
            <a:off x="490538" y="2050084"/>
            <a:ext cx="8229600" cy="4525963"/>
          </a:xfrm>
        </p:spPr>
        <p:txBody>
          <a:bodyPr/>
          <a:lstStyle/>
          <a:p>
            <a:pPr algn="just" eaLnBrk="1" hangingPunct="1">
              <a:lnSpc>
                <a:spcPct val="90000"/>
              </a:lnSpc>
              <a:buFontTx/>
              <a:buNone/>
            </a:pPr>
            <a:r>
              <a:rPr lang="en-US" altLang="en-US" sz="2800" dirty="0"/>
              <a:t>	These are rules primarily found in the Criminal Procedure Code (CPC) and essentially consist of 3 phases:</a:t>
            </a:r>
          </a:p>
          <a:p>
            <a:pPr algn="just" eaLnBrk="1" hangingPunct="1">
              <a:lnSpc>
                <a:spcPct val="90000"/>
              </a:lnSpc>
            </a:pPr>
            <a:r>
              <a:rPr lang="en-US" altLang="en-US" sz="2800" dirty="0"/>
              <a:t>Pre-Trial procedure – comprises police powers of investigation, searches and arrest</a:t>
            </a:r>
          </a:p>
          <a:p>
            <a:pPr algn="just" eaLnBrk="1" hangingPunct="1">
              <a:lnSpc>
                <a:spcPct val="90000"/>
              </a:lnSpc>
            </a:pPr>
            <a:r>
              <a:rPr lang="en-US" altLang="en-US" sz="2800" dirty="0"/>
              <a:t>Trial procedure – comprising summary trials, High Court trials and the recording of evidence</a:t>
            </a:r>
          </a:p>
          <a:p>
            <a:pPr algn="just" eaLnBrk="1" hangingPunct="1">
              <a:lnSpc>
                <a:spcPct val="90000"/>
              </a:lnSpc>
            </a:pPr>
            <a:r>
              <a:rPr lang="en-US" altLang="en-US" sz="2800" dirty="0"/>
              <a:t>Post-Trial procedure – comprising sentencing upon conviction and matters of appeal</a:t>
            </a:r>
          </a:p>
          <a:p>
            <a:pPr algn="just" eaLnBrk="1" hangingPunct="1">
              <a:lnSpc>
                <a:spcPct val="90000"/>
              </a:lnSpc>
            </a:pPr>
            <a:endParaRPr lang="en-US" altLang="en-US" sz="2800" dirty="0"/>
          </a:p>
          <a:p>
            <a:pPr marL="0" indent="0" algn="just" eaLnBrk="1" hangingPunct="1">
              <a:lnSpc>
                <a:spcPct val="90000"/>
              </a:lnSpc>
              <a:buNone/>
            </a:pPr>
            <a:r>
              <a:rPr lang="en-US" altLang="en-US" sz="2800" i="1" dirty="0"/>
              <a:t>More to come in the next lecture!</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43</a:t>
            </a:fld>
            <a:endParaRPr lang="en-GB"/>
          </a:p>
        </p:txBody>
      </p:sp>
      <p:pic>
        <p:nvPicPr>
          <p:cNvPr id="8198" name="Picture 6" descr="Image result for criminal procedure">
            <a:extLst>
              <a:ext uri="{FF2B5EF4-FFF2-40B4-BE49-F238E27FC236}">
                <a16:creationId xmlns:a16="http://schemas.microsoft.com/office/drawing/2014/main" id="{A6786105-F19E-49A6-9BC6-0DE451666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81953"/>
            <a:ext cx="24003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021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2"/>
            <a:ext cx="7772400" cy="1143000"/>
          </a:xfrm>
        </p:spPr>
        <p:txBody>
          <a:bodyPr>
            <a:normAutofit/>
          </a:bodyPr>
          <a:lstStyle/>
          <a:p>
            <a:r>
              <a:rPr lang="en-US" sz="3200" dirty="0"/>
              <a:t>Takeaways from today?</a:t>
            </a:r>
          </a:p>
        </p:txBody>
      </p:sp>
      <p:sp>
        <p:nvSpPr>
          <p:cNvPr id="3" name="Content Placeholder 2"/>
          <p:cNvSpPr>
            <a:spLocks noGrp="1"/>
          </p:cNvSpPr>
          <p:nvPr>
            <p:ph idx="1"/>
          </p:nvPr>
        </p:nvSpPr>
        <p:spPr>
          <a:xfrm>
            <a:off x="457200" y="1219201"/>
            <a:ext cx="8229600" cy="4921932"/>
          </a:xfrm>
        </p:spPr>
        <p:txBody>
          <a:bodyPr/>
          <a:lstStyle/>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Arial" charset="0"/>
              <a:buChar char="•"/>
            </a:pPr>
            <a:endParaRPr lang="en-US" dirty="0"/>
          </a:p>
        </p:txBody>
      </p:sp>
      <p:pic>
        <p:nvPicPr>
          <p:cNvPr id="4" name="Picture 3">
            <a:extLst>
              <a:ext uri="{FF2B5EF4-FFF2-40B4-BE49-F238E27FC236}">
                <a16:creationId xmlns:a16="http://schemas.microsoft.com/office/drawing/2014/main" id="{6012E793-E283-3143-97C0-3B2ED4FEA6B4}"/>
              </a:ext>
            </a:extLst>
          </p:cNvPr>
          <p:cNvPicPr>
            <a:picLocks noChangeAspect="1"/>
          </p:cNvPicPr>
          <p:nvPr/>
        </p:nvPicPr>
        <p:blipFill>
          <a:blip r:embed="rId3"/>
          <a:stretch>
            <a:fillRect/>
          </a:stretch>
        </p:blipFill>
        <p:spPr>
          <a:xfrm>
            <a:off x="7214248" y="0"/>
            <a:ext cx="1929752" cy="2110103"/>
          </a:xfrm>
          <a:prstGeom prst="rect">
            <a:avLst/>
          </a:prstGeom>
        </p:spPr>
      </p:pic>
    </p:spTree>
    <p:extLst>
      <p:ext uri="{BB962C8B-B14F-4D97-AF65-F5344CB8AC3E}">
        <p14:creationId xmlns:p14="http://schemas.microsoft.com/office/powerpoint/2010/main" val="421278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2286000"/>
            <a:ext cx="7772400" cy="1143000"/>
          </a:xfrm>
        </p:spPr>
        <p:txBody>
          <a:bodyPr/>
          <a:lstStyle/>
          <a:p>
            <a:r>
              <a:rPr lang="en-US"/>
              <a:t>END OF LECTURE</a:t>
            </a:r>
          </a:p>
        </p:txBody>
      </p:sp>
      <p:sp>
        <p:nvSpPr>
          <p:cNvPr id="6" name="Slide Number Placeholder 5"/>
          <p:cNvSpPr>
            <a:spLocks noGrp="1"/>
          </p:cNvSpPr>
          <p:nvPr>
            <p:ph type="sldNum" sz="quarter" idx="12"/>
          </p:nvPr>
        </p:nvSpPr>
        <p:spPr/>
        <p:txBody>
          <a:bodyPr/>
          <a:lstStyle/>
          <a:p>
            <a:fld id="{7294ACB1-1438-45D0-A635-F39793CBD330}" type="slidenum">
              <a:rPr lang="en-US" smtClean="0"/>
              <a:pPr/>
              <a:t>45</a:t>
            </a:fld>
            <a:endParaRPr lang="en-US"/>
          </a:p>
        </p:txBody>
      </p:sp>
    </p:spTree>
    <p:extLst>
      <p:ext uri="{BB962C8B-B14F-4D97-AF65-F5344CB8AC3E}">
        <p14:creationId xmlns:p14="http://schemas.microsoft.com/office/powerpoint/2010/main" val="281573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8"/>
          <p:cNvSpPr>
            <a:spLocks noGrp="1" noChangeArrowheads="1"/>
          </p:cNvSpPr>
          <p:nvPr>
            <p:ph type="title"/>
          </p:nvPr>
        </p:nvSpPr>
        <p:spPr/>
        <p:txBody>
          <a:bodyPr/>
          <a:lstStyle/>
          <a:p>
            <a:pPr eaLnBrk="1" hangingPunct="1"/>
            <a:r>
              <a:rPr lang="en-US"/>
              <a:t>Who’s who in Criminal Law</a:t>
            </a:r>
            <a:endParaRPr lang="en-GB"/>
          </a:p>
        </p:txBody>
      </p:sp>
      <p:sp>
        <p:nvSpPr>
          <p:cNvPr id="6148" name="Rectangle 9"/>
          <p:cNvSpPr>
            <a:spLocks noGrp="1" noChangeArrowheads="1"/>
          </p:cNvSpPr>
          <p:nvPr>
            <p:ph type="body" idx="1"/>
          </p:nvPr>
        </p:nvSpPr>
        <p:spPr>
          <a:xfrm>
            <a:off x="437322" y="1417638"/>
            <a:ext cx="8229600" cy="4525963"/>
          </a:xfrm>
        </p:spPr>
        <p:txBody>
          <a:bodyPr/>
          <a:lstStyle/>
          <a:p>
            <a:pPr eaLnBrk="1" hangingPunct="1"/>
            <a:r>
              <a:rPr lang="en-US" dirty="0"/>
              <a:t>Attorney General (AG) in his capacity as </a:t>
            </a:r>
            <a:r>
              <a:rPr lang="en-US" b="1" dirty="0">
                <a:solidFill>
                  <a:srgbClr val="FF0000"/>
                </a:solidFill>
              </a:rPr>
              <a:t>Public Prosecutor</a:t>
            </a:r>
            <a:r>
              <a:rPr lang="en-US" dirty="0"/>
              <a:t> (PP) – represents the State in prosecuting the wrongdoer.</a:t>
            </a:r>
          </a:p>
          <a:p>
            <a:pPr eaLnBrk="1" hangingPunct="1">
              <a:buClr>
                <a:schemeClr val="tx1"/>
              </a:buClr>
            </a:pPr>
            <a:r>
              <a:rPr lang="en-US" b="1" dirty="0">
                <a:solidFill>
                  <a:srgbClr val="FF0000"/>
                </a:solidFill>
              </a:rPr>
              <a:t>Accused</a:t>
            </a:r>
            <a:r>
              <a:rPr lang="en-US" dirty="0"/>
              <a:t> – the wrongdoer.</a:t>
            </a:r>
            <a:endParaRPr lang="en-US" b="1" dirty="0">
              <a:solidFill>
                <a:srgbClr val="FF0000"/>
              </a:solidFill>
            </a:endParaRPr>
          </a:p>
          <a:p>
            <a:pPr eaLnBrk="1" hangingPunct="1"/>
            <a:r>
              <a:rPr lang="en-US" dirty="0"/>
              <a:t>The ingredients that the PP (or DPP) has to prove in Court:</a:t>
            </a:r>
          </a:p>
          <a:p>
            <a:pPr lvl="1" eaLnBrk="1" hangingPunct="1"/>
            <a:r>
              <a:rPr lang="en-US" dirty="0"/>
              <a:t>The criminal act</a:t>
            </a:r>
          </a:p>
          <a:p>
            <a:pPr lvl="1" eaLnBrk="1" hangingPunct="1"/>
            <a:r>
              <a:rPr lang="en-US" dirty="0"/>
              <a:t>The intention to </a:t>
            </a:r>
          </a:p>
          <a:p>
            <a:pPr marL="457200" lvl="1" indent="0" eaLnBrk="1" hangingPunct="1">
              <a:buNone/>
            </a:pPr>
            <a:r>
              <a:rPr lang="en-US" dirty="0"/>
              <a:t>   commit the crime </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5</a:t>
            </a:fld>
            <a:endParaRPr lang="en-GB"/>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990600" y="338138"/>
            <a:ext cx="8229600" cy="1143000"/>
          </a:xfrm>
        </p:spPr>
        <p:txBody>
          <a:bodyPr/>
          <a:lstStyle/>
          <a:p>
            <a:pPr eaLnBrk="1" hangingPunct="1"/>
            <a:r>
              <a:rPr lang="en-US" dirty="0"/>
              <a:t>Civil Law</a:t>
            </a:r>
            <a:endParaRPr lang="en-GB" dirty="0"/>
          </a:p>
        </p:txBody>
      </p:sp>
      <p:sp>
        <p:nvSpPr>
          <p:cNvPr id="7172" name="Rectangle 3"/>
          <p:cNvSpPr>
            <a:spLocks noGrp="1" noChangeArrowheads="1"/>
          </p:cNvSpPr>
          <p:nvPr>
            <p:ph type="body" idx="1"/>
          </p:nvPr>
        </p:nvSpPr>
        <p:spPr/>
        <p:txBody>
          <a:bodyPr/>
          <a:lstStyle/>
          <a:p>
            <a:pPr eaLnBrk="1" hangingPunct="1"/>
            <a:r>
              <a:rPr lang="en-US" dirty="0"/>
              <a:t>What is civil law?</a:t>
            </a:r>
          </a:p>
          <a:p>
            <a:pPr lvl="1" algn="just" eaLnBrk="1" hangingPunct="1">
              <a:spcBef>
                <a:spcPts val="600"/>
              </a:spcBef>
            </a:pPr>
            <a:r>
              <a:rPr lang="en-US" sz="2600" dirty="0"/>
              <a:t>Collection of rules that </a:t>
            </a:r>
            <a:r>
              <a:rPr lang="en-US" sz="2600" u="sng" dirty="0">
                <a:solidFill>
                  <a:srgbClr val="FF0000"/>
                </a:solidFill>
              </a:rPr>
              <a:t>govern the relationships among individuals</a:t>
            </a:r>
            <a:r>
              <a:rPr lang="en-US" sz="2600" dirty="0"/>
              <a:t>.</a:t>
            </a:r>
          </a:p>
          <a:p>
            <a:pPr lvl="1" algn="just" eaLnBrk="1" hangingPunct="1">
              <a:spcBef>
                <a:spcPts val="600"/>
              </a:spcBef>
            </a:pPr>
            <a:r>
              <a:rPr lang="en-US" sz="2600" dirty="0"/>
              <a:t>Deals with </a:t>
            </a:r>
            <a:r>
              <a:rPr lang="en-US" sz="2600" u="sng" dirty="0">
                <a:solidFill>
                  <a:srgbClr val="FF0000"/>
                </a:solidFill>
              </a:rPr>
              <a:t>disputes between individuals</a:t>
            </a:r>
            <a:r>
              <a:rPr lang="en-US" sz="2600" dirty="0"/>
              <a:t> in which compensation is awarded to the victim.</a:t>
            </a:r>
          </a:p>
          <a:p>
            <a:pPr lvl="1" algn="just" eaLnBrk="1" hangingPunct="1">
              <a:spcBef>
                <a:spcPts val="600"/>
              </a:spcBef>
            </a:pPr>
            <a:r>
              <a:rPr lang="en-US" sz="2600" dirty="0"/>
              <a:t>Civil case is filed by an individual.</a:t>
            </a:r>
          </a:p>
          <a:p>
            <a:pPr lvl="1" algn="just" eaLnBrk="1" hangingPunct="1">
              <a:spcBef>
                <a:spcPts val="600"/>
              </a:spcBef>
            </a:pPr>
            <a:r>
              <a:rPr lang="en-US" sz="2600" dirty="0"/>
              <a:t>Defendant can be found liable, or not liable.</a:t>
            </a:r>
          </a:p>
          <a:p>
            <a:pPr lvl="1" algn="just" eaLnBrk="1" hangingPunct="1">
              <a:spcBef>
                <a:spcPts val="600"/>
              </a:spcBef>
            </a:pPr>
            <a:r>
              <a:rPr lang="en-US" sz="2600" dirty="0"/>
              <a:t>To </a:t>
            </a:r>
            <a:r>
              <a:rPr lang="en-US" sz="2600" u="sng" dirty="0">
                <a:solidFill>
                  <a:srgbClr val="FF0000"/>
                </a:solidFill>
              </a:rPr>
              <a:t>give compensation</a:t>
            </a:r>
            <a:r>
              <a:rPr lang="en-US" sz="2600" dirty="0"/>
              <a:t> (usually financial ($$$) to an individual who has been injured by another.</a:t>
            </a:r>
          </a:p>
          <a:p>
            <a:pPr lvl="1" eaLnBrk="1" hangingPunct="1"/>
            <a:endParaRPr lang="en-US" sz="2600" dirty="0"/>
          </a:p>
          <a:p>
            <a:pPr lvl="1" eaLnBrk="1" hangingPunct="1"/>
            <a:endParaRPr lang="en-US" sz="2600" dirty="0"/>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6</a:t>
            </a:fld>
            <a:endParaRPr lang="en-GB"/>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242FD-DA92-4CAE-A1D4-950392670FD5}"/>
              </a:ext>
            </a:extLst>
          </p:cNvPr>
          <p:cNvSpPr>
            <a:spLocks noGrp="1"/>
          </p:cNvSpPr>
          <p:nvPr>
            <p:ph idx="1"/>
          </p:nvPr>
        </p:nvSpPr>
        <p:spPr>
          <a:xfrm>
            <a:off x="447136" y="1417638"/>
            <a:ext cx="8229600" cy="4525963"/>
          </a:xfrm>
        </p:spPr>
        <p:txBody>
          <a:bodyPr/>
          <a:lstStyle/>
          <a:p>
            <a:r>
              <a:rPr lang="en-US" dirty="0"/>
              <a:t>Some examples of branches of civil law : </a:t>
            </a:r>
          </a:p>
          <a:p>
            <a:r>
              <a:rPr lang="en-US" dirty="0"/>
              <a:t>Tort</a:t>
            </a:r>
          </a:p>
          <a:p>
            <a:r>
              <a:rPr lang="en-US" dirty="0"/>
              <a:t>Contract</a:t>
            </a:r>
          </a:p>
          <a:p>
            <a:r>
              <a:rPr lang="en-US" dirty="0"/>
              <a:t>Family</a:t>
            </a:r>
          </a:p>
          <a:p>
            <a:r>
              <a:rPr lang="en-US" dirty="0"/>
              <a:t>Property</a:t>
            </a:r>
          </a:p>
          <a:p>
            <a:pPr marL="0" indent="0">
              <a:buNone/>
            </a:pPr>
            <a:endParaRPr lang="en-US" dirty="0"/>
          </a:p>
        </p:txBody>
      </p:sp>
      <p:sp>
        <p:nvSpPr>
          <p:cNvPr id="5" name="Slide Number Placeholder 4">
            <a:extLst>
              <a:ext uri="{FF2B5EF4-FFF2-40B4-BE49-F238E27FC236}">
                <a16:creationId xmlns:a16="http://schemas.microsoft.com/office/drawing/2014/main" id="{D81228EC-CE0F-4F51-823A-A91C27E46480}"/>
              </a:ext>
            </a:extLst>
          </p:cNvPr>
          <p:cNvSpPr>
            <a:spLocks noGrp="1"/>
          </p:cNvSpPr>
          <p:nvPr>
            <p:ph type="sldNum" sz="quarter" idx="12"/>
          </p:nvPr>
        </p:nvSpPr>
        <p:spPr/>
        <p:txBody>
          <a:bodyPr/>
          <a:lstStyle/>
          <a:p>
            <a:pPr>
              <a:defRPr/>
            </a:pPr>
            <a:fld id="{F73DEDDE-E4F4-437B-8742-29F3DC6B907A}" type="slidenum">
              <a:rPr lang="en-GB" smtClean="0"/>
              <a:pPr>
                <a:defRPr/>
              </a:pPr>
              <a:t>7</a:t>
            </a:fld>
            <a:endParaRPr lang="en-GB"/>
          </a:p>
        </p:txBody>
      </p:sp>
      <p:sp>
        <p:nvSpPr>
          <p:cNvPr id="7" name="Rectangle 2">
            <a:extLst>
              <a:ext uri="{FF2B5EF4-FFF2-40B4-BE49-F238E27FC236}">
                <a16:creationId xmlns:a16="http://schemas.microsoft.com/office/drawing/2014/main" id="{9077E07E-93B8-461C-8E3B-8682124A9901}"/>
              </a:ext>
            </a:extLst>
          </p:cNvPr>
          <p:cNvSpPr>
            <a:spLocks noGrp="1" noChangeArrowheads="1"/>
          </p:cNvSpPr>
          <p:nvPr>
            <p:ph type="title"/>
          </p:nvPr>
        </p:nvSpPr>
        <p:spPr>
          <a:xfrm>
            <a:off x="457200" y="274638"/>
            <a:ext cx="8229600" cy="1143000"/>
          </a:xfrm>
        </p:spPr>
        <p:txBody>
          <a:bodyPr/>
          <a:lstStyle/>
          <a:p>
            <a:pPr eaLnBrk="1" hangingPunct="1"/>
            <a:r>
              <a:rPr lang="en-US"/>
              <a:t>Civil Law</a:t>
            </a:r>
            <a:endParaRPr lang="en-GB"/>
          </a:p>
        </p:txBody>
      </p:sp>
    </p:spTree>
    <p:extLst>
      <p:ext uri="{BB962C8B-B14F-4D97-AF65-F5344CB8AC3E}">
        <p14:creationId xmlns:p14="http://schemas.microsoft.com/office/powerpoint/2010/main" val="144982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5"/>
          <p:cNvSpPr>
            <a:spLocks noGrp="1" noChangeArrowheads="1"/>
          </p:cNvSpPr>
          <p:nvPr>
            <p:ph type="title"/>
          </p:nvPr>
        </p:nvSpPr>
        <p:spPr/>
        <p:txBody>
          <a:bodyPr/>
          <a:lstStyle/>
          <a:p>
            <a:pPr eaLnBrk="1" hangingPunct="1"/>
            <a:r>
              <a:rPr lang="en-US"/>
              <a:t>Who’s who in Civil Law</a:t>
            </a:r>
            <a:endParaRPr lang="en-GB"/>
          </a:p>
        </p:txBody>
      </p:sp>
      <p:sp>
        <p:nvSpPr>
          <p:cNvPr id="8195" name="Rectangle 26"/>
          <p:cNvSpPr>
            <a:spLocks noGrp="1" noChangeArrowheads="1"/>
          </p:cNvSpPr>
          <p:nvPr>
            <p:ph type="body" idx="1"/>
          </p:nvPr>
        </p:nvSpPr>
        <p:spPr/>
        <p:txBody>
          <a:bodyPr/>
          <a:lstStyle/>
          <a:p>
            <a:pPr algn="just" eaLnBrk="1" hangingPunct="1"/>
            <a:r>
              <a:rPr lang="en-US" b="1" dirty="0">
                <a:solidFill>
                  <a:srgbClr val="FF0000"/>
                </a:solidFill>
              </a:rPr>
              <a:t>Plaintiff</a:t>
            </a:r>
            <a:r>
              <a:rPr lang="en-US" dirty="0"/>
              <a:t> (also known as claimant or complainant) – </a:t>
            </a:r>
            <a:r>
              <a:rPr lang="en-SG" dirty="0"/>
              <a:t>party who sues in a civil action</a:t>
            </a:r>
            <a:r>
              <a:rPr lang="en-US" dirty="0"/>
              <a:t>.</a:t>
            </a:r>
          </a:p>
          <a:p>
            <a:pPr algn="just" eaLnBrk="1" hangingPunct="1"/>
            <a:r>
              <a:rPr lang="en-US" b="1" dirty="0">
                <a:solidFill>
                  <a:srgbClr val="FF0000"/>
                </a:solidFill>
              </a:rPr>
              <a:t>Defendant</a:t>
            </a:r>
            <a:r>
              <a:rPr lang="en-US" dirty="0"/>
              <a:t> – </a:t>
            </a:r>
            <a:r>
              <a:rPr lang="en-SG" dirty="0"/>
              <a:t>party who is sued. </a:t>
            </a:r>
            <a:endParaRPr lang="en-US" dirty="0"/>
          </a:p>
          <a:p>
            <a:pPr marL="0" indent="0" eaLnBrk="1" hangingPunct="1">
              <a:buNone/>
            </a:pPr>
            <a:endParaRPr lang="en-US" dirty="0"/>
          </a:p>
          <a:p>
            <a:pPr eaLnBrk="1" hangingPunct="1"/>
            <a:endParaRPr lang="en-US" dirty="0"/>
          </a:p>
          <a:p>
            <a:pPr eaLnBrk="1" hangingPunct="1"/>
            <a:endParaRPr lang="en-US" dirty="0"/>
          </a:p>
          <a:p>
            <a:pPr eaLnBrk="1" hangingPunct="1"/>
            <a:endParaRPr lang="en-US" dirty="0"/>
          </a:p>
        </p:txBody>
      </p:sp>
      <p:sp>
        <p:nvSpPr>
          <p:cNvPr id="4" name="Slide Number Placeholder 3"/>
          <p:cNvSpPr>
            <a:spLocks noGrp="1"/>
          </p:cNvSpPr>
          <p:nvPr>
            <p:ph type="sldNum" sz="quarter" idx="12"/>
          </p:nvPr>
        </p:nvSpPr>
        <p:spPr/>
        <p:txBody>
          <a:bodyPr/>
          <a:lstStyle/>
          <a:p>
            <a:pPr>
              <a:defRPr/>
            </a:pPr>
            <a:fld id="{F73DEDDE-E4F4-437B-8742-29F3DC6B907A}" type="slidenum">
              <a:rPr lang="en-GB" smtClean="0"/>
              <a:pPr>
                <a:defRPr/>
              </a:pPr>
              <a:t>8</a:t>
            </a:fld>
            <a:endParaRPr lang="en-GB"/>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GB"/>
              <a:t>Civil and Criminal Wrong</a:t>
            </a:r>
          </a:p>
        </p:txBody>
      </p:sp>
      <p:sp>
        <p:nvSpPr>
          <p:cNvPr id="9220" name="Rectangle 3"/>
          <p:cNvSpPr>
            <a:spLocks noGrp="1" noChangeArrowheads="1"/>
          </p:cNvSpPr>
          <p:nvPr>
            <p:ph idx="1"/>
          </p:nvPr>
        </p:nvSpPr>
        <p:spPr>
          <a:xfrm>
            <a:off x="457200" y="1481137"/>
            <a:ext cx="8229600" cy="4525963"/>
          </a:xfrm>
        </p:spPr>
        <p:txBody>
          <a:bodyPr/>
          <a:lstStyle/>
          <a:p>
            <a:pPr algn="just" eaLnBrk="1" hangingPunct="1">
              <a:lnSpc>
                <a:spcPct val="90000"/>
              </a:lnSpc>
            </a:pPr>
            <a:r>
              <a:rPr lang="en-GB" dirty="0"/>
              <a:t>It is possible that a wrong can be both a civil wrong, as well as a crime capable of prosecution by the State.</a:t>
            </a:r>
          </a:p>
        </p:txBody>
      </p:sp>
      <p:sp>
        <p:nvSpPr>
          <p:cNvPr id="3" name="Slide Number Placeholder 2"/>
          <p:cNvSpPr>
            <a:spLocks noGrp="1"/>
          </p:cNvSpPr>
          <p:nvPr>
            <p:ph type="sldNum" sz="quarter" idx="12"/>
          </p:nvPr>
        </p:nvSpPr>
        <p:spPr/>
        <p:txBody>
          <a:bodyPr/>
          <a:lstStyle/>
          <a:p>
            <a:pPr>
              <a:defRPr/>
            </a:pPr>
            <a:fld id="{F73DEDDE-E4F4-437B-8742-29F3DC6B907A}" type="slidenum">
              <a:rPr lang="en-GB" smtClean="0"/>
              <a:pPr>
                <a:defRPr/>
              </a:pPr>
              <a:t>9</a:t>
            </a:fld>
            <a:endParaRPr lang="en-GB"/>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2"/>
          </a:buClr>
          <a:buSzPct val="75000"/>
          <a:buFontTx/>
          <a:buNone/>
          <a:tabLst/>
          <a:defRPr kumimoji="1" lang="en-US" sz="5400" b="1" i="0" u="none" strike="noStrike" cap="none" normalizeH="0" baseline="0" smtClean="0">
            <a:ln>
              <a:noFill/>
            </a:ln>
            <a:solidFill>
              <a:srgbClr val="5F5F5F"/>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2"/>
          </a:buClr>
          <a:buSzPct val="75000"/>
          <a:buFontTx/>
          <a:buNone/>
          <a:tabLst/>
          <a:defRPr kumimoji="1" lang="en-US" sz="5400" b="1" i="0" u="none" strike="noStrike" cap="none" normalizeH="0" baseline="0" smtClean="0">
            <a:ln>
              <a:noFill/>
            </a:ln>
            <a:solidFill>
              <a:srgbClr val="5F5F5F"/>
            </a:solidFill>
            <a:effectLst/>
            <a:latin typeface="Times New Roman"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2338</Words>
  <Application>Microsoft Office PowerPoint</Application>
  <PresentationFormat>On-screen Show (4:3)</PresentationFormat>
  <Paragraphs>331</Paragraphs>
  <Slides>45</Slides>
  <Notes>25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0" baseType="lpstr">
      <vt:lpstr>Arial</vt:lpstr>
      <vt:lpstr>Times New Roman</vt:lpstr>
      <vt:lpstr>Wingdings</vt:lpstr>
      <vt:lpstr>Custom Design</vt:lpstr>
      <vt:lpstr>MS Org Chart</vt:lpstr>
      <vt:lpstr>Introduction to the Singapore Legal System</vt:lpstr>
      <vt:lpstr>Learning Objectives</vt:lpstr>
      <vt:lpstr>Classifications of Law</vt:lpstr>
      <vt:lpstr>Criminal Law</vt:lpstr>
      <vt:lpstr>Who’s who in Criminal Law</vt:lpstr>
      <vt:lpstr>Civil Law</vt:lpstr>
      <vt:lpstr>Civil Law</vt:lpstr>
      <vt:lpstr>Who’s who in Civil Law</vt:lpstr>
      <vt:lpstr>Civil and Criminal Wrong</vt:lpstr>
      <vt:lpstr>Civil and Criminal Wrong</vt:lpstr>
      <vt:lpstr>Sources of Singapore Law</vt:lpstr>
      <vt:lpstr>The Constitution of Singapore</vt:lpstr>
      <vt:lpstr>The Legislature</vt:lpstr>
      <vt:lpstr>PowerPoint Presentation</vt:lpstr>
      <vt:lpstr>The Executive</vt:lpstr>
      <vt:lpstr>PowerPoint Presentation</vt:lpstr>
      <vt:lpstr>The Judiciary</vt:lpstr>
      <vt:lpstr>PowerPoint Presentation</vt:lpstr>
      <vt:lpstr>PowerPoint Presentation</vt:lpstr>
      <vt:lpstr>Statutes</vt:lpstr>
      <vt:lpstr>Statutes</vt:lpstr>
      <vt:lpstr>Purposes of legislation</vt:lpstr>
      <vt:lpstr>Legislative Process</vt:lpstr>
      <vt:lpstr>Legislative Process</vt:lpstr>
      <vt:lpstr> Case Law</vt:lpstr>
      <vt:lpstr>Doctrine of  Binding Precedents</vt:lpstr>
      <vt:lpstr>PowerPoint Presentation</vt:lpstr>
      <vt:lpstr>How does the doctrine work??</vt:lpstr>
      <vt:lpstr>PowerPoint Presentation</vt:lpstr>
      <vt:lpstr>But, how did Singapore  law originate?</vt:lpstr>
      <vt:lpstr>English Law</vt:lpstr>
      <vt:lpstr>PowerPoint Presentation</vt:lpstr>
      <vt:lpstr>Hierarchy of Singapore Courts</vt:lpstr>
      <vt:lpstr>Jurisdiction of the Courts</vt:lpstr>
      <vt:lpstr>Magistrates Court</vt:lpstr>
      <vt:lpstr>District Court</vt:lpstr>
      <vt:lpstr>High Court</vt:lpstr>
      <vt:lpstr>Court of Appeal</vt:lpstr>
      <vt:lpstr>PowerPoint Presentation</vt:lpstr>
      <vt:lpstr>PowerPoint Presentation</vt:lpstr>
      <vt:lpstr>Alternative Dispute Resolution </vt:lpstr>
      <vt:lpstr>Alternative Dispute Resolution </vt:lpstr>
      <vt:lpstr>Criminal Procedure</vt:lpstr>
      <vt:lpstr>Takeaways from today?</vt:lpstr>
      <vt:lpstr>END OF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Singapore Legal System</dc:title>
  <dc:creator>Jerry Loo</dc:creator>
  <cp:lastModifiedBy>Jerry Loo</cp:lastModifiedBy>
  <cp:revision>25</cp:revision>
  <dcterms:created xsi:type="dcterms:W3CDTF">2019-10-29T14:45:34Z</dcterms:created>
  <dcterms:modified xsi:type="dcterms:W3CDTF">2019-10-31T00:11:21Z</dcterms:modified>
</cp:coreProperties>
</file>