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89" r:id="rId5"/>
    <p:sldId id="259" r:id="rId6"/>
    <p:sldId id="261" r:id="rId7"/>
    <p:sldId id="291" r:id="rId8"/>
    <p:sldId id="262" r:id="rId9"/>
    <p:sldId id="293" r:id="rId10"/>
    <p:sldId id="263" r:id="rId11"/>
    <p:sldId id="294" r:id="rId12"/>
    <p:sldId id="264" r:id="rId13"/>
    <p:sldId id="288" r:id="rId14"/>
    <p:sldId id="290" r:id="rId15"/>
    <p:sldId id="292" r:id="rId16"/>
    <p:sldId id="265" r:id="rId17"/>
    <p:sldId id="331" r:id="rId18"/>
    <p:sldId id="266" r:id="rId19"/>
    <p:sldId id="260" r:id="rId20"/>
    <p:sldId id="267" r:id="rId21"/>
    <p:sldId id="269" r:id="rId22"/>
    <p:sldId id="268" r:id="rId23"/>
    <p:sldId id="270" r:id="rId24"/>
    <p:sldId id="271" r:id="rId25"/>
    <p:sldId id="335" r:id="rId26"/>
    <p:sldId id="272" r:id="rId27"/>
    <p:sldId id="330" r:id="rId28"/>
    <p:sldId id="273" r:id="rId29"/>
    <p:sldId id="277" r:id="rId30"/>
    <p:sldId id="274" r:id="rId31"/>
    <p:sldId id="280" r:id="rId32"/>
    <p:sldId id="333" r:id="rId33"/>
    <p:sldId id="275" r:id="rId34"/>
    <p:sldId id="282" r:id="rId35"/>
    <p:sldId id="283" r:id="rId36"/>
    <p:sldId id="336" r:id="rId37"/>
    <p:sldId id="276" r:id="rId38"/>
    <p:sldId id="286" r:id="rId39"/>
    <p:sldId id="334" r:id="rId40"/>
    <p:sldId id="332" r:id="rId41"/>
    <p:sldId id="329" r:id="rId42"/>
    <p:sldId id="328" r:id="rId43"/>
    <p:sldId id="284" r:id="rId4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79" autoAdjust="0"/>
    <p:restoredTop sz="83515" autoAdjust="0"/>
  </p:normalViewPr>
  <p:slideViewPr>
    <p:cSldViewPr>
      <p:cViewPr varScale="1">
        <p:scale>
          <a:sx n="55" d="100"/>
          <a:sy n="55" d="100"/>
        </p:scale>
        <p:origin x="126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D4BF9FAD-70F2-4B90-8F65-3303813015D6}" type="datetimeFigureOut">
              <a:rPr lang="en-SG" smtClean="0"/>
              <a:pPr/>
              <a:t>7/11/2019</a:t>
            </a:fld>
            <a:endParaRPr lang="en-SG"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739CA66D-1987-404D-9A92-4CC49743A1B9}" type="slidenum">
              <a:rPr lang="en-SG" smtClean="0"/>
              <a:pPr/>
              <a:t>‹#›</a:t>
            </a:fld>
            <a:endParaRPr lang="en-SG" dirty="0"/>
          </a:p>
        </p:txBody>
      </p:sp>
    </p:spTree>
    <p:extLst>
      <p:ext uri="{BB962C8B-B14F-4D97-AF65-F5344CB8AC3E}">
        <p14:creationId xmlns:p14="http://schemas.microsoft.com/office/powerpoint/2010/main" val="386987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ingaporelegaladvice.com/law-articles/police-arrest-procedure-in-singapore/"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singaporelegaladvice.com/law-articles/admissibility-of-evidence-in-the-singapore-courts/" TargetMode="External"/><Relationship Id="rId4" Type="http://schemas.openxmlformats.org/officeDocument/2006/relationships/hyperlink" Target="https://singaporelegaladvice.com/law-articles/arrestable-or-not-seizable-and-non-seizable-offences-in-singapor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ingaporelegaladvice.com/law-articles/the-difference-between-murder-and-culpable-homicide-in-singapor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odayonline.com/singapore/criminal-law-reform-bill-look-key-changes-penal-cod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39CA66D-1987-404D-9A92-4CC49743A1B9}" type="slidenum">
              <a:rPr lang="en-SG" smtClean="0"/>
              <a:pPr/>
              <a:t>1</a:t>
            </a:fld>
            <a:endParaRPr lang="en-SG" dirty="0"/>
          </a:p>
        </p:txBody>
      </p:sp>
    </p:spTree>
    <p:extLst>
      <p:ext uri="{BB962C8B-B14F-4D97-AF65-F5344CB8AC3E}">
        <p14:creationId xmlns:p14="http://schemas.microsoft.com/office/powerpoint/2010/main" val="3342715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Commercial Affairs Officers – s64 Police Force Act</a:t>
            </a:r>
          </a:p>
          <a:p>
            <a:r>
              <a:rPr lang="en-US" dirty="0" err="1"/>
              <a:t>Auxilliary</a:t>
            </a:r>
            <a:r>
              <a:rPr lang="en-US" dirty="0"/>
              <a:t> Police officers – s86 PFA</a:t>
            </a:r>
          </a:p>
        </p:txBody>
      </p:sp>
      <p:sp>
        <p:nvSpPr>
          <p:cNvPr id="4" name="Slide Number Placeholder 3"/>
          <p:cNvSpPr>
            <a:spLocks noGrp="1"/>
          </p:cNvSpPr>
          <p:nvPr>
            <p:ph type="sldNum" sz="quarter" idx="5"/>
          </p:nvPr>
        </p:nvSpPr>
        <p:spPr/>
        <p:txBody>
          <a:bodyPr/>
          <a:lstStyle/>
          <a:p>
            <a:fld id="{739CA66D-1987-404D-9A92-4CC49743A1B9}" type="slidenum">
              <a:rPr lang="en-SG" smtClean="0"/>
              <a:t>31</a:t>
            </a:fld>
            <a:endParaRPr lang="en-SG"/>
          </a:p>
        </p:txBody>
      </p:sp>
    </p:spTree>
    <p:extLst>
      <p:ext uri="{BB962C8B-B14F-4D97-AF65-F5344CB8AC3E}">
        <p14:creationId xmlns:p14="http://schemas.microsoft.com/office/powerpoint/2010/main" val="76953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 to search for arrestable offence s34 CPC</a:t>
            </a:r>
          </a:p>
        </p:txBody>
      </p:sp>
      <p:sp>
        <p:nvSpPr>
          <p:cNvPr id="4" name="Slide Number Placeholder 3"/>
          <p:cNvSpPr>
            <a:spLocks noGrp="1"/>
          </p:cNvSpPr>
          <p:nvPr>
            <p:ph type="sldNum" sz="quarter" idx="5"/>
          </p:nvPr>
        </p:nvSpPr>
        <p:spPr/>
        <p:txBody>
          <a:bodyPr/>
          <a:lstStyle/>
          <a:p>
            <a:fld id="{739CA66D-1987-404D-9A92-4CC49743A1B9}" type="slidenum">
              <a:rPr lang="en-SG" smtClean="0"/>
              <a:t>33</a:t>
            </a:fld>
            <a:endParaRPr lang="en-SG"/>
          </a:p>
        </p:txBody>
      </p:sp>
    </p:spTree>
    <p:extLst>
      <p:ext uri="{BB962C8B-B14F-4D97-AF65-F5344CB8AC3E}">
        <p14:creationId xmlns:p14="http://schemas.microsoft.com/office/powerpoint/2010/main" val="1545770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S92 to 109 CPC</a:t>
            </a:r>
          </a:p>
        </p:txBody>
      </p:sp>
      <p:sp>
        <p:nvSpPr>
          <p:cNvPr id="4" name="Slide Number Placeholder 3"/>
          <p:cNvSpPr>
            <a:spLocks noGrp="1"/>
          </p:cNvSpPr>
          <p:nvPr>
            <p:ph type="sldNum" sz="quarter" idx="5"/>
          </p:nvPr>
        </p:nvSpPr>
        <p:spPr/>
        <p:txBody>
          <a:bodyPr/>
          <a:lstStyle/>
          <a:p>
            <a:fld id="{739CA66D-1987-404D-9A92-4CC49743A1B9}" type="slidenum">
              <a:rPr lang="en-SG" smtClean="0"/>
              <a:t>37</a:t>
            </a:fld>
            <a:endParaRPr lang="en-SG"/>
          </a:p>
        </p:txBody>
      </p:sp>
    </p:spTree>
    <p:extLst>
      <p:ext uri="{BB962C8B-B14F-4D97-AF65-F5344CB8AC3E}">
        <p14:creationId xmlns:p14="http://schemas.microsoft.com/office/powerpoint/2010/main" val="2382699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9CA66D-1987-404D-9A92-4CC49743A1B9}" type="slidenum">
              <a:rPr lang="en-SG" smtClean="0"/>
              <a:t>40</a:t>
            </a:fld>
            <a:endParaRPr lang="en-SG"/>
          </a:p>
        </p:txBody>
      </p:sp>
    </p:spTree>
    <p:extLst>
      <p:ext uri="{BB962C8B-B14F-4D97-AF65-F5344CB8AC3E}">
        <p14:creationId xmlns:p14="http://schemas.microsoft.com/office/powerpoint/2010/main" val="2548713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9CA66D-1987-404D-9A92-4CC49743A1B9}" type="slidenum">
              <a:rPr lang="en-SG" smtClean="0"/>
              <a:t>41</a:t>
            </a:fld>
            <a:endParaRPr lang="en-SG"/>
          </a:p>
        </p:txBody>
      </p:sp>
    </p:spTree>
    <p:extLst>
      <p:ext uri="{BB962C8B-B14F-4D97-AF65-F5344CB8AC3E}">
        <p14:creationId xmlns:p14="http://schemas.microsoft.com/office/powerpoint/2010/main" val="1696585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charset="0"/>
              <a:cs typeface="Arial" charset="0"/>
            </a:endParaRPr>
          </a:p>
        </p:txBody>
      </p:sp>
      <p:sp>
        <p:nvSpPr>
          <p:cNvPr id="4" name="Slide Number Placeholder 3"/>
          <p:cNvSpPr>
            <a:spLocks noGrp="1"/>
          </p:cNvSpPr>
          <p:nvPr>
            <p:ph type="sldNum" sz="quarter" idx="10"/>
          </p:nvPr>
        </p:nvSpPr>
        <p:spPr/>
        <p:txBody>
          <a:bodyPr/>
          <a:lstStyle/>
          <a:p>
            <a:pPr>
              <a:defRPr/>
            </a:pPr>
            <a:fld id="{8B180921-11E6-FA40-8141-1F86E94BC460}" type="slidenum">
              <a:rPr lang="en-AU" smtClean="0"/>
              <a:pPr>
                <a:defRPr/>
              </a:pPr>
              <a:t>42</a:t>
            </a:fld>
            <a:endParaRPr lang="en-AU"/>
          </a:p>
        </p:txBody>
      </p:sp>
    </p:spTree>
    <p:extLst>
      <p:ext uri="{BB962C8B-B14F-4D97-AF65-F5344CB8AC3E}">
        <p14:creationId xmlns:p14="http://schemas.microsoft.com/office/powerpoint/2010/main" val="683712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739CA66D-1987-404D-9A92-4CC49743A1B9}" type="slidenum">
              <a:rPr lang="en-SG" smtClean="0"/>
              <a:t>12</a:t>
            </a:fld>
            <a:endParaRPr lang="en-SG"/>
          </a:p>
        </p:txBody>
      </p:sp>
    </p:spTree>
    <p:extLst>
      <p:ext uri="{BB962C8B-B14F-4D97-AF65-F5344CB8AC3E}">
        <p14:creationId xmlns:p14="http://schemas.microsoft.com/office/powerpoint/2010/main" val="3528608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739CA66D-1987-404D-9A92-4CC49743A1B9}" type="slidenum">
              <a:rPr lang="en-SG" smtClean="0"/>
              <a:t>13</a:t>
            </a:fld>
            <a:endParaRPr lang="en-SG"/>
          </a:p>
        </p:txBody>
      </p:sp>
    </p:spTree>
    <p:extLst>
      <p:ext uri="{BB962C8B-B14F-4D97-AF65-F5344CB8AC3E}">
        <p14:creationId xmlns:p14="http://schemas.microsoft.com/office/powerpoint/2010/main" val="162506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AGC’s article on Sentencing in Singapore</a:t>
            </a:r>
          </a:p>
        </p:txBody>
      </p:sp>
      <p:sp>
        <p:nvSpPr>
          <p:cNvPr id="4" name="Slide Number Placeholder 3"/>
          <p:cNvSpPr>
            <a:spLocks noGrp="1"/>
          </p:cNvSpPr>
          <p:nvPr>
            <p:ph type="sldNum" sz="quarter" idx="5"/>
          </p:nvPr>
        </p:nvSpPr>
        <p:spPr/>
        <p:txBody>
          <a:bodyPr/>
          <a:lstStyle/>
          <a:p>
            <a:fld id="{739CA66D-1987-404D-9A92-4CC49743A1B9}" type="slidenum">
              <a:rPr lang="en-SG" smtClean="0"/>
              <a:t>14</a:t>
            </a:fld>
            <a:endParaRPr lang="en-SG"/>
          </a:p>
        </p:txBody>
      </p:sp>
    </p:spTree>
    <p:extLst>
      <p:ext uri="{BB962C8B-B14F-4D97-AF65-F5344CB8AC3E}">
        <p14:creationId xmlns:p14="http://schemas.microsoft.com/office/powerpoint/2010/main" val="2615219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https://singaporelegaladvice.com/law-articles/police-arrest-procedure-in-singapore/</a:t>
            </a:r>
            <a:endParaRPr lang="en-US" dirty="0"/>
          </a:p>
          <a:p>
            <a:endParaRPr lang="en-US" dirty="0"/>
          </a:p>
          <a:p>
            <a:r>
              <a:rPr lang="en-US" dirty="0"/>
              <a:t>Section 64 CPC – when arrest can be made without warrant</a:t>
            </a:r>
          </a:p>
          <a:p>
            <a:endParaRPr lang="en-US" dirty="0"/>
          </a:p>
          <a:p>
            <a:r>
              <a:rPr lang="en-SG" dirty="0">
                <a:hlinkClick r:id="rId4"/>
              </a:rPr>
              <a:t>https://singaporelegaladvice.com/law-articles/arrestable-or-not-seizable-and-non-seizable-offences-in-singapore/</a:t>
            </a:r>
            <a:endParaRPr lang="en-US" dirty="0"/>
          </a:p>
          <a:p>
            <a:endParaRPr lang="en-US" dirty="0"/>
          </a:p>
          <a:p>
            <a:r>
              <a:rPr lang="en-US" dirty="0">
                <a:hlinkClick r:id="rId5"/>
              </a:rPr>
              <a:t>https://singaporelegaladvice.com/law-articles/admissibility-of-evidence-in-the-singapore-courts/</a:t>
            </a:r>
            <a:endParaRPr lang="en-US" dirty="0"/>
          </a:p>
          <a:p>
            <a:r>
              <a:rPr lang="en-US" dirty="0"/>
              <a:t>Hearsay evidence exceptions – Evidence Act section 32-40</a:t>
            </a:r>
          </a:p>
        </p:txBody>
      </p:sp>
      <p:sp>
        <p:nvSpPr>
          <p:cNvPr id="4" name="Slide Number Placeholder 3"/>
          <p:cNvSpPr>
            <a:spLocks noGrp="1"/>
          </p:cNvSpPr>
          <p:nvPr>
            <p:ph type="sldNum" sz="quarter" idx="5"/>
          </p:nvPr>
        </p:nvSpPr>
        <p:spPr/>
        <p:txBody>
          <a:bodyPr/>
          <a:lstStyle/>
          <a:p>
            <a:fld id="{739CA66D-1987-404D-9A92-4CC49743A1B9}" type="slidenum">
              <a:rPr lang="en-SG" smtClean="0"/>
              <a:t>20</a:t>
            </a:fld>
            <a:endParaRPr lang="en-SG"/>
          </a:p>
        </p:txBody>
      </p:sp>
    </p:spTree>
    <p:extLst>
      <p:ext uri="{BB962C8B-B14F-4D97-AF65-F5344CB8AC3E}">
        <p14:creationId xmlns:p14="http://schemas.microsoft.com/office/powerpoint/2010/main" val="212479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extLst>
                    <a:ext uri="{A12FA001-AC4F-418D-AE19-62706E023703}">
                      <ahyp:hlinkClr xmlns:ahyp="http://schemas.microsoft.com/office/drawing/2018/hyperlinkcolor" val="tx"/>
                    </a:ext>
                  </a:extLst>
                </a:hlinkClick>
              </a:rPr>
              <a:t>https://singaporelegaladvice.com/law-articles/the-difference-between-murder-and-culpable-homicide-in-singapore/</a:t>
            </a:r>
            <a:endParaRPr lang="en-US" altLang="en-US" sz="1200" dirty="0"/>
          </a:p>
          <a:p>
            <a:endParaRPr lang="en-US" dirty="0"/>
          </a:p>
          <a:p>
            <a:r>
              <a:rPr lang="en-US" dirty="0"/>
              <a:t>S299 – culpable homicide</a:t>
            </a:r>
          </a:p>
          <a:p>
            <a:r>
              <a:rPr lang="en-US" dirty="0"/>
              <a:t>S300 – murder</a:t>
            </a:r>
          </a:p>
          <a:p>
            <a:endParaRPr lang="en-US" dirty="0"/>
          </a:p>
          <a:p>
            <a:r>
              <a:rPr lang="en-US" dirty="0" err="1"/>
              <a:t>Defences</a:t>
            </a:r>
            <a:r>
              <a:rPr lang="en-US" dirty="0"/>
              <a:t> </a:t>
            </a:r>
          </a:p>
          <a:p>
            <a:pPr marL="171450" indent="-171450">
              <a:buFontTx/>
              <a:buChar char="-"/>
            </a:pPr>
            <a:r>
              <a:rPr lang="en-US" dirty="0"/>
              <a:t>Provocation</a:t>
            </a:r>
          </a:p>
          <a:p>
            <a:pPr marL="171450" indent="-171450">
              <a:buFontTx/>
              <a:buChar char="-"/>
            </a:pPr>
            <a:r>
              <a:rPr lang="en-US" dirty="0"/>
              <a:t>Private </a:t>
            </a:r>
            <a:r>
              <a:rPr lang="en-US" dirty="0" err="1"/>
              <a:t>defence</a:t>
            </a:r>
            <a:endParaRPr lang="en-US" dirty="0"/>
          </a:p>
          <a:p>
            <a:pPr marL="171450" indent="-171450">
              <a:buFontTx/>
              <a:buChar char="-"/>
            </a:pPr>
            <a:r>
              <a:rPr lang="en-US" dirty="0"/>
              <a:t>Public servant in good faith</a:t>
            </a:r>
          </a:p>
          <a:p>
            <a:pPr marL="171450" indent="-171450">
              <a:buFontTx/>
              <a:buChar char="-"/>
            </a:pPr>
            <a:r>
              <a:rPr lang="en-US" dirty="0"/>
              <a:t>Sudden fight</a:t>
            </a:r>
          </a:p>
          <a:p>
            <a:pPr marL="171450" indent="-171450">
              <a:buFontTx/>
              <a:buChar char="-"/>
            </a:pPr>
            <a:r>
              <a:rPr lang="en-US" dirty="0"/>
              <a:t>More than 18 years and consented</a:t>
            </a:r>
          </a:p>
          <a:p>
            <a:pPr marL="171450" indent="-171450">
              <a:buFontTx/>
              <a:buChar char="-"/>
            </a:pPr>
            <a:r>
              <a:rPr lang="en-US" dirty="0"/>
              <a:t>Mother killing child &lt; 12 months old</a:t>
            </a:r>
          </a:p>
          <a:p>
            <a:pPr marL="171450" indent="-171450">
              <a:buFontTx/>
              <a:buChar char="-"/>
            </a:pPr>
            <a:r>
              <a:rPr lang="en-US" dirty="0"/>
              <a:t>Diminished responsibility</a:t>
            </a:r>
          </a:p>
          <a:p>
            <a:pPr marL="171450" indent="-171450">
              <a:buFontTx/>
              <a:buChar char="-"/>
            </a:pPr>
            <a:endParaRPr lang="en-US" dirty="0"/>
          </a:p>
          <a:p>
            <a:pPr marL="0" indent="0">
              <a:buFontTx/>
              <a:buNone/>
            </a:pPr>
            <a:r>
              <a:rPr lang="en-US" dirty="0"/>
              <a:t>Where a </a:t>
            </a:r>
            <a:r>
              <a:rPr lang="en-US" dirty="0" err="1"/>
              <a:t>defence</a:t>
            </a:r>
            <a:r>
              <a:rPr lang="en-US" dirty="0"/>
              <a:t> applies, it is not murder but culpable homicide (not amounting to murder)</a:t>
            </a:r>
          </a:p>
          <a:p>
            <a:endParaRPr lang="en-US" dirty="0"/>
          </a:p>
        </p:txBody>
      </p:sp>
      <p:sp>
        <p:nvSpPr>
          <p:cNvPr id="4" name="Slide Number Placeholder 3"/>
          <p:cNvSpPr>
            <a:spLocks noGrp="1"/>
          </p:cNvSpPr>
          <p:nvPr>
            <p:ph type="sldNum" sz="quarter" idx="5"/>
          </p:nvPr>
        </p:nvSpPr>
        <p:spPr/>
        <p:txBody>
          <a:bodyPr/>
          <a:lstStyle/>
          <a:p>
            <a:fld id="{739CA66D-1987-404D-9A92-4CC49743A1B9}" type="slidenum">
              <a:rPr lang="en-SG" smtClean="0"/>
              <a:t>23</a:t>
            </a:fld>
            <a:endParaRPr lang="en-SG"/>
          </a:p>
        </p:txBody>
      </p:sp>
    </p:spTree>
    <p:extLst>
      <p:ext uri="{BB962C8B-B14F-4D97-AF65-F5344CB8AC3E}">
        <p14:creationId xmlns:p14="http://schemas.microsoft.com/office/powerpoint/2010/main" val="1704729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https://www.todayonline.com/singapore/criminal-law-reform-bill-look-key-changes-penal-code</a:t>
            </a:r>
            <a:endParaRPr lang="en-US" dirty="0"/>
          </a:p>
        </p:txBody>
      </p:sp>
      <p:sp>
        <p:nvSpPr>
          <p:cNvPr id="4" name="Slide Number Placeholder 3"/>
          <p:cNvSpPr>
            <a:spLocks noGrp="1"/>
          </p:cNvSpPr>
          <p:nvPr>
            <p:ph type="sldNum" sz="quarter" idx="5"/>
          </p:nvPr>
        </p:nvSpPr>
        <p:spPr/>
        <p:txBody>
          <a:bodyPr/>
          <a:lstStyle/>
          <a:p>
            <a:fld id="{739CA66D-1987-404D-9A92-4CC49743A1B9}" type="slidenum">
              <a:rPr lang="en-SG" smtClean="0"/>
              <a:t>27</a:t>
            </a:fld>
            <a:endParaRPr lang="en-SG"/>
          </a:p>
        </p:txBody>
      </p:sp>
    </p:spTree>
    <p:extLst>
      <p:ext uri="{BB962C8B-B14F-4D97-AF65-F5344CB8AC3E}">
        <p14:creationId xmlns:p14="http://schemas.microsoft.com/office/powerpoint/2010/main" val="3927091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 - Section 14, 15 CPC</a:t>
            </a:r>
          </a:p>
          <a:p>
            <a:r>
              <a:rPr lang="en-US" dirty="0"/>
              <a:t>Investigations – Section 16-17 CPC</a:t>
            </a:r>
          </a:p>
          <a:p>
            <a:endParaRPr lang="en-US" dirty="0"/>
          </a:p>
        </p:txBody>
      </p:sp>
      <p:sp>
        <p:nvSpPr>
          <p:cNvPr id="4" name="Slide Number Placeholder 3"/>
          <p:cNvSpPr>
            <a:spLocks noGrp="1"/>
          </p:cNvSpPr>
          <p:nvPr>
            <p:ph type="sldNum" sz="quarter" idx="5"/>
          </p:nvPr>
        </p:nvSpPr>
        <p:spPr/>
        <p:txBody>
          <a:bodyPr/>
          <a:lstStyle/>
          <a:p>
            <a:fld id="{739CA66D-1987-404D-9A92-4CC49743A1B9}" type="slidenum">
              <a:rPr lang="en-SG" smtClean="0"/>
              <a:t>29</a:t>
            </a:fld>
            <a:endParaRPr lang="en-SG"/>
          </a:p>
        </p:txBody>
      </p:sp>
    </p:spTree>
    <p:extLst>
      <p:ext uri="{BB962C8B-B14F-4D97-AF65-F5344CB8AC3E}">
        <p14:creationId xmlns:p14="http://schemas.microsoft.com/office/powerpoint/2010/main" val="3541788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Sections 75 CPC – How to arrest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Investigations – Section 16-17 CPC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Search – sections 24 </a:t>
            </a:r>
            <a:r>
              <a:rPr lang="en-US" dirty="0" err="1"/>
              <a:t>etc</a:t>
            </a:r>
            <a:endParaRPr lang="en-US" dirty="0"/>
          </a:p>
          <a:p>
            <a:endParaRPr lang="en-US" dirty="0"/>
          </a:p>
        </p:txBody>
      </p:sp>
      <p:sp>
        <p:nvSpPr>
          <p:cNvPr id="4" name="Slide Number Placeholder 3"/>
          <p:cNvSpPr>
            <a:spLocks noGrp="1"/>
          </p:cNvSpPr>
          <p:nvPr>
            <p:ph type="sldNum" sz="quarter" idx="5"/>
          </p:nvPr>
        </p:nvSpPr>
        <p:spPr/>
        <p:txBody>
          <a:bodyPr/>
          <a:lstStyle/>
          <a:p>
            <a:fld id="{739CA66D-1987-404D-9A92-4CC49743A1B9}" type="slidenum">
              <a:rPr lang="en-SG" smtClean="0"/>
              <a:t>30</a:t>
            </a:fld>
            <a:endParaRPr lang="en-SG"/>
          </a:p>
        </p:txBody>
      </p:sp>
    </p:spTree>
    <p:extLst>
      <p:ext uri="{BB962C8B-B14F-4D97-AF65-F5344CB8AC3E}">
        <p14:creationId xmlns:p14="http://schemas.microsoft.com/office/powerpoint/2010/main" val="2117977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7E01ED5-46FA-4B90-AB76-DD9DDB3B6EF1}" type="slidenum">
              <a:rPr lang="en-US" altLang="en-US"/>
              <a:pPr/>
              <a:t>‹#›</a:t>
            </a:fld>
            <a:endParaRPr lang="en-US" altLang="en-US"/>
          </a:p>
        </p:txBody>
      </p:sp>
    </p:spTree>
    <p:extLst>
      <p:ext uri="{BB962C8B-B14F-4D97-AF65-F5344CB8AC3E}">
        <p14:creationId xmlns:p14="http://schemas.microsoft.com/office/powerpoint/2010/main" val="2705826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FA086F3-4448-4A28-9EC0-BF694C7B6E66}" type="slidenum">
              <a:rPr lang="en-US" altLang="en-US"/>
              <a:pPr/>
              <a:t>‹#›</a:t>
            </a:fld>
            <a:endParaRPr lang="en-US" altLang="en-US"/>
          </a:p>
        </p:txBody>
      </p:sp>
    </p:spTree>
    <p:extLst>
      <p:ext uri="{BB962C8B-B14F-4D97-AF65-F5344CB8AC3E}">
        <p14:creationId xmlns:p14="http://schemas.microsoft.com/office/powerpoint/2010/main" val="70417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4F28AD5-81AA-4D87-AA38-D6363A37F121}" type="slidenum">
              <a:rPr lang="en-US" altLang="en-US"/>
              <a:pPr/>
              <a:t>‹#›</a:t>
            </a:fld>
            <a:endParaRPr lang="en-US" altLang="en-US"/>
          </a:p>
        </p:txBody>
      </p:sp>
    </p:spTree>
    <p:extLst>
      <p:ext uri="{BB962C8B-B14F-4D97-AF65-F5344CB8AC3E}">
        <p14:creationId xmlns:p14="http://schemas.microsoft.com/office/powerpoint/2010/main" val="3217153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SG"/>
          </a:p>
        </p:txBody>
      </p:sp>
      <p:sp>
        <p:nvSpPr>
          <p:cNvPr id="3" name="Table Placeholder 2"/>
          <p:cNvSpPr>
            <a:spLocks noGrp="1"/>
          </p:cNvSpPr>
          <p:nvPr>
            <p:ph type="tbl" idx="1"/>
          </p:nvPr>
        </p:nvSpPr>
        <p:spPr>
          <a:xfrm>
            <a:off x="685800" y="1981200"/>
            <a:ext cx="7772400" cy="4114800"/>
          </a:xfrm>
        </p:spPr>
        <p:txBody>
          <a:bodyPr/>
          <a:lstStyle/>
          <a:p>
            <a:pPr lvl="0"/>
            <a:endParaRPr lang="en-SG"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A06BB64-3991-46C9-84D1-9F1BF76B8F7D}" type="slidenum">
              <a:rPr lang="en-US" altLang="en-US"/>
              <a:pPr/>
              <a:t>‹#›</a:t>
            </a:fld>
            <a:endParaRPr lang="en-US" altLang="en-US"/>
          </a:p>
        </p:txBody>
      </p:sp>
    </p:spTree>
    <p:extLst>
      <p:ext uri="{BB962C8B-B14F-4D97-AF65-F5344CB8AC3E}">
        <p14:creationId xmlns:p14="http://schemas.microsoft.com/office/powerpoint/2010/main" val="412508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BBCE2FD-D3C1-42F1-A6A7-85DF89A1A13C}" type="slidenum">
              <a:rPr lang="en-US" altLang="en-US"/>
              <a:pPr/>
              <a:t>‹#›</a:t>
            </a:fld>
            <a:endParaRPr lang="en-US" altLang="en-US"/>
          </a:p>
        </p:txBody>
      </p:sp>
    </p:spTree>
    <p:extLst>
      <p:ext uri="{BB962C8B-B14F-4D97-AF65-F5344CB8AC3E}">
        <p14:creationId xmlns:p14="http://schemas.microsoft.com/office/powerpoint/2010/main" val="358041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2510433-2B5A-4807-9CCC-942C3B59E83F}" type="slidenum">
              <a:rPr lang="en-US" altLang="en-US"/>
              <a:pPr/>
              <a:t>‹#›</a:t>
            </a:fld>
            <a:endParaRPr lang="en-US" altLang="en-US"/>
          </a:p>
        </p:txBody>
      </p:sp>
    </p:spTree>
    <p:extLst>
      <p:ext uri="{BB962C8B-B14F-4D97-AF65-F5344CB8AC3E}">
        <p14:creationId xmlns:p14="http://schemas.microsoft.com/office/powerpoint/2010/main" val="110315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E74E527-4C08-4F91-84BD-8872621B8AE0}" type="slidenum">
              <a:rPr lang="en-US" altLang="en-US"/>
              <a:pPr/>
              <a:t>‹#›</a:t>
            </a:fld>
            <a:endParaRPr lang="en-US" altLang="en-US"/>
          </a:p>
        </p:txBody>
      </p:sp>
    </p:spTree>
    <p:extLst>
      <p:ext uri="{BB962C8B-B14F-4D97-AF65-F5344CB8AC3E}">
        <p14:creationId xmlns:p14="http://schemas.microsoft.com/office/powerpoint/2010/main" val="286607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7A311E-4F75-4E7B-A7FE-5B979FDE779D}" type="slidenum">
              <a:rPr lang="en-US" altLang="en-US"/>
              <a:pPr/>
              <a:t>‹#›</a:t>
            </a:fld>
            <a:endParaRPr lang="en-US" altLang="en-US"/>
          </a:p>
        </p:txBody>
      </p:sp>
    </p:spTree>
    <p:extLst>
      <p:ext uri="{BB962C8B-B14F-4D97-AF65-F5344CB8AC3E}">
        <p14:creationId xmlns:p14="http://schemas.microsoft.com/office/powerpoint/2010/main" val="2932945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F5E23EA-8641-4D04-AEA7-D4397DD66AF8}" type="slidenum">
              <a:rPr lang="en-US" altLang="en-US"/>
              <a:pPr/>
              <a:t>‹#›</a:t>
            </a:fld>
            <a:endParaRPr lang="en-US" altLang="en-US"/>
          </a:p>
        </p:txBody>
      </p:sp>
    </p:spTree>
    <p:extLst>
      <p:ext uri="{BB962C8B-B14F-4D97-AF65-F5344CB8AC3E}">
        <p14:creationId xmlns:p14="http://schemas.microsoft.com/office/powerpoint/2010/main" val="1498315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FBE0664-0B73-49E5-8C87-C8F50035EF48}" type="slidenum">
              <a:rPr lang="en-US" altLang="en-US"/>
              <a:pPr/>
              <a:t>‹#›</a:t>
            </a:fld>
            <a:endParaRPr lang="en-US" altLang="en-US"/>
          </a:p>
        </p:txBody>
      </p:sp>
    </p:spTree>
    <p:extLst>
      <p:ext uri="{BB962C8B-B14F-4D97-AF65-F5344CB8AC3E}">
        <p14:creationId xmlns:p14="http://schemas.microsoft.com/office/powerpoint/2010/main" val="219514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ED55CAD-EFCD-4BEC-B3AA-4175B47A2513}" type="slidenum">
              <a:rPr lang="en-US" altLang="en-US"/>
              <a:pPr/>
              <a:t>‹#›</a:t>
            </a:fld>
            <a:endParaRPr lang="en-US" altLang="en-US"/>
          </a:p>
        </p:txBody>
      </p:sp>
    </p:spTree>
    <p:extLst>
      <p:ext uri="{BB962C8B-B14F-4D97-AF65-F5344CB8AC3E}">
        <p14:creationId xmlns:p14="http://schemas.microsoft.com/office/powerpoint/2010/main" val="123941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8FD426-EAF9-4602-84AD-466B2DAADFBA}" type="slidenum">
              <a:rPr lang="en-US" altLang="en-US"/>
              <a:pPr/>
              <a:t>‹#›</a:t>
            </a:fld>
            <a:endParaRPr lang="en-US" altLang="en-US"/>
          </a:p>
        </p:txBody>
      </p:sp>
    </p:spTree>
    <p:extLst>
      <p:ext uri="{BB962C8B-B14F-4D97-AF65-F5344CB8AC3E}">
        <p14:creationId xmlns:p14="http://schemas.microsoft.com/office/powerpoint/2010/main" val="2976735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anose="020B0604020202020204" pitchFamily="34" charset="0"/>
              </a:defRPr>
            </a:lvl1pPr>
          </a:lstStyle>
          <a:p>
            <a:pPr>
              <a:defRPr/>
            </a:pPr>
            <a:endParaRPr 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anose="020B0604020202020204"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fld id="{7FEF8E6D-D006-4E18-9499-D0106E078252}"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Arial" panose="020B0604020202020204" pitchFamily="34" charset="0"/>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acebook.com/TheStraitsTimes/videos/2487916514568165/" TargetMode="External"/><Relationship Id="rId2" Type="http://schemas.openxmlformats.org/officeDocument/2006/relationships/hyperlink" Target="https://www.straitstimes.com/politics/parliament-recalcitrant-drink-drivers-to-face-lifetime-driving-ban-under-stiffer-penalti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theonlinecitizen.com/2019/09/19/teo-soh-lung-is-the-law-inconsistent-with-the-objective-of-the-yrp/" TargetMode="External"/><Relationship Id="rId5" Type="http://schemas.openxmlformats.org/officeDocument/2006/relationships/hyperlink" Target="https://www.straitstimes.com/singapore/it-programme-helps-ex-offenders-gain-employment-after-serving-time" TargetMode="External"/><Relationship Id="rId4" Type="http://schemas.openxmlformats.org/officeDocument/2006/relationships/hyperlink" Target="https://www.channelnewsasia.com/news/singapore/yellow-ribbon-run-anti-death-penalty-t-shirts-police-investigate-1191400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g.news.yahoo.com/teen-admits-to-rape-robbery-of-53-yearold-prostitute-075426954.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H3zbQTnCdp0&amp;t=120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traitstimes.com/singapore/courts-crime/prison-officer-fined-4k-for-computer-misu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traitstimes.com/singapore/courts-crime/man-says-he-never-meant-to-cause-upskirt-video-accuseds-death"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straitstimes.com/asia/se-asia/malaysian-convicted-of-murder-executed-in-singapore&amp;utm_source=STSmartphone&amp;utm_medium=share&amp;utm_term=2019-10-07+18%3A29%3A13" TargetMode="External"/><Relationship Id="rId4" Type="http://schemas.openxmlformats.org/officeDocument/2006/relationships/hyperlink" Target="https://sso.agc.gov.sg/Act/PC1871"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www.channelnewsasia.com/news/singapore/apex-court-dismisses-appeals-by-malaysian-man-on-death-row-for-9-11569176"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channelnewsasia.com/news/singapore/apex-court-dismisses-appeals-by-malaysian-man-on-death-row-for-9-1156917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todayonline.com/singapore/criminal-law-reform-bill-look-key-changes-penal-cod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straitstimes.com/singapore/orchard-road-smoking-ban-fines-for-smokers-who-puff-outside-designated-areas-from-april-1" TargetMode="External"/><Relationship Id="rId5" Type="http://schemas.openxmlformats.org/officeDocument/2006/relationships/hyperlink" Target="https://www.straitstimes.com/singapore/penal-code-review-committee-punishment-not-the-answer-for-people-attempting-suicide" TargetMode="External"/><Relationship Id="rId4" Type="http://schemas.openxmlformats.org/officeDocument/2006/relationships/hyperlink" Target="https://www.straitstimes.com/politics/parliament-proposed-changes-to-penal-code-allow-men-to-be-considered-rape-victims-an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ingaporecriminallawyer.com/arrest-court-procedur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gc.gov.sg/docs/default-source/legal-processes/sentencing-in-singapore.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BQQ9xgf_nfc"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hyperlink" Target="https://www.straitstimes.com/singapore/stiffer-punishments-for-crimes-against-vulnerable-people&amp;utm_source=STSmartphone&amp;utm_medium=share&amp;utm_term=2019-10-08+07%3A34%3A47"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www.channelnewsasia.com/news/singapore/shell-station-robbery-suspect-arrested-missing-court-break-11923708" TargetMode="External"/><Relationship Id="rId1" Type="http://schemas.openxmlformats.org/officeDocument/2006/relationships/slideLayout" Target="../slideLayouts/slideLayout2.xml"/><Relationship Id="rId4" Type="http://schemas.openxmlformats.org/officeDocument/2006/relationships/hyperlink" Target="https://www.channelnewsasia.com/news/singapore/ex-city-harvest-church-fund-manager-chew-eng-han-arrested-9977688"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straitstimes.com/singapore/courts-crime/sheng-siong-kidnapping-accused-asked-to-be-given-death-penalty-in-letter-to"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straitstimes.com/singapore/9-key-proposed-changes-to-the-criminal-procedure-code-and-evidence-ac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channelnewsasia.com/news/singapore/jumping-bail-will-be-an-offence-under-already-planned-changes-to-9981116" TargetMode="External"/><Relationship Id="rId5" Type="http://schemas.openxmlformats.org/officeDocument/2006/relationships/hyperlink" Target="https://www.tnp.sg/news/singapore/proposed-amendments-criminal-procedure-code" TargetMode="External"/><Relationship Id="rId4" Type="http://schemas.openxmlformats.org/officeDocument/2006/relationships/hyperlink" Target="https://www.todayonline.com/singapore/further-refinements-criminal-procedure-code-introduced-parliament"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ov.sg/news/content/today-online---laws-passed-to-impose-harsher-penalties-for-dangerous-driv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0849" y="764704"/>
            <a:ext cx="7772400" cy="1143000"/>
          </a:xfrm>
        </p:spPr>
        <p:txBody>
          <a:bodyPr/>
          <a:lstStyle/>
          <a:p>
            <a:pPr eaLnBrk="1" hangingPunct="1"/>
            <a:r>
              <a:rPr lang="en-US" altLang="en-US" sz="4800" b="1" dirty="0">
                <a:solidFill>
                  <a:srgbClr val="FF0000"/>
                </a:solidFill>
                <a:latin typeface="Arial" panose="020B0604020202020204" pitchFamily="34" charset="0"/>
                <a:cs typeface="Arial" panose="020B0604020202020204" pitchFamily="34" charset="0"/>
              </a:rPr>
              <a:t>COMPUTER LAW &amp; INVESTIGATION</a:t>
            </a:r>
          </a:p>
        </p:txBody>
      </p:sp>
      <p:sp>
        <p:nvSpPr>
          <p:cNvPr id="2051" name="Rectangle 3"/>
          <p:cNvSpPr>
            <a:spLocks noGrp="1" noChangeArrowheads="1"/>
          </p:cNvSpPr>
          <p:nvPr>
            <p:ph type="subTitle" idx="1"/>
          </p:nvPr>
        </p:nvSpPr>
        <p:spPr>
          <a:xfrm>
            <a:off x="1229057" y="2306960"/>
            <a:ext cx="6400800" cy="762000"/>
          </a:xfrm>
        </p:spPr>
        <p:txBody>
          <a:bodyPr/>
          <a:lstStyle/>
          <a:p>
            <a:pPr eaLnBrk="1" hangingPunct="1"/>
            <a:r>
              <a:rPr lang="en-US" altLang="en-US" sz="3600" b="1" dirty="0">
                <a:solidFill>
                  <a:srgbClr val="FF0000"/>
                </a:solidFill>
                <a:latin typeface="Arial" panose="020B0604020202020204" pitchFamily="34" charset="0"/>
                <a:cs typeface="Arial" panose="020B0604020202020204" pitchFamily="34" charset="0"/>
              </a:rPr>
              <a:t>CRIMINAL LAW &amp; POLICY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4544" y="437120"/>
            <a:ext cx="7772400" cy="1143000"/>
          </a:xfrm>
        </p:spPr>
        <p:txBody>
          <a:bodyPr/>
          <a:lstStyle/>
          <a:p>
            <a:pPr eaLnBrk="1" hangingPunct="1"/>
            <a:r>
              <a:rPr lang="en-US" altLang="en-US" sz="4200" dirty="0"/>
              <a:t>Punishment: Prevention Incarceration &amp; Incapacitation</a:t>
            </a:r>
          </a:p>
        </p:txBody>
      </p:sp>
      <p:sp>
        <p:nvSpPr>
          <p:cNvPr id="8195" name="Rectangle 3"/>
          <p:cNvSpPr>
            <a:spLocks noGrp="1" noChangeArrowheads="1"/>
          </p:cNvSpPr>
          <p:nvPr>
            <p:ph idx="1"/>
          </p:nvPr>
        </p:nvSpPr>
        <p:spPr>
          <a:xfrm>
            <a:off x="324086" y="1828598"/>
            <a:ext cx="8495828" cy="4114800"/>
          </a:xfrm>
        </p:spPr>
        <p:txBody>
          <a:bodyPr/>
          <a:lstStyle/>
          <a:p>
            <a:pPr algn="just" eaLnBrk="1" hangingPunct="1"/>
            <a:r>
              <a:rPr lang="en-US" altLang="en-US" sz="3000" dirty="0">
                <a:solidFill>
                  <a:srgbClr val="0070C0"/>
                </a:solidFill>
              </a:rPr>
              <a:t>Incarcerate</a:t>
            </a:r>
            <a:r>
              <a:rPr lang="en-US" altLang="en-US" sz="3000" dirty="0"/>
              <a:t> (to confine); </a:t>
            </a:r>
            <a:r>
              <a:rPr lang="en-US" altLang="en-US" sz="3000" dirty="0">
                <a:solidFill>
                  <a:srgbClr val="0070C0"/>
                </a:solidFill>
              </a:rPr>
              <a:t>incapacitate</a:t>
            </a:r>
            <a:r>
              <a:rPr lang="en-US" altLang="en-US" sz="3000" dirty="0"/>
              <a:t> (to deprive or to make incapable)</a:t>
            </a:r>
          </a:p>
          <a:p>
            <a:pPr algn="just" eaLnBrk="1" hangingPunct="1"/>
            <a:r>
              <a:rPr lang="en-US" altLang="en-US" sz="3000" dirty="0"/>
              <a:t>This objective emphasizes the protection of society from criminals</a:t>
            </a:r>
          </a:p>
          <a:p>
            <a:pPr algn="just" eaLnBrk="1" hangingPunct="1"/>
            <a:r>
              <a:rPr lang="en-US" altLang="en-US" sz="3000" dirty="0"/>
              <a:t>As such it necessitates the confinement of such criminals away from mainstream society.</a:t>
            </a:r>
          </a:p>
          <a:p>
            <a:pPr algn="just" eaLnBrk="1" hangingPunct="1">
              <a:spcBef>
                <a:spcPts val="720"/>
              </a:spcBef>
              <a:buFont typeface="Symbol" panose="05050102010706020507" pitchFamily="18" charset="2"/>
              <a:buChar char="Þ"/>
            </a:pPr>
            <a:r>
              <a:rPr lang="en-US" altLang="en-US" sz="3000" dirty="0"/>
              <a:t> Offender is locked away so that he cannot cause any further harm</a:t>
            </a:r>
          </a:p>
          <a:p>
            <a:pPr lvl="1" algn="just" eaLnBrk="1" hangingPunct="1"/>
            <a:r>
              <a:rPr lang="en-US" altLang="en-US" sz="2600" dirty="0"/>
              <a:t>Query - Is there a need for “preventive detention”?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8F8DF07-9042-44BB-A99F-CEC5760313C2}"/>
              </a:ext>
            </a:extLst>
          </p:cNvPr>
          <p:cNvSpPr>
            <a:spLocks noGrp="1" noChangeArrowheads="1"/>
          </p:cNvSpPr>
          <p:nvPr>
            <p:ph type="title"/>
          </p:nvPr>
        </p:nvSpPr>
        <p:spPr>
          <a:xfrm>
            <a:off x="685800" y="609600"/>
            <a:ext cx="7772400" cy="1143000"/>
          </a:xfrm>
        </p:spPr>
        <p:txBody>
          <a:bodyPr/>
          <a:lstStyle/>
          <a:p>
            <a:pPr eaLnBrk="1" hangingPunct="1"/>
            <a:r>
              <a:rPr lang="en-US" altLang="en-US" sz="4200" dirty="0"/>
              <a:t>Punishment: Prevention Incarceration &amp; Incapacitation</a:t>
            </a:r>
          </a:p>
        </p:txBody>
      </p:sp>
      <p:sp>
        <p:nvSpPr>
          <p:cNvPr id="5" name="TextBox 4">
            <a:extLst>
              <a:ext uri="{FF2B5EF4-FFF2-40B4-BE49-F238E27FC236}">
                <a16:creationId xmlns:a16="http://schemas.microsoft.com/office/drawing/2014/main" id="{246572F0-3B00-4D0F-8548-14FFFA4895DA}"/>
              </a:ext>
            </a:extLst>
          </p:cNvPr>
          <p:cNvSpPr txBox="1"/>
          <p:nvPr/>
        </p:nvSpPr>
        <p:spPr>
          <a:xfrm>
            <a:off x="4083969" y="2290308"/>
            <a:ext cx="3846444" cy="2369880"/>
          </a:xfrm>
          <a:prstGeom prst="rect">
            <a:avLst/>
          </a:prstGeom>
          <a:noFill/>
        </p:spPr>
        <p:txBody>
          <a:bodyPr wrap="square" rtlCol="0">
            <a:spAutoFit/>
          </a:bodyPr>
          <a:lstStyle/>
          <a:p>
            <a:r>
              <a:rPr lang="en-US" dirty="0">
                <a:latin typeface="Arial" panose="020B0604020202020204" pitchFamily="34" charset="0"/>
              </a:rPr>
              <a:t>Lifetime driving ban: </a:t>
            </a:r>
            <a:r>
              <a:rPr lang="en-US" sz="2000" dirty="0">
                <a:latin typeface="Arial" panose="020B0604020202020204" pitchFamily="34" charset="0"/>
                <a:hlinkClick r:id="rId2"/>
              </a:rPr>
              <a:t>https://www.straitstimes.com/politics/parliament-recalcitrant-drink-drivers-to-face-lifetime-driving-ban-under-stiffer-penalties</a:t>
            </a:r>
            <a:endParaRPr lang="en-US" sz="2000" dirty="0">
              <a:latin typeface="Arial" panose="020B0604020202020204" pitchFamily="34" charset="0"/>
            </a:endParaRPr>
          </a:p>
          <a:p>
            <a:endParaRPr lang="en-US" dirty="0">
              <a:latin typeface="Arial" panose="020B0604020202020204" pitchFamily="34" charset="0"/>
            </a:endParaRPr>
          </a:p>
        </p:txBody>
      </p:sp>
      <p:sp>
        <p:nvSpPr>
          <p:cNvPr id="9" name="Rectangle 8">
            <a:extLst>
              <a:ext uri="{FF2B5EF4-FFF2-40B4-BE49-F238E27FC236}">
                <a16:creationId xmlns:a16="http://schemas.microsoft.com/office/drawing/2014/main" id="{B1A7A951-F665-4FA6-A67F-735B06007AD1}"/>
              </a:ext>
            </a:extLst>
          </p:cNvPr>
          <p:cNvSpPr/>
          <p:nvPr/>
        </p:nvSpPr>
        <p:spPr>
          <a:xfrm>
            <a:off x="4067944" y="5105401"/>
            <a:ext cx="4572000" cy="707886"/>
          </a:xfrm>
          <a:prstGeom prst="rect">
            <a:avLst/>
          </a:prstGeom>
        </p:spPr>
        <p:txBody>
          <a:bodyPr>
            <a:spAutoFit/>
          </a:bodyPr>
          <a:lstStyle/>
          <a:p>
            <a:r>
              <a:rPr lang="en-US" sz="2000" dirty="0">
                <a:solidFill>
                  <a:srgbClr val="FF0000"/>
                </a:solidFill>
                <a:latin typeface="Arial" panose="020B0604020202020204" pitchFamily="34" charset="0"/>
                <a:hlinkClick r:id="rId3">
                  <a:extLst>
                    <a:ext uri="{A12FA001-AC4F-418D-AE19-62706E023703}">
                      <ahyp:hlinkClr xmlns:ahyp="http://schemas.microsoft.com/office/drawing/2018/hyperlinkcolor" val="tx"/>
                    </a:ext>
                  </a:extLst>
                </a:hlinkClick>
              </a:rPr>
              <a:t>https://www.facebook.com/TheStraitsTimes/videos/2487916514568165/</a:t>
            </a:r>
            <a:endParaRPr lang="en-US" sz="2000" dirty="0">
              <a:solidFill>
                <a:srgbClr val="FF0000"/>
              </a:solidFill>
              <a:latin typeface="Arial" panose="020B0604020202020204" pitchFamily="34" charset="0"/>
            </a:endParaRPr>
          </a:p>
        </p:txBody>
      </p:sp>
    </p:spTree>
    <p:extLst>
      <p:ext uri="{BB962C8B-B14F-4D97-AF65-F5344CB8AC3E}">
        <p14:creationId xmlns:p14="http://schemas.microsoft.com/office/powerpoint/2010/main" val="1593075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40568" y="500682"/>
            <a:ext cx="7772400" cy="1143000"/>
          </a:xfrm>
        </p:spPr>
        <p:txBody>
          <a:bodyPr/>
          <a:lstStyle/>
          <a:p>
            <a:pPr eaLnBrk="1" hangingPunct="1"/>
            <a:r>
              <a:rPr lang="en-US" altLang="en-US" dirty="0"/>
              <a:t>Punishment: </a:t>
            </a:r>
            <a:r>
              <a:rPr lang="en-US" altLang="en-US" sz="4200" dirty="0"/>
              <a:t>Reformation</a:t>
            </a:r>
            <a:r>
              <a:rPr lang="en-US" altLang="en-US" dirty="0"/>
              <a:t> </a:t>
            </a:r>
            <a:br>
              <a:rPr lang="en-US" altLang="en-US" dirty="0"/>
            </a:br>
            <a:r>
              <a:rPr lang="en-US" altLang="en-US" dirty="0"/>
              <a:t>and Rehabilitation</a:t>
            </a:r>
          </a:p>
        </p:txBody>
      </p:sp>
      <p:sp>
        <p:nvSpPr>
          <p:cNvPr id="9219" name="Rectangle 3"/>
          <p:cNvSpPr>
            <a:spLocks noGrp="1" noChangeArrowheads="1"/>
          </p:cNvSpPr>
          <p:nvPr>
            <p:ph idx="1"/>
          </p:nvPr>
        </p:nvSpPr>
        <p:spPr>
          <a:xfrm>
            <a:off x="457808" y="2264259"/>
            <a:ext cx="8278688" cy="4114800"/>
          </a:xfrm>
        </p:spPr>
        <p:txBody>
          <a:bodyPr/>
          <a:lstStyle/>
          <a:p>
            <a:pPr algn="just" eaLnBrk="1" hangingPunct="1"/>
            <a:r>
              <a:rPr lang="en-US" altLang="en-US" sz="2600" dirty="0"/>
              <a:t>This objective of punishment considers the </a:t>
            </a:r>
            <a:r>
              <a:rPr lang="en-US" altLang="en-US" sz="2600" dirty="0">
                <a:solidFill>
                  <a:srgbClr val="0070C0"/>
                </a:solidFill>
              </a:rPr>
              <a:t>reform</a:t>
            </a:r>
            <a:r>
              <a:rPr lang="en-US" altLang="en-US" sz="2600" dirty="0"/>
              <a:t> and </a:t>
            </a:r>
            <a:r>
              <a:rPr lang="en-US" altLang="en-US" sz="2600" dirty="0">
                <a:solidFill>
                  <a:srgbClr val="0070C0"/>
                </a:solidFill>
              </a:rPr>
              <a:t>rehabilitation</a:t>
            </a:r>
            <a:r>
              <a:rPr lang="en-US" altLang="en-US" sz="2600" dirty="0"/>
              <a:t> of the offender. </a:t>
            </a:r>
          </a:p>
          <a:p>
            <a:pPr lvl="1" algn="just"/>
            <a:r>
              <a:rPr lang="en-US" sz="2400" dirty="0"/>
              <a:t>To reform a person means to persuade or help the person to improve or amend, relinquish or to give up (to stop) what was wrong.</a:t>
            </a:r>
            <a:endParaRPr lang="en-SG" sz="2400" dirty="0"/>
          </a:p>
          <a:p>
            <a:pPr lvl="1" algn="just"/>
            <a:r>
              <a:rPr lang="en-US" sz="2400" dirty="0"/>
              <a:t>To rehabilitate a person means to help the wrongdoer stop his criminal ways (to change/restore to a good condition).	</a:t>
            </a:r>
          </a:p>
          <a:p>
            <a:pPr lvl="1" algn="just">
              <a:buFont typeface="Wingdings" panose="05000000000000000000" pitchFamily="2" charset="2"/>
              <a:buChar char="ü"/>
            </a:pPr>
            <a:r>
              <a:rPr lang="en-US" sz="2600" dirty="0"/>
              <a:t>Punishment must be sufficient and targeted</a:t>
            </a:r>
          </a:p>
          <a:p>
            <a:pPr lvl="1" algn="just">
              <a:buFont typeface="Wingdings" panose="05000000000000000000" pitchFamily="2" charset="2"/>
              <a:buChar char="ü"/>
            </a:pPr>
            <a:r>
              <a:rPr lang="en-US" sz="2600" dirty="0"/>
              <a:t>Offender might pretend that he has made progress in the treatment</a:t>
            </a:r>
          </a:p>
          <a:p>
            <a:pPr algn="just" eaLnBrk="1" hangingPunct="1"/>
            <a:endParaRPr lang="en-US" altLang="en-US" sz="2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41784" y="611134"/>
            <a:ext cx="8460432" cy="1143000"/>
          </a:xfrm>
        </p:spPr>
        <p:txBody>
          <a:bodyPr/>
          <a:lstStyle/>
          <a:p>
            <a:pPr eaLnBrk="1" hangingPunct="1"/>
            <a:r>
              <a:rPr lang="en-US" altLang="en-US" dirty="0"/>
              <a:t>Punishment: Reformation </a:t>
            </a:r>
            <a:br>
              <a:rPr lang="en-US" altLang="en-US" dirty="0"/>
            </a:br>
            <a:r>
              <a:rPr lang="en-US" altLang="en-US" dirty="0"/>
              <a:t>and Rehabilitation</a:t>
            </a:r>
          </a:p>
        </p:txBody>
      </p:sp>
      <p:sp>
        <p:nvSpPr>
          <p:cNvPr id="9219" name="Rectangle 3"/>
          <p:cNvSpPr>
            <a:spLocks noGrp="1" noChangeArrowheads="1"/>
          </p:cNvSpPr>
          <p:nvPr>
            <p:ph idx="1"/>
          </p:nvPr>
        </p:nvSpPr>
        <p:spPr>
          <a:xfrm>
            <a:off x="484659" y="1883085"/>
            <a:ext cx="7772400" cy="4114800"/>
          </a:xfrm>
        </p:spPr>
        <p:txBody>
          <a:bodyPr/>
          <a:lstStyle/>
          <a:p>
            <a:pPr algn="just" eaLnBrk="1" hangingPunct="1"/>
            <a:r>
              <a:rPr lang="en-US" altLang="en-US" sz="2600" dirty="0"/>
              <a:t>The idea being that once the criminal realizes the errors of his ways and is prepared to change for the better, he can resume a normal and useful role in society after he has paid the penalty for his crime.</a:t>
            </a:r>
          </a:p>
          <a:p>
            <a:pPr lvl="1" algn="just" eaLnBrk="1" hangingPunct="1"/>
            <a:r>
              <a:rPr lang="en-US" altLang="en-US" sz="2400" dirty="0"/>
              <a:t>Query – Is this approach too idealistic? Can a “leopard ever change its spots”?</a:t>
            </a:r>
          </a:p>
          <a:p>
            <a:pPr lvl="1" algn="just" eaLnBrk="1" hangingPunct="1"/>
            <a:r>
              <a:rPr lang="en-US" altLang="en-US" sz="2400" dirty="0"/>
              <a:t>The “Yellow Ribbon” Project – any comments?</a:t>
            </a:r>
          </a:p>
          <a:p>
            <a:pPr lvl="1" algn="just"/>
            <a:endParaRPr lang="en-SG" dirty="0"/>
          </a:p>
        </p:txBody>
      </p:sp>
      <p:pic>
        <p:nvPicPr>
          <p:cNvPr id="7" name="Picture 2" descr="Image result for yellow ribbon project">
            <a:extLst>
              <a:ext uri="{FF2B5EF4-FFF2-40B4-BE49-F238E27FC236}">
                <a16:creationId xmlns:a16="http://schemas.microsoft.com/office/drawing/2014/main" id="{C6FC3DA3-C23E-4262-9F31-CA46F7981B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01" y="5243266"/>
            <a:ext cx="2615040" cy="14508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81EEAFC-4D3C-420B-B607-AB44A25B541A}"/>
              </a:ext>
            </a:extLst>
          </p:cNvPr>
          <p:cNvSpPr/>
          <p:nvPr/>
        </p:nvSpPr>
        <p:spPr>
          <a:xfrm>
            <a:off x="1113368" y="5103674"/>
            <a:ext cx="4302224" cy="2031325"/>
          </a:xfrm>
          <a:prstGeom prst="rect">
            <a:avLst/>
          </a:prstGeom>
        </p:spPr>
        <p:txBody>
          <a:bodyPr wrap="square">
            <a:spAutoFit/>
          </a:bodyPr>
          <a:lstStyle/>
          <a:p>
            <a:r>
              <a:rPr lang="en-US" sz="1800" dirty="0">
                <a:latin typeface="Arial" panose="020B0604020202020204" pitchFamily="34" charset="0"/>
                <a:hlinkClick r:id="rId4"/>
              </a:rPr>
              <a:t>https://www.channelnewsasia.com/news/singapore/yellow-ribbon-run-anti-death-penalty-t-shirts-police-investigate-11914002</a:t>
            </a:r>
            <a:endParaRPr lang="en-US" sz="1800" dirty="0">
              <a:latin typeface="Arial" panose="020B0604020202020204" pitchFamily="34" charset="0"/>
            </a:endParaRPr>
          </a:p>
          <a:p>
            <a:r>
              <a:rPr lang="en-US" sz="1800" dirty="0">
                <a:latin typeface="Arial" panose="020B0604020202020204" pitchFamily="34" charset="0"/>
                <a:hlinkClick r:id="rId5"/>
              </a:rPr>
              <a:t>https://www.straitstimes.com/singapore/it-programme-helps-ex-offenders-gain-employment-after-serving-time</a:t>
            </a:r>
            <a:endParaRPr lang="en-US" sz="1800" dirty="0">
              <a:latin typeface="Arial" panose="020B0604020202020204" pitchFamily="34" charset="0"/>
              <a:hlinkClick r:id="rId6"/>
            </a:endParaRPr>
          </a:p>
        </p:txBody>
      </p:sp>
    </p:spTree>
    <p:extLst>
      <p:ext uri="{BB962C8B-B14F-4D97-AF65-F5344CB8AC3E}">
        <p14:creationId xmlns:p14="http://schemas.microsoft.com/office/powerpoint/2010/main" val="1674445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F5AA9-B2A3-4021-8F4A-B19C8AA97F44}"/>
              </a:ext>
            </a:extLst>
          </p:cNvPr>
          <p:cNvSpPr>
            <a:spLocks noGrp="1"/>
          </p:cNvSpPr>
          <p:nvPr>
            <p:ph type="title"/>
          </p:nvPr>
        </p:nvSpPr>
        <p:spPr>
          <a:xfrm>
            <a:off x="648680" y="188640"/>
            <a:ext cx="7772400" cy="1143000"/>
          </a:xfrm>
        </p:spPr>
        <p:txBody>
          <a:bodyPr/>
          <a:lstStyle/>
          <a:p>
            <a:r>
              <a:rPr lang="en-US" altLang="en-US" dirty="0"/>
              <a:t>The Functions and </a:t>
            </a:r>
            <a:br>
              <a:rPr lang="en-US" altLang="en-US" dirty="0"/>
            </a:br>
            <a:r>
              <a:rPr lang="en-US" altLang="en-US" dirty="0"/>
              <a:t>Objectives of Punishment</a:t>
            </a:r>
            <a:endParaRPr lang="en-US" dirty="0"/>
          </a:p>
        </p:txBody>
      </p:sp>
      <p:sp>
        <p:nvSpPr>
          <p:cNvPr id="6" name="TextBox 5">
            <a:extLst>
              <a:ext uri="{FF2B5EF4-FFF2-40B4-BE49-F238E27FC236}">
                <a16:creationId xmlns:a16="http://schemas.microsoft.com/office/drawing/2014/main" id="{64DB6E1D-B0C9-4F6F-AEF6-AEAAB5835C31}"/>
              </a:ext>
            </a:extLst>
          </p:cNvPr>
          <p:cNvSpPr txBox="1"/>
          <p:nvPr/>
        </p:nvSpPr>
        <p:spPr>
          <a:xfrm>
            <a:off x="249288" y="1570179"/>
            <a:ext cx="8571184" cy="830997"/>
          </a:xfrm>
          <a:prstGeom prst="rect">
            <a:avLst/>
          </a:prstGeom>
          <a:noFill/>
        </p:spPr>
        <p:txBody>
          <a:bodyPr wrap="square" rtlCol="0">
            <a:spAutoFit/>
          </a:bodyPr>
          <a:lstStyle/>
          <a:p>
            <a:pPr algn="just"/>
            <a:r>
              <a:rPr lang="en-US" b="1" dirty="0">
                <a:solidFill>
                  <a:srgbClr val="7030A0"/>
                </a:solidFill>
                <a:latin typeface="Arial" panose="020B0604020202020204" pitchFamily="34" charset="0"/>
              </a:rPr>
              <a:t>Which types of punishment falls within each of the 4 guiding principles for sentencing?</a:t>
            </a:r>
          </a:p>
        </p:txBody>
      </p:sp>
    </p:spTree>
    <p:extLst>
      <p:ext uri="{BB962C8B-B14F-4D97-AF65-F5344CB8AC3E}">
        <p14:creationId xmlns:p14="http://schemas.microsoft.com/office/powerpoint/2010/main" val="396591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2F240-D2B9-4A1B-AE35-EABC5D4D029A}"/>
              </a:ext>
            </a:extLst>
          </p:cNvPr>
          <p:cNvSpPr>
            <a:spLocks noGrp="1"/>
          </p:cNvSpPr>
          <p:nvPr>
            <p:ph idx="1"/>
          </p:nvPr>
        </p:nvSpPr>
        <p:spPr>
          <a:xfrm>
            <a:off x="4706956" y="3995073"/>
            <a:ext cx="3765037" cy="690897"/>
          </a:xfrm>
        </p:spPr>
        <p:txBody>
          <a:bodyPr/>
          <a:lstStyle/>
          <a:p>
            <a:pPr marL="0" indent="0">
              <a:buNone/>
            </a:pPr>
            <a:endParaRPr lang="en-US" sz="2400" dirty="0">
              <a:hlinkClick r:id="rId2">
                <a:extLst>
                  <a:ext uri="{A12FA001-AC4F-418D-AE19-62706E023703}">
                    <ahyp:hlinkClr xmlns:ahyp="http://schemas.microsoft.com/office/drawing/2018/hyperlinkcolor" val="tx"/>
                  </a:ext>
                </a:extLst>
              </a:hlinkClick>
            </a:endParaRPr>
          </a:p>
          <a:p>
            <a:pPr marL="0" indent="0">
              <a:buNone/>
            </a:pPr>
            <a:r>
              <a:rPr lang="en-US" sz="2000" dirty="0">
                <a:hlinkClick r:id="rId2">
                  <a:extLst>
                    <a:ext uri="{A12FA001-AC4F-418D-AE19-62706E023703}">
                      <ahyp:hlinkClr xmlns:ahyp="http://schemas.microsoft.com/office/drawing/2018/hyperlinkcolor" val="tx"/>
                    </a:ext>
                  </a:extLst>
                </a:hlinkClick>
              </a:rPr>
              <a:t>https://sg.news.yahoo.com/teen-admits-to-rape-robbery-of-53-yearold-prostitute-075426954.html</a:t>
            </a:r>
            <a:endParaRPr lang="en-US" sz="2000" dirty="0"/>
          </a:p>
        </p:txBody>
      </p:sp>
      <p:sp>
        <p:nvSpPr>
          <p:cNvPr id="4" name="Title 1">
            <a:extLst>
              <a:ext uri="{FF2B5EF4-FFF2-40B4-BE49-F238E27FC236}">
                <a16:creationId xmlns:a16="http://schemas.microsoft.com/office/drawing/2014/main" id="{D0E7C931-45E9-48B4-AE60-75DD3C23FF78}"/>
              </a:ext>
            </a:extLst>
          </p:cNvPr>
          <p:cNvSpPr>
            <a:spLocks noGrp="1"/>
          </p:cNvSpPr>
          <p:nvPr>
            <p:ph type="title"/>
          </p:nvPr>
        </p:nvSpPr>
        <p:spPr>
          <a:xfrm>
            <a:off x="685800" y="151265"/>
            <a:ext cx="7772400" cy="1143000"/>
          </a:xfrm>
        </p:spPr>
        <p:txBody>
          <a:bodyPr/>
          <a:lstStyle/>
          <a:p>
            <a:r>
              <a:rPr lang="en-US" altLang="en-US" dirty="0"/>
              <a:t>The Functions and </a:t>
            </a:r>
            <a:br>
              <a:rPr lang="en-US" altLang="en-US" dirty="0"/>
            </a:br>
            <a:r>
              <a:rPr lang="en-US" altLang="en-US" dirty="0"/>
              <a:t>Objectives of Punishment</a:t>
            </a:r>
            <a:endParaRPr lang="en-US" dirty="0"/>
          </a:p>
        </p:txBody>
      </p:sp>
      <p:sp>
        <p:nvSpPr>
          <p:cNvPr id="7" name="TextBox 6">
            <a:extLst>
              <a:ext uri="{FF2B5EF4-FFF2-40B4-BE49-F238E27FC236}">
                <a16:creationId xmlns:a16="http://schemas.microsoft.com/office/drawing/2014/main" id="{A0753F4A-FBE6-4E2E-B93B-CDF3E5F7D821}"/>
              </a:ext>
            </a:extLst>
          </p:cNvPr>
          <p:cNvSpPr txBox="1"/>
          <p:nvPr/>
        </p:nvSpPr>
        <p:spPr>
          <a:xfrm>
            <a:off x="794928" y="1690196"/>
            <a:ext cx="7772400" cy="2677656"/>
          </a:xfrm>
          <a:prstGeom prst="rect">
            <a:avLst/>
          </a:prstGeom>
          <a:noFill/>
        </p:spPr>
        <p:txBody>
          <a:bodyPr wrap="square" rtlCol="0">
            <a:spAutoFit/>
          </a:bodyPr>
          <a:lstStyle/>
          <a:p>
            <a:pPr algn="just"/>
            <a:r>
              <a:rPr lang="en-US" b="1" dirty="0">
                <a:latin typeface="Arial" panose="020B0604020202020204" pitchFamily="34" charset="0"/>
              </a:rPr>
              <a:t>Teen who raped and robbed prostitute gets jail &amp; caning.</a:t>
            </a:r>
          </a:p>
          <a:p>
            <a:pPr marL="342900" indent="-342900" algn="just">
              <a:buFontTx/>
              <a:buChar char="-"/>
            </a:pPr>
            <a:r>
              <a:rPr lang="en-US" dirty="0">
                <a:latin typeface="Arial" panose="020B0604020202020204" pitchFamily="34" charset="0"/>
              </a:rPr>
              <a:t>Prosecution sought longer jail term due to seriousness of crimes committed with </a:t>
            </a:r>
            <a:r>
              <a:rPr lang="en-US" dirty="0">
                <a:solidFill>
                  <a:srgbClr val="7030A0"/>
                </a:solidFill>
                <a:latin typeface="Arial" panose="020B0604020202020204" pitchFamily="34" charset="0"/>
              </a:rPr>
              <a:t>deterrence</a:t>
            </a:r>
            <a:r>
              <a:rPr lang="en-US" dirty="0">
                <a:latin typeface="Arial" panose="020B0604020202020204" pitchFamily="34" charset="0"/>
              </a:rPr>
              <a:t> as main sentencing consideration. </a:t>
            </a:r>
          </a:p>
          <a:p>
            <a:pPr marL="342900" indent="-342900" algn="just">
              <a:buFontTx/>
              <a:buChar char="-"/>
            </a:pPr>
            <a:r>
              <a:rPr lang="en-US" dirty="0" err="1">
                <a:latin typeface="Arial" panose="020B0604020202020204" pitchFamily="34" charset="0"/>
              </a:rPr>
              <a:t>Defence</a:t>
            </a:r>
            <a:r>
              <a:rPr lang="en-US" dirty="0">
                <a:latin typeface="Arial" panose="020B0604020202020204" pitchFamily="34" charset="0"/>
              </a:rPr>
              <a:t> sought </a:t>
            </a:r>
            <a:r>
              <a:rPr lang="en-US" dirty="0">
                <a:solidFill>
                  <a:srgbClr val="7030A0"/>
                </a:solidFill>
                <a:latin typeface="Arial" panose="020B0604020202020204" pitchFamily="34" charset="0"/>
              </a:rPr>
              <a:t>reformative training </a:t>
            </a:r>
            <a:r>
              <a:rPr lang="en-US" dirty="0">
                <a:latin typeface="Arial" panose="020B0604020202020204" pitchFamily="34" charset="0"/>
              </a:rPr>
              <a:t>due to age of offender. </a:t>
            </a:r>
          </a:p>
        </p:txBody>
      </p:sp>
    </p:spTree>
    <p:extLst>
      <p:ext uri="{BB962C8B-B14F-4D97-AF65-F5344CB8AC3E}">
        <p14:creationId xmlns:p14="http://schemas.microsoft.com/office/powerpoint/2010/main" val="30283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56592" y="666147"/>
            <a:ext cx="7772400" cy="1143000"/>
          </a:xfrm>
        </p:spPr>
        <p:txBody>
          <a:bodyPr/>
          <a:lstStyle/>
          <a:p>
            <a:pPr eaLnBrk="1" hangingPunct="1"/>
            <a:r>
              <a:rPr lang="en-US" altLang="en-US" dirty="0"/>
              <a:t>Definition of  a Crime</a:t>
            </a:r>
          </a:p>
        </p:txBody>
      </p:sp>
      <p:sp>
        <p:nvSpPr>
          <p:cNvPr id="10243" name="Rectangle 3"/>
          <p:cNvSpPr>
            <a:spLocks noGrp="1" noChangeArrowheads="1"/>
          </p:cNvSpPr>
          <p:nvPr>
            <p:ph idx="1"/>
          </p:nvPr>
        </p:nvSpPr>
        <p:spPr/>
        <p:txBody>
          <a:bodyPr/>
          <a:lstStyle/>
          <a:p>
            <a:pPr algn="just" eaLnBrk="1" hangingPunct="1">
              <a:buFontTx/>
              <a:buNone/>
            </a:pPr>
            <a:r>
              <a:rPr lang="en-US" altLang="en-US" dirty="0"/>
              <a:t>	A </a:t>
            </a:r>
            <a:r>
              <a:rPr lang="en-US" altLang="en-US" b="1" u="sng" dirty="0">
                <a:solidFill>
                  <a:srgbClr val="0070C0"/>
                </a:solidFill>
              </a:rPr>
              <a:t>crime</a:t>
            </a:r>
            <a:r>
              <a:rPr lang="en-US" altLang="en-US" dirty="0"/>
              <a:t> is any act, default (failure to act) or conduct deemed unacceptable to society as a whole; and which constitutes an offence and is punishable by law.</a:t>
            </a:r>
          </a:p>
          <a:p>
            <a:pPr lvl="1" algn="just" eaLnBrk="1" hangingPunct="1"/>
            <a:r>
              <a:rPr lang="en-US" altLang="en-US" dirty="0"/>
              <a:t>Proceedings are instituted by the state resulting in a prosecution in a court of law. </a:t>
            </a:r>
          </a:p>
          <a:p>
            <a:pPr lvl="1" algn="just" eaLnBrk="1" hangingPunct="1"/>
            <a:r>
              <a:rPr lang="en-US" altLang="en-US" dirty="0"/>
              <a:t>The accused is liable to punishment, once his guilt is proven beyond a reasonable doubt.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a:latin typeface="Arial" panose="020B0604020202020204" pitchFamily="34" charset="0"/>
                <a:cs typeface="Arial" panose="020B0604020202020204" pitchFamily="34" charset="0"/>
              </a:rPr>
              <a:t>Do You Know Singapore’s Laws?</a:t>
            </a:r>
          </a:p>
        </p:txBody>
      </p:sp>
      <p:sp>
        <p:nvSpPr>
          <p:cNvPr id="3" name="Rectangle 2">
            <a:extLst>
              <a:ext uri="{FF2B5EF4-FFF2-40B4-BE49-F238E27FC236}">
                <a16:creationId xmlns:a16="http://schemas.microsoft.com/office/drawing/2014/main" id="{2E6392B5-06E8-4132-BE89-BDCBAA4A456F}"/>
              </a:ext>
            </a:extLst>
          </p:cNvPr>
          <p:cNvSpPr/>
          <p:nvPr/>
        </p:nvSpPr>
        <p:spPr>
          <a:xfrm>
            <a:off x="918096" y="5800675"/>
            <a:ext cx="8206680" cy="461665"/>
          </a:xfrm>
          <a:prstGeom prst="rect">
            <a:avLst/>
          </a:prstGeom>
        </p:spPr>
        <p:txBody>
          <a:bodyPr wrap="square">
            <a:spAutoFit/>
          </a:bodyPr>
          <a:lstStyle/>
          <a:p>
            <a:r>
              <a:rPr lang="en-SG" dirty="0">
                <a:latin typeface="Arial" panose="020B0604020202020204" pitchFamily="34" charset="0"/>
                <a:hlinkClick r:id="rId2">
                  <a:extLst>
                    <a:ext uri="{A12FA001-AC4F-418D-AE19-62706E023703}">
                      <ahyp:hlinkClr xmlns:ahyp="http://schemas.microsoft.com/office/drawing/2018/hyperlinkcolor" val="tx"/>
                    </a:ext>
                  </a:extLst>
                </a:hlinkClick>
              </a:rPr>
              <a:t>https://www.youtube.com/watch?v=H3zbQTnCdp0&amp;t=120s</a:t>
            </a:r>
            <a:endParaRPr lang="en-SG" dirty="0">
              <a:latin typeface="Arial" panose="020B0604020202020204" pitchFamily="34" charset="0"/>
            </a:endParaRPr>
          </a:p>
        </p:txBody>
      </p:sp>
    </p:spTree>
    <p:extLst>
      <p:ext uri="{BB962C8B-B14F-4D97-AF65-F5344CB8AC3E}">
        <p14:creationId xmlns:p14="http://schemas.microsoft.com/office/powerpoint/2010/main" val="2035455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pPr eaLnBrk="1" hangingPunct="1"/>
            <a:r>
              <a:rPr lang="en-US" altLang="en-US"/>
              <a:t>Classification of Criminal Law</a:t>
            </a:r>
          </a:p>
        </p:txBody>
      </p:sp>
      <p:sp>
        <p:nvSpPr>
          <p:cNvPr id="11267" name="Rectangle 1027"/>
          <p:cNvSpPr>
            <a:spLocks noGrp="1" noChangeArrowheads="1"/>
          </p:cNvSpPr>
          <p:nvPr>
            <p:ph idx="1"/>
          </p:nvPr>
        </p:nvSpPr>
        <p:spPr/>
        <p:txBody>
          <a:bodyPr/>
          <a:lstStyle/>
          <a:p>
            <a:pPr marL="0" indent="0" algn="just" eaLnBrk="1" hangingPunct="1">
              <a:buFontTx/>
              <a:buNone/>
            </a:pPr>
            <a:r>
              <a:rPr lang="en-US" altLang="en-US" dirty="0"/>
              <a:t>Criminal Law may be classified into 2 specific aspects, these are:</a:t>
            </a:r>
          </a:p>
          <a:p>
            <a:pPr eaLnBrk="1" hangingPunct="1">
              <a:buFontTx/>
              <a:buNone/>
            </a:pPr>
            <a:endParaRPr lang="en-US" altLang="en-US" dirty="0"/>
          </a:p>
          <a:p>
            <a:pPr eaLnBrk="1" hangingPunct="1"/>
            <a:r>
              <a:rPr lang="en-US" altLang="en-US" dirty="0"/>
              <a:t>Substantive Criminal Law</a:t>
            </a:r>
          </a:p>
          <a:p>
            <a:pPr eaLnBrk="1" hangingPunct="1"/>
            <a:r>
              <a:rPr lang="en-US" altLang="en-US" dirty="0"/>
              <a:t>Procedural Criminal Law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4584" y="462170"/>
            <a:ext cx="7772400" cy="1143000"/>
          </a:xfrm>
        </p:spPr>
        <p:txBody>
          <a:bodyPr/>
          <a:lstStyle/>
          <a:p>
            <a:pPr eaLnBrk="1" hangingPunct="1"/>
            <a:r>
              <a:rPr lang="en-US" altLang="en-US" dirty="0"/>
              <a:t>Substantive Criminal Law</a:t>
            </a:r>
          </a:p>
        </p:txBody>
      </p:sp>
      <p:sp>
        <p:nvSpPr>
          <p:cNvPr id="12291" name="Rectangle 3"/>
          <p:cNvSpPr>
            <a:spLocks noGrp="1" noChangeArrowheads="1"/>
          </p:cNvSpPr>
          <p:nvPr>
            <p:ph idx="1"/>
          </p:nvPr>
        </p:nvSpPr>
        <p:spPr>
          <a:xfrm>
            <a:off x="0" y="1869054"/>
            <a:ext cx="9144000" cy="4114800"/>
          </a:xfrm>
        </p:spPr>
        <p:txBody>
          <a:bodyPr/>
          <a:lstStyle/>
          <a:p>
            <a:pPr algn="just" eaLnBrk="1" hangingPunct="1"/>
            <a:r>
              <a:rPr lang="en-US" altLang="en-US" sz="2800" dirty="0"/>
              <a:t>This is regarded as the </a:t>
            </a:r>
            <a:r>
              <a:rPr lang="en-US" altLang="en-US" sz="2800" u="sng" dirty="0"/>
              <a:t>actual rules of law</a:t>
            </a:r>
            <a:r>
              <a:rPr lang="en-US" altLang="en-US" sz="2800" dirty="0"/>
              <a:t> that forbids the act, default or conduct considered a crime, the breach of which attracts the imposing of punishment</a:t>
            </a:r>
          </a:p>
          <a:p>
            <a:pPr algn="just" eaLnBrk="1" hangingPunct="1"/>
            <a:r>
              <a:rPr lang="en-US" altLang="en-US" sz="2800" dirty="0"/>
              <a:t>In Singapore, such rules are principally contained in the </a:t>
            </a:r>
            <a:r>
              <a:rPr lang="en-US" altLang="en-US" sz="2800" dirty="0">
                <a:solidFill>
                  <a:srgbClr val="0070C0"/>
                </a:solidFill>
              </a:rPr>
              <a:t>Penal Code Cap 224</a:t>
            </a:r>
            <a:r>
              <a:rPr lang="en-US" altLang="en-US" sz="2800" dirty="0"/>
              <a:t>, as well as other statutes like the </a:t>
            </a:r>
            <a:r>
              <a:rPr lang="en-US" altLang="en-US" sz="2800" dirty="0">
                <a:solidFill>
                  <a:srgbClr val="0070C0"/>
                </a:solidFill>
              </a:rPr>
              <a:t>Computer Misuse Act Cap 50A </a:t>
            </a:r>
            <a:r>
              <a:rPr lang="en-US" altLang="en-US" sz="2800" dirty="0"/>
              <a:t>and </a:t>
            </a:r>
            <a:r>
              <a:rPr lang="en-US" altLang="en-US" sz="2800" dirty="0">
                <a:solidFill>
                  <a:srgbClr val="0070C0"/>
                </a:solidFill>
              </a:rPr>
              <a:t>Cybersecurity Act 2018 (No. 9 of 2018) </a:t>
            </a:r>
          </a:p>
          <a:p>
            <a:pPr algn="just" eaLnBrk="1" hangingPunct="1"/>
            <a:r>
              <a:rPr lang="en-US" altLang="en-US" sz="2800" dirty="0"/>
              <a:t>For instance, assessing a computer system without authorization is an offence under Computer Misuse Act.</a:t>
            </a:r>
          </a:p>
        </p:txBody>
      </p:sp>
      <p:sp>
        <p:nvSpPr>
          <p:cNvPr id="2" name="Rectangle 1">
            <a:extLst>
              <a:ext uri="{FF2B5EF4-FFF2-40B4-BE49-F238E27FC236}">
                <a16:creationId xmlns:a16="http://schemas.microsoft.com/office/drawing/2014/main" id="{C0505761-297D-4953-922B-944DCC8FFB39}"/>
              </a:ext>
            </a:extLst>
          </p:cNvPr>
          <p:cNvSpPr/>
          <p:nvPr/>
        </p:nvSpPr>
        <p:spPr>
          <a:xfrm>
            <a:off x="251520" y="6370078"/>
            <a:ext cx="9144000" cy="338554"/>
          </a:xfrm>
          <a:prstGeom prst="rect">
            <a:avLst/>
          </a:prstGeom>
        </p:spPr>
        <p:txBody>
          <a:bodyPr wrap="square">
            <a:spAutoFit/>
          </a:bodyPr>
          <a:lstStyle/>
          <a:p>
            <a:r>
              <a:rPr lang="en-US" sz="1600" dirty="0">
                <a:latin typeface="Arial" panose="020B0604020202020204" pitchFamily="34" charset="0"/>
                <a:hlinkClick r:id="rId2">
                  <a:extLst>
                    <a:ext uri="{A12FA001-AC4F-418D-AE19-62706E023703}">
                      <ahyp:hlinkClr xmlns:ahyp="http://schemas.microsoft.com/office/drawing/2018/hyperlinkcolor" val="tx"/>
                    </a:ext>
                  </a:extLst>
                </a:hlinkClick>
              </a:rPr>
              <a:t>https://www.straitstimes.com/singapore/courts-crime/prison-officer-fined-4k-for-computer-misuse</a:t>
            </a:r>
            <a:endParaRPr lang="en-US" sz="1600"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96552" y="332656"/>
            <a:ext cx="7772400" cy="1143000"/>
          </a:xfrm>
        </p:spPr>
        <p:txBody>
          <a:bodyPr/>
          <a:lstStyle/>
          <a:p>
            <a:pPr eaLnBrk="1" hangingPunct="1"/>
            <a:r>
              <a:rPr lang="en-US" altLang="en-US" dirty="0"/>
              <a:t>Criminal Law &amp; Policy</a:t>
            </a:r>
          </a:p>
        </p:txBody>
      </p:sp>
      <p:sp>
        <p:nvSpPr>
          <p:cNvPr id="3075" name="Rectangle 3"/>
          <p:cNvSpPr>
            <a:spLocks noGrp="1" noChangeArrowheads="1"/>
          </p:cNvSpPr>
          <p:nvPr>
            <p:ph idx="1"/>
          </p:nvPr>
        </p:nvSpPr>
        <p:spPr>
          <a:xfrm>
            <a:off x="440098" y="2079118"/>
            <a:ext cx="8263805" cy="4114800"/>
          </a:xfrm>
        </p:spPr>
        <p:txBody>
          <a:bodyPr/>
          <a:lstStyle/>
          <a:p>
            <a:pPr algn="just" eaLnBrk="1" hangingPunct="1"/>
            <a:r>
              <a:rPr lang="en-US" altLang="en-US" sz="2800" dirty="0"/>
              <a:t>In the previous lecture on the Singapore Legal System, it was mentioned that one of the main purpose and unique feature of </a:t>
            </a:r>
            <a:r>
              <a:rPr lang="en-US" altLang="en-US" sz="2800" b="1" u="sng" dirty="0">
                <a:solidFill>
                  <a:srgbClr val="0070C0"/>
                </a:solidFill>
              </a:rPr>
              <a:t>criminal law</a:t>
            </a:r>
            <a:r>
              <a:rPr lang="en-US" altLang="en-US" sz="2800" dirty="0"/>
              <a:t> is to impose </a:t>
            </a:r>
            <a:r>
              <a:rPr lang="en-US" altLang="en-US" sz="2800" b="1" u="sng" dirty="0">
                <a:solidFill>
                  <a:srgbClr val="0070C0"/>
                </a:solidFill>
              </a:rPr>
              <a:t>punishment</a:t>
            </a:r>
            <a:r>
              <a:rPr lang="en-US" altLang="en-US" sz="2800" dirty="0"/>
              <a:t> on the accused once he is adjudged (decided by judicial opinion) or found guilty.</a:t>
            </a:r>
          </a:p>
          <a:p>
            <a:pPr algn="just" eaLnBrk="1" hangingPunct="1"/>
            <a:r>
              <a:rPr lang="en-US" altLang="en-US" sz="2800" dirty="0"/>
              <a:t>What are the </a:t>
            </a:r>
            <a:r>
              <a:rPr lang="en-US" altLang="en-US" sz="2800" dirty="0">
                <a:solidFill>
                  <a:srgbClr val="FF0000"/>
                </a:solidFill>
              </a:rPr>
              <a:t>various forms of punishment imposed</a:t>
            </a:r>
            <a:r>
              <a:rPr lang="en-US" altLang="en-US" sz="2800" dirty="0"/>
              <a:t>?</a:t>
            </a:r>
          </a:p>
          <a:p>
            <a:pPr algn="just" eaLnBrk="1" hangingPunct="1"/>
            <a:r>
              <a:rPr lang="en-US" altLang="en-US" sz="2800" dirty="0"/>
              <a:t>What are the </a:t>
            </a:r>
            <a:r>
              <a:rPr lang="en-US" altLang="en-US" sz="2800" dirty="0">
                <a:solidFill>
                  <a:srgbClr val="FF0000"/>
                </a:solidFill>
              </a:rPr>
              <a:t>objectives and functions of punishment</a:t>
            </a:r>
            <a:r>
              <a:rPr lang="en-US" altLang="en-US" sz="2800"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544" y="404664"/>
            <a:ext cx="7772400" cy="1143000"/>
          </a:xfrm>
        </p:spPr>
        <p:txBody>
          <a:bodyPr/>
          <a:lstStyle/>
          <a:p>
            <a:pPr eaLnBrk="1" hangingPunct="1"/>
            <a:r>
              <a:rPr lang="en-US" altLang="en-US" dirty="0"/>
              <a:t>Procedural Criminal Law</a:t>
            </a:r>
          </a:p>
        </p:txBody>
      </p:sp>
      <p:sp>
        <p:nvSpPr>
          <p:cNvPr id="13315" name="Rectangle 3"/>
          <p:cNvSpPr>
            <a:spLocks noGrp="1" noChangeArrowheads="1"/>
          </p:cNvSpPr>
          <p:nvPr>
            <p:ph idx="1"/>
          </p:nvPr>
        </p:nvSpPr>
        <p:spPr>
          <a:xfrm>
            <a:off x="0" y="1547664"/>
            <a:ext cx="9144000" cy="4114800"/>
          </a:xfrm>
        </p:spPr>
        <p:txBody>
          <a:bodyPr/>
          <a:lstStyle/>
          <a:p>
            <a:pPr algn="just" eaLnBrk="1" hangingPunct="1"/>
            <a:r>
              <a:rPr lang="en-US" altLang="en-US" sz="2800" dirty="0"/>
              <a:t>This usually consists of a body of rules outlining and detailing the </a:t>
            </a:r>
            <a:r>
              <a:rPr lang="en-US" altLang="en-US" sz="2800" u="sng" dirty="0"/>
              <a:t>formal steps or process to be taken on any criminal action</a:t>
            </a:r>
            <a:r>
              <a:rPr lang="en-US" altLang="en-US" sz="2800" dirty="0"/>
              <a:t> in a court of law. It may also embody the </a:t>
            </a:r>
            <a:r>
              <a:rPr lang="en-US" altLang="en-US" sz="2800" u="sng" dirty="0"/>
              <a:t>rules of evidence</a:t>
            </a:r>
            <a:r>
              <a:rPr lang="en-US" altLang="en-US" sz="2800" dirty="0"/>
              <a:t> dictating what evidence is admissible and what is unacceptable (</a:t>
            </a:r>
            <a:r>
              <a:rPr lang="en-US" altLang="en-US" sz="2800" b="1" dirty="0">
                <a:solidFill>
                  <a:srgbClr val="FF0000"/>
                </a:solidFill>
              </a:rPr>
              <a:t>focus is on procedure</a:t>
            </a:r>
            <a:r>
              <a:rPr lang="en-US" altLang="en-US" sz="2800" dirty="0"/>
              <a:t>) </a:t>
            </a:r>
          </a:p>
          <a:p>
            <a:pPr algn="just" eaLnBrk="1" hangingPunct="1"/>
            <a:r>
              <a:rPr lang="en-US" altLang="en-US" sz="2800" dirty="0"/>
              <a:t>For instance, when can an arrest be made without a need for a warrant? Hearsay evidence being inadmissible, etc.</a:t>
            </a:r>
          </a:p>
          <a:p>
            <a:pPr algn="just" eaLnBrk="1" hangingPunct="1"/>
            <a:r>
              <a:rPr lang="en-US" altLang="en-US" sz="2800" dirty="0"/>
              <a:t>Such rules are generally contained in the </a:t>
            </a:r>
            <a:r>
              <a:rPr lang="en-US" altLang="en-US" sz="2800" dirty="0">
                <a:solidFill>
                  <a:srgbClr val="0070C0"/>
                </a:solidFill>
              </a:rPr>
              <a:t>Criminal Procedure Code Cap 68 </a:t>
            </a:r>
            <a:r>
              <a:rPr lang="en-US" altLang="en-US" sz="2800" dirty="0"/>
              <a:t>and the </a:t>
            </a:r>
            <a:r>
              <a:rPr lang="en-US" altLang="en-US" sz="2800" dirty="0">
                <a:solidFill>
                  <a:srgbClr val="0070C0"/>
                </a:solidFill>
              </a:rPr>
              <a:t>Evidence Act Cap 97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40568" y="524370"/>
            <a:ext cx="7772400" cy="1143000"/>
          </a:xfrm>
        </p:spPr>
        <p:txBody>
          <a:bodyPr/>
          <a:lstStyle/>
          <a:p>
            <a:pPr eaLnBrk="1" hangingPunct="1"/>
            <a:r>
              <a:rPr lang="en-US" altLang="en-US" dirty="0"/>
              <a:t>Sources of Criminal Law</a:t>
            </a:r>
          </a:p>
        </p:txBody>
      </p:sp>
      <p:sp>
        <p:nvSpPr>
          <p:cNvPr id="14339" name="Rectangle 3"/>
          <p:cNvSpPr>
            <a:spLocks noGrp="1" noChangeArrowheads="1"/>
          </p:cNvSpPr>
          <p:nvPr>
            <p:ph idx="1"/>
          </p:nvPr>
        </p:nvSpPr>
        <p:spPr>
          <a:xfrm>
            <a:off x="576672" y="2034656"/>
            <a:ext cx="7990656" cy="4114800"/>
          </a:xfrm>
        </p:spPr>
        <p:txBody>
          <a:bodyPr/>
          <a:lstStyle/>
          <a:p>
            <a:pPr algn="just" eaLnBrk="1" hangingPunct="1">
              <a:lnSpc>
                <a:spcPct val="90000"/>
              </a:lnSpc>
              <a:buFontTx/>
              <a:buNone/>
            </a:pPr>
            <a:r>
              <a:rPr lang="en-US" altLang="en-US" sz="2600" dirty="0"/>
              <a:t>The major </a:t>
            </a:r>
            <a:r>
              <a:rPr lang="en-US" altLang="en-US" sz="2600" dirty="0">
                <a:solidFill>
                  <a:srgbClr val="FF0000"/>
                </a:solidFill>
              </a:rPr>
              <a:t>“sources” of criminal law </a:t>
            </a:r>
            <a:r>
              <a:rPr lang="en-US" altLang="en-US" sz="2600" dirty="0"/>
              <a:t>are:</a:t>
            </a:r>
          </a:p>
          <a:p>
            <a:pPr algn="just" eaLnBrk="1" hangingPunct="1">
              <a:lnSpc>
                <a:spcPct val="90000"/>
              </a:lnSpc>
            </a:pPr>
            <a:r>
              <a:rPr lang="en-US" altLang="en-US" sz="2600" dirty="0"/>
              <a:t>The </a:t>
            </a:r>
            <a:r>
              <a:rPr lang="en-US" altLang="en-US" sz="2600" dirty="0">
                <a:solidFill>
                  <a:srgbClr val="0070C0"/>
                </a:solidFill>
              </a:rPr>
              <a:t>Penal Code Cap 224 </a:t>
            </a:r>
            <a:r>
              <a:rPr lang="en-US" altLang="en-US" sz="2600" dirty="0"/>
              <a:t>(together with other minor sources like the Computer Misuse Act and Cybersecurity Act etc.) – </a:t>
            </a:r>
            <a:r>
              <a:rPr lang="en-US" altLang="en-US" sz="2600" b="1" dirty="0"/>
              <a:t>Substantive Law</a:t>
            </a:r>
          </a:p>
          <a:p>
            <a:pPr algn="just" eaLnBrk="1" hangingPunct="1">
              <a:lnSpc>
                <a:spcPct val="90000"/>
              </a:lnSpc>
            </a:pPr>
            <a:r>
              <a:rPr lang="en-US" altLang="en-US" sz="2600" dirty="0"/>
              <a:t>The </a:t>
            </a:r>
            <a:r>
              <a:rPr lang="en-US" altLang="en-US" sz="2600" dirty="0">
                <a:solidFill>
                  <a:srgbClr val="0070C0"/>
                </a:solidFill>
              </a:rPr>
              <a:t>Criminal Procedure Code Cap 68 </a:t>
            </a:r>
            <a:r>
              <a:rPr lang="en-US" altLang="en-US" sz="2600" dirty="0"/>
              <a:t>and the </a:t>
            </a:r>
            <a:r>
              <a:rPr lang="en-US" altLang="en-US" sz="2600" dirty="0">
                <a:solidFill>
                  <a:srgbClr val="0070C0"/>
                </a:solidFill>
              </a:rPr>
              <a:t>Evidence Act Cap 97 </a:t>
            </a:r>
            <a:r>
              <a:rPr lang="en-US" altLang="en-US" sz="2600" dirty="0"/>
              <a:t>– </a:t>
            </a:r>
            <a:r>
              <a:rPr lang="en-US" altLang="en-US" sz="2600" b="1" dirty="0"/>
              <a:t>Procedural Law</a:t>
            </a:r>
          </a:p>
          <a:p>
            <a:pPr algn="just" eaLnBrk="1" hangingPunct="1">
              <a:lnSpc>
                <a:spcPct val="90000"/>
              </a:lnSpc>
            </a:pPr>
            <a:r>
              <a:rPr lang="en-US" altLang="en-US" sz="2600" dirty="0">
                <a:solidFill>
                  <a:srgbClr val="0070C0"/>
                </a:solidFill>
              </a:rPr>
              <a:t>Case-law precedents </a:t>
            </a:r>
            <a:r>
              <a:rPr lang="en-US" altLang="en-US" sz="2600" dirty="0"/>
              <a:t>deriving from Singapore superior courts are binding. Indian and some English cases are highly persuasive. These cases apply to both substantive law and procedural law.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61971" y="348655"/>
            <a:ext cx="7772400" cy="1143000"/>
          </a:xfrm>
        </p:spPr>
        <p:txBody>
          <a:bodyPr/>
          <a:lstStyle/>
          <a:p>
            <a:pPr eaLnBrk="1" hangingPunct="1"/>
            <a:r>
              <a:rPr lang="en-US" altLang="en-US" dirty="0"/>
              <a:t>The Penal Code</a:t>
            </a:r>
          </a:p>
        </p:txBody>
      </p:sp>
      <p:sp>
        <p:nvSpPr>
          <p:cNvPr id="15363" name="Rectangle 3"/>
          <p:cNvSpPr>
            <a:spLocks noGrp="1" noChangeArrowheads="1"/>
          </p:cNvSpPr>
          <p:nvPr>
            <p:ph idx="1"/>
          </p:nvPr>
        </p:nvSpPr>
        <p:spPr>
          <a:xfrm>
            <a:off x="251520" y="1752003"/>
            <a:ext cx="8206680" cy="4114800"/>
          </a:xfrm>
        </p:spPr>
        <p:txBody>
          <a:bodyPr/>
          <a:lstStyle/>
          <a:p>
            <a:pPr algn="just" eaLnBrk="1" hangingPunct="1"/>
            <a:r>
              <a:rPr lang="en-US" altLang="en-US" sz="2800" dirty="0">
                <a:solidFill>
                  <a:srgbClr val="FF0000"/>
                </a:solidFill>
              </a:rPr>
              <a:t>Singapore’s Penal Code Cap 224 </a:t>
            </a:r>
            <a:r>
              <a:rPr lang="en-US" altLang="en-US" sz="2800" dirty="0"/>
              <a:t>is based on the Indian Penal Code of 1860, which itself is based on the English Criminal Law of that period. In total, the Penal Code consists of 23 parts and these are further subdivided into 511 sections.</a:t>
            </a:r>
          </a:p>
          <a:p>
            <a:pPr algn="just" eaLnBrk="1" hangingPunct="1"/>
            <a:r>
              <a:rPr lang="en-US" altLang="en-US" sz="2800" dirty="0"/>
              <a:t>As far as substantive Criminal Law is concerned, the Penal Code is the </a:t>
            </a:r>
            <a:r>
              <a:rPr lang="en-US" altLang="en-US" sz="2800" u="sng" dirty="0"/>
              <a:t>single major source of substantive criminal law</a:t>
            </a:r>
            <a:r>
              <a:rPr lang="en-US" altLang="en-US" sz="2800" dirty="0"/>
              <a:t> in Singapore.</a:t>
            </a:r>
          </a:p>
          <a:p>
            <a:pPr algn="just" eaLnBrk="1" hangingPunct="1"/>
            <a:r>
              <a:rPr lang="en-US" altLang="en-US" sz="2800" dirty="0"/>
              <a:t>Let’s examine some of its more prominent offences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3204" y="-18004"/>
            <a:ext cx="7772400" cy="1143000"/>
          </a:xfrm>
        </p:spPr>
        <p:txBody>
          <a:bodyPr/>
          <a:lstStyle/>
          <a:p>
            <a:pPr eaLnBrk="1" hangingPunct="1"/>
            <a:r>
              <a:rPr lang="en-US" altLang="en-US" dirty="0"/>
              <a:t>The Penal Code</a:t>
            </a:r>
          </a:p>
        </p:txBody>
      </p:sp>
      <p:sp>
        <p:nvSpPr>
          <p:cNvPr id="16387" name="Rectangle 3"/>
          <p:cNvSpPr>
            <a:spLocks noGrp="1" noChangeArrowheads="1"/>
          </p:cNvSpPr>
          <p:nvPr>
            <p:ph idx="1"/>
          </p:nvPr>
        </p:nvSpPr>
        <p:spPr>
          <a:xfrm>
            <a:off x="134629" y="1050663"/>
            <a:ext cx="8161759" cy="4158208"/>
          </a:xfrm>
        </p:spPr>
        <p:txBody>
          <a:bodyPr/>
          <a:lstStyle/>
          <a:p>
            <a:pPr marL="0" indent="0" algn="just" eaLnBrk="1" hangingPunct="1">
              <a:lnSpc>
                <a:spcPct val="90000"/>
              </a:lnSpc>
              <a:buFontTx/>
              <a:buNone/>
            </a:pPr>
            <a:r>
              <a:rPr lang="en-US" altLang="en-US" sz="2400" dirty="0"/>
              <a:t>Some of the more prominent offences dealt</a:t>
            </a:r>
          </a:p>
          <a:p>
            <a:pPr marL="0" indent="0" algn="just" eaLnBrk="1" hangingPunct="1">
              <a:lnSpc>
                <a:spcPct val="90000"/>
              </a:lnSpc>
              <a:buFontTx/>
              <a:buNone/>
            </a:pPr>
            <a:r>
              <a:rPr lang="en-US" altLang="en-US" sz="2400" dirty="0"/>
              <a:t>with and punishable under the Code are:</a:t>
            </a:r>
          </a:p>
          <a:p>
            <a:pPr algn="just" eaLnBrk="1" hangingPunct="1">
              <a:lnSpc>
                <a:spcPct val="90000"/>
              </a:lnSpc>
              <a:buClr>
                <a:schemeClr val="accent1"/>
              </a:buClr>
            </a:pPr>
            <a:r>
              <a:rPr lang="en-US" altLang="en-US" sz="2400" u="sng" dirty="0">
                <a:solidFill>
                  <a:srgbClr val="7030A0"/>
                </a:solidFill>
              </a:rPr>
              <a:t>Offences affecting the body</a:t>
            </a:r>
            <a:r>
              <a:rPr lang="en-US" altLang="en-US" sz="2400" dirty="0">
                <a:solidFill>
                  <a:srgbClr val="7030A0"/>
                </a:solidFill>
              </a:rPr>
              <a:t> </a:t>
            </a:r>
            <a:r>
              <a:rPr lang="en-US" altLang="en-US" sz="2400" dirty="0"/>
              <a:t>including murder, culpable homicide, criminal force and assault</a:t>
            </a:r>
          </a:p>
          <a:p>
            <a:pPr lvl="1" algn="just" eaLnBrk="1" hangingPunct="1">
              <a:lnSpc>
                <a:spcPct val="90000"/>
              </a:lnSpc>
              <a:buClr>
                <a:schemeClr val="accent1"/>
              </a:buClr>
            </a:pPr>
            <a:r>
              <a:rPr lang="en-US" altLang="en-US" sz="1800" dirty="0">
                <a:solidFill>
                  <a:srgbClr val="7030A0"/>
                </a:solidFill>
                <a:latin typeface="Arial" panose="020B0604020202020204" pitchFamily="34" charset="0"/>
                <a:cs typeface="Arial" panose="020B0604020202020204" pitchFamily="34" charset="0"/>
              </a:rPr>
              <a:t>What is the difference between culpable homicide and murder?</a:t>
            </a:r>
          </a:p>
          <a:p>
            <a:pPr lvl="1" algn="just" eaLnBrk="1" hangingPunct="1">
              <a:lnSpc>
                <a:spcPct val="90000"/>
              </a:lnSpc>
              <a:buClr>
                <a:schemeClr val="accent1"/>
              </a:buClr>
            </a:pPr>
            <a:r>
              <a:rPr lang="en-SG" sz="1800" dirty="0">
                <a:solidFill>
                  <a:srgbClr val="FF0000"/>
                </a:solidFill>
                <a:hlinkClick r:id="rId3">
                  <a:extLst>
                    <a:ext uri="{A12FA001-AC4F-418D-AE19-62706E023703}">
                      <ahyp:hlinkClr xmlns:ahyp="http://schemas.microsoft.com/office/drawing/2018/hyperlinkcolor" val="tx"/>
                    </a:ext>
                  </a:extLst>
                </a:hlinkClick>
              </a:rPr>
              <a:t>https://www.straitstimes.com/singapore/courts-crime/man-says-he-never-meant-to-cause-upskirt-video-accuseds-death</a:t>
            </a:r>
            <a:endParaRPr lang="en-US" altLang="en-US" sz="1800" dirty="0">
              <a:solidFill>
                <a:srgbClr val="FF0000"/>
              </a:solidFill>
              <a:cs typeface="Arial" panose="020B0604020202020204" pitchFamily="34" charset="0"/>
            </a:endParaRPr>
          </a:p>
          <a:p>
            <a:pPr algn="just" eaLnBrk="1" hangingPunct="1">
              <a:lnSpc>
                <a:spcPct val="90000"/>
              </a:lnSpc>
              <a:buClr>
                <a:schemeClr val="accent1"/>
              </a:buClr>
            </a:pPr>
            <a:r>
              <a:rPr lang="en-US" altLang="en-US" sz="2400" dirty="0"/>
              <a:t> </a:t>
            </a:r>
            <a:r>
              <a:rPr lang="en-US" altLang="en-US" sz="2400" u="sng" dirty="0">
                <a:solidFill>
                  <a:srgbClr val="7030A0"/>
                </a:solidFill>
              </a:rPr>
              <a:t>Offences relating to property</a:t>
            </a:r>
            <a:r>
              <a:rPr lang="en-US" altLang="en-US" sz="2400" dirty="0">
                <a:solidFill>
                  <a:srgbClr val="7030A0"/>
                </a:solidFill>
              </a:rPr>
              <a:t> </a:t>
            </a:r>
            <a:r>
              <a:rPr lang="en-US" altLang="en-US" sz="2400" dirty="0"/>
              <a:t>including theft, robbery, extortion and cheating</a:t>
            </a:r>
          </a:p>
          <a:p>
            <a:pPr algn="just" eaLnBrk="1" hangingPunct="1">
              <a:lnSpc>
                <a:spcPct val="90000"/>
              </a:lnSpc>
              <a:buClr>
                <a:schemeClr val="accent1"/>
              </a:buClr>
            </a:pPr>
            <a:r>
              <a:rPr lang="en-US" altLang="en-US" sz="2400" u="sng" dirty="0">
                <a:solidFill>
                  <a:srgbClr val="7030A0"/>
                </a:solidFill>
              </a:rPr>
              <a:t>Incomplete offences</a:t>
            </a:r>
            <a:r>
              <a:rPr lang="en-US" altLang="en-US" sz="2400" dirty="0">
                <a:solidFill>
                  <a:srgbClr val="7030A0"/>
                </a:solidFill>
              </a:rPr>
              <a:t> </a:t>
            </a:r>
            <a:r>
              <a:rPr lang="en-US" altLang="en-US" sz="2400" dirty="0"/>
              <a:t>like attempts and criminal participation like abetment and conspiracy</a:t>
            </a:r>
          </a:p>
          <a:p>
            <a:pPr algn="just" eaLnBrk="1" hangingPunct="1">
              <a:lnSpc>
                <a:spcPct val="90000"/>
              </a:lnSpc>
              <a:buClr>
                <a:schemeClr val="accent1"/>
              </a:buClr>
            </a:pPr>
            <a:r>
              <a:rPr lang="en-US" altLang="en-US" sz="2400" dirty="0"/>
              <a:t>Others </a:t>
            </a:r>
            <a:r>
              <a:rPr lang="en-US" altLang="en-US" sz="2400" u="sng" dirty="0">
                <a:solidFill>
                  <a:srgbClr val="7030A0"/>
                </a:solidFill>
              </a:rPr>
              <a:t>miscellaneous offences</a:t>
            </a:r>
            <a:r>
              <a:rPr lang="en-US" altLang="en-US" sz="2400" dirty="0">
                <a:solidFill>
                  <a:srgbClr val="7030A0"/>
                </a:solidFill>
              </a:rPr>
              <a:t> </a:t>
            </a:r>
            <a:r>
              <a:rPr lang="en-US" altLang="en-US" sz="2400" dirty="0"/>
              <a:t>like offences relating to religion or race, public health, decency and morals etc.</a:t>
            </a:r>
          </a:p>
        </p:txBody>
      </p:sp>
      <p:sp>
        <p:nvSpPr>
          <p:cNvPr id="2" name="Rectangle 1">
            <a:extLst>
              <a:ext uri="{FF2B5EF4-FFF2-40B4-BE49-F238E27FC236}">
                <a16:creationId xmlns:a16="http://schemas.microsoft.com/office/drawing/2014/main" id="{6E9145F2-2954-4E12-87EF-56E9E81A273E}"/>
              </a:ext>
            </a:extLst>
          </p:cNvPr>
          <p:cNvSpPr/>
          <p:nvPr/>
        </p:nvSpPr>
        <p:spPr>
          <a:xfrm>
            <a:off x="240189" y="5694521"/>
            <a:ext cx="3694153" cy="369332"/>
          </a:xfrm>
          <a:prstGeom prst="rect">
            <a:avLst/>
          </a:prstGeom>
        </p:spPr>
        <p:txBody>
          <a:bodyPr wrap="none">
            <a:spAutoFit/>
          </a:bodyPr>
          <a:lstStyle/>
          <a:p>
            <a:r>
              <a:rPr lang="en-US" sz="1800" dirty="0">
                <a:latin typeface="Arial" panose="020B0604020202020204" pitchFamily="34" charset="0"/>
                <a:hlinkClick r:id="rId4">
                  <a:extLst>
                    <a:ext uri="{A12FA001-AC4F-418D-AE19-62706E023703}">
                      <ahyp:hlinkClr xmlns:ahyp="http://schemas.microsoft.com/office/drawing/2018/hyperlinkcolor" val="tx"/>
                    </a:ext>
                  </a:extLst>
                </a:hlinkClick>
              </a:rPr>
              <a:t>https://sso.agc.gov.sg/Act/PC1871</a:t>
            </a:r>
            <a:endParaRPr lang="en-US" sz="1800" dirty="0">
              <a:latin typeface="Arial" panose="020B0604020202020204" pitchFamily="34" charset="0"/>
            </a:endParaRPr>
          </a:p>
        </p:txBody>
      </p:sp>
      <p:sp>
        <p:nvSpPr>
          <p:cNvPr id="3" name="Rectangle 3">
            <a:extLst>
              <a:ext uri="{FF2B5EF4-FFF2-40B4-BE49-F238E27FC236}">
                <a16:creationId xmlns:a16="http://schemas.microsoft.com/office/drawing/2014/main" id="{F50121D1-744F-41DB-BC69-50B0F8CF9899}"/>
              </a:ext>
            </a:extLst>
          </p:cNvPr>
          <p:cNvSpPr>
            <a:spLocks noChangeArrowheads="1"/>
          </p:cNvSpPr>
          <p:nvPr/>
        </p:nvSpPr>
        <p:spPr bwMode="auto">
          <a:xfrm>
            <a:off x="103262" y="6063853"/>
            <a:ext cx="907199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https://www.straitstimes.com/asia/se-asia/malaysian-convicted-of-murder-executed-in-singapore&amp;utm_source=STSmartphone&amp;utm_medium=share&amp;utm_term=2019-10-07+18%3A29%3A13</a:t>
            </a:r>
            <a:r>
              <a:rPr kumimoji="0" lang="en-US" altLang="en-US" sz="1500" b="0" i="0" u="none" strike="noStrike" cap="none" normalizeH="0" baseline="0" dirty="0">
                <a:ln>
                  <a:noFill/>
                </a:ln>
                <a:effectLst/>
                <a:latin typeface="Arial" panose="020B0604020202020204" pitchFamily="34"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21260"/>
            <a:ext cx="7772400" cy="1143000"/>
          </a:xfrm>
        </p:spPr>
        <p:txBody>
          <a:bodyPr/>
          <a:lstStyle/>
          <a:p>
            <a:pPr eaLnBrk="1" hangingPunct="1"/>
            <a:r>
              <a:rPr lang="en-US" altLang="en-US" dirty="0"/>
              <a:t>The Penal Code</a:t>
            </a:r>
          </a:p>
        </p:txBody>
      </p:sp>
      <p:sp>
        <p:nvSpPr>
          <p:cNvPr id="17411" name="Rectangle 3"/>
          <p:cNvSpPr>
            <a:spLocks noGrp="1" noChangeArrowheads="1"/>
          </p:cNvSpPr>
          <p:nvPr>
            <p:ph idx="1"/>
          </p:nvPr>
        </p:nvSpPr>
        <p:spPr>
          <a:xfrm>
            <a:off x="685800" y="1064002"/>
            <a:ext cx="7772400" cy="4114800"/>
          </a:xfrm>
        </p:spPr>
        <p:txBody>
          <a:bodyPr/>
          <a:lstStyle/>
          <a:p>
            <a:pPr marL="0" indent="0" algn="just" eaLnBrk="1" hangingPunct="1">
              <a:lnSpc>
                <a:spcPct val="90000"/>
              </a:lnSpc>
              <a:buFontTx/>
              <a:buNone/>
            </a:pPr>
            <a:r>
              <a:rPr lang="en-US" altLang="en-US" sz="2800" dirty="0"/>
              <a:t>The Penal Code also provides for various circumstances which act as “</a:t>
            </a:r>
            <a:r>
              <a:rPr lang="en-US" altLang="en-US" sz="2800" dirty="0" err="1">
                <a:solidFill>
                  <a:srgbClr val="0070C0"/>
                </a:solidFill>
              </a:rPr>
              <a:t>defences</a:t>
            </a:r>
            <a:r>
              <a:rPr lang="en-US" altLang="en-US" sz="2800" dirty="0"/>
              <a:t>” to criminal offences (to negate elements – criminal act &amp; intent – of a crime). Some of these </a:t>
            </a:r>
            <a:r>
              <a:rPr lang="en-US" altLang="en-US" sz="2800" dirty="0" err="1"/>
              <a:t>defences</a:t>
            </a:r>
            <a:r>
              <a:rPr lang="en-US" altLang="en-US" sz="2800" dirty="0"/>
              <a:t> include:</a:t>
            </a:r>
            <a:endParaRPr lang="en-US" altLang="en-US" sz="2600" dirty="0"/>
          </a:p>
          <a:p>
            <a:pPr algn="just" eaLnBrk="1" hangingPunct="1">
              <a:lnSpc>
                <a:spcPct val="90000"/>
              </a:lnSpc>
            </a:pPr>
            <a:r>
              <a:rPr lang="en-US" altLang="en-US" sz="2600" dirty="0"/>
              <a:t>Private </a:t>
            </a:r>
            <a:r>
              <a:rPr lang="en-US" altLang="en-US" sz="2600" dirty="0" err="1"/>
              <a:t>defence</a:t>
            </a:r>
            <a:endParaRPr lang="en-US" altLang="en-US" sz="2600" dirty="0"/>
          </a:p>
          <a:p>
            <a:pPr algn="just" eaLnBrk="1" hangingPunct="1">
              <a:lnSpc>
                <a:spcPct val="90000"/>
              </a:lnSpc>
            </a:pPr>
            <a:r>
              <a:rPr lang="en-US" altLang="en-US" sz="2600" dirty="0"/>
              <a:t>Consent of the victim</a:t>
            </a:r>
          </a:p>
          <a:p>
            <a:pPr algn="just" eaLnBrk="1" hangingPunct="1">
              <a:lnSpc>
                <a:spcPct val="90000"/>
              </a:lnSpc>
            </a:pPr>
            <a:r>
              <a:rPr lang="en-US" altLang="en-US" sz="2600" dirty="0"/>
              <a:t>Necessity</a:t>
            </a:r>
          </a:p>
          <a:p>
            <a:pPr algn="just" eaLnBrk="1" hangingPunct="1">
              <a:lnSpc>
                <a:spcPct val="90000"/>
              </a:lnSpc>
            </a:pPr>
            <a:r>
              <a:rPr lang="en-US" altLang="en-US" sz="2600" dirty="0"/>
              <a:t>Accident</a:t>
            </a:r>
          </a:p>
          <a:p>
            <a:pPr algn="just" eaLnBrk="1" hangingPunct="1">
              <a:lnSpc>
                <a:spcPct val="90000"/>
              </a:lnSpc>
            </a:pPr>
            <a:r>
              <a:rPr lang="en-US" altLang="en-US" sz="2600" dirty="0"/>
              <a:t>Duress</a:t>
            </a:r>
          </a:p>
          <a:p>
            <a:pPr algn="just" eaLnBrk="1" hangingPunct="1">
              <a:lnSpc>
                <a:spcPct val="90000"/>
              </a:lnSpc>
            </a:pPr>
            <a:r>
              <a:rPr lang="en-US" altLang="en-US" sz="2600" dirty="0"/>
              <a:t>Unsoundness of mind</a:t>
            </a:r>
          </a:p>
          <a:p>
            <a:pPr algn="just" eaLnBrk="1" hangingPunct="1">
              <a:lnSpc>
                <a:spcPct val="90000"/>
              </a:lnSpc>
            </a:pPr>
            <a:r>
              <a:rPr lang="en-US" altLang="en-US" sz="2600" dirty="0"/>
              <a:t>Intoxication</a:t>
            </a:r>
          </a:p>
        </p:txBody>
      </p:sp>
      <p:sp>
        <p:nvSpPr>
          <p:cNvPr id="4" name="Rectangle 3">
            <a:extLst>
              <a:ext uri="{FF2B5EF4-FFF2-40B4-BE49-F238E27FC236}">
                <a16:creationId xmlns:a16="http://schemas.microsoft.com/office/drawing/2014/main" id="{3E549DAD-32B9-4A44-99EB-DEE7D39AE2AD}"/>
              </a:ext>
            </a:extLst>
          </p:cNvPr>
          <p:cNvSpPr/>
          <p:nvPr/>
        </p:nvSpPr>
        <p:spPr>
          <a:xfrm>
            <a:off x="323528" y="6132552"/>
            <a:ext cx="8820472" cy="707886"/>
          </a:xfrm>
          <a:prstGeom prst="rect">
            <a:avLst/>
          </a:prstGeom>
        </p:spPr>
        <p:txBody>
          <a:bodyPr wrap="square">
            <a:spAutoFit/>
          </a:bodyPr>
          <a:lstStyle/>
          <a:p>
            <a:r>
              <a:rPr lang="en-US" sz="2000" dirty="0">
                <a:latin typeface="Arial" panose="020B0604020202020204" pitchFamily="34" charset="0"/>
                <a:hlinkClick r:id="rId2">
                  <a:extLst>
                    <a:ext uri="{A12FA001-AC4F-418D-AE19-62706E023703}">
                      <ahyp:hlinkClr xmlns:ahyp="http://schemas.microsoft.com/office/drawing/2018/hyperlinkcolor" val="tx"/>
                    </a:ext>
                  </a:extLst>
                </a:hlinkClick>
              </a:rPr>
              <a:t>https://www.channelnewsasia.com/news/singapore/apex-court-dismisses-appeals-by-malaysian-man-on-death-row-for-9-11569176</a:t>
            </a:r>
            <a:endParaRPr lang="en-US" sz="2000" dirty="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3080652-1C9D-434A-9CE0-6319BB434C79}"/>
              </a:ext>
            </a:extLst>
          </p:cNvPr>
          <p:cNvSpPr>
            <a:spLocks noGrp="1" noChangeArrowheads="1"/>
          </p:cNvSpPr>
          <p:nvPr>
            <p:ph type="title"/>
          </p:nvPr>
        </p:nvSpPr>
        <p:spPr>
          <a:xfrm>
            <a:off x="488776" y="0"/>
            <a:ext cx="7772400" cy="1143000"/>
          </a:xfrm>
        </p:spPr>
        <p:txBody>
          <a:bodyPr/>
          <a:lstStyle/>
          <a:p>
            <a:pPr eaLnBrk="1" hangingPunct="1"/>
            <a:r>
              <a:rPr lang="en-US" altLang="en-US" dirty="0"/>
              <a:t>The Penal Code</a:t>
            </a:r>
          </a:p>
        </p:txBody>
      </p:sp>
      <p:sp>
        <p:nvSpPr>
          <p:cNvPr id="5" name="Rectangle 4">
            <a:extLst>
              <a:ext uri="{FF2B5EF4-FFF2-40B4-BE49-F238E27FC236}">
                <a16:creationId xmlns:a16="http://schemas.microsoft.com/office/drawing/2014/main" id="{62B794CC-24A1-4111-A71F-C5A056B21658}"/>
              </a:ext>
            </a:extLst>
          </p:cNvPr>
          <p:cNvSpPr/>
          <p:nvPr/>
        </p:nvSpPr>
        <p:spPr>
          <a:xfrm>
            <a:off x="323528" y="6132552"/>
            <a:ext cx="8820472" cy="707886"/>
          </a:xfrm>
          <a:prstGeom prst="rect">
            <a:avLst/>
          </a:prstGeom>
        </p:spPr>
        <p:txBody>
          <a:bodyPr wrap="square">
            <a:spAutoFit/>
          </a:bodyPr>
          <a:lstStyle/>
          <a:p>
            <a:r>
              <a:rPr lang="en-US" sz="2000" dirty="0">
                <a:latin typeface="Arial" panose="020B0604020202020204" pitchFamily="34" charset="0"/>
                <a:hlinkClick r:id="rId2">
                  <a:extLst>
                    <a:ext uri="{A12FA001-AC4F-418D-AE19-62706E023703}">
                      <ahyp:hlinkClr xmlns:ahyp="http://schemas.microsoft.com/office/drawing/2018/hyperlinkcolor" val="tx"/>
                    </a:ext>
                  </a:extLst>
                </a:hlinkClick>
              </a:rPr>
              <a:t>https://www.channelnewsasia.com/news/singapore/apex-court-dismisses-appeals-by-malaysian-man-on-death-row-for-9-11569176</a:t>
            </a:r>
            <a:endParaRPr lang="en-US" sz="2000" dirty="0">
              <a:latin typeface="Arial" panose="020B0604020202020204" pitchFamily="34" charset="0"/>
            </a:endParaRPr>
          </a:p>
        </p:txBody>
      </p:sp>
      <p:sp>
        <p:nvSpPr>
          <p:cNvPr id="8" name="TextBox 7">
            <a:extLst>
              <a:ext uri="{FF2B5EF4-FFF2-40B4-BE49-F238E27FC236}">
                <a16:creationId xmlns:a16="http://schemas.microsoft.com/office/drawing/2014/main" id="{EDB33A96-841F-4937-9035-5C5DFAD61BF3}"/>
              </a:ext>
            </a:extLst>
          </p:cNvPr>
          <p:cNvSpPr txBox="1"/>
          <p:nvPr/>
        </p:nvSpPr>
        <p:spPr>
          <a:xfrm>
            <a:off x="488776" y="953549"/>
            <a:ext cx="8331696" cy="1938992"/>
          </a:xfrm>
          <a:prstGeom prst="rect">
            <a:avLst/>
          </a:prstGeom>
          <a:noFill/>
        </p:spPr>
        <p:txBody>
          <a:bodyPr wrap="square" rtlCol="0">
            <a:spAutoFit/>
          </a:bodyPr>
          <a:lstStyle/>
          <a:p>
            <a:pPr algn="just"/>
            <a:r>
              <a:rPr lang="en-US" dirty="0">
                <a:latin typeface="Arial" panose="020B0604020202020204" pitchFamily="34" charset="0"/>
              </a:rPr>
              <a:t>Man caught entering Singapore with drugs strapped to his thigh. He tried to argue </a:t>
            </a:r>
            <a:r>
              <a:rPr lang="en-US" dirty="0" err="1">
                <a:latin typeface="Arial" panose="020B0604020202020204" pitchFamily="34" charset="0"/>
              </a:rPr>
              <a:t>defence</a:t>
            </a:r>
            <a:r>
              <a:rPr lang="en-US" dirty="0">
                <a:latin typeface="Arial" panose="020B0604020202020204" pitchFamily="34" charset="0"/>
              </a:rPr>
              <a:t> of duress – i.e. he had to deliver the bundle of drugs as his friend allegedly assaulted him and threatened to kill his girlfriend. </a:t>
            </a:r>
            <a:r>
              <a:rPr lang="en-US" dirty="0" err="1">
                <a:latin typeface="Arial" panose="020B0604020202020204" pitchFamily="34" charset="0"/>
              </a:rPr>
              <a:t>Defence</a:t>
            </a:r>
            <a:r>
              <a:rPr lang="en-US" dirty="0">
                <a:latin typeface="Arial" panose="020B0604020202020204" pitchFamily="34" charset="0"/>
              </a:rPr>
              <a:t> rejected by Court.</a:t>
            </a:r>
          </a:p>
        </p:txBody>
      </p:sp>
    </p:spTree>
    <p:extLst>
      <p:ext uri="{BB962C8B-B14F-4D97-AF65-F5344CB8AC3E}">
        <p14:creationId xmlns:p14="http://schemas.microsoft.com/office/powerpoint/2010/main" val="648567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331" y="29282"/>
            <a:ext cx="7154957" cy="1446374"/>
          </a:xfrm>
        </p:spPr>
        <p:txBody>
          <a:bodyPr/>
          <a:lstStyle/>
          <a:p>
            <a:pPr eaLnBrk="1" hangingPunct="1"/>
            <a:r>
              <a:rPr lang="en-US" altLang="en-US" dirty="0"/>
              <a:t>The Penal Code</a:t>
            </a:r>
          </a:p>
        </p:txBody>
      </p:sp>
      <p:sp>
        <p:nvSpPr>
          <p:cNvPr id="18435" name="Rectangle 3"/>
          <p:cNvSpPr>
            <a:spLocks noGrp="1" noChangeArrowheads="1"/>
          </p:cNvSpPr>
          <p:nvPr>
            <p:ph idx="1"/>
          </p:nvPr>
        </p:nvSpPr>
        <p:spPr>
          <a:xfrm>
            <a:off x="395536" y="1257300"/>
            <a:ext cx="7990656" cy="4343400"/>
          </a:xfrm>
        </p:spPr>
        <p:txBody>
          <a:bodyPr/>
          <a:lstStyle/>
          <a:p>
            <a:pPr algn="just" eaLnBrk="1" hangingPunct="1">
              <a:lnSpc>
                <a:spcPct val="90000"/>
              </a:lnSpc>
              <a:buClr>
                <a:srgbClr val="FF0000"/>
              </a:buClr>
              <a:buFont typeface="Wingdings" panose="05000000000000000000" pitchFamily="2" charset="2"/>
              <a:buChar char="Ø"/>
            </a:pPr>
            <a:r>
              <a:rPr lang="en-US" altLang="en-US" sz="2800" dirty="0"/>
              <a:t>Finally, the Code also prescribes the </a:t>
            </a:r>
            <a:r>
              <a:rPr lang="en-US" altLang="en-US" sz="2800" dirty="0">
                <a:solidFill>
                  <a:srgbClr val="0070C0"/>
                </a:solidFill>
              </a:rPr>
              <a:t>punishment</a:t>
            </a:r>
            <a:r>
              <a:rPr lang="en-US" altLang="en-US" sz="2800" dirty="0"/>
              <a:t> that should be meted out to an accused who has been found guilty.</a:t>
            </a:r>
          </a:p>
          <a:p>
            <a:pPr algn="just" eaLnBrk="1" hangingPunct="1">
              <a:lnSpc>
                <a:spcPct val="90000"/>
              </a:lnSpc>
              <a:buClr>
                <a:srgbClr val="FF0000"/>
              </a:buClr>
              <a:buFont typeface="Wingdings" panose="05000000000000000000" pitchFamily="2" charset="2"/>
              <a:buChar char="Ø"/>
            </a:pPr>
            <a:r>
              <a:rPr lang="en-US" altLang="en-US" sz="2800" dirty="0"/>
              <a:t>As an illustration, let us consider the punishment prescribed for the following offences:</a:t>
            </a:r>
          </a:p>
          <a:p>
            <a:pPr lvl="1" algn="just" eaLnBrk="1" hangingPunct="1">
              <a:lnSpc>
                <a:spcPct val="90000"/>
              </a:lnSpc>
            </a:pPr>
            <a:r>
              <a:rPr lang="en-US" altLang="en-US" sz="2400" dirty="0"/>
              <a:t>Murder – death penalty (discretionary)</a:t>
            </a:r>
          </a:p>
          <a:p>
            <a:pPr lvl="1" algn="just" eaLnBrk="1" hangingPunct="1">
              <a:lnSpc>
                <a:spcPct val="90000"/>
              </a:lnSpc>
            </a:pPr>
            <a:r>
              <a:rPr lang="en-US" altLang="en-US" sz="2400" dirty="0"/>
              <a:t>Culpable homicide – up to 20 years or life imprisonment, caning or fine</a:t>
            </a:r>
          </a:p>
          <a:p>
            <a:pPr lvl="1" algn="just" eaLnBrk="1" hangingPunct="1">
              <a:lnSpc>
                <a:spcPct val="90000"/>
              </a:lnSpc>
            </a:pPr>
            <a:r>
              <a:rPr lang="en-US" altLang="en-US" sz="2400" dirty="0"/>
              <a:t>Theft – 3 years imprisonment and/or fine</a:t>
            </a:r>
          </a:p>
          <a:p>
            <a:pPr lvl="1" algn="just" eaLnBrk="1" hangingPunct="1">
              <a:lnSpc>
                <a:spcPct val="90000"/>
              </a:lnSpc>
            </a:pPr>
            <a:r>
              <a:rPr lang="en-US" altLang="en-US" sz="2400" dirty="0"/>
              <a:t>Extortion – 2-7 years imprisonment and caning</a:t>
            </a:r>
          </a:p>
          <a:p>
            <a:pPr lvl="1" algn="just" eaLnBrk="1" hangingPunct="1">
              <a:lnSpc>
                <a:spcPct val="90000"/>
              </a:lnSpc>
            </a:pPr>
            <a:r>
              <a:rPr lang="en-US" altLang="en-US" sz="2400" dirty="0"/>
              <a:t>Cheating – 3 years imprisonment and/or fine</a:t>
            </a:r>
          </a:p>
        </p:txBody>
      </p:sp>
      <p:sp>
        <p:nvSpPr>
          <p:cNvPr id="2" name="Rectangle 1">
            <a:extLst>
              <a:ext uri="{FF2B5EF4-FFF2-40B4-BE49-F238E27FC236}">
                <a16:creationId xmlns:a16="http://schemas.microsoft.com/office/drawing/2014/main" id="{F2699830-2F77-43A3-AA6D-87D6C6BEFF2C}"/>
              </a:ext>
            </a:extLst>
          </p:cNvPr>
          <p:cNvSpPr/>
          <p:nvPr/>
        </p:nvSpPr>
        <p:spPr>
          <a:xfrm>
            <a:off x="0" y="6126987"/>
            <a:ext cx="9568036" cy="701731"/>
          </a:xfrm>
          <a:prstGeom prst="rect">
            <a:avLst/>
          </a:prstGeom>
        </p:spPr>
        <p:txBody>
          <a:bodyPr wrap="square">
            <a:spAutoFit/>
          </a:bodyPr>
          <a:lstStyle/>
          <a:p>
            <a:pPr marL="57150" indent="0" eaLnBrk="1" hangingPunct="1">
              <a:lnSpc>
                <a:spcPct val="90000"/>
              </a:lnSpc>
              <a:buNone/>
            </a:pPr>
            <a:r>
              <a:rPr lang="en-US" altLang="en-US" sz="2200" i="1" dirty="0">
                <a:latin typeface="Arial" panose="020B0604020202020204" pitchFamily="34" charset="0"/>
              </a:rPr>
              <a:t>*in Computer Crime lecture, we will look at computer offences and punishments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1A95-4DAE-44D2-8381-112FA417B160}"/>
              </a:ext>
            </a:extLst>
          </p:cNvPr>
          <p:cNvSpPr>
            <a:spLocks noGrp="1"/>
          </p:cNvSpPr>
          <p:nvPr>
            <p:ph type="title"/>
          </p:nvPr>
        </p:nvSpPr>
        <p:spPr>
          <a:xfrm>
            <a:off x="-790947" y="-22788"/>
            <a:ext cx="7772400" cy="1143000"/>
          </a:xfrm>
        </p:spPr>
        <p:txBody>
          <a:bodyPr/>
          <a:lstStyle/>
          <a:p>
            <a:r>
              <a:rPr lang="en-US" dirty="0"/>
              <a:t>Updates to Penal Code</a:t>
            </a:r>
          </a:p>
        </p:txBody>
      </p:sp>
      <p:sp>
        <p:nvSpPr>
          <p:cNvPr id="3" name="Content Placeholder 2">
            <a:extLst>
              <a:ext uri="{FF2B5EF4-FFF2-40B4-BE49-F238E27FC236}">
                <a16:creationId xmlns:a16="http://schemas.microsoft.com/office/drawing/2014/main" id="{222DF549-C48C-4AFF-ACDC-55903EA9A148}"/>
              </a:ext>
            </a:extLst>
          </p:cNvPr>
          <p:cNvSpPr>
            <a:spLocks noGrp="1"/>
          </p:cNvSpPr>
          <p:nvPr>
            <p:ph idx="1"/>
          </p:nvPr>
        </p:nvSpPr>
        <p:spPr>
          <a:xfrm>
            <a:off x="685800" y="4549676"/>
            <a:ext cx="7772400" cy="2308324"/>
          </a:xfrm>
        </p:spPr>
        <p:txBody>
          <a:bodyPr/>
          <a:lstStyle/>
          <a:p>
            <a:pPr marL="0" indent="0">
              <a:buNone/>
            </a:pPr>
            <a:r>
              <a:rPr lang="en-SG" sz="2000" dirty="0">
                <a:solidFill>
                  <a:schemeClr val="tx1">
                    <a:lumMod val="65000"/>
                    <a:lumOff val="35000"/>
                  </a:schemeClr>
                </a:solidFill>
                <a:hlinkClick r:id="rId3">
                  <a:extLst>
                    <a:ext uri="{A12FA001-AC4F-418D-AE19-62706E023703}">
                      <ahyp:hlinkClr xmlns:ahyp="http://schemas.microsoft.com/office/drawing/2018/hyperlinkcolor" val="tx"/>
                    </a:ext>
                  </a:extLst>
                </a:hlinkClick>
              </a:rPr>
              <a:t>https://www.todayonline.com/singapore/criminal-law-reform-bill-look-key-changes-penal-code</a:t>
            </a:r>
            <a:endParaRPr lang="en-US" sz="2000" dirty="0">
              <a:solidFill>
                <a:schemeClr val="tx1">
                  <a:lumMod val="65000"/>
                  <a:lumOff val="35000"/>
                </a:schemeClr>
              </a:solidFill>
            </a:endParaRPr>
          </a:p>
          <a:p>
            <a:pPr marL="0" indent="0">
              <a:buNone/>
            </a:pPr>
            <a:r>
              <a:rPr lang="en-US" sz="2000" dirty="0">
                <a:solidFill>
                  <a:schemeClr val="tx1">
                    <a:lumMod val="65000"/>
                    <a:lumOff val="35000"/>
                  </a:schemeClr>
                </a:solidFill>
                <a:hlinkClick r:id="rId4">
                  <a:extLst>
                    <a:ext uri="{A12FA001-AC4F-418D-AE19-62706E023703}">
                      <ahyp:hlinkClr xmlns:ahyp="http://schemas.microsoft.com/office/drawing/2018/hyperlinkcolor" val="tx"/>
                    </a:ext>
                  </a:extLst>
                </a:hlinkClick>
              </a:rPr>
              <a:t>https://www.straitstimes.com/politics/parliament-proposed-changes-to-penal-code-allow-men-to-be-considered-rape-victims-and</a:t>
            </a:r>
            <a:endParaRPr lang="en-US" sz="2000" dirty="0">
              <a:solidFill>
                <a:schemeClr val="tx1">
                  <a:lumMod val="65000"/>
                  <a:lumOff val="35000"/>
                </a:schemeClr>
              </a:solidFill>
            </a:endParaRPr>
          </a:p>
          <a:p>
            <a:pPr marL="0" indent="0">
              <a:buNone/>
            </a:pPr>
            <a:r>
              <a:rPr lang="en-US" sz="2000"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https://www.straitstimes.com/singapore/penal-code-review-committee-punishment-not-the-answer-for-people-attempting-suicide</a:t>
            </a:r>
            <a:endParaRPr lang="en-US" sz="2000" dirty="0">
              <a:solidFill>
                <a:schemeClr val="tx1">
                  <a:lumMod val="65000"/>
                  <a:lumOff val="35000"/>
                </a:schemeClr>
              </a:solidFill>
            </a:endParaRPr>
          </a:p>
          <a:p>
            <a:pPr marL="0" indent="0">
              <a:buNone/>
            </a:pPr>
            <a:endParaRPr lang="en-US" sz="2000" dirty="0">
              <a:solidFill>
                <a:schemeClr val="tx1">
                  <a:lumMod val="65000"/>
                  <a:lumOff val="35000"/>
                </a:schemeClr>
              </a:solidFill>
              <a:hlinkClick r:id="rId6">
                <a:extLst>
                  <a:ext uri="{A12FA001-AC4F-418D-AE19-62706E023703}">
                    <ahyp:hlinkClr xmlns:ahyp="http://schemas.microsoft.com/office/drawing/2018/hyperlinkcolor" val="tx"/>
                  </a:ext>
                </a:extLst>
              </a:hlinkClick>
            </a:endParaRPr>
          </a:p>
        </p:txBody>
      </p:sp>
      <p:sp>
        <p:nvSpPr>
          <p:cNvPr id="4" name="TextBox 3">
            <a:extLst>
              <a:ext uri="{FF2B5EF4-FFF2-40B4-BE49-F238E27FC236}">
                <a16:creationId xmlns:a16="http://schemas.microsoft.com/office/drawing/2014/main" id="{1418CD8D-5C37-4742-9566-2632890AB376}"/>
              </a:ext>
            </a:extLst>
          </p:cNvPr>
          <p:cNvSpPr txBox="1"/>
          <p:nvPr/>
        </p:nvSpPr>
        <p:spPr>
          <a:xfrm>
            <a:off x="179512" y="1177168"/>
            <a:ext cx="9144000" cy="3477875"/>
          </a:xfrm>
          <a:prstGeom prst="rect">
            <a:avLst/>
          </a:prstGeom>
          <a:noFill/>
        </p:spPr>
        <p:txBody>
          <a:bodyPr wrap="square" rtlCol="0">
            <a:spAutoFit/>
          </a:bodyPr>
          <a:lstStyle/>
          <a:p>
            <a:r>
              <a:rPr lang="en-US" sz="2000" dirty="0">
                <a:solidFill>
                  <a:schemeClr val="accent6"/>
                </a:solidFill>
                <a:latin typeface="Arial" panose="020B0604020202020204" pitchFamily="34" charset="0"/>
              </a:rPr>
              <a:t>Updates to Penal Code (yet to be in force) </a:t>
            </a:r>
          </a:p>
          <a:p>
            <a:pPr marL="342900" indent="-342900" algn="just">
              <a:buFontTx/>
              <a:buChar char="-"/>
            </a:pPr>
            <a:r>
              <a:rPr lang="en-US" sz="2000" dirty="0">
                <a:latin typeface="Arial" panose="020B0604020202020204" pitchFamily="34" charset="0"/>
              </a:rPr>
              <a:t>Some examples of the changes include: </a:t>
            </a:r>
          </a:p>
          <a:p>
            <a:pPr marL="800100" lvl="1" indent="-342900" algn="just">
              <a:buFont typeface="Arial" panose="020B0604020202020204" pitchFamily="34" charset="0"/>
              <a:buChar char="•"/>
            </a:pPr>
            <a:r>
              <a:rPr lang="en-US" sz="2000" dirty="0">
                <a:latin typeface="Arial" panose="020B0604020202020204" pitchFamily="34" charset="0"/>
              </a:rPr>
              <a:t>new category dealing with emerging crime of ‘cyber-flashing’; </a:t>
            </a:r>
          </a:p>
          <a:p>
            <a:pPr marL="800100" lvl="1" indent="-342900" algn="just">
              <a:buFont typeface="Arial" panose="020B0604020202020204" pitchFamily="34" charset="0"/>
              <a:buChar char="•"/>
            </a:pPr>
            <a:r>
              <a:rPr lang="en-US" sz="2000" dirty="0">
                <a:latin typeface="Arial" panose="020B0604020202020204" pitchFamily="34" charset="0"/>
              </a:rPr>
              <a:t>voyeurism offences will be addressed directly e.g. upskirt photos; </a:t>
            </a:r>
          </a:p>
          <a:p>
            <a:pPr marL="800100" lvl="1" indent="-342900" algn="just">
              <a:buFont typeface="Arial" panose="020B0604020202020204" pitchFamily="34" charset="0"/>
              <a:buChar char="•"/>
            </a:pPr>
            <a:r>
              <a:rPr lang="en-US" sz="2000" dirty="0">
                <a:latin typeface="Arial" panose="020B0604020202020204" pitchFamily="34" charset="0"/>
              </a:rPr>
              <a:t>men can be considered victims of rape and peeping Toms; </a:t>
            </a:r>
          </a:p>
          <a:p>
            <a:pPr marL="800100" lvl="1" indent="-342900" algn="just">
              <a:buFont typeface="Arial" panose="020B0604020202020204" pitchFamily="34" charset="0"/>
              <a:buChar char="•"/>
            </a:pPr>
            <a:r>
              <a:rPr lang="en-US" sz="2000" dirty="0">
                <a:latin typeface="Arial" panose="020B0604020202020204" pitchFamily="34" charset="0"/>
              </a:rPr>
              <a:t>repeal of marital immunity for rapes; and</a:t>
            </a:r>
          </a:p>
          <a:p>
            <a:pPr marL="800100" lvl="1" indent="-342900" algn="just">
              <a:buFont typeface="Arial" panose="020B0604020202020204" pitchFamily="34" charset="0"/>
              <a:buChar char="•"/>
            </a:pPr>
            <a:r>
              <a:rPr lang="en-US" sz="2000" dirty="0" err="1">
                <a:latin typeface="Arial" panose="020B0604020202020204" pitchFamily="34" charset="0"/>
              </a:rPr>
              <a:t>decriminalisation</a:t>
            </a:r>
            <a:r>
              <a:rPr lang="en-US" sz="2000" dirty="0">
                <a:latin typeface="Arial" panose="020B0604020202020204" pitchFamily="34" charset="0"/>
              </a:rPr>
              <a:t> of suicide.</a:t>
            </a:r>
          </a:p>
          <a:p>
            <a:pPr marL="800100" lvl="1" indent="-342900" algn="just">
              <a:buFont typeface="Arial" panose="020B0604020202020204" pitchFamily="34" charset="0"/>
              <a:buChar char="•"/>
            </a:pPr>
            <a:r>
              <a:rPr lang="en-US" sz="2000" dirty="0">
                <a:latin typeface="Arial" panose="020B0604020202020204" pitchFamily="34" charset="0"/>
              </a:rPr>
              <a:t>Abuse of vulnerable victims (</a:t>
            </a:r>
            <a:r>
              <a:rPr lang="en-US" sz="2000" dirty="0" err="1">
                <a:latin typeface="Arial" panose="020B0604020202020204" pitchFamily="34" charset="0"/>
              </a:rPr>
              <a:t>eg</a:t>
            </a:r>
            <a:r>
              <a:rPr lang="en-US" sz="2000" dirty="0">
                <a:latin typeface="Arial" panose="020B0604020202020204" pitchFamily="34" charset="0"/>
              </a:rPr>
              <a:t> &lt;14 years old), disabled, mentally ill</a:t>
            </a:r>
          </a:p>
          <a:p>
            <a:pPr marL="800100" lvl="1" indent="-342900" algn="just">
              <a:buFont typeface="Arial" panose="020B0604020202020204" pitchFamily="34" charset="0"/>
              <a:buChar char="•"/>
            </a:pPr>
            <a:r>
              <a:rPr lang="en-US" sz="2000" dirty="0">
                <a:latin typeface="Arial" panose="020B0604020202020204" pitchFamily="34" charset="0"/>
              </a:rPr>
              <a:t>Exploitation of minors (16-18 years old)</a:t>
            </a:r>
          </a:p>
          <a:p>
            <a:pPr marL="800100" lvl="1" indent="-342900" algn="just">
              <a:buFont typeface="Arial" panose="020B0604020202020204" pitchFamily="34" charset="0"/>
              <a:buChar char="•"/>
            </a:pPr>
            <a:endParaRPr lang="en-US" sz="2000" dirty="0">
              <a:latin typeface="Arial" panose="020B0604020202020204" pitchFamily="34" charset="0"/>
            </a:endParaRPr>
          </a:p>
          <a:p>
            <a:pPr algn="just"/>
            <a:endParaRPr lang="en-US" sz="2000" dirty="0">
              <a:latin typeface="Arial" panose="020B0604020202020204" pitchFamily="34" charset="0"/>
            </a:endParaRPr>
          </a:p>
        </p:txBody>
      </p:sp>
    </p:spTree>
    <p:extLst>
      <p:ext uri="{BB962C8B-B14F-4D97-AF65-F5344CB8AC3E}">
        <p14:creationId xmlns:p14="http://schemas.microsoft.com/office/powerpoint/2010/main" val="3055695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72616" y="749957"/>
            <a:ext cx="7772400" cy="1143000"/>
          </a:xfrm>
        </p:spPr>
        <p:txBody>
          <a:bodyPr/>
          <a:lstStyle/>
          <a:p>
            <a:pPr eaLnBrk="1" hangingPunct="1"/>
            <a:r>
              <a:rPr lang="en-US" altLang="en-US" dirty="0"/>
              <a:t>The Criminal </a:t>
            </a:r>
            <a:br>
              <a:rPr lang="en-US" altLang="en-US" dirty="0"/>
            </a:br>
            <a:r>
              <a:rPr lang="en-US" altLang="en-US" dirty="0"/>
              <a:t>Procedure Code</a:t>
            </a:r>
          </a:p>
        </p:txBody>
      </p:sp>
      <p:sp>
        <p:nvSpPr>
          <p:cNvPr id="19459" name="Rectangle 3"/>
          <p:cNvSpPr>
            <a:spLocks noGrp="1" noChangeArrowheads="1"/>
          </p:cNvSpPr>
          <p:nvPr>
            <p:ph idx="1"/>
          </p:nvPr>
        </p:nvSpPr>
        <p:spPr>
          <a:xfrm>
            <a:off x="899592" y="2492896"/>
            <a:ext cx="7772400" cy="4114800"/>
          </a:xfrm>
        </p:spPr>
        <p:txBody>
          <a:bodyPr/>
          <a:lstStyle/>
          <a:p>
            <a:pPr algn="just" eaLnBrk="1" hangingPunct="1"/>
            <a:r>
              <a:rPr lang="en-US" altLang="en-US" dirty="0"/>
              <a:t>This statute contains the bulk of criminal procedure in Singapore</a:t>
            </a:r>
          </a:p>
          <a:p>
            <a:pPr algn="just" eaLnBrk="1" hangingPunct="1"/>
            <a:r>
              <a:rPr lang="en-US" altLang="en-US" dirty="0"/>
              <a:t>The Code contains 22 distinct Parts subdivided into 429 Sections</a:t>
            </a:r>
          </a:p>
          <a:p>
            <a:pPr algn="just" eaLnBrk="1" hangingPunct="1"/>
            <a:r>
              <a:rPr lang="en-US" altLang="en-US" dirty="0"/>
              <a:t>Let’s consider some of the more important features of the Code.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609600"/>
            <a:ext cx="6478488" cy="1143000"/>
          </a:xfrm>
        </p:spPr>
        <p:txBody>
          <a:bodyPr/>
          <a:lstStyle/>
          <a:p>
            <a:pPr eaLnBrk="1" hangingPunct="1"/>
            <a:r>
              <a:rPr lang="en-US" altLang="en-US" dirty="0"/>
              <a:t>Criminal Procedure Code</a:t>
            </a:r>
          </a:p>
        </p:txBody>
      </p:sp>
      <p:sp>
        <p:nvSpPr>
          <p:cNvPr id="21507" name="Rectangle 3"/>
          <p:cNvSpPr>
            <a:spLocks noGrp="1" noChangeArrowheads="1"/>
          </p:cNvSpPr>
          <p:nvPr>
            <p:ph idx="1"/>
          </p:nvPr>
        </p:nvSpPr>
        <p:spPr>
          <a:xfrm>
            <a:off x="669692" y="1958590"/>
            <a:ext cx="7772400" cy="4114800"/>
          </a:xfrm>
        </p:spPr>
        <p:txBody>
          <a:bodyPr/>
          <a:lstStyle/>
          <a:p>
            <a:pPr algn="just" eaLnBrk="1" hangingPunct="1">
              <a:lnSpc>
                <a:spcPct val="90000"/>
              </a:lnSpc>
            </a:pPr>
            <a:r>
              <a:rPr lang="en-US" altLang="en-US" sz="2800" dirty="0"/>
              <a:t>When police first receive information or complaints concerning the commission of an offence, the Code requires them to file a “First Information Report” (usually a </a:t>
            </a:r>
            <a:r>
              <a:rPr lang="en-US" altLang="en-US" sz="2800" dirty="0">
                <a:solidFill>
                  <a:srgbClr val="0070C0"/>
                </a:solidFill>
              </a:rPr>
              <a:t>police report</a:t>
            </a:r>
            <a:r>
              <a:rPr lang="en-US" altLang="en-US" sz="2800" dirty="0"/>
              <a:t>).</a:t>
            </a:r>
          </a:p>
          <a:p>
            <a:pPr algn="just" eaLnBrk="1" hangingPunct="1">
              <a:lnSpc>
                <a:spcPct val="90000"/>
              </a:lnSpc>
            </a:pPr>
            <a:r>
              <a:rPr lang="en-US" altLang="en-US" sz="2800" dirty="0"/>
              <a:t>This report triggers off </a:t>
            </a:r>
            <a:r>
              <a:rPr lang="en-US" altLang="en-US" sz="2800" dirty="0">
                <a:solidFill>
                  <a:srgbClr val="0070C0"/>
                </a:solidFill>
              </a:rPr>
              <a:t>police investigation</a:t>
            </a:r>
            <a:r>
              <a:rPr lang="en-US" altLang="en-US" sz="2800" dirty="0"/>
              <a:t>, however, not all complaints received results in criminal prosecutions as in relatively minor incidents e.g. </a:t>
            </a:r>
            <a:r>
              <a:rPr lang="en-US" altLang="en-US" sz="2800" dirty="0" err="1"/>
              <a:t>neighbours</a:t>
            </a:r>
            <a:r>
              <a:rPr lang="en-US" altLang="en-US" sz="2800" dirty="0"/>
              <a:t> quarreling police will not intervene and will usually refer the parties to private prosecution.</a:t>
            </a:r>
          </a:p>
          <a:p>
            <a:pPr lvl="1" eaLnBrk="1" hangingPunct="1">
              <a:lnSpc>
                <a:spcPct val="90000"/>
              </a:lnSpc>
            </a:pPr>
            <a:r>
              <a:rPr lang="en-US" altLang="en-US" sz="2000" dirty="0"/>
              <a:t>See Arrest &amp; Court Procedure</a:t>
            </a:r>
          </a:p>
        </p:txBody>
      </p:sp>
      <p:sp>
        <p:nvSpPr>
          <p:cNvPr id="3" name="Rectangle 2">
            <a:extLst>
              <a:ext uri="{FF2B5EF4-FFF2-40B4-BE49-F238E27FC236}">
                <a16:creationId xmlns:a16="http://schemas.microsoft.com/office/drawing/2014/main" id="{2FB420E0-C513-4C22-B096-81F3B7EBB785}"/>
              </a:ext>
            </a:extLst>
          </p:cNvPr>
          <p:cNvSpPr/>
          <p:nvPr/>
        </p:nvSpPr>
        <p:spPr>
          <a:xfrm>
            <a:off x="1403648" y="6248400"/>
            <a:ext cx="9144000" cy="323165"/>
          </a:xfrm>
          <a:prstGeom prst="rect">
            <a:avLst/>
          </a:prstGeom>
        </p:spPr>
        <p:txBody>
          <a:bodyPr wrap="square">
            <a:spAutoFit/>
          </a:bodyPr>
          <a:lstStyle/>
          <a:p>
            <a:r>
              <a:rPr lang="en-US" sz="1500" dirty="0">
                <a:latin typeface="Arial" panose="020B0604020202020204" pitchFamily="34" charset="0"/>
                <a:hlinkClick r:id="rId3">
                  <a:extLst>
                    <a:ext uri="{A12FA001-AC4F-418D-AE19-62706E023703}">
                      <ahyp:hlinkClr xmlns:ahyp="http://schemas.microsoft.com/office/drawing/2018/hyperlinkcolor" val="tx"/>
                    </a:ext>
                  </a:extLst>
                </a:hlinkClick>
              </a:rPr>
              <a:t>https://www.singaporecriminallawyer.com/arrest-court-procedure/</a:t>
            </a:r>
            <a:endParaRPr lang="en-US" sz="1500"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6268" y="-243408"/>
            <a:ext cx="7772400" cy="1268187"/>
          </a:xfrm>
        </p:spPr>
        <p:txBody>
          <a:bodyPr/>
          <a:lstStyle/>
          <a:p>
            <a:pPr eaLnBrk="1" hangingPunct="1"/>
            <a:r>
              <a:rPr lang="en-US" altLang="en-US" dirty="0"/>
              <a:t>Types of Punishment</a:t>
            </a:r>
          </a:p>
        </p:txBody>
      </p:sp>
      <p:sp>
        <p:nvSpPr>
          <p:cNvPr id="4099" name="Rectangle 3"/>
          <p:cNvSpPr>
            <a:spLocks noGrp="1" noChangeArrowheads="1"/>
          </p:cNvSpPr>
          <p:nvPr>
            <p:ph idx="1"/>
          </p:nvPr>
        </p:nvSpPr>
        <p:spPr>
          <a:xfrm>
            <a:off x="130418" y="764704"/>
            <a:ext cx="9013582" cy="4199569"/>
          </a:xfrm>
        </p:spPr>
        <p:txBody>
          <a:bodyPr/>
          <a:lstStyle/>
          <a:p>
            <a:pPr algn="just" eaLnBrk="1" hangingPunct="1">
              <a:buFontTx/>
              <a:buNone/>
            </a:pPr>
            <a:r>
              <a:rPr lang="en-US" altLang="en-US" sz="2400" dirty="0"/>
              <a:t>Punishment may consist of several forms including:</a:t>
            </a:r>
          </a:p>
          <a:p>
            <a:pPr lvl="1" eaLnBrk="1" hangingPunct="1"/>
            <a:r>
              <a:rPr lang="en-US" altLang="en-US" sz="1800" dirty="0"/>
              <a:t>Death </a:t>
            </a:r>
          </a:p>
          <a:p>
            <a:pPr lvl="1" algn="just" eaLnBrk="1" hangingPunct="1"/>
            <a:r>
              <a:rPr lang="en-US" altLang="en-US" sz="1800" dirty="0"/>
              <a:t>Preventive detention (7 to 20 years for those above 30 years old, in prison before)</a:t>
            </a:r>
          </a:p>
          <a:p>
            <a:pPr lvl="1" algn="just" eaLnBrk="1" hangingPunct="1"/>
            <a:r>
              <a:rPr lang="en-US" altLang="en-US" sz="1800" dirty="0"/>
              <a:t>Caning (only for men below 50 years old)</a:t>
            </a:r>
          </a:p>
          <a:p>
            <a:pPr lvl="1" algn="just" eaLnBrk="1" hangingPunct="1"/>
            <a:r>
              <a:rPr lang="en-US" altLang="en-US" sz="1800" dirty="0"/>
              <a:t>Imprisonment</a:t>
            </a:r>
          </a:p>
          <a:p>
            <a:pPr lvl="1" algn="just" eaLnBrk="1" hangingPunct="1"/>
            <a:r>
              <a:rPr lang="en-US" altLang="en-US" sz="1800" dirty="0"/>
              <a:t>Fine</a:t>
            </a:r>
          </a:p>
          <a:p>
            <a:pPr lvl="1" algn="just" eaLnBrk="1" hangingPunct="1"/>
            <a:r>
              <a:rPr lang="en-US" altLang="en-US" sz="1800" dirty="0"/>
              <a:t>Reformative Training (severe punishment for young offenders between 14 to 21years old, emphasis on rehabilitation)</a:t>
            </a:r>
          </a:p>
          <a:p>
            <a:pPr lvl="1" algn="just" eaLnBrk="1" hangingPunct="1"/>
            <a:r>
              <a:rPr lang="en-US" altLang="en-US" sz="1800" dirty="0"/>
              <a:t>Corrective Training (for offenders above 18 years old, must be fit to undergo corrective training, for repeat offenders)</a:t>
            </a:r>
          </a:p>
          <a:p>
            <a:pPr lvl="1" algn="just" eaLnBrk="1" hangingPunct="1"/>
            <a:r>
              <a:rPr lang="en-US" altLang="en-US" sz="1800" dirty="0"/>
              <a:t>Probation (usually do not count as criminal conviction; rehabilitation of young offenders between 16 to 21 years old)</a:t>
            </a:r>
          </a:p>
          <a:p>
            <a:pPr lvl="1" algn="just" eaLnBrk="1" hangingPunct="1"/>
            <a:r>
              <a:rPr lang="en-US" altLang="en-US" sz="1800" dirty="0"/>
              <a:t>Compensation order to the victim (imprisonment if payment not made)</a:t>
            </a:r>
          </a:p>
          <a:p>
            <a:pPr lvl="1" algn="just" eaLnBrk="1" hangingPunct="1"/>
            <a:r>
              <a:rPr lang="en-US" altLang="en-US" sz="1800" dirty="0"/>
              <a:t>Disqualification from driving</a:t>
            </a:r>
          </a:p>
          <a:p>
            <a:pPr lvl="1" algn="just" eaLnBrk="1" hangingPunct="1"/>
            <a:r>
              <a:rPr lang="en-US" altLang="en-US" sz="1800" dirty="0"/>
              <a:t>Community sentences (e.g. psychiatric treatment, community work orders)</a:t>
            </a:r>
          </a:p>
          <a:p>
            <a:pPr lvl="2" eaLnBrk="1" hangingPunct="1">
              <a:buFont typeface="Wingdings" panose="05000000000000000000" pitchFamily="2" charset="2"/>
              <a:buChar char="Ø"/>
            </a:pPr>
            <a:r>
              <a:rPr lang="en-US" altLang="en-US" sz="1400" dirty="0">
                <a:solidFill>
                  <a:srgbClr val="7030A0"/>
                </a:solidFill>
              </a:rPr>
              <a:t>See: Understanding Legal Processes - Sentencing in Singapore (AGC)</a:t>
            </a:r>
          </a:p>
        </p:txBody>
      </p:sp>
      <p:sp>
        <p:nvSpPr>
          <p:cNvPr id="2" name="Rectangle 1">
            <a:extLst>
              <a:ext uri="{FF2B5EF4-FFF2-40B4-BE49-F238E27FC236}">
                <a16:creationId xmlns:a16="http://schemas.microsoft.com/office/drawing/2014/main" id="{FA8B468A-2A51-4A84-B882-5DA6CFDAA6DA}"/>
              </a:ext>
            </a:extLst>
          </p:cNvPr>
          <p:cNvSpPr/>
          <p:nvPr/>
        </p:nvSpPr>
        <p:spPr>
          <a:xfrm>
            <a:off x="899592" y="6309320"/>
            <a:ext cx="8640960" cy="338554"/>
          </a:xfrm>
          <a:prstGeom prst="rect">
            <a:avLst/>
          </a:prstGeom>
        </p:spPr>
        <p:txBody>
          <a:bodyPr wrap="square">
            <a:spAutoFit/>
          </a:bodyPr>
          <a:lstStyle/>
          <a:p>
            <a:r>
              <a:rPr lang="en-US" sz="1600" dirty="0">
                <a:latin typeface="Arial" panose="020B0604020202020204" pitchFamily="34" charset="0"/>
                <a:hlinkClick r:id="rId2">
                  <a:extLst>
                    <a:ext uri="{A12FA001-AC4F-418D-AE19-62706E023703}">
                      <ahyp:hlinkClr xmlns:ahyp="http://schemas.microsoft.com/office/drawing/2018/hyperlinkcolor" val="tx"/>
                    </a:ext>
                  </a:extLst>
                </a:hlinkClick>
              </a:rPr>
              <a:t>https://www.agc.gov.sg/docs/default-source/legal-processes/sentencing-in-singapore.pdf</a:t>
            </a:r>
            <a:endParaRPr lang="en-US" sz="1600" dirty="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54001" y="609600"/>
            <a:ext cx="7772400" cy="1143000"/>
          </a:xfrm>
        </p:spPr>
        <p:txBody>
          <a:bodyPr/>
          <a:lstStyle/>
          <a:p>
            <a:pPr eaLnBrk="1" hangingPunct="1"/>
            <a:r>
              <a:rPr lang="en-US" altLang="en-US" dirty="0"/>
              <a:t>The Criminal </a:t>
            </a:r>
            <a:br>
              <a:rPr lang="en-US" altLang="en-US" dirty="0"/>
            </a:br>
            <a:r>
              <a:rPr lang="en-US" altLang="en-US" dirty="0"/>
              <a:t>Procedure Code</a:t>
            </a:r>
          </a:p>
        </p:txBody>
      </p:sp>
      <p:sp>
        <p:nvSpPr>
          <p:cNvPr id="22531" name="Rectangle 3"/>
          <p:cNvSpPr>
            <a:spLocks noGrp="1" noChangeArrowheads="1"/>
          </p:cNvSpPr>
          <p:nvPr>
            <p:ph idx="1"/>
          </p:nvPr>
        </p:nvSpPr>
        <p:spPr>
          <a:xfrm>
            <a:off x="469480" y="2241274"/>
            <a:ext cx="8206680" cy="4114800"/>
          </a:xfrm>
        </p:spPr>
        <p:txBody>
          <a:bodyPr/>
          <a:lstStyle/>
          <a:p>
            <a:pPr algn="just" eaLnBrk="1" hangingPunct="1"/>
            <a:r>
              <a:rPr lang="en-US" altLang="en-US" sz="2800" dirty="0"/>
              <a:t>Next, the Code grants the </a:t>
            </a:r>
            <a:r>
              <a:rPr lang="en-US" altLang="en-US" sz="2800" dirty="0">
                <a:solidFill>
                  <a:srgbClr val="0070C0"/>
                </a:solidFill>
              </a:rPr>
              <a:t>police powers of arrest,</a:t>
            </a:r>
            <a:r>
              <a:rPr lang="en-US" altLang="en-US" sz="2800" dirty="0">
                <a:solidFill>
                  <a:srgbClr val="00B050"/>
                </a:solidFill>
              </a:rPr>
              <a:t> </a:t>
            </a:r>
            <a:r>
              <a:rPr lang="en-US" altLang="en-US" sz="2800" dirty="0">
                <a:solidFill>
                  <a:srgbClr val="0070C0"/>
                </a:solidFill>
              </a:rPr>
              <a:t>search and investigation</a:t>
            </a:r>
            <a:r>
              <a:rPr lang="en-US" altLang="en-US" sz="2800" dirty="0"/>
              <a:t>. Who is a police officer?</a:t>
            </a:r>
          </a:p>
          <a:p>
            <a:pPr algn="just" eaLnBrk="1" hangingPunct="1"/>
            <a:r>
              <a:rPr lang="en-US" altLang="en-US" sz="2800" dirty="0"/>
              <a:t>It sets out in its First Schedule a list of offences under the Penal Code indicating which offences are “arrestable” or non-arrestable and which are “bailable” or non-bailable</a:t>
            </a:r>
          </a:p>
          <a:p>
            <a:pPr algn="just" eaLnBrk="1" hangingPunct="1"/>
            <a:r>
              <a:rPr lang="en-US" altLang="en-US" sz="2800" dirty="0"/>
              <a:t>How does one distinguish these and why is the distinction between these terms important?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a:xfrm>
            <a:off x="-15010" y="141715"/>
            <a:ext cx="6206232" cy="1143000"/>
          </a:xfrm>
        </p:spPr>
        <p:txBody>
          <a:bodyPr/>
          <a:lstStyle/>
          <a:p>
            <a:pPr eaLnBrk="1" hangingPunct="1"/>
            <a:r>
              <a:rPr lang="en-GB" altLang="en-US" dirty="0"/>
              <a:t>Who is the Police Officer?</a:t>
            </a:r>
          </a:p>
        </p:txBody>
      </p:sp>
      <p:sp>
        <p:nvSpPr>
          <p:cNvPr id="27651" name="Rectangle 1027"/>
          <p:cNvSpPr>
            <a:spLocks noGrp="1" noChangeArrowheads="1"/>
          </p:cNvSpPr>
          <p:nvPr>
            <p:ph idx="1"/>
          </p:nvPr>
        </p:nvSpPr>
        <p:spPr>
          <a:xfrm>
            <a:off x="395536" y="1371600"/>
            <a:ext cx="8182946" cy="4114800"/>
          </a:xfrm>
        </p:spPr>
        <p:txBody>
          <a:bodyPr/>
          <a:lstStyle/>
          <a:p>
            <a:pPr algn="just" eaLnBrk="1" hangingPunct="1">
              <a:spcBef>
                <a:spcPts val="0"/>
              </a:spcBef>
            </a:pPr>
            <a:r>
              <a:rPr lang="en-GB" altLang="en-US" dirty="0"/>
              <a:t>A "</a:t>
            </a:r>
            <a:r>
              <a:rPr lang="en-GB" altLang="en-US" dirty="0">
                <a:solidFill>
                  <a:srgbClr val="0070C0"/>
                </a:solidFill>
              </a:rPr>
              <a:t>police officer</a:t>
            </a:r>
            <a:r>
              <a:rPr lang="en-GB" altLang="en-US" dirty="0"/>
              <a:t>" means any </a:t>
            </a:r>
          </a:p>
          <a:p>
            <a:pPr marL="0" indent="0" algn="just" eaLnBrk="1" hangingPunct="1">
              <a:spcBef>
                <a:spcPts val="0"/>
              </a:spcBef>
              <a:buNone/>
            </a:pPr>
            <a:r>
              <a:rPr lang="en-GB" altLang="en-US" dirty="0"/>
              <a:t>   member of the Singapore Police Force.</a:t>
            </a:r>
          </a:p>
          <a:p>
            <a:pPr algn="just" eaLnBrk="1" hangingPunct="1"/>
            <a:r>
              <a:rPr lang="en-GB" altLang="en-US" dirty="0"/>
              <a:t>a person employed for police duties under any written law in force in Singapore relating to the raising or maintenance of a police force or invested under such written law with the powers of a police officer </a:t>
            </a:r>
          </a:p>
          <a:p>
            <a:pPr marL="0" indent="0" algn="just" eaLnBrk="1" hangingPunct="1">
              <a:buNone/>
            </a:pPr>
            <a:r>
              <a:rPr lang="en-GB" altLang="en-US" sz="2500" i="1" dirty="0"/>
              <a:t>Q: How about Commercial Affairs Officer? </a:t>
            </a:r>
            <a:r>
              <a:rPr lang="en-GB" altLang="en-US" sz="2500" i="1" dirty="0" err="1"/>
              <a:t>Auxilliary</a:t>
            </a:r>
            <a:r>
              <a:rPr lang="en-GB" altLang="en-US" sz="2500" i="1" dirty="0"/>
              <a:t> Police Officers such as CISCO Police? Law enforcement officers such as CNB Officer? CPIB Officer? Off-Duty Police Officer? (Check Police Force Act Cap 235)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7E38A5-ACFA-4A4D-9798-D6A3A9050967}"/>
              </a:ext>
            </a:extLst>
          </p:cNvPr>
          <p:cNvSpPr/>
          <p:nvPr/>
        </p:nvSpPr>
        <p:spPr>
          <a:xfrm>
            <a:off x="1403648" y="6198856"/>
            <a:ext cx="7992888" cy="461665"/>
          </a:xfrm>
          <a:prstGeom prst="rect">
            <a:avLst/>
          </a:prstGeom>
        </p:spPr>
        <p:txBody>
          <a:bodyPr wrap="square">
            <a:spAutoFit/>
          </a:bodyPr>
          <a:lstStyle/>
          <a:p>
            <a:r>
              <a:rPr lang="en-SG" dirty="0">
                <a:latin typeface="Arial" panose="020B0604020202020204" pitchFamily="34" charset="0"/>
                <a:hlinkClick r:id="rId2">
                  <a:extLst>
                    <a:ext uri="{A12FA001-AC4F-418D-AE19-62706E023703}">
                      <ahyp:hlinkClr xmlns:ahyp="http://schemas.microsoft.com/office/drawing/2018/hyperlinkcolor" val="tx"/>
                    </a:ext>
                  </a:extLst>
                </a:hlinkClick>
              </a:rPr>
              <a:t>https://www.youtube.com/watch?v=BQQ9xgf_nfc</a:t>
            </a:r>
            <a:endParaRPr lang="en-SG" dirty="0">
              <a:latin typeface="Arial" panose="020B0604020202020204" pitchFamily="34" charset="0"/>
            </a:endParaRPr>
          </a:p>
        </p:txBody>
      </p:sp>
      <p:sp>
        <p:nvSpPr>
          <p:cNvPr id="7" name="Rectangle 2">
            <a:extLst>
              <a:ext uri="{FF2B5EF4-FFF2-40B4-BE49-F238E27FC236}">
                <a16:creationId xmlns:a16="http://schemas.microsoft.com/office/drawing/2014/main" id="{020812AD-8E58-4E96-95BF-1C0F4AA13046}"/>
              </a:ext>
            </a:extLst>
          </p:cNvPr>
          <p:cNvSpPr>
            <a:spLocks noGrp="1" noChangeArrowheads="1"/>
          </p:cNvSpPr>
          <p:nvPr>
            <p:ph type="title"/>
          </p:nvPr>
        </p:nvSpPr>
        <p:spPr>
          <a:xfrm>
            <a:off x="35496" y="125760"/>
            <a:ext cx="8964488" cy="1143000"/>
          </a:xfrm>
        </p:spPr>
        <p:txBody>
          <a:bodyPr/>
          <a:lstStyle/>
          <a:p>
            <a:pPr eaLnBrk="1" hangingPunct="1"/>
            <a:r>
              <a:rPr lang="en-US" altLang="en-US" sz="4000" dirty="0">
                <a:latin typeface="Arial" panose="020B0604020202020204" pitchFamily="34" charset="0"/>
                <a:cs typeface="Arial" panose="020B0604020202020204" pitchFamily="34" charset="0"/>
              </a:rPr>
              <a:t>How Police Officers Investigate Crime</a:t>
            </a:r>
          </a:p>
        </p:txBody>
      </p:sp>
    </p:spTree>
    <p:extLst>
      <p:ext uri="{BB962C8B-B14F-4D97-AF65-F5344CB8AC3E}">
        <p14:creationId xmlns:p14="http://schemas.microsoft.com/office/powerpoint/2010/main" val="1355489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2576" y="462453"/>
            <a:ext cx="7772400" cy="794995"/>
          </a:xfrm>
        </p:spPr>
        <p:txBody>
          <a:bodyPr/>
          <a:lstStyle/>
          <a:p>
            <a:pPr eaLnBrk="1" hangingPunct="1"/>
            <a:r>
              <a:rPr lang="en-US" altLang="en-US" dirty="0"/>
              <a:t>Arrestable Offences</a:t>
            </a:r>
          </a:p>
        </p:txBody>
      </p:sp>
      <p:sp>
        <p:nvSpPr>
          <p:cNvPr id="24579" name="Rectangle 3"/>
          <p:cNvSpPr>
            <a:spLocks noGrp="1" noChangeArrowheads="1"/>
          </p:cNvSpPr>
          <p:nvPr>
            <p:ph idx="1"/>
          </p:nvPr>
        </p:nvSpPr>
        <p:spPr>
          <a:xfrm>
            <a:off x="546070" y="1371600"/>
            <a:ext cx="8130385" cy="4114800"/>
          </a:xfrm>
        </p:spPr>
        <p:txBody>
          <a:bodyPr/>
          <a:lstStyle/>
          <a:p>
            <a:pPr eaLnBrk="1" hangingPunct="1">
              <a:lnSpc>
                <a:spcPct val="90000"/>
              </a:lnSpc>
              <a:buFontTx/>
              <a:buNone/>
            </a:pPr>
            <a:r>
              <a:rPr lang="en-US" altLang="en-US" sz="2800" dirty="0"/>
              <a:t>Under the Code:</a:t>
            </a:r>
          </a:p>
          <a:p>
            <a:pPr algn="just" eaLnBrk="1" hangingPunct="1">
              <a:lnSpc>
                <a:spcPct val="90000"/>
              </a:lnSpc>
            </a:pPr>
            <a:r>
              <a:rPr lang="en-US" altLang="en-US" sz="2800" dirty="0"/>
              <a:t>Generally, arrestable offences are the more serious offences like murder or housebreaking.</a:t>
            </a:r>
          </a:p>
          <a:p>
            <a:pPr algn="just" eaLnBrk="1" hangingPunct="1">
              <a:lnSpc>
                <a:spcPct val="90000"/>
              </a:lnSpc>
            </a:pPr>
            <a:r>
              <a:rPr lang="en-US" altLang="en-US" sz="2800" dirty="0"/>
              <a:t>A police officer may, without a warrant of arrest, arrest any person whom he has reasonable grounds  to have committed a “arrestable” offence.</a:t>
            </a:r>
          </a:p>
          <a:p>
            <a:pPr algn="just" eaLnBrk="1" hangingPunct="1">
              <a:lnSpc>
                <a:spcPct val="90000"/>
              </a:lnSpc>
            </a:pPr>
            <a:r>
              <a:rPr lang="en-US" altLang="en-US" sz="2800" dirty="0"/>
              <a:t>The police also have automatic powers of search if investigating a “arrestable” offence.</a:t>
            </a:r>
          </a:p>
          <a:p>
            <a:pPr algn="just" eaLnBrk="1" hangingPunct="1">
              <a:lnSpc>
                <a:spcPct val="90000"/>
              </a:lnSpc>
            </a:pPr>
            <a:r>
              <a:rPr lang="en-US" altLang="en-US" sz="2800" dirty="0"/>
              <a:t>Police are also empowered to compel witnesses to attend interviews and examine them without authorization from a magistrate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80528" y="599356"/>
            <a:ext cx="7772400" cy="1143000"/>
          </a:xfrm>
        </p:spPr>
        <p:txBody>
          <a:bodyPr/>
          <a:lstStyle/>
          <a:p>
            <a:pPr eaLnBrk="1" hangingPunct="1"/>
            <a:r>
              <a:rPr lang="en-GB" altLang="en-US" sz="3700" dirty="0"/>
              <a:t>With Warrant or Without Warrant</a:t>
            </a:r>
          </a:p>
        </p:txBody>
      </p:sp>
      <p:sp>
        <p:nvSpPr>
          <p:cNvPr id="29699" name="Rectangle 3"/>
          <p:cNvSpPr>
            <a:spLocks noGrp="1" noChangeArrowheads="1"/>
          </p:cNvSpPr>
          <p:nvPr>
            <p:ph idx="1"/>
          </p:nvPr>
        </p:nvSpPr>
        <p:spPr>
          <a:xfrm>
            <a:off x="300751" y="2574932"/>
            <a:ext cx="8542498" cy="4114800"/>
          </a:xfrm>
        </p:spPr>
        <p:txBody>
          <a:bodyPr/>
          <a:lstStyle/>
          <a:p>
            <a:pPr algn="just" eaLnBrk="1" hangingPunct="1">
              <a:lnSpc>
                <a:spcPct val="80000"/>
              </a:lnSpc>
            </a:pPr>
            <a:r>
              <a:rPr lang="en-GB" altLang="en-US" sz="2800" dirty="0"/>
              <a:t>"non-arrestable offence" means an offence for which, and “non-arrestable case” means a case in which, a police officer may not ordinarily arrest without warrant according to the </a:t>
            </a:r>
            <a:r>
              <a:rPr lang="en-GB" altLang="en-US" sz="2800" dirty="0">
                <a:solidFill>
                  <a:srgbClr val="0070C0"/>
                </a:solidFill>
              </a:rPr>
              <a:t>third column of First Schedule of the Criminal Procedure Code </a:t>
            </a:r>
          </a:p>
          <a:p>
            <a:pPr algn="just" eaLnBrk="1" hangingPunct="1">
              <a:lnSpc>
                <a:spcPct val="80000"/>
              </a:lnSpc>
            </a:pPr>
            <a:r>
              <a:rPr lang="en-GB" altLang="en-US" sz="2800" dirty="0"/>
              <a:t>“arrestable offence" means an offence for which, and “arrestable case” means a case in which, a police officer may ordinarily arrest without warrant according to the third column of First Schedule of CPC.</a:t>
            </a:r>
          </a:p>
          <a:p>
            <a:pPr algn="just" eaLnBrk="1" hangingPunct="1">
              <a:lnSpc>
                <a:spcPct val="80000"/>
              </a:lnSpc>
            </a:pPr>
            <a:r>
              <a:rPr lang="en-GB" altLang="en-US" sz="2800" dirty="0"/>
              <a:t>Let’s consider First Schedule of the CPC </a:t>
            </a:r>
            <a:endParaRPr lang="en-GB"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56692" y="-315416"/>
            <a:ext cx="7772400" cy="1458416"/>
          </a:xfrm>
        </p:spPr>
        <p:txBody>
          <a:bodyPr/>
          <a:lstStyle/>
          <a:p>
            <a:pPr eaLnBrk="1" hangingPunct="1"/>
            <a:r>
              <a:rPr lang="en-GB" altLang="en-US" dirty="0"/>
              <a:t>First Schedule, CPC</a:t>
            </a:r>
          </a:p>
        </p:txBody>
      </p:sp>
      <p:graphicFrame>
        <p:nvGraphicFramePr>
          <p:cNvPr id="30723" name="Group 3"/>
          <p:cNvGraphicFramePr>
            <a:graphicFrameLocks noGrp="1"/>
          </p:cNvGraphicFramePr>
          <p:nvPr>
            <p:ph type="tbl" idx="1"/>
            <p:extLst>
              <p:ext uri="{D42A27DB-BD31-4B8C-83A1-F6EECF244321}">
                <p14:modId xmlns:p14="http://schemas.microsoft.com/office/powerpoint/2010/main" val="3949866953"/>
              </p:ext>
            </p:extLst>
          </p:nvPr>
        </p:nvGraphicFramePr>
        <p:xfrm>
          <a:off x="738824" y="676022"/>
          <a:ext cx="7914184" cy="5611419"/>
        </p:xfrm>
        <a:graphic>
          <a:graphicData uri="http://schemas.openxmlformats.org/drawingml/2006/table">
            <a:tbl>
              <a:tblPr/>
              <a:tblGrid>
                <a:gridCol w="3957092">
                  <a:extLst>
                    <a:ext uri="{9D8B030D-6E8A-4147-A177-3AD203B41FA5}">
                      <a16:colId xmlns:a16="http://schemas.microsoft.com/office/drawing/2014/main" val="20000"/>
                    </a:ext>
                  </a:extLst>
                </a:gridCol>
                <a:gridCol w="3957092">
                  <a:extLst>
                    <a:ext uri="{9D8B030D-6E8A-4147-A177-3AD203B41FA5}">
                      <a16:colId xmlns:a16="http://schemas.microsoft.com/office/drawing/2014/main" val="20001"/>
                    </a:ext>
                  </a:extLst>
                </a:gridCol>
              </a:tblGrid>
              <a:tr h="10287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Arial" panose="020B0604020202020204" pitchFamily="34" charset="0"/>
                        </a:rPr>
                        <a:t>Arrestable Offences – no warrant required</a:t>
                      </a:r>
                    </a:p>
                  </a:txBody>
                  <a:tcPr marL="86360" marR="86360"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Arial" panose="020B0604020202020204" pitchFamily="34" charset="0"/>
                        </a:rPr>
                        <a:t>Non Arrestable Offences – warrant required</a:t>
                      </a:r>
                    </a:p>
                  </a:txBody>
                  <a:tcPr marL="86360" marR="86360"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2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dirty="0">
                          <a:ln>
                            <a:noFill/>
                          </a:ln>
                          <a:solidFill>
                            <a:schemeClr val="tx1"/>
                          </a:solidFill>
                          <a:effectLst/>
                          <a:latin typeface="Arial" panose="020B0604020202020204" pitchFamily="34" charset="0"/>
                        </a:rPr>
                        <a:t>Offences with Capital Punishment e.g. murder s. 300</a:t>
                      </a:r>
                    </a:p>
                  </a:txBody>
                  <a:tcPr marL="86360" marR="86360"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dirty="0">
                          <a:ln>
                            <a:noFill/>
                          </a:ln>
                          <a:solidFill>
                            <a:schemeClr val="tx1"/>
                          </a:solidFill>
                          <a:effectLst/>
                          <a:latin typeface="Arial" panose="020B0604020202020204" pitchFamily="34" charset="0"/>
                        </a:rPr>
                        <a:t>s.175 Penal Code - </a:t>
                      </a:r>
                      <a:r>
                        <a:rPr lang="en-SG" sz="2600" dirty="0"/>
                        <a:t>Intentionally omitting to produce a document or an electronic record to a public servant</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a:ln>
                            <a:noFill/>
                          </a:ln>
                          <a:solidFill>
                            <a:schemeClr val="tx1"/>
                          </a:solidFill>
                          <a:effectLst/>
                          <a:latin typeface="Arial" panose="020B0604020202020204" pitchFamily="34" charset="0"/>
                        </a:rPr>
                        <a:t>s.186 Penal Code - </a:t>
                      </a:r>
                      <a:r>
                        <a:rPr lang="en-SG" sz="2600" dirty="0"/>
                        <a:t>Obstructing public servant in discharge of his public functions</a:t>
                      </a:r>
                      <a:endParaRPr kumimoji="0" lang="en-GB" sz="2600" b="0" i="0" u="none" strike="noStrike" cap="none" normalizeH="0" baseline="0" dirty="0">
                        <a:ln>
                          <a:noFill/>
                        </a:ln>
                        <a:solidFill>
                          <a:schemeClr val="tx1"/>
                        </a:solidFill>
                        <a:effectLst/>
                        <a:latin typeface="Arial" panose="020B0604020202020204" pitchFamily="34" charset="0"/>
                      </a:endParaRPr>
                    </a:p>
                  </a:txBody>
                  <a:tcPr marL="86360" marR="86360"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2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dirty="0">
                          <a:ln>
                            <a:noFill/>
                          </a:ln>
                          <a:solidFill>
                            <a:schemeClr val="tx1"/>
                          </a:solidFill>
                          <a:effectLst/>
                          <a:latin typeface="Arial" panose="020B0604020202020204" pitchFamily="34" charset="0"/>
                        </a:rPr>
                        <a:t>s. 121 Penal Code - Waging of war against the government</a:t>
                      </a:r>
                    </a:p>
                  </a:txBody>
                  <a:tcPr marL="86360" marR="86360"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SG"/>
                    </a:p>
                  </a:txBody>
                  <a:tcPr/>
                </a:tc>
                <a:extLst>
                  <a:ext uri="{0D108BD9-81ED-4DB2-BD59-A6C34878D82A}">
                    <a16:rowId xmlns:a16="http://schemas.microsoft.com/office/drawing/2014/main" val="10002"/>
                  </a:ext>
                </a:extLst>
              </a:tr>
              <a:tr h="167949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2600" b="0" i="0" kern="1200" dirty="0">
                          <a:solidFill>
                            <a:schemeClr val="tx1"/>
                          </a:solidFill>
                          <a:effectLst/>
                          <a:latin typeface="Arial" panose="020B0604020202020204" pitchFamily="34" charset="0"/>
                          <a:ea typeface="+mn-ea"/>
                          <a:cs typeface="+mn-cs"/>
                        </a:rPr>
                        <a:t>s. 489A Penal Code - Forging or counterfeiting currency notes or bank notes</a:t>
                      </a:r>
                      <a:endParaRPr kumimoji="0" lang="en-GB" sz="2600" b="0" i="0" u="none" strike="noStrike" cap="none" normalizeH="0" baseline="0" dirty="0">
                        <a:ln>
                          <a:noFill/>
                        </a:ln>
                        <a:solidFill>
                          <a:schemeClr val="tx1"/>
                        </a:solidFill>
                        <a:effectLst/>
                        <a:latin typeface="Arial" panose="020B0604020202020204" pitchFamily="34" charset="0"/>
                      </a:endParaRPr>
                    </a:p>
                  </a:txBody>
                  <a:tcPr marL="86360" marR="86360"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SG"/>
                    </a:p>
                  </a:txBody>
                  <a:tcPr/>
                </a:tc>
                <a:extLst>
                  <a:ext uri="{0D108BD9-81ED-4DB2-BD59-A6C34878D82A}">
                    <a16:rowId xmlns:a16="http://schemas.microsoft.com/office/drawing/2014/main" val="10003"/>
                  </a:ext>
                </a:extLst>
              </a:tr>
            </a:tbl>
          </a:graphicData>
        </a:graphic>
      </p:graphicFrame>
      <p:sp>
        <p:nvSpPr>
          <p:cNvPr id="2" name="Rectangle 1">
            <a:extLst>
              <a:ext uri="{FF2B5EF4-FFF2-40B4-BE49-F238E27FC236}">
                <a16:creationId xmlns:a16="http://schemas.microsoft.com/office/drawing/2014/main" id="{652481E1-5CF6-4656-ABC4-DB394F03D2C6}"/>
              </a:ext>
            </a:extLst>
          </p:cNvPr>
          <p:cNvSpPr/>
          <p:nvPr/>
        </p:nvSpPr>
        <p:spPr>
          <a:xfrm>
            <a:off x="0" y="6287441"/>
            <a:ext cx="9196028" cy="430887"/>
          </a:xfrm>
          <a:prstGeom prst="rect">
            <a:avLst/>
          </a:prstGeom>
        </p:spPr>
        <p:txBody>
          <a:bodyPr wrap="square">
            <a:spAutoFit/>
          </a:bodyPr>
          <a:lstStyle/>
          <a:p>
            <a:pPr lvl="0" algn="just">
              <a:spcBef>
                <a:spcPct val="20000"/>
              </a:spcBef>
              <a:defRPr/>
            </a:pPr>
            <a:r>
              <a:rPr lang="en-GB" sz="2200" dirty="0">
                <a:solidFill>
                  <a:srgbClr val="0070C0"/>
                </a:solidFill>
                <a:latin typeface="Arial" panose="020B0604020202020204" pitchFamily="34" charset="0"/>
              </a:rPr>
              <a:t>NB: s.3, 4, 5, 6, 7, 8 CMA  (s.16 CMA) – Arrest by Police without warrant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4C7C53A-D80D-4BC4-9CE6-B68C53882419}"/>
              </a:ext>
            </a:extLst>
          </p:cNvPr>
          <p:cNvSpPr>
            <a:spLocks noGrp="1" noChangeArrowheads="1"/>
          </p:cNvSpPr>
          <p:nvPr>
            <p:ph type="title"/>
          </p:nvPr>
        </p:nvSpPr>
        <p:spPr>
          <a:xfrm>
            <a:off x="685800" y="609600"/>
            <a:ext cx="7772400" cy="1143000"/>
          </a:xfrm>
        </p:spPr>
        <p:txBody>
          <a:bodyPr/>
          <a:lstStyle/>
          <a:p>
            <a:pPr eaLnBrk="1" hangingPunct="1"/>
            <a:r>
              <a:rPr lang="en-US" altLang="en-US" dirty="0"/>
              <a:t>Arrestable Offences</a:t>
            </a:r>
          </a:p>
        </p:txBody>
      </p:sp>
      <p:sp>
        <p:nvSpPr>
          <p:cNvPr id="5" name="Content Placeholder 4">
            <a:extLst>
              <a:ext uri="{FF2B5EF4-FFF2-40B4-BE49-F238E27FC236}">
                <a16:creationId xmlns:a16="http://schemas.microsoft.com/office/drawing/2014/main" id="{2F15E05B-4D34-4E0F-A5A4-0F01D3B358DC}"/>
              </a:ext>
            </a:extLst>
          </p:cNvPr>
          <p:cNvSpPr>
            <a:spLocks noGrp="1"/>
          </p:cNvSpPr>
          <p:nvPr>
            <p:ph idx="1"/>
          </p:nvPr>
        </p:nvSpPr>
        <p:spPr>
          <a:xfrm>
            <a:off x="699864" y="5417403"/>
            <a:ext cx="7772400" cy="830997"/>
          </a:xfrm>
          <a:prstGeom prst="rect">
            <a:avLst/>
          </a:prstGeom>
        </p:spPr>
        <p:txBody>
          <a:bodyPr wrap="square">
            <a:spAutoFit/>
          </a:bodyPr>
          <a:lstStyle/>
          <a:p>
            <a:pPr marL="0" indent="0" algn="just">
              <a:buNone/>
            </a:pPr>
            <a:r>
              <a:rPr lang="en-US" sz="1600" dirty="0">
                <a:hlinkClick r:id="rId2">
                  <a:extLst>
                    <a:ext uri="{A12FA001-AC4F-418D-AE19-62706E023703}">
                      <ahyp:hlinkClr xmlns:ahyp="http://schemas.microsoft.com/office/drawing/2018/hyperlinkcolor" val="tx"/>
                    </a:ext>
                  </a:extLst>
                </a:hlinkClick>
              </a:rPr>
              <a:t>https://www.straitstimes.com/singapore/stiffer-punishments-for-crimes-against-vulnerable-people&amp;utm_source=STSmartphone&amp;utm_medium=share&amp;utm_term=2019-10-08+07%3A34%3A47</a:t>
            </a:r>
            <a:endParaRPr lang="en-US" sz="1600" dirty="0"/>
          </a:p>
        </p:txBody>
      </p:sp>
      <p:sp>
        <p:nvSpPr>
          <p:cNvPr id="6" name="Rectangle 5">
            <a:extLst>
              <a:ext uri="{FF2B5EF4-FFF2-40B4-BE49-F238E27FC236}">
                <a16:creationId xmlns:a16="http://schemas.microsoft.com/office/drawing/2014/main" id="{AA0E25A9-D6B0-4095-8673-2AEC1EE834E5}"/>
              </a:ext>
            </a:extLst>
          </p:cNvPr>
          <p:cNvSpPr/>
          <p:nvPr/>
        </p:nvSpPr>
        <p:spPr>
          <a:xfrm>
            <a:off x="643930" y="1916832"/>
            <a:ext cx="7786464" cy="830997"/>
          </a:xfrm>
          <a:prstGeom prst="rect">
            <a:avLst/>
          </a:prstGeom>
        </p:spPr>
        <p:txBody>
          <a:bodyPr wrap="square">
            <a:spAutoFit/>
          </a:bodyPr>
          <a:lstStyle/>
          <a:p>
            <a:r>
              <a:rPr lang="en-US" dirty="0">
                <a:latin typeface="SelaneWebSTTwenty"/>
              </a:rPr>
              <a:t>Can police arrest without warrant those who commit non-arrestable offence against children, maids and the disabled ?</a:t>
            </a:r>
            <a:endParaRPr lang="en-US" dirty="0">
              <a:latin typeface="Arial" panose="020B0604020202020204" pitchFamily="34" charset="0"/>
            </a:endParaRPr>
          </a:p>
        </p:txBody>
      </p:sp>
    </p:spTree>
    <p:extLst>
      <p:ext uri="{BB962C8B-B14F-4D97-AF65-F5344CB8AC3E}">
        <p14:creationId xmlns:p14="http://schemas.microsoft.com/office/powerpoint/2010/main" val="2143161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2351" y="563538"/>
            <a:ext cx="7772400" cy="1143000"/>
          </a:xfrm>
        </p:spPr>
        <p:txBody>
          <a:bodyPr/>
          <a:lstStyle/>
          <a:p>
            <a:pPr eaLnBrk="1" hangingPunct="1"/>
            <a:r>
              <a:rPr lang="en-US" altLang="en-US" dirty="0"/>
              <a:t>Bailable and </a:t>
            </a:r>
            <a:br>
              <a:rPr lang="en-US" altLang="en-US" dirty="0"/>
            </a:br>
            <a:r>
              <a:rPr lang="en-US" altLang="en-US" dirty="0"/>
              <a:t>Non-bailable offences</a:t>
            </a:r>
          </a:p>
        </p:txBody>
      </p:sp>
      <p:sp>
        <p:nvSpPr>
          <p:cNvPr id="27651" name="Rectangle 3"/>
          <p:cNvSpPr>
            <a:spLocks noGrp="1" noChangeArrowheads="1"/>
          </p:cNvSpPr>
          <p:nvPr>
            <p:ph idx="1"/>
          </p:nvPr>
        </p:nvSpPr>
        <p:spPr>
          <a:xfrm>
            <a:off x="396652" y="1939652"/>
            <a:ext cx="8350696" cy="4114800"/>
          </a:xfrm>
        </p:spPr>
        <p:txBody>
          <a:bodyPr/>
          <a:lstStyle/>
          <a:p>
            <a:pPr algn="just" eaLnBrk="1" hangingPunct="1"/>
            <a:r>
              <a:rPr lang="en-US" altLang="en-US" dirty="0"/>
              <a:t>The accused is presumed to be innocent until proven guilty, thus the law attempts to preserve his liberty during the </a:t>
            </a:r>
            <a:r>
              <a:rPr lang="en-US" altLang="en-US" dirty="0">
                <a:solidFill>
                  <a:srgbClr val="0070C0"/>
                </a:solidFill>
              </a:rPr>
              <a:t>pre-trial period</a:t>
            </a:r>
            <a:r>
              <a:rPr lang="en-US" altLang="en-US" dirty="0"/>
              <a:t> through the mechanism of </a:t>
            </a:r>
            <a:r>
              <a:rPr lang="en-US" altLang="en-US" dirty="0">
                <a:solidFill>
                  <a:srgbClr val="0070C0"/>
                </a:solidFill>
              </a:rPr>
              <a:t>bail</a:t>
            </a:r>
          </a:p>
          <a:p>
            <a:pPr algn="just" eaLnBrk="1" hangingPunct="1"/>
            <a:r>
              <a:rPr lang="en-US" altLang="en-US" dirty="0"/>
              <a:t>Bail may be defined as the release of an accused person from the custody of the police on his giving security or accepting certain specified conditions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5957" y="0"/>
            <a:ext cx="7772400" cy="1143000"/>
          </a:xfrm>
        </p:spPr>
        <p:txBody>
          <a:bodyPr/>
          <a:lstStyle/>
          <a:p>
            <a:pPr eaLnBrk="1" hangingPunct="1"/>
            <a:r>
              <a:rPr lang="en-US" altLang="en-US" sz="4200" dirty="0"/>
              <a:t>Bailable and</a:t>
            </a:r>
            <a:br>
              <a:rPr lang="en-US" altLang="en-US" sz="4200" dirty="0"/>
            </a:br>
            <a:r>
              <a:rPr lang="en-US" altLang="en-US" sz="4200" dirty="0"/>
              <a:t>Non-bailable offences</a:t>
            </a:r>
          </a:p>
        </p:txBody>
      </p:sp>
      <p:sp>
        <p:nvSpPr>
          <p:cNvPr id="28675" name="Rectangle 3"/>
          <p:cNvSpPr>
            <a:spLocks noGrp="1" noChangeArrowheads="1"/>
          </p:cNvSpPr>
          <p:nvPr>
            <p:ph idx="1"/>
          </p:nvPr>
        </p:nvSpPr>
        <p:spPr>
          <a:xfrm>
            <a:off x="-4370" y="1123392"/>
            <a:ext cx="9144000" cy="4611216"/>
          </a:xfrm>
        </p:spPr>
        <p:txBody>
          <a:bodyPr/>
          <a:lstStyle/>
          <a:p>
            <a:pPr algn="just" eaLnBrk="1" hangingPunct="1"/>
            <a:r>
              <a:rPr lang="en-US" altLang="en-US" sz="2700" dirty="0"/>
              <a:t>The Criminal Procedure Code makes a distinction between ‘Bailable’ and ‘Non-bailable’ offences </a:t>
            </a:r>
            <a:r>
              <a:rPr lang="en-US" altLang="en-US" sz="2300" dirty="0"/>
              <a:t>(see first schedule, 5</a:t>
            </a:r>
            <a:r>
              <a:rPr lang="en-US" altLang="en-US" sz="2300" baseline="30000" dirty="0"/>
              <a:t>th</a:t>
            </a:r>
            <a:r>
              <a:rPr lang="en-US" altLang="en-US" sz="2300" dirty="0"/>
              <a:t> column)</a:t>
            </a:r>
          </a:p>
          <a:p>
            <a:pPr lvl="1" algn="just"/>
            <a:r>
              <a:rPr lang="en-US" sz="2500" b="1" dirty="0"/>
              <a:t>For bailable offences,</a:t>
            </a:r>
            <a:r>
              <a:rPr lang="en-US" sz="2500" dirty="0"/>
              <a:t> the accused is generally entitled to be released on bail.</a:t>
            </a:r>
          </a:p>
          <a:p>
            <a:pPr lvl="1" algn="just"/>
            <a:r>
              <a:rPr lang="en-US" sz="2500" b="1" dirty="0"/>
              <a:t>For non-bailable offences,</a:t>
            </a:r>
            <a:r>
              <a:rPr lang="en-US" sz="2500" dirty="0"/>
              <a:t> the police or the court has the discretion to decide whether to release an accused on bail.</a:t>
            </a:r>
          </a:p>
          <a:p>
            <a:pPr lvl="1" algn="just"/>
            <a:r>
              <a:rPr lang="en-US" sz="2500" dirty="0"/>
              <a:t>However, regardless of whether an offence is bailable or non-bailable, accused persons </a:t>
            </a:r>
            <a:r>
              <a:rPr lang="en-US" sz="2500" b="1" dirty="0"/>
              <a:t>will not be able to be released on bail if the offence is punishable with death or life imprisonment.</a:t>
            </a:r>
            <a:endParaRPr lang="en-US" sz="2500" dirty="0"/>
          </a:p>
          <a:p>
            <a:pPr algn="just" eaLnBrk="1" hangingPunct="1"/>
            <a:r>
              <a:rPr lang="en-US" altLang="en-US" sz="2700" dirty="0"/>
              <a:t>The question of whether bail should be given is always at the discretion of the court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D0D882-1483-4DE6-92FB-2C507AC15191}"/>
              </a:ext>
            </a:extLst>
          </p:cNvPr>
          <p:cNvSpPr>
            <a:spLocks noGrp="1"/>
          </p:cNvSpPr>
          <p:nvPr>
            <p:ph idx="1"/>
          </p:nvPr>
        </p:nvSpPr>
        <p:spPr>
          <a:xfrm>
            <a:off x="990600" y="6120982"/>
            <a:ext cx="7772400" cy="936104"/>
          </a:xfrm>
        </p:spPr>
        <p:txBody>
          <a:bodyPr/>
          <a:lstStyle/>
          <a:p>
            <a:pPr marL="0" indent="0" algn="just">
              <a:buNone/>
            </a:pPr>
            <a:r>
              <a:rPr lang="en-US" sz="2000" dirty="0">
                <a:hlinkClick r:id="rId2">
                  <a:extLst>
                    <a:ext uri="{A12FA001-AC4F-418D-AE19-62706E023703}">
                      <ahyp:hlinkClr xmlns:ahyp="http://schemas.microsoft.com/office/drawing/2018/hyperlinkcolor" val="tx"/>
                    </a:ext>
                  </a:extLst>
                </a:hlinkClick>
              </a:rPr>
              <a:t>https://www.channelnewsasia.com/news/singapore/shell-station-robbery-suspect-arrested-missing-court-break-11923708</a:t>
            </a:r>
            <a:endParaRPr lang="en-US" sz="2000" dirty="0"/>
          </a:p>
        </p:txBody>
      </p:sp>
      <p:sp>
        <p:nvSpPr>
          <p:cNvPr id="4" name="Rectangle 2">
            <a:extLst>
              <a:ext uri="{FF2B5EF4-FFF2-40B4-BE49-F238E27FC236}">
                <a16:creationId xmlns:a16="http://schemas.microsoft.com/office/drawing/2014/main" id="{2618F2BF-F3EA-4C02-A68E-EFD3734246B6}"/>
              </a:ext>
            </a:extLst>
          </p:cNvPr>
          <p:cNvSpPr>
            <a:spLocks noGrp="1" noChangeArrowheads="1"/>
          </p:cNvSpPr>
          <p:nvPr>
            <p:ph type="title"/>
          </p:nvPr>
        </p:nvSpPr>
        <p:spPr>
          <a:xfrm>
            <a:off x="838200" y="394292"/>
            <a:ext cx="7772400" cy="1143000"/>
          </a:xfrm>
        </p:spPr>
        <p:txBody>
          <a:bodyPr/>
          <a:lstStyle/>
          <a:p>
            <a:pPr eaLnBrk="1" hangingPunct="1"/>
            <a:r>
              <a:rPr lang="en-US" altLang="en-US" dirty="0"/>
              <a:t>Bailable and</a:t>
            </a:r>
            <a:br>
              <a:rPr lang="en-US" altLang="en-US" dirty="0"/>
            </a:br>
            <a:r>
              <a:rPr lang="en-US" altLang="en-US" dirty="0"/>
              <a:t>Non-bailable offences</a:t>
            </a:r>
          </a:p>
        </p:txBody>
      </p:sp>
      <p:sp>
        <p:nvSpPr>
          <p:cNvPr id="5" name="TextBox 4">
            <a:extLst>
              <a:ext uri="{FF2B5EF4-FFF2-40B4-BE49-F238E27FC236}">
                <a16:creationId xmlns:a16="http://schemas.microsoft.com/office/drawing/2014/main" id="{8E75245D-3822-45DA-B696-0E3F9BD4D69D}"/>
              </a:ext>
            </a:extLst>
          </p:cNvPr>
          <p:cNvSpPr txBox="1"/>
          <p:nvPr/>
        </p:nvSpPr>
        <p:spPr>
          <a:xfrm>
            <a:off x="20635" y="1720945"/>
            <a:ext cx="9144000" cy="892552"/>
          </a:xfrm>
          <a:prstGeom prst="rect">
            <a:avLst/>
          </a:prstGeom>
          <a:noFill/>
        </p:spPr>
        <p:txBody>
          <a:bodyPr wrap="square" rtlCol="0">
            <a:spAutoFit/>
          </a:bodyPr>
          <a:lstStyle/>
          <a:p>
            <a:pPr algn="just"/>
            <a:r>
              <a:rPr lang="en-US" dirty="0">
                <a:solidFill>
                  <a:srgbClr val="FF0000"/>
                </a:solidFill>
                <a:latin typeface="Arial" panose="020B0604020202020204" pitchFamily="34" charset="0"/>
              </a:rPr>
              <a:t>W</a:t>
            </a:r>
            <a:r>
              <a:rPr lang="en-US" sz="2600" dirty="0">
                <a:solidFill>
                  <a:srgbClr val="FF0000"/>
                </a:solidFill>
                <a:latin typeface="Arial" panose="020B0604020202020204" pitchFamily="34" charset="0"/>
              </a:rPr>
              <a:t>hat if an accused “runs away” / leaves Singapore whilst on bail? </a:t>
            </a:r>
          </a:p>
        </p:txBody>
      </p:sp>
      <p:pic>
        <p:nvPicPr>
          <p:cNvPr id="2050" name="Picture 2" descr="State Courts Singapore court crime - file photo">
            <a:extLst>
              <a:ext uri="{FF2B5EF4-FFF2-40B4-BE49-F238E27FC236}">
                <a16:creationId xmlns:a16="http://schemas.microsoft.com/office/drawing/2014/main" id="{FCDB4C2F-CD92-45BD-82B8-1DE7BB833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C:\Users\ronade\Desktop\state-courts-singapore-court-crime---file-photo.webp">
            <a:extLst>
              <a:ext uri="{FF2B5EF4-FFF2-40B4-BE49-F238E27FC236}">
                <a16:creationId xmlns:a16="http://schemas.microsoft.com/office/drawing/2014/main" id="{788DD46B-AB7D-45CA-A966-705DC070C95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7" name="AutoShape 6" descr="C:\Users\ronade\Desktop\state-courts-singapore-court-crime---file-photo.webp">
            <a:extLst>
              <a:ext uri="{FF2B5EF4-FFF2-40B4-BE49-F238E27FC236}">
                <a16:creationId xmlns:a16="http://schemas.microsoft.com/office/drawing/2014/main" id="{9CC8FC69-3AA3-4367-B3F6-89C1566E76D3}"/>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 name="Rectangle 1">
            <a:extLst>
              <a:ext uri="{FF2B5EF4-FFF2-40B4-BE49-F238E27FC236}">
                <a16:creationId xmlns:a16="http://schemas.microsoft.com/office/drawing/2014/main" id="{3290DB52-E538-4828-976B-EA964DD7E5E3}"/>
              </a:ext>
            </a:extLst>
          </p:cNvPr>
          <p:cNvSpPr/>
          <p:nvPr/>
        </p:nvSpPr>
        <p:spPr>
          <a:xfrm>
            <a:off x="984433" y="5383432"/>
            <a:ext cx="8295456" cy="707886"/>
          </a:xfrm>
          <a:prstGeom prst="rect">
            <a:avLst/>
          </a:prstGeom>
        </p:spPr>
        <p:txBody>
          <a:bodyPr wrap="square">
            <a:spAutoFit/>
          </a:bodyPr>
          <a:lstStyle/>
          <a:p>
            <a:r>
              <a:rPr lang="en-SG" sz="2000" dirty="0">
                <a:solidFill>
                  <a:schemeClr val="tx1">
                    <a:lumMod val="65000"/>
                    <a:lumOff val="3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https://www.channelnewsasia.com/news/singapore/ex-city-harvest-church-fund-manager-chew-eng-han-arrested-9977688</a:t>
            </a:r>
            <a:endParaRPr lang="en-SG" sz="20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8632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1024-7B7F-4E3E-BB23-2BE11372080C}"/>
              </a:ext>
            </a:extLst>
          </p:cNvPr>
          <p:cNvSpPr>
            <a:spLocks noGrp="1"/>
          </p:cNvSpPr>
          <p:nvPr>
            <p:ph type="title"/>
          </p:nvPr>
        </p:nvSpPr>
        <p:spPr>
          <a:xfrm>
            <a:off x="685800" y="228600"/>
            <a:ext cx="7772400" cy="1143000"/>
          </a:xfrm>
        </p:spPr>
        <p:txBody>
          <a:bodyPr/>
          <a:lstStyle/>
          <a:p>
            <a:r>
              <a:rPr lang="en-US" dirty="0"/>
              <a:t>Types of Punishment</a:t>
            </a:r>
          </a:p>
        </p:txBody>
      </p:sp>
      <p:pic>
        <p:nvPicPr>
          <p:cNvPr id="5" name="Content Placeholder 4">
            <a:extLst>
              <a:ext uri="{FF2B5EF4-FFF2-40B4-BE49-F238E27FC236}">
                <a16:creationId xmlns:a16="http://schemas.microsoft.com/office/drawing/2014/main" id="{17ADCD4C-71D2-45A1-8E78-48E845A6F1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2374" y="1406161"/>
            <a:ext cx="4519252" cy="4338760"/>
          </a:xfrm>
        </p:spPr>
      </p:pic>
      <p:sp>
        <p:nvSpPr>
          <p:cNvPr id="6" name="Rectangle 5">
            <a:extLst>
              <a:ext uri="{FF2B5EF4-FFF2-40B4-BE49-F238E27FC236}">
                <a16:creationId xmlns:a16="http://schemas.microsoft.com/office/drawing/2014/main" id="{31AD26BD-594C-4D24-AE4F-99C74761F1CC}"/>
              </a:ext>
            </a:extLst>
          </p:cNvPr>
          <p:cNvSpPr/>
          <p:nvPr/>
        </p:nvSpPr>
        <p:spPr>
          <a:xfrm>
            <a:off x="467341" y="5744921"/>
            <a:ext cx="8676659" cy="707886"/>
          </a:xfrm>
          <a:prstGeom prst="rect">
            <a:avLst/>
          </a:prstGeom>
        </p:spPr>
        <p:txBody>
          <a:bodyPr wrap="square">
            <a:spAutoFit/>
          </a:bodyPr>
          <a:lstStyle/>
          <a:p>
            <a:r>
              <a:rPr lang="en-US" sz="2000" dirty="0">
                <a:latin typeface="Arial" panose="020B0604020202020204" pitchFamily="34" charset="0"/>
                <a:hlinkClick r:id="rId3">
                  <a:extLst>
                    <a:ext uri="{A12FA001-AC4F-418D-AE19-62706E023703}">
                      <ahyp:hlinkClr xmlns:ahyp="http://schemas.microsoft.com/office/drawing/2018/hyperlinkcolor" val="tx"/>
                    </a:ext>
                  </a:extLst>
                </a:hlinkClick>
              </a:rPr>
              <a:t>https://www.straitstimes.com/singapore/courts-crime/sheng-siong-kidnapping-accused-asked-to-be-given-death-penalty-in-letter-to</a:t>
            </a:r>
            <a:endParaRPr lang="en-US" sz="2000" dirty="0">
              <a:latin typeface="Arial" panose="020B0604020202020204" pitchFamily="34" charset="0"/>
            </a:endParaRPr>
          </a:p>
        </p:txBody>
      </p:sp>
    </p:spTree>
    <p:extLst>
      <p:ext uri="{BB962C8B-B14F-4D97-AF65-F5344CB8AC3E}">
        <p14:creationId xmlns:p14="http://schemas.microsoft.com/office/powerpoint/2010/main" val="3015108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1A95-4DAE-44D2-8381-112FA417B160}"/>
              </a:ext>
            </a:extLst>
          </p:cNvPr>
          <p:cNvSpPr>
            <a:spLocks noGrp="1"/>
          </p:cNvSpPr>
          <p:nvPr>
            <p:ph type="title"/>
          </p:nvPr>
        </p:nvSpPr>
        <p:spPr>
          <a:xfrm>
            <a:off x="-612576" y="253915"/>
            <a:ext cx="7772400" cy="1143000"/>
          </a:xfrm>
        </p:spPr>
        <p:txBody>
          <a:bodyPr/>
          <a:lstStyle/>
          <a:p>
            <a:r>
              <a:rPr lang="en-US" dirty="0"/>
              <a:t>Updates to </a:t>
            </a:r>
            <a:br>
              <a:rPr lang="en-US" dirty="0"/>
            </a:br>
            <a:r>
              <a:rPr lang="en-US" dirty="0"/>
              <a:t>Criminal Procedure Code</a:t>
            </a:r>
          </a:p>
        </p:txBody>
      </p:sp>
      <p:sp>
        <p:nvSpPr>
          <p:cNvPr id="8" name="Rectangle 7">
            <a:extLst>
              <a:ext uri="{FF2B5EF4-FFF2-40B4-BE49-F238E27FC236}">
                <a16:creationId xmlns:a16="http://schemas.microsoft.com/office/drawing/2014/main" id="{8DAF0E8B-B7EB-4D17-BA0B-850CE3A1BD82}"/>
              </a:ext>
            </a:extLst>
          </p:cNvPr>
          <p:cNvSpPr/>
          <p:nvPr/>
        </p:nvSpPr>
        <p:spPr>
          <a:xfrm>
            <a:off x="441882" y="1786115"/>
            <a:ext cx="8450598" cy="830997"/>
          </a:xfrm>
          <a:prstGeom prst="rect">
            <a:avLst/>
          </a:prstGeom>
        </p:spPr>
        <p:txBody>
          <a:bodyPr wrap="square">
            <a:spAutoFit/>
          </a:bodyPr>
          <a:lstStyle/>
          <a:p>
            <a:r>
              <a:rPr lang="en-US" dirty="0">
                <a:solidFill>
                  <a:schemeClr val="accent6"/>
                </a:solidFill>
                <a:latin typeface="Arial" panose="020B0604020202020204" pitchFamily="34" charset="0"/>
              </a:rPr>
              <a:t>Criminal Procedure Code 2010 (Act 15 of 2010)</a:t>
            </a:r>
          </a:p>
          <a:p>
            <a:pPr marL="342900" indent="-342900" algn="just">
              <a:buFontTx/>
              <a:buChar char="-"/>
            </a:pPr>
            <a:endParaRPr lang="en-US" dirty="0">
              <a:latin typeface="Arial" panose="020B0604020202020204" pitchFamily="34" charset="0"/>
            </a:endParaRPr>
          </a:p>
        </p:txBody>
      </p:sp>
      <p:sp>
        <p:nvSpPr>
          <p:cNvPr id="6" name="Rectangle 3">
            <a:extLst>
              <a:ext uri="{FF2B5EF4-FFF2-40B4-BE49-F238E27FC236}">
                <a16:creationId xmlns:a16="http://schemas.microsoft.com/office/drawing/2014/main" id="{D9306002-F8D8-4870-9F83-71DBB97472C8}"/>
              </a:ext>
            </a:extLst>
          </p:cNvPr>
          <p:cNvSpPr>
            <a:spLocks noGrp="1" noChangeArrowheads="1"/>
          </p:cNvSpPr>
          <p:nvPr>
            <p:ph idx="1"/>
          </p:nvPr>
        </p:nvSpPr>
        <p:spPr>
          <a:xfrm>
            <a:off x="685800" y="2489285"/>
            <a:ext cx="7772400" cy="4114800"/>
          </a:xfrm>
        </p:spPr>
        <p:txBody>
          <a:bodyPr/>
          <a:lstStyle/>
          <a:p>
            <a:pPr algn="just"/>
            <a:r>
              <a:rPr lang="en-SG" altLang="en-US" sz="2400" dirty="0">
                <a:cs typeface="Arial" panose="020B0604020202020204" pitchFamily="34" charset="0"/>
              </a:rPr>
              <a:t>The Criminal Procedure Code 2010 is the most significant amendment made to the CPC since the days of the Straits Settlements. </a:t>
            </a:r>
          </a:p>
          <a:p>
            <a:pPr algn="just"/>
            <a:r>
              <a:rPr lang="en-SG" altLang="en-US" sz="2400" dirty="0">
                <a:cs typeface="Arial" panose="020B0604020202020204" pitchFamily="34" charset="0"/>
              </a:rPr>
              <a:t>The amendments then included establishing a formalised </a:t>
            </a:r>
            <a:r>
              <a:rPr lang="en-SG" altLang="en-US" sz="2400" u="sng" dirty="0">
                <a:cs typeface="Arial" panose="020B0604020202020204" pitchFamily="34" charset="0"/>
              </a:rPr>
              <a:t>criminal discovery framework</a:t>
            </a:r>
            <a:r>
              <a:rPr lang="en-SG" altLang="en-US" sz="2400" dirty="0">
                <a:cs typeface="Arial" panose="020B0604020202020204" pitchFamily="34" charset="0"/>
              </a:rPr>
              <a:t> for certain criminal trials &amp; the wide range of </a:t>
            </a:r>
            <a:r>
              <a:rPr lang="en-SG" altLang="en-US" sz="2400" u="sng" dirty="0">
                <a:cs typeface="Arial" panose="020B0604020202020204" pitchFamily="34" charset="0"/>
              </a:rPr>
              <a:t>community-based sentencing options</a:t>
            </a:r>
            <a:r>
              <a:rPr lang="en-SG" altLang="en-US" sz="2400" dirty="0">
                <a:cs typeface="Arial" panose="020B0604020202020204" pitchFamily="34" charset="0"/>
              </a:rPr>
              <a:t> for judges - mandatory treatment order, a day reporting order and a short detention order.</a:t>
            </a:r>
          </a:p>
        </p:txBody>
      </p:sp>
    </p:spTree>
    <p:extLst>
      <p:ext uri="{BB962C8B-B14F-4D97-AF65-F5344CB8AC3E}">
        <p14:creationId xmlns:p14="http://schemas.microsoft.com/office/powerpoint/2010/main" val="2205390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1A95-4DAE-44D2-8381-112FA417B160}"/>
              </a:ext>
            </a:extLst>
          </p:cNvPr>
          <p:cNvSpPr>
            <a:spLocks noGrp="1"/>
          </p:cNvSpPr>
          <p:nvPr>
            <p:ph type="title"/>
          </p:nvPr>
        </p:nvSpPr>
        <p:spPr>
          <a:xfrm>
            <a:off x="-502231" y="164248"/>
            <a:ext cx="7772400" cy="1143000"/>
          </a:xfrm>
        </p:spPr>
        <p:txBody>
          <a:bodyPr/>
          <a:lstStyle/>
          <a:p>
            <a:r>
              <a:rPr lang="en-US" dirty="0"/>
              <a:t>Updates to </a:t>
            </a:r>
            <a:br>
              <a:rPr lang="en-US" dirty="0"/>
            </a:br>
            <a:r>
              <a:rPr lang="en-US" dirty="0"/>
              <a:t>Criminal Procedure Code</a:t>
            </a:r>
          </a:p>
        </p:txBody>
      </p:sp>
      <p:sp>
        <p:nvSpPr>
          <p:cNvPr id="7" name="Rectangle 6">
            <a:extLst>
              <a:ext uri="{FF2B5EF4-FFF2-40B4-BE49-F238E27FC236}">
                <a16:creationId xmlns:a16="http://schemas.microsoft.com/office/drawing/2014/main" id="{8BD309BF-AB00-4ACD-A91E-547C680334CB}"/>
              </a:ext>
            </a:extLst>
          </p:cNvPr>
          <p:cNvSpPr/>
          <p:nvPr/>
        </p:nvSpPr>
        <p:spPr>
          <a:xfrm>
            <a:off x="191074" y="4725144"/>
            <a:ext cx="8926760" cy="2323713"/>
          </a:xfrm>
          <a:prstGeom prst="rect">
            <a:avLst/>
          </a:prstGeom>
        </p:spPr>
        <p:txBody>
          <a:bodyPr wrap="square">
            <a:spAutoFit/>
          </a:bodyPr>
          <a:lstStyle/>
          <a:p>
            <a:endParaRPr lang="en-US" sz="2000" dirty="0">
              <a:latin typeface="Arial" panose="020B0604020202020204" pitchFamily="34" charset="0"/>
              <a:hlinkClick r:id="rId3">
                <a:extLst>
                  <a:ext uri="{A12FA001-AC4F-418D-AE19-62706E023703}">
                    <ahyp:hlinkClr xmlns:ahyp="http://schemas.microsoft.com/office/drawing/2018/hyperlinkcolor" val="tx"/>
                  </a:ext>
                </a:extLst>
              </a:hlinkClick>
            </a:endParaRPr>
          </a:p>
          <a:p>
            <a:r>
              <a:rPr lang="en-US" sz="1500" dirty="0">
                <a:latin typeface="Arial" panose="020B0604020202020204" pitchFamily="34" charset="0"/>
                <a:hlinkClick r:id="rId3">
                  <a:extLst>
                    <a:ext uri="{A12FA001-AC4F-418D-AE19-62706E023703}">
                      <ahyp:hlinkClr xmlns:ahyp="http://schemas.microsoft.com/office/drawing/2018/hyperlinkcolor" val="tx"/>
                    </a:ext>
                  </a:extLst>
                </a:hlinkClick>
              </a:rPr>
              <a:t>https://www.straitstimes.com/singapore/9-key-proposed-changes-to-the-criminal-procedure-code-and-evidence-act</a:t>
            </a:r>
            <a:endParaRPr lang="en-US" sz="1500" dirty="0">
              <a:latin typeface="Arial" panose="020B0604020202020204" pitchFamily="34" charset="0"/>
            </a:endParaRPr>
          </a:p>
          <a:p>
            <a:r>
              <a:rPr lang="en-US" sz="1500" dirty="0">
                <a:latin typeface="Arial" panose="020B0604020202020204" pitchFamily="34" charset="0"/>
                <a:hlinkClick r:id="rId4">
                  <a:extLst>
                    <a:ext uri="{A12FA001-AC4F-418D-AE19-62706E023703}">
                      <ahyp:hlinkClr xmlns:ahyp="http://schemas.microsoft.com/office/drawing/2018/hyperlinkcolor" val="tx"/>
                    </a:ext>
                  </a:extLst>
                </a:hlinkClick>
              </a:rPr>
              <a:t>https://www.todayonline.com/singapore/further-refinements-criminal-procedure-code-introduced-parliament</a:t>
            </a:r>
            <a:endParaRPr lang="en-US" sz="1500" dirty="0">
              <a:latin typeface="Arial" panose="020B0604020202020204" pitchFamily="34" charset="0"/>
            </a:endParaRPr>
          </a:p>
          <a:p>
            <a:r>
              <a:rPr lang="en-US" sz="1500" dirty="0">
                <a:latin typeface="Arial" panose="020B0604020202020204" pitchFamily="34" charset="0"/>
                <a:hlinkClick r:id="rId5">
                  <a:extLst>
                    <a:ext uri="{A12FA001-AC4F-418D-AE19-62706E023703}">
                      <ahyp:hlinkClr xmlns:ahyp="http://schemas.microsoft.com/office/drawing/2018/hyperlinkcolor" val="tx"/>
                    </a:ext>
                  </a:extLst>
                </a:hlinkClick>
              </a:rPr>
              <a:t>https://www.tnp.sg/news/singapore/proposed-amendments-criminal-procedure-code</a:t>
            </a:r>
            <a:endParaRPr lang="en-US" sz="1500" dirty="0">
              <a:latin typeface="Arial" panose="020B0604020202020204" pitchFamily="34" charset="0"/>
            </a:endParaRPr>
          </a:p>
          <a:p>
            <a:r>
              <a:rPr lang="en-US" sz="1500" dirty="0">
                <a:latin typeface="Arial" panose="020B0604020202020204" pitchFamily="34" charset="0"/>
                <a:hlinkClick r:id="rId6">
                  <a:extLst>
                    <a:ext uri="{A12FA001-AC4F-418D-AE19-62706E023703}">
                      <ahyp:hlinkClr xmlns:ahyp="http://schemas.microsoft.com/office/drawing/2018/hyperlinkcolor" val="tx"/>
                    </a:ext>
                  </a:extLst>
                </a:hlinkClick>
              </a:rPr>
              <a:t>https://www.channelnewsasia.com/news/singapore/jumping-bail-will-be-an-offence-under-already-planned-changes-to-9981116</a:t>
            </a:r>
            <a:endParaRPr lang="en-US" sz="1500" dirty="0">
              <a:latin typeface="Arial" panose="020B0604020202020204" pitchFamily="34" charset="0"/>
            </a:endParaRPr>
          </a:p>
          <a:p>
            <a:endParaRPr lang="en-US" sz="2000" dirty="0">
              <a:latin typeface="Arial" panose="020B0604020202020204" pitchFamily="34" charset="0"/>
            </a:endParaRPr>
          </a:p>
        </p:txBody>
      </p:sp>
      <p:sp>
        <p:nvSpPr>
          <p:cNvPr id="8" name="Rectangle 7">
            <a:extLst>
              <a:ext uri="{FF2B5EF4-FFF2-40B4-BE49-F238E27FC236}">
                <a16:creationId xmlns:a16="http://schemas.microsoft.com/office/drawing/2014/main" id="{8DAF0E8B-B7EB-4D17-BA0B-850CE3A1BD82}"/>
              </a:ext>
            </a:extLst>
          </p:cNvPr>
          <p:cNvSpPr/>
          <p:nvPr/>
        </p:nvSpPr>
        <p:spPr>
          <a:xfrm>
            <a:off x="0" y="1474113"/>
            <a:ext cx="9144000" cy="3847207"/>
          </a:xfrm>
          <a:prstGeom prst="rect">
            <a:avLst/>
          </a:prstGeom>
        </p:spPr>
        <p:txBody>
          <a:bodyPr wrap="square">
            <a:spAutoFit/>
          </a:bodyPr>
          <a:lstStyle/>
          <a:p>
            <a:r>
              <a:rPr lang="en-US" sz="2000" dirty="0">
                <a:solidFill>
                  <a:schemeClr val="accent6"/>
                </a:solidFill>
                <a:latin typeface="Arial" panose="020B0604020202020204" pitchFamily="34" charset="0"/>
              </a:rPr>
              <a:t>Criminal Procedure Code (recent amendments in past 2 years)</a:t>
            </a:r>
          </a:p>
          <a:p>
            <a:r>
              <a:rPr lang="en-US" sz="2000" dirty="0">
                <a:latin typeface="Arial" panose="020B0604020202020204" pitchFamily="34" charset="0"/>
              </a:rPr>
              <a:t>Examples of the amendments include:</a:t>
            </a:r>
          </a:p>
          <a:p>
            <a:pPr marL="342900" indent="-342900" algn="just">
              <a:buFontTx/>
              <a:buChar char="-"/>
            </a:pPr>
            <a:r>
              <a:rPr lang="en-US" sz="2000" dirty="0">
                <a:latin typeface="Arial" panose="020B0604020202020204" pitchFamily="34" charset="0"/>
              </a:rPr>
              <a:t>Introduction of video-recorded statements of vulnerable victims</a:t>
            </a:r>
          </a:p>
          <a:p>
            <a:pPr marL="342900" indent="-342900" algn="just">
              <a:buFontTx/>
              <a:buChar char="-"/>
            </a:pPr>
            <a:r>
              <a:rPr lang="en-US" sz="2000" dirty="0">
                <a:latin typeface="Arial" panose="020B0604020202020204" pitchFamily="34" charset="0"/>
              </a:rPr>
              <a:t>Better protection for victims of sexual crime / child abuse</a:t>
            </a:r>
          </a:p>
          <a:p>
            <a:pPr marL="342900" indent="-342900" algn="just">
              <a:buFontTx/>
              <a:buChar char="-"/>
            </a:pPr>
            <a:r>
              <a:rPr lang="en-US" sz="2000" dirty="0">
                <a:latin typeface="Arial" panose="020B0604020202020204" pitchFamily="34" charset="0"/>
              </a:rPr>
              <a:t>Stricter requirements for re-opening concluded criminal cases</a:t>
            </a:r>
          </a:p>
          <a:p>
            <a:pPr marL="342900" indent="-342900" algn="just">
              <a:buFontTx/>
              <a:buChar char="-"/>
            </a:pPr>
            <a:r>
              <a:rPr lang="en-US" sz="2000" dirty="0">
                <a:latin typeface="Arial" panose="020B0604020202020204" pitchFamily="34" charset="0"/>
              </a:rPr>
              <a:t>Expanding the community sentencing regime </a:t>
            </a:r>
          </a:p>
          <a:p>
            <a:pPr marL="342900" indent="-342900" algn="just">
              <a:buFontTx/>
              <a:buChar char="-"/>
            </a:pPr>
            <a:r>
              <a:rPr lang="en-US" sz="2000" dirty="0">
                <a:latin typeface="Arial" panose="020B0604020202020204" pitchFamily="34" charset="0"/>
              </a:rPr>
              <a:t>Make jumping bail an offence</a:t>
            </a:r>
          </a:p>
          <a:p>
            <a:pPr marL="342900" indent="-342900" algn="just">
              <a:buFontTx/>
              <a:buChar char="-"/>
            </a:pPr>
            <a:r>
              <a:rPr lang="en-US" sz="2000" dirty="0">
                <a:latin typeface="Arial" panose="020B0604020202020204" pitchFamily="34" charset="0"/>
              </a:rPr>
              <a:t>Changes to guidelines for criminal investigations and procedures for criminal hearings / sentencing e.g. selected law enforcement agencies such as CNB get investigative powers and removal of possibility of backdating reformative training. </a:t>
            </a:r>
            <a:endParaRPr lang="en-US" sz="2000" dirty="0">
              <a:solidFill>
                <a:srgbClr val="FF0000"/>
              </a:solidFill>
              <a:latin typeface="Arial" panose="020B0604020202020204" pitchFamily="34" charset="0"/>
            </a:endParaRPr>
          </a:p>
          <a:p>
            <a:pPr marL="342900" indent="-342900" algn="just">
              <a:buFontTx/>
              <a:buChar char="-"/>
            </a:pPr>
            <a:endParaRPr lang="en-US" sz="2000" dirty="0">
              <a:latin typeface="Arial" panose="020B0604020202020204" pitchFamily="34" charset="0"/>
            </a:endParaRPr>
          </a:p>
        </p:txBody>
      </p:sp>
    </p:spTree>
    <p:extLst>
      <p:ext uri="{BB962C8B-B14F-4D97-AF65-F5344CB8AC3E}">
        <p14:creationId xmlns:p14="http://schemas.microsoft.com/office/powerpoint/2010/main" val="1769565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2"/>
            <a:ext cx="7772400" cy="1143000"/>
          </a:xfrm>
        </p:spPr>
        <p:txBody>
          <a:bodyPr>
            <a:normAutofit/>
          </a:bodyPr>
          <a:lstStyle/>
          <a:p>
            <a:r>
              <a:rPr lang="en-US" sz="3200" dirty="0"/>
              <a:t>Takeaways from today?</a:t>
            </a:r>
          </a:p>
        </p:txBody>
      </p:sp>
      <p:sp>
        <p:nvSpPr>
          <p:cNvPr id="3" name="Content Placeholder 2"/>
          <p:cNvSpPr>
            <a:spLocks noGrp="1"/>
          </p:cNvSpPr>
          <p:nvPr>
            <p:ph idx="1"/>
          </p:nvPr>
        </p:nvSpPr>
        <p:spPr>
          <a:xfrm>
            <a:off x="457200" y="1219201"/>
            <a:ext cx="8229600" cy="4921932"/>
          </a:xfrm>
        </p:spPr>
        <p:txBody>
          <a:bodyPr/>
          <a:lstStyle/>
          <a:p>
            <a:pPr marL="457200" lvl="0" indent="-457200">
              <a:buFont typeface="+mj-lt"/>
              <a:buAutoNum type="arabicPeriod"/>
            </a:pPr>
            <a:r>
              <a:rPr lang="en-US" sz="2400" b="0" dirty="0"/>
              <a:t>x</a:t>
            </a:r>
          </a:p>
          <a:p>
            <a:pPr marL="457200" lvl="0" indent="-457200">
              <a:buFont typeface="+mj-lt"/>
              <a:buAutoNum type="arabicPeriod"/>
            </a:pPr>
            <a:endParaRPr lang="en-US" sz="2400" dirty="0"/>
          </a:p>
          <a:p>
            <a:pPr marL="457200" lvl="0" indent="-457200">
              <a:buFont typeface="+mj-lt"/>
              <a:buAutoNum type="arabicPeriod"/>
            </a:pPr>
            <a:r>
              <a:rPr lang="en-US" sz="2400" b="0" dirty="0"/>
              <a:t>x</a:t>
            </a:r>
          </a:p>
          <a:p>
            <a:pPr marL="457200" lvl="0" indent="-457200">
              <a:buFont typeface="+mj-lt"/>
              <a:buAutoNum type="arabicPeriod"/>
            </a:pPr>
            <a:endParaRPr lang="en-US" sz="2400" dirty="0"/>
          </a:p>
          <a:p>
            <a:pPr marL="457200" lvl="0" indent="-457200">
              <a:buFont typeface="+mj-lt"/>
              <a:buAutoNum type="arabicPeriod"/>
            </a:pPr>
            <a:r>
              <a:rPr lang="en-US" sz="2400" b="0" dirty="0"/>
              <a:t>x</a:t>
            </a:r>
          </a:p>
          <a:p>
            <a:pPr marL="457200" lvl="0" indent="-457200">
              <a:buFont typeface="+mj-lt"/>
              <a:buAutoNum type="arabicPeriod"/>
            </a:pPr>
            <a:endParaRPr lang="en-US" sz="2400" dirty="0"/>
          </a:p>
          <a:p>
            <a:pPr marL="457200" lvl="0" indent="-457200">
              <a:buFont typeface="+mj-lt"/>
              <a:buAutoNum type="arabicPeriod"/>
            </a:pPr>
            <a:r>
              <a:rPr lang="en-US" sz="2400" b="0" dirty="0"/>
              <a:t>x</a:t>
            </a:r>
          </a:p>
          <a:p>
            <a:pPr marL="457200" lvl="0" indent="-457200">
              <a:buFont typeface="+mj-lt"/>
              <a:buAutoNum type="arabicPeriod"/>
            </a:pPr>
            <a:endParaRPr lang="en-US" sz="2400" dirty="0"/>
          </a:p>
          <a:p>
            <a:pPr marL="457200" lvl="0" indent="-457200">
              <a:buFont typeface="+mj-lt"/>
              <a:buAutoNum type="arabicPeriod"/>
            </a:pPr>
            <a:r>
              <a:rPr lang="en-US" sz="2400" b="0" dirty="0"/>
              <a:t>x</a:t>
            </a:r>
          </a:p>
          <a:p>
            <a:pPr marL="457200" lvl="0" indent="-457200">
              <a:buFont typeface="Arial" charset="0"/>
              <a:buChar char="•"/>
            </a:pPr>
            <a:endParaRPr lang="en-US" dirty="0"/>
          </a:p>
        </p:txBody>
      </p:sp>
    </p:spTree>
    <p:extLst>
      <p:ext uri="{BB962C8B-B14F-4D97-AF65-F5344CB8AC3E}">
        <p14:creationId xmlns:p14="http://schemas.microsoft.com/office/powerpoint/2010/main" val="4212783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2362200"/>
            <a:ext cx="7772400" cy="762000"/>
          </a:xfrm>
        </p:spPr>
        <p:txBody>
          <a:bodyPr/>
          <a:lstStyle/>
          <a:p>
            <a:pPr eaLnBrk="1" hangingPunct="1"/>
            <a:r>
              <a:rPr lang="en-US" altLang="en-US"/>
              <a:t>End of Part 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68560" y="567390"/>
            <a:ext cx="7772400" cy="1143000"/>
          </a:xfrm>
        </p:spPr>
        <p:txBody>
          <a:bodyPr/>
          <a:lstStyle/>
          <a:p>
            <a:pPr eaLnBrk="1" hangingPunct="1"/>
            <a:r>
              <a:rPr lang="en-US" altLang="en-US" dirty="0"/>
              <a:t>The Functions and </a:t>
            </a:r>
            <a:br>
              <a:rPr lang="en-US" altLang="en-US" dirty="0"/>
            </a:br>
            <a:r>
              <a:rPr lang="en-US" altLang="en-US" dirty="0"/>
              <a:t>Objectives of Punishment</a:t>
            </a:r>
          </a:p>
        </p:txBody>
      </p:sp>
      <p:sp>
        <p:nvSpPr>
          <p:cNvPr id="5123" name="Rectangle 3"/>
          <p:cNvSpPr>
            <a:spLocks noGrp="1" noChangeArrowheads="1"/>
          </p:cNvSpPr>
          <p:nvPr>
            <p:ph idx="1"/>
          </p:nvPr>
        </p:nvSpPr>
        <p:spPr>
          <a:xfrm>
            <a:off x="685800" y="2244768"/>
            <a:ext cx="7772400" cy="4114800"/>
          </a:xfrm>
        </p:spPr>
        <p:txBody>
          <a:bodyPr/>
          <a:lstStyle/>
          <a:p>
            <a:pPr algn="just" eaLnBrk="1" hangingPunct="1">
              <a:buFontTx/>
              <a:buNone/>
            </a:pPr>
            <a:r>
              <a:rPr lang="en-US" altLang="en-US" dirty="0"/>
              <a:t>	Traditionally, society has put forward four (4) objectives or reasons for punishment, these are:</a:t>
            </a:r>
          </a:p>
          <a:p>
            <a:pPr lvl="1" eaLnBrk="1" hangingPunct="1"/>
            <a:r>
              <a:rPr lang="en-US" altLang="en-US" dirty="0">
                <a:solidFill>
                  <a:srgbClr val="0070C0"/>
                </a:solidFill>
              </a:rPr>
              <a:t>Retribution</a:t>
            </a:r>
          </a:p>
          <a:p>
            <a:pPr lvl="1" eaLnBrk="1" hangingPunct="1"/>
            <a:r>
              <a:rPr lang="en-US" altLang="en-US" dirty="0">
                <a:solidFill>
                  <a:srgbClr val="0070C0"/>
                </a:solidFill>
              </a:rPr>
              <a:t>Deterrence</a:t>
            </a:r>
          </a:p>
          <a:p>
            <a:pPr lvl="1" eaLnBrk="1" hangingPunct="1"/>
            <a:r>
              <a:rPr lang="en-US" altLang="en-US" dirty="0">
                <a:solidFill>
                  <a:srgbClr val="0070C0"/>
                </a:solidFill>
              </a:rPr>
              <a:t>Prevention i.e. incapacitation/incarceration</a:t>
            </a:r>
          </a:p>
          <a:p>
            <a:pPr lvl="1" eaLnBrk="1" hangingPunct="1"/>
            <a:r>
              <a:rPr lang="en-US" altLang="en-US" dirty="0">
                <a:solidFill>
                  <a:srgbClr val="0070C0"/>
                </a:solidFill>
              </a:rPr>
              <a:t>Reformation and Rehabilitation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01505" y="337971"/>
            <a:ext cx="7772400" cy="1143000"/>
          </a:xfrm>
        </p:spPr>
        <p:txBody>
          <a:bodyPr/>
          <a:lstStyle/>
          <a:p>
            <a:pPr eaLnBrk="1" hangingPunct="1"/>
            <a:r>
              <a:rPr lang="en-US" altLang="en-US" dirty="0"/>
              <a:t>Punishment: Retribution</a:t>
            </a:r>
          </a:p>
        </p:txBody>
      </p:sp>
      <p:sp>
        <p:nvSpPr>
          <p:cNvPr id="6147" name="Rectangle 3"/>
          <p:cNvSpPr>
            <a:spLocks noGrp="1" noChangeArrowheads="1"/>
          </p:cNvSpPr>
          <p:nvPr>
            <p:ph idx="1"/>
          </p:nvPr>
        </p:nvSpPr>
        <p:spPr>
          <a:xfrm>
            <a:off x="542291" y="1719795"/>
            <a:ext cx="8059418" cy="4114800"/>
          </a:xfrm>
        </p:spPr>
        <p:txBody>
          <a:bodyPr/>
          <a:lstStyle/>
          <a:p>
            <a:pPr algn="just" eaLnBrk="1" hangingPunct="1">
              <a:lnSpc>
                <a:spcPct val="90000"/>
              </a:lnSpc>
            </a:pPr>
            <a:r>
              <a:rPr lang="en-US" altLang="en-US" sz="2800" dirty="0">
                <a:solidFill>
                  <a:srgbClr val="0070C0"/>
                </a:solidFill>
              </a:rPr>
              <a:t>Retribution</a:t>
            </a:r>
            <a:r>
              <a:rPr lang="en-US" altLang="en-US" sz="2800" dirty="0"/>
              <a:t> (act of punishing for wrongdoing)</a:t>
            </a:r>
          </a:p>
          <a:p>
            <a:pPr algn="just" eaLnBrk="1" hangingPunct="1">
              <a:lnSpc>
                <a:spcPct val="90000"/>
              </a:lnSpc>
            </a:pPr>
            <a:r>
              <a:rPr lang="en-US" altLang="en-US" sz="2600" dirty="0"/>
              <a:t>This is a theory suggesting that within society there is a “social equilibrium” of duties, responsibilities and interests </a:t>
            </a:r>
          </a:p>
          <a:p>
            <a:pPr algn="just" eaLnBrk="1" hangingPunct="1">
              <a:lnSpc>
                <a:spcPct val="90000"/>
              </a:lnSpc>
            </a:pPr>
            <a:r>
              <a:rPr lang="en-US" altLang="en-US" sz="2600" dirty="0"/>
              <a:t>The theory regards anyone who disturbs this balance of duties and interests should be held responsible for their actions. A criminal is thought to disturb this balance and must be dealt with  severely</a:t>
            </a:r>
          </a:p>
          <a:p>
            <a:pPr algn="just" eaLnBrk="1" hangingPunct="1">
              <a:lnSpc>
                <a:spcPct val="90000"/>
              </a:lnSpc>
            </a:pPr>
            <a:r>
              <a:rPr lang="en-US" altLang="en-US" sz="2600" dirty="0"/>
              <a:t>Basically, it connotes society’s “hatred” of criminal behavior.</a:t>
            </a:r>
          </a:p>
          <a:p>
            <a:pPr marL="0" indent="0" algn="just" eaLnBrk="1" hangingPunct="1">
              <a:lnSpc>
                <a:spcPct val="90000"/>
              </a:lnSpc>
              <a:buNone/>
            </a:pPr>
            <a:r>
              <a:rPr lang="en-US" altLang="en-US" sz="2600" dirty="0"/>
              <a:t>=&gt; Offender should be </a:t>
            </a:r>
            <a:r>
              <a:rPr lang="en-US" altLang="en-US" sz="2600" dirty="0">
                <a:solidFill>
                  <a:srgbClr val="7030A0"/>
                </a:solidFill>
              </a:rPr>
              <a:t>suitably punished </a:t>
            </a:r>
            <a:r>
              <a:rPr lang="en-US" altLang="en-US" sz="2600" dirty="0"/>
              <a:t>according to his </a:t>
            </a:r>
            <a:r>
              <a:rPr lang="en-US" altLang="en-US" sz="2600" dirty="0">
                <a:solidFill>
                  <a:srgbClr val="7030A0"/>
                </a:solidFill>
              </a:rPr>
              <a:t>culpability </a:t>
            </a:r>
            <a:r>
              <a:rPr lang="en-US" altLang="en-US" sz="2600" dirty="0"/>
              <a:t>and </a:t>
            </a:r>
            <a:r>
              <a:rPr lang="en-US" altLang="en-US" sz="2600" dirty="0">
                <a:solidFill>
                  <a:srgbClr val="7030A0"/>
                </a:solidFill>
              </a:rPr>
              <a:t>seriousness of crime </a:t>
            </a:r>
            <a:r>
              <a:rPr lang="en-US" altLang="en-US" sz="2600" dirty="0"/>
              <a:t>committed</a:t>
            </a:r>
          </a:p>
          <a:p>
            <a:pPr algn="just" eaLnBrk="1" hangingPunct="1">
              <a:lnSpc>
                <a:spcPct val="90000"/>
              </a:lnSpc>
            </a:pPr>
            <a:endParaRPr lang="en-US" altLang="en-US" sz="2600" dirty="0"/>
          </a:p>
          <a:p>
            <a:pPr marL="0" indent="0" algn="just" eaLnBrk="1" hangingPunct="1">
              <a:lnSpc>
                <a:spcPct val="90000"/>
              </a:lnSpc>
              <a:buNone/>
            </a:pPr>
            <a:endParaRPr lang="en-US" altLang="en-US"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EC34624-766F-4304-A09D-39F36888188D}"/>
              </a:ext>
            </a:extLst>
          </p:cNvPr>
          <p:cNvSpPr>
            <a:spLocks noGrp="1" noChangeArrowheads="1"/>
          </p:cNvSpPr>
          <p:nvPr>
            <p:ph type="title"/>
          </p:nvPr>
        </p:nvSpPr>
        <p:spPr>
          <a:xfrm>
            <a:off x="685800" y="309698"/>
            <a:ext cx="7772400" cy="1143000"/>
          </a:xfrm>
        </p:spPr>
        <p:txBody>
          <a:bodyPr/>
          <a:lstStyle/>
          <a:p>
            <a:pPr eaLnBrk="1" hangingPunct="1"/>
            <a:r>
              <a:rPr lang="en-US" altLang="en-US" dirty="0"/>
              <a:t>Punishment: Retribution</a:t>
            </a:r>
          </a:p>
        </p:txBody>
      </p:sp>
      <p:sp>
        <p:nvSpPr>
          <p:cNvPr id="4" name="TextBox 3">
            <a:extLst>
              <a:ext uri="{FF2B5EF4-FFF2-40B4-BE49-F238E27FC236}">
                <a16:creationId xmlns:a16="http://schemas.microsoft.com/office/drawing/2014/main" id="{1E19330C-678A-4823-8565-D5C3D046C6AD}"/>
              </a:ext>
            </a:extLst>
          </p:cNvPr>
          <p:cNvSpPr txBox="1"/>
          <p:nvPr/>
        </p:nvSpPr>
        <p:spPr>
          <a:xfrm>
            <a:off x="1567512" y="4421454"/>
            <a:ext cx="2714625" cy="1200329"/>
          </a:xfrm>
          <a:prstGeom prst="rect">
            <a:avLst/>
          </a:prstGeom>
          <a:noFill/>
        </p:spPr>
        <p:txBody>
          <a:bodyPr wrap="square" rtlCol="0">
            <a:spAutoFit/>
          </a:bodyPr>
          <a:lstStyle/>
          <a:p>
            <a:r>
              <a:rPr lang="en-US" dirty="0">
                <a:latin typeface="Arial" panose="020B0604020202020204" pitchFamily="34" charset="0"/>
              </a:rPr>
              <a:t>For capital offences such as murder.</a:t>
            </a:r>
          </a:p>
        </p:txBody>
      </p:sp>
    </p:spTree>
    <p:extLst>
      <p:ext uri="{BB962C8B-B14F-4D97-AF65-F5344CB8AC3E}">
        <p14:creationId xmlns:p14="http://schemas.microsoft.com/office/powerpoint/2010/main" val="198028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6996" y="361950"/>
            <a:ext cx="7772400" cy="1143000"/>
          </a:xfrm>
        </p:spPr>
        <p:txBody>
          <a:bodyPr/>
          <a:lstStyle/>
          <a:p>
            <a:pPr eaLnBrk="1" hangingPunct="1"/>
            <a:r>
              <a:rPr lang="en-US" altLang="en-US" dirty="0"/>
              <a:t>Punishment: Deterrence</a:t>
            </a:r>
          </a:p>
        </p:txBody>
      </p:sp>
      <p:sp>
        <p:nvSpPr>
          <p:cNvPr id="7171" name="Rectangle 3"/>
          <p:cNvSpPr>
            <a:spLocks noGrp="1" noChangeArrowheads="1"/>
          </p:cNvSpPr>
          <p:nvPr>
            <p:ph idx="1"/>
          </p:nvPr>
        </p:nvSpPr>
        <p:spPr/>
        <p:txBody>
          <a:bodyPr/>
          <a:lstStyle/>
          <a:p>
            <a:pPr eaLnBrk="1" hangingPunct="1">
              <a:lnSpc>
                <a:spcPct val="90000"/>
              </a:lnSpc>
            </a:pPr>
            <a:r>
              <a:rPr lang="en-US" altLang="en-US" sz="3000" dirty="0">
                <a:solidFill>
                  <a:srgbClr val="0070C0"/>
                </a:solidFill>
              </a:rPr>
              <a:t>Deter</a:t>
            </a:r>
            <a:r>
              <a:rPr lang="en-US" altLang="en-US" sz="3000" dirty="0"/>
              <a:t> (to discourage, restrain)</a:t>
            </a:r>
          </a:p>
          <a:p>
            <a:pPr algn="just" eaLnBrk="1" hangingPunct="1">
              <a:lnSpc>
                <a:spcPct val="90000"/>
              </a:lnSpc>
            </a:pPr>
            <a:r>
              <a:rPr lang="en-US" altLang="en-US" sz="2600" dirty="0"/>
              <a:t>Essentially, the purpose here is to discourage the commission of similar crimes/offences in future</a:t>
            </a:r>
          </a:p>
          <a:p>
            <a:pPr algn="just" eaLnBrk="1" hangingPunct="1">
              <a:lnSpc>
                <a:spcPct val="90000"/>
              </a:lnSpc>
            </a:pPr>
            <a:r>
              <a:rPr lang="en-US" altLang="en-US" sz="2600" dirty="0"/>
              <a:t>It may be specific as applying to that particular offender/criminal to discourage him from reoffending</a:t>
            </a:r>
          </a:p>
          <a:p>
            <a:pPr algn="just" eaLnBrk="1" hangingPunct="1">
              <a:lnSpc>
                <a:spcPct val="90000"/>
              </a:lnSpc>
            </a:pPr>
            <a:r>
              <a:rPr lang="en-US" altLang="en-US" sz="2600" dirty="0"/>
              <a:t>In a wider perspective, it may also be general as applying to society or the public as a whole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9A60E9-86F5-4618-BD51-EDF2B65DA3F9}"/>
              </a:ext>
            </a:extLst>
          </p:cNvPr>
          <p:cNvSpPr>
            <a:spLocks noGrp="1"/>
          </p:cNvSpPr>
          <p:nvPr>
            <p:ph idx="1"/>
          </p:nvPr>
        </p:nvSpPr>
        <p:spPr>
          <a:xfrm>
            <a:off x="1043608" y="5869632"/>
            <a:ext cx="7772400" cy="871736"/>
          </a:xfrm>
        </p:spPr>
        <p:txBody>
          <a:bodyPr/>
          <a:lstStyle/>
          <a:p>
            <a:pPr marL="0" indent="0">
              <a:buNone/>
            </a:pPr>
            <a:r>
              <a:rPr lang="en-US" sz="2000" dirty="0">
                <a:hlinkClick r:id="rId2">
                  <a:extLst>
                    <a:ext uri="{A12FA001-AC4F-418D-AE19-62706E023703}">
                      <ahyp:hlinkClr xmlns:ahyp="http://schemas.microsoft.com/office/drawing/2018/hyperlinkcolor" val="tx"/>
                    </a:ext>
                  </a:extLst>
                </a:hlinkClick>
              </a:rPr>
              <a:t>https://www.gov.sg/news/content/today-online---laws-passed-to-impose-harsher-penalties-for-dangerous-drivers</a:t>
            </a:r>
            <a:endParaRPr lang="en-US" sz="2000" dirty="0"/>
          </a:p>
        </p:txBody>
      </p:sp>
      <p:sp>
        <p:nvSpPr>
          <p:cNvPr id="4" name="Rectangle 2">
            <a:extLst>
              <a:ext uri="{FF2B5EF4-FFF2-40B4-BE49-F238E27FC236}">
                <a16:creationId xmlns:a16="http://schemas.microsoft.com/office/drawing/2014/main" id="{0040316A-4A6A-4EBB-928F-E97E2B245DB3}"/>
              </a:ext>
            </a:extLst>
          </p:cNvPr>
          <p:cNvSpPr>
            <a:spLocks noGrp="1" noChangeArrowheads="1"/>
          </p:cNvSpPr>
          <p:nvPr>
            <p:ph type="title"/>
          </p:nvPr>
        </p:nvSpPr>
        <p:spPr>
          <a:xfrm>
            <a:off x="685800" y="439886"/>
            <a:ext cx="7772400" cy="1143000"/>
          </a:xfrm>
        </p:spPr>
        <p:txBody>
          <a:bodyPr/>
          <a:lstStyle/>
          <a:p>
            <a:pPr eaLnBrk="1" hangingPunct="1"/>
            <a:r>
              <a:rPr lang="en-US" altLang="en-US" dirty="0"/>
              <a:t>Punishment: Deterrence</a:t>
            </a:r>
            <a:br>
              <a:rPr lang="en-US" altLang="en-US" dirty="0"/>
            </a:br>
            <a:r>
              <a:rPr lang="en-US" altLang="en-US" dirty="0" err="1"/>
              <a:t>Eg</a:t>
            </a:r>
            <a:r>
              <a:rPr lang="en-US" altLang="en-US" dirty="0"/>
              <a:t>; Drug offences</a:t>
            </a:r>
          </a:p>
        </p:txBody>
      </p:sp>
    </p:spTree>
    <p:extLst>
      <p:ext uri="{BB962C8B-B14F-4D97-AF65-F5344CB8AC3E}">
        <p14:creationId xmlns:p14="http://schemas.microsoft.com/office/powerpoint/2010/main" val="4227031198"/>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3145</Words>
  <Application>Microsoft Office PowerPoint</Application>
  <PresentationFormat>On-screen Show (4:3)</PresentationFormat>
  <Paragraphs>281</Paragraphs>
  <Slides>43</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SelaneWebSTTwenty</vt:lpstr>
      <vt:lpstr>Arial</vt:lpstr>
      <vt:lpstr>Calibri</vt:lpstr>
      <vt:lpstr>Symbol</vt:lpstr>
      <vt:lpstr>Times New Roman</vt:lpstr>
      <vt:lpstr>Wingdings</vt:lpstr>
      <vt:lpstr>Default Design</vt:lpstr>
      <vt:lpstr>COMPUTER LAW &amp; INVESTIGATION</vt:lpstr>
      <vt:lpstr>Criminal Law &amp; Policy</vt:lpstr>
      <vt:lpstr>Types of Punishment</vt:lpstr>
      <vt:lpstr>Types of Punishment</vt:lpstr>
      <vt:lpstr>The Functions and  Objectives of Punishment</vt:lpstr>
      <vt:lpstr>Punishment: Retribution</vt:lpstr>
      <vt:lpstr>Punishment: Retribution</vt:lpstr>
      <vt:lpstr>Punishment: Deterrence</vt:lpstr>
      <vt:lpstr>Punishment: Deterrence Eg; Drug offences</vt:lpstr>
      <vt:lpstr>Punishment: Prevention Incarceration &amp; Incapacitation</vt:lpstr>
      <vt:lpstr>Punishment: Prevention Incarceration &amp; Incapacitation</vt:lpstr>
      <vt:lpstr>Punishment: Reformation  and Rehabilitation</vt:lpstr>
      <vt:lpstr>Punishment: Reformation  and Rehabilitation</vt:lpstr>
      <vt:lpstr>The Functions and  Objectives of Punishment</vt:lpstr>
      <vt:lpstr>The Functions and  Objectives of Punishment</vt:lpstr>
      <vt:lpstr>Definition of  a Crime</vt:lpstr>
      <vt:lpstr>Do You Know Singapore’s Laws?</vt:lpstr>
      <vt:lpstr>Classification of Criminal Law</vt:lpstr>
      <vt:lpstr>Substantive Criminal Law</vt:lpstr>
      <vt:lpstr>Procedural Criminal Law</vt:lpstr>
      <vt:lpstr>Sources of Criminal Law</vt:lpstr>
      <vt:lpstr>The Penal Code</vt:lpstr>
      <vt:lpstr>The Penal Code</vt:lpstr>
      <vt:lpstr>The Penal Code</vt:lpstr>
      <vt:lpstr>The Penal Code</vt:lpstr>
      <vt:lpstr>The Penal Code</vt:lpstr>
      <vt:lpstr>Updates to Penal Code</vt:lpstr>
      <vt:lpstr>The Criminal  Procedure Code</vt:lpstr>
      <vt:lpstr>Criminal Procedure Code</vt:lpstr>
      <vt:lpstr>The Criminal  Procedure Code</vt:lpstr>
      <vt:lpstr>Who is the Police Officer?</vt:lpstr>
      <vt:lpstr>How Police Officers Investigate Crime</vt:lpstr>
      <vt:lpstr>Arrestable Offences</vt:lpstr>
      <vt:lpstr>With Warrant or Without Warrant</vt:lpstr>
      <vt:lpstr>First Schedule, CPC</vt:lpstr>
      <vt:lpstr>Arrestable Offences</vt:lpstr>
      <vt:lpstr>Bailable and  Non-bailable offences</vt:lpstr>
      <vt:lpstr>Bailable and Non-bailable offences</vt:lpstr>
      <vt:lpstr>Bailable and Non-bailable offences</vt:lpstr>
      <vt:lpstr>Updates to  Criminal Procedure Code</vt:lpstr>
      <vt:lpstr>Updates to  Criminal Procedure Code</vt:lpstr>
      <vt:lpstr>Takeaways from today?</vt:lpstr>
      <vt:lpstr>End of Part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LAW &amp; INVESTIGATION</dc:title>
  <dc:creator>George</dc:creator>
  <cp:lastModifiedBy>Jerry Loo</cp:lastModifiedBy>
  <cp:revision>339</cp:revision>
  <dcterms:created xsi:type="dcterms:W3CDTF">2007-10-04T14:49:08Z</dcterms:created>
  <dcterms:modified xsi:type="dcterms:W3CDTF">2019-11-07T09:20:37Z</dcterms:modified>
</cp:coreProperties>
</file>