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30" r:id="rId2"/>
    <p:sldId id="260" r:id="rId3"/>
    <p:sldId id="339" r:id="rId4"/>
    <p:sldId id="258" r:id="rId5"/>
    <p:sldId id="259" r:id="rId6"/>
    <p:sldId id="302" r:id="rId7"/>
    <p:sldId id="303" r:id="rId8"/>
    <p:sldId id="266" r:id="rId9"/>
    <p:sldId id="267" r:id="rId10"/>
    <p:sldId id="268" r:id="rId11"/>
    <p:sldId id="331" r:id="rId12"/>
    <p:sldId id="257" r:id="rId13"/>
    <p:sldId id="270" r:id="rId14"/>
    <p:sldId id="272" r:id="rId15"/>
    <p:sldId id="332" r:id="rId16"/>
    <p:sldId id="273" r:id="rId17"/>
    <p:sldId id="274" r:id="rId18"/>
    <p:sldId id="304" r:id="rId19"/>
    <p:sldId id="333" r:id="rId20"/>
    <p:sldId id="275" r:id="rId21"/>
    <p:sldId id="276" r:id="rId22"/>
    <p:sldId id="277" r:id="rId23"/>
    <p:sldId id="305" r:id="rId24"/>
    <p:sldId id="278" r:id="rId25"/>
    <p:sldId id="334" r:id="rId26"/>
    <p:sldId id="279" r:id="rId27"/>
    <p:sldId id="280" r:id="rId28"/>
    <p:sldId id="281" r:id="rId29"/>
    <p:sldId id="282" r:id="rId30"/>
    <p:sldId id="283" r:id="rId31"/>
    <p:sldId id="284" r:id="rId32"/>
    <p:sldId id="285" r:id="rId33"/>
    <p:sldId id="286" r:id="rId34"/>
    <p:sldId id="338" r:id="rId35"/>
    <p:sldId id="287" r:id="rId36"/>
    <p:sldId id="288" r:id="rId37"/>
    <p:sldId id="289" r:id="rId38"/>
    <p:sldId id="290" r:id="rId39"/>
    <p:sldId id="291" r:id="rId40"/>
    <p:sldId id="335" r:id="rId41"/>
    <p:sldId id="336" r:id="rId42"/>
    <p:sldId id="271" r:id="rId43"/>
    <p:sldId id="293" r:id="rId44"/>
    <p:sldId id="294" r:id="rId45"/>
    <p:sldId id="295" r:id="rId46"/>
    <p:sldId id="296" r:id="rId47"/>
    <p:sldId id="292" r:id="rId48"/>
    <p:sldId id="297" r:id="rId49"/>
    <p:sldId id="298" r:id="rId50"/>
    <p:sldId id="299" r:id="rId51"/>
    <p:sldId id="300" r:id="rId52"/>
    <p:sldId id="301" r:id="rId53"/>
    <p:sldId id="328" r:id="rId54"/>
    <p:sldId id="329"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86376" autoAdjust="0"/>
  </p:normalViewPr>
  <p:slideViewPr>
    <p:cSldViewPr>
      <p:cViewPr varScale="1">
        <p:scale>
          <a:sx n="57" d="100"/>
          <a:sy n="57" d="100"/>
        </p:scale>
        <p:origin x="159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09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8875C786-6E23-4C82-9699-0C89C9E43AE1}" type="datetimeFigureOut">
              <a:rPr lang="en-US" smtClean="0"/>
              <a:pPr/>
              <a:t>11/13/2019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ED3DACED-8C2B-4996-9563-D0E41AB99515}" type="slidenum">
              <a:rPr lang="en-US" smtClean="0"/>
              <a:pPr/>
              <a:t>‹#›</a:t>
            </a:fld>
            <a:endParaRPr lang="en-US" dirty="0"/>
          </a:p>
        </p:txBody>
      </p:sp>
    </p:spTree>
    <p:extLst>
      <p:ext uri="{BB962C8B-B14F-4D97-AF65-F5344CB8AC3E}">
        <p14:creationId xmlns:p14="http://schemas.microsoft.com/office/powerpoint/2010/main" val="428533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ingaporepubliclaw.com/2015/03/11/protecting-human-rights-singapor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DACED-8C2B-4996-9563-D0E41AB99515}" type="slidenum">
              <a:rPr lang="en-US" smtClean="0"/>
              <a:t>6</a:t>
            </a:fld>
            <a:endParaRPr lang="en-US"/>
          </a:p>
        </p:txBody>
      </p:sp>
    </p:spTree>
    <p:extLst>
      <p:ext uri="{BB962C8B-B14F-4D97-AF65-F5344CB8AC3E}">
        <p14:creationId xmlns:p14="http://schemas.microsoft.com/office/powerpoint/2010/main" val="408972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DACED-8C2B-4996-9563-D0E41AB99515}" type="slidenum">
              <a:rPr lang="en-US" smtClean="0"/>
              <a:t>48</a:t>
            </a:fld>
            <a:endParaRPr lang="en-US"/>
          </a:p>
        </p:txBody>
      </p:sp>
    </p:spTree>
    <p:extLst>
      <p:ext uri="{BB962C8B-B14F-4D97-AF65-F5344CB8AC3E}">
        <p14:creationId xmlns:p14="http://schemas.microsoft.com/office/powerpoint/2010/main" val="323846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The procedure in the High Court is outlined in </a:t>
            </a:r>
            <a:r>
              <a:rPr lang="en-US" altLang="en-US" sz="1200" dirty="0">
                <a:solidFill>
                  <a:srgbClr val="00B050"/>
                </a:solidFill>
              </a:rPr>
              <a:t>Sections 187 to 194 of the CPC  - repealed.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B050"/>
                </a:solidFill>
              </a:rPr>
              <a:t>Procedure at trial s230 CPC</a:t>
            </a:r>
          </a:p>
          <a:p>
            <a:endParaRPr lang="en-US" dirty="0"/>
          </a:p>
        </p:txBody>
      </p:sp>
      <p:sp>
        <p:nvSpPr>
          <p:cNvPr id="4" name="Slide Number Placeholder 3"/>
          <p:cNvSpPr>
            <a:spLocks noGrp="1"/>
          </p:cNvSpPr>
          <p:nvPr>
            <p:ph type="sldNum" sz="quarter" idx="5"/>
          </p:nvPr>
        </p:nvSpPr>
        <p:spPr/>
        <p:txBody>
          <a:bodyPr/>
          <a:lstStyle/>
          <a:p>
            <a:fld id="{ED3DACED-8C2B-4996-9563-D0E41AB99515}" type="slidenum">
              <a:rPr lang="en-US" smtClean="0"/>
              <a:t>51</a:t>
            </a:fld>
            <a:endParaRPr lang="en-US"/>
          </a:p>
        </p:txBody>
      </p:sp>
    </p:spTree>
    <p:extLst>
      <p:ext uri="{BB962C8B-B14F-4D97-AF65-F5344CB8AC3E}">
        <p14:creationId xmlns:p14="http://schemas.microsoft.com/office/powerpoint/2010/main" val="2188622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cs typeface="Arial" charset="0"/>
            </a:endParaRPr>
          </a:p>
        </p:txBody>
      </p:sp>
      <p:sp>
        <p:nvSpPr>
          <p:cNvPr id="4" name="Slide Number Placeholder 3"/>
          <p:cNvSpPr>
            <a:spLocks noGrp="1"/>
          </p:cNvSpPr>
          <p:nvPr>
            <p:ph type="sldNum" sz="quarter" idx="10"/>
          </p:nvPr>
        </p:nvSpPr>
        <p:spPr/>
        <p:txBody>
          <a:bodyPr/>
          <a:lstStyle/>
          <a:p>
            <a:pPr>
              <a:defRPr/>
            </a:pPr>
            <a:fld id="{8B180921-11E6-FA40-8141-1F86E94BC460}" type="slidenum">
              <a:rPr lang="en-AU" smtClean="0"/>
              <a:pPr>
                <a:defRPr/>
              </a:pPr>
              <a:t>53</a:t>
            </a:fld>
            <a:endParaRPr lang="en-AU"/>
          </a:p>
        </p:txBody>
      </p:sp>
    </p:spTree>
    <p:extLst>
      <p:ext uri="{BB962C8B-B14F-4D97-AF65-F5344CB8AC3E}">
        <p14:creationId xmlns:p14="http://schemas.microsoft.com/office/powerpoint/2010/main" val="68371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what extent must investigations be hindered before the prosecution discharges its burden? </a:t>
            </a:r>
          </a:p>
          <a:p>
            <a:r>
              <a:rPr lang="en-US" dirty="0"/>
              <a:t>Is it enough for there to be a risk that investigations may be </a:t>
            </a:r>
            <a:r>
              <a:rPr lang="en-US" dirty="0" err="1"/>
              <a:t>jeopardised</a:t>
            </a:r>
            <a:r>
              <a:rPr lang="en-US" dirty="0"/>
              <a:t>? </a:t>
            </a:r>
          </a:p>
          <a:p>
            <a:r>
              <a:rPr lang="en-US" dirty="0"/>
              <a:t>Does it matter how serious the committed offence is? If the police and prosecution explain in good faith how allowing access to counsel would </a:t>
            </a:r>
            <a:r>
              <a:rPr lang="en-US" dirty="0" err="1"/>
              <a:t>jeopardise</a:t>
            </a:r>
            <a:r>
              <a:rPr lang="en-US" dirty="0"/>
              <a:t> investigations, is the Court really in a position to disagree?</a:t>
            </a:r>
          </a:p>
          <a:p>
            <a:r>
              <a:rPr lang="en-US" dirty="0"/>
              <a:t>And if not, what margin of appreciation should be given to the police?</a:t>
            </a:r>
          </a:p>
        </p:txBody>
      </p:sp>
      <p:sp>
        <p:nvSpPr>
          <p:cNvPr id="4" name="Slide Number Placeholder 3"/>
          <p:cNvSpPr>
            <a:spLocks noGrp="1"/>
          </p:cNvSpPr>
          <p:nvPr>
            <p:ph type="sldNum" sz="quarter" idx="5"/>
          </p:nvPr>
        </p:nvSpPr>
        <p:spPr/>
        <p:txBody>
          <a:bodyPr/>
          <a:lstStyle/>
          <a:p>
            <a:fld id="{ED3DACED-8C2B-4996-9563-D0E41AB99515}" type="slidenum">
              <a:rPr lang="en-US" smtClean="0"/>
              <a:t>19</a:t>
            </a:fld>
            <a:endParaRPr lang="en-US"/>
          </a:p>
        </p:txBody>
      </p:sp>
    </p:spTree>
    <p:extLst>
      <p:ext uri="{BB962C8B-B14F-4D97-AF65-F5344CB8AC3E}">
        <p14:creationId xmlns:p14="http://schemas.microsoft.com/office/powerpoint/2010/main" val="74049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https://singaporepubliclaw.com/2015/03/11/protecting-human-rights-singapore/</a:t>
            </a:r>
            <a:endParaRPr lang="en-US" dirty="0"/>
          </a:p>
        </p:txBody>
      </p:sp>
      <p:sp>
        <p:nvSpPr>
          <p:cNvPr id="4" name="Slide Number Placeholder 3"/>
          <p:cNvSpPr>
            <a:spLocks noGrp="1"/>
          </p:cNvSpPr>
          <p:nvPr>
            <p:ph type="sldNum" sz="quarter" idx="5"/>
          </p:nvPr>
        </p:nvSpPr>
        <p:spPr/>
        <p:txBody>
          <a:bodyPr/>
          <a:lstStyle/>
          <a:p>
            <a:fld id="{ED3DACED-8C2B-4996-9563-D0E41AB99515}" type="slidenum">
              <a:rPr lang="en-US" smtClean="0"/>
              <a:t>20</a:t>
            </a:fld>
            <a:endParaRPr lang="en-US"/>
          </a:p>
        </p:txBody>
      </p:sp>
    </p:spTree>
    <p:extLst>
      <p:ext uri="{BB962C8B-B14F-4D97-AF65-F5344CB8AC3E}">
        <p14:creationId xmlns:p14="http://schemas.microsoft.com/office/powerpoint/2010/main" val="408661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DACED-8C2B-4996-9563-D0E41AB99515}" type="slidenum">
              <a:rPr lang="en-US" smtClean="0"/>
              <a:t>24</a:t>
            </a:fld>
            <a:endParaRPr lang="en-US"/>
          </a:p>
        </p:txBody>
      </p:sp>
    </p:spTree>
    <p:extLst>
      <p:ext uri="{BB962C8B-B14F-4D97-AF65-F5344CB8AC3E}">
        <p14:creationId xmlns:p14="http://schemas.microsoft.com/office/powerpoint/2010/main" val="244286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S157(c) Evidence Act</a:t>
            </a:r>
          </a:p>
        </p:txBody>
      </p:sp>
      <p:sp>
        <p:nvSpPr>
          <p:cNvPr id="4" name="Slide Number Placeholder 3"/>
          <p:cNvSpPr>
            <a:spLocks noGrp="1"/>
          </p:cNvSpPr>
          <p:nvPr>
            <p:ph type="sldNum" sz="quarter" idx="5"/>
          </p:nvPr>
        </p:nvSpPr>
        <p:spPr/>
        <p:txBody>
          <a:bodyPr/>
          <a:lstStyle/>
          <a:p>
            <a:fld id="{ED3DACED-8C2B-4996-9563-D0E41AB99515}" type="slidenum">
              <a:rPr lang="en-US" smtClean="0"/>
              <a:t>32</a:t>
            </a:fld>
            <a:endParaRPr lang="en-US"/>
          </a:p>
        </p:txBody>
      </p:sp>
    </p:spTree>
    <p:extLst>
      <p:ext uri="{BB962C8B-B14F-4D97-AF65-F5344CB8AC3E}">
        <p14:creationId xmlns:p14="http://schemas.microsoft.com/office/powerpoint/2010/main" val="211820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 – s14 CPC</a:t>
            </a:r>
          </a:p>
          <a:p>
            <a:r>
              <a:rPr lang="en-US" dirty="0"/>
              <a:t>Witness statements – s 22 CPC</a:t>
            </a:r>
          </a:p>
          <a:p>
            <a:r>
              <a:rPr lang="en-US" dirty="0"/>
              <a:t>Cautioned statements – s23 CPC</a:t>
            </a:r>
          </a:p>
        </p:txBody>
      </p:sp>
      <p:sp>
        <p:nvSpPr>
          <p:cNvPr id="4" name="Slide Number Placeholder 3"/>
          <p:cNvSpPr>
            <a:spLocks noGrp="1"/>
          </p:cNvSpPr>
          <p:nvPr>
            <p:ph type="sldNum" sz="quarter" idx="5"/>
          </p:nvPr>
        </p:nvSpPr>
        <p:spPr/>
        <p:txBody>
          <a:bodyPr/>
          <a:lstStyle/>
          <a:p>
            <a:fld id="{ED3DACED-8C2B-4996-9563-D0E41AB99515}" type="slidenum">
              <a:rPr lang="en-US" smtClean="0"/>
              <a:t>33</a:t>
            </a:fld>
            <a:endParaRPr lang="en-US"/>
          </a:p>
        </p:txBody>
      </p:sp>
    </p:spTree>
    <p:extLst>
      <p:ext uri="{BB962C8B-B14F-4D97-AF65-F5344CB8AC3E}">
        <p14:creationId xmlns:p14="http://schemas.microsoft.com/office/powerpoint/2010/main" val="2547331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23 CPC</a:t>
            </a:r>
          </a:p>
        </p:txBody>
      </p:sp>
      <p:sp>
        <p:nvSpPr>
          <p:cNvPr id="4" name="Slide Number Placeholder 3"/>
          <p:cNvSpPr>
            <a:spLocks noGrp="1"/>
          </p:cNvSpPr>
          <p:nvPr>
            <p:ph type="sldNum" sz="quarter" idx="5"/>
          </p:nvPr>
        </p:nvSpPr>
        <p:spPr/>
        <p:txBody>
          <a:bodyPr/>
          <a:lstStyle/>
          <a:p>
            <a:fld id="{ED3DACED-8C2B-4996-9563-D0E41AB99515}" type="slidenum">
              <a:rPr lang="en-US" smtClean="0"/>
              <a:t>34</a:t>
            </a:fld>
            <a:endParaRPr lang="en-US"/>
          </a:p>
        </p:txBody>
      </p:sp>
    </p:spTree>
    <p:extLst>
      <p:ext uri="{BB962C8B-B14F-4D97-AF65-F5344CB8AC3E}">
        <p14:creationId xmlns:p14="http://schemas.microsoft.com/office/powerpoint/2010/main" val="1540447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S125 CPC</a:t>
            </a:r>
          </a:p>
        </p:txBody>
      </p:sp>
      <p:sp>
        <p:nvSpPr>
          <p:cNvPr id="4" name="Slide Number Placeholder 3"/>
          <p:cNvSpPr>
            <a:spLocks noGrp="1"/>
          </p:cNvSpPr>
          <p:nvPr>
            <p:ph type="sldNum" sz="quarter" idx="5"/>
          </p:nvPr>
        </p:nvSpPr>
        <p:spPr/>
        <p:txBody>
          <a:bodyPr/>
          <a:lstStyle/>
          <a:p>
            <a:fld id="{ED3DACED-8C2B-4996-9563-D0E41AB99515}" type="slidenum">
              <a:rPr lang="en-US" smtClean="0"/>
              <a:t>44</a:t>
            </a:fld>
            <a:endParaRPr lang="en-US"/>
          </a:p>
        </p:txBody>
      </p:sp>
    </p:spTree>
    <p:extLst>
      <p:ext uri="{BB962C8B-B14F-4D97-AF65-F5344CB8AC3E}">
        <p14:creationId xmlns:p14="http://schemas.microsoft.com/office/powerpoint/2010/main" val="3065154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132 CPC – one offence per charge</a:t>
            </a:r>
          </a:p>
          <a:p>
            <a:r>
              <a:rPr lang="en-US" dirty="0"/>
              <a:t>S133 CPC – joinder of similar offences</a:t>
            </a:r>
          </a:p>
          <a:p>
            <a:r>
              <a:rPr lang="en-US" dirty="0"/>
              <a:t>S128 CPC – court may alter charge</a:t>
            </a:r>
          </a:p>
        </p:txBody>
      </p:sp>
      <p:sp>
        <p:nvSpPr>
          <p:cNvPr id="4" name="Slide Number Placeholder 3"/>
          <p:cNvSpPr>
            <a:spLocks noGrp="1"/>
          </p:cNvSpPr>
          <p:nvPr>
            <p:ph type="sldNum" sz="quarter" idx="5"/>
          </p:nvPr>
        </p:nvSpPr>
        <p:spPr/>
        <p:txBody>
          <a:bodyPr/>
          <a:lstStyle/>
          <a:p>
            <a:fld id="{ED3DACED-8C2B-4996-9563-D0E41AB99515}" type="slidenum">
              <a:rPr lang="en-US" smtClean="0"/>
              <a:t>46</a:t>
            </a:fld>
            <a:endParaRPr lang="en-US"/>
          </a:p>
        </p:txBody>
      </p:sp>
    </p:spTree>
    <p:extLst>
      <p:ext uri="{BB962C8B-B14F-4D97-AF65-F5344CB8AC3E}">
        <p14:creationId xmlns:p14="http://schemas.microsoft.com/office/powerpoint/2010/main" val="2267502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826E120-BE17-4FD9-A3D3-4474533F3A23}" type="slidenum">
              <a:rPr lang="en-US" altLang="en-US"/>
              <a:pPr>
                <a:defRPr/>
              </a:pPr>
              <a:t>‹#›</a:t>
            </a:fld>
            <a:endParaRPr lang="en-US" altLang="en-US"/>
          </a:p>
        </p:txBody>
      </p:sp>
    </p:spTree>
    <p:extLst>
      <p:ext uri="{BB962C8B-B14F-4D97-AF65-F5344CB8AC3E}">
        <p14:creationId xmlns:p14="http://schemas.microsoft.com/office/powerpoint/2010/main" val="201504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1DB493-77A3-4149-A02A-5C36DC8B0B3A}" type="slidenum">
              <a:rPr lang="en-US" altLang="en-US"/>
              <a:pPr>
                <a:defRPr/>
              </a:pPr>
              <a:t>‹#›</a:t>
            </a:fld>
            <a:endParaRPr lang="en-US" altLang="en-US"/>
          </a:p>
        </p:txBody>
      </p:sp>
    </p:spTree>
    <p:extLst>
      <p:ext uri="{BB962C8B-B14F-4D97-AF65-F5344CB8AC3E}">
        <p14:creationId xmlns:p14="http://schemas.microsoft.com/office/powerpoint/2010/main" val="276637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1446CA-967C-4A1D-A56D-EECA1DE86B70}" type="slidenum">
              <a:rPr lang="en-US" altLang="en-US"/>
              <a:pPr>
                <a:defRPr/>
              </a:pPr>
              <a:t>‹#›</a:t>
            </a:fld>
            <a:endParaRPr lang="en-US" altLang="en-US"/>
          </a:p>
        </p:txBody>
      </p:sp>
    </p:spTree>
    <p:extLst>
      <p:ext uri="{BB962C8B-B14F-4D97-AF65-F5344CB8AC3E}">
        <p14:creationId xmlns:p14="http://schemas.microsoft.com/office/powerpoint/2010/main" val="2263682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SG"/>
          </a:p>
        </p:txBody>
      </p:sp>
      <p:sp>
        <p:nvSpPr>
          <p:cNvPr id="3" name="SmartArt Placeholder 2"/>
          <p:cNvSpPr>
            <a:spLocks noGrp="1"/>
          </p:cNvSpPr>
          <p:nvPr>
            <p:ph type="dgm" idx="1"/>
          </p:nvPr>
        </p:nvSpPr>
        <p:spPr>
          <a:xfrm>
            <a:off x="685800" y="1981200"/>
            <a:ext cx="7772400" cy="4114800"/>
          </a:xfrm>
        </p:spPr>
        <p:txBody>
          <a:bodyPr/>
          <a:lstStyle/>
          <a:p>
            <a:pPr lvl="0"/>
            <a:endParaRPr lang="en-SG"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CB626E-AE08-4226-954D-EA4BECB08A3D}" type="slidenum">
              <a:rPr lang="en-US" altLang="en-US"/>
              <a:pPr>
                <a:defRPr/>
              </a:pPr>
              <a:t>‹#›</a:t>
            </a:fld>
            <a:endParaRPr lang="en-US" altLang="en-US"/>
          </a:p>
        </p:txBody>
      </p:sp>
    </p:spTree>
    <p:extLst>
      <p:ext uri="{BB962C8B-B14F-4D97-AF65-F5344CB8AC3E}">
        <p14:creationId xmlns:p14="http://schemas.microsoft.com/office/powerpoint/2010/main" val="2091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1DD56FB-733A-40B0-8680-D512DA429242}" type="slidenum">
              <a:rPr lang="en-US" altLang="en-US"/>
              <a:pPr>
                <a:defRPr/>
              </a:pPr>
              <a:t>‹#›</a:t>
            </a:fld>
            <a:endParaRPr lang="en-US" altLang="en-US"/>
          </a:p>
        </p:txBody>
      </p:sp>
    </p:spTree>
    <p:extLst>
      <p:ext uri="{BB962C8B-B14F-4D97-AF65-F5344CB8AC3E}">
        <p14:creationId xmlns:p14="http://schemas.microsoft.com/office/powerpoint/2010/main" val="44659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372716A-C83C-484D-BD41-41B50CE8E1DE}" type="slidenum">
              <a:rPr lang="en-US" altLang="en-US"/>
              <a:pPr>
                <a:defRPr/>
              </a:pPr>
              <a:t>‹#›</a:t>
            </a:fld>
            <a:endParaRPr lang="en-US" altLang="en-US"/>
          </a:p>
        </p:txBody>
      </p:sp>
    </p:spTree>
    <p:extLst>
      <p:ext uri="{BB962C8B-B14F-4D97-AF65-F5344CB8AC3E}">
        <p14:creationId xmlns:p14="http://schemas.microsoft.com/office/powerpoint/2010/main" val="280540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E98E84-ACD5-4400-B130-DD95C1A7C34B}" type="slidenum">
              <a:rPr lang="en-US" altLang="en-US"/>
              <a:pPr>
                <a:defRPr/>
              </a:pPr>
              <a:t>‹#›</a:t>
            </a:fld>
            <a:endParaRPr lang="en-US" altLang="en-US"/>
          </a:p>
        </p:txBody>
      </p:sp>
    </p:spTree>
    <p:extLst>
      <p:ext uri="{BB962C8B-B14F-4D97-AF65-F5344CB8AC3E}">
        <p14:creationId xmlns:p14="http://schemas.microsoft.com/office/powerpoint/2010/main" val="126098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19D1C08-BF85-4984-843C-AA9AD14320CA}" type="slidenum">
              <a:rPr lang="en-US" altLang="en-US"/>
              <a:pPr>
                <a:defRPr/>
              </a:pPr>
              <a:t>‹#›</a:t>
            </a:fld>
            <a:endParaRPr lang="en-US" altLang="en-US"/>
          </a:p>
        </p:txBody>
      </p:sp>
    </p:spTree>
    <p:extLst>
      <p:ext uri="{BB962C8B-B14F-4D97-AF65-F5344CB8AC3E}">
        <p14:creationId xmlns:p14="http://schemas.microsoft.com/office/powerpoint/2010/main" val="387072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6D685ECB-A7B8-4C7F-A6BF-DB118D730C5F}" type="slidenum">
              <a:rPr lang="en-US" altLang="en-US"/>
              <a:pPr>
                <a:defRPr/>
              </a:pPr>
              <a:t>‹#›</a:t>
            </a:fld>
            <a:endParaRPr lang="en-US" altLang="en-US"/>
          </a:p>
        </p:txBody>
      </p:sp>
    </p:spTree>
    <p:extLst>
      <p:ext uri="{BB962C8B-B14F-4D97-AF65-F5344CB8AC3E}">
        <p14:creationId xmlns:p14="http://schemas.microsoft.com/office/powerpoint/2010/main" val="6708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646F9A5-6768-4793-A497-4F41C4F3AC92}" type="slidenum">
              <a:rPr lang="en-US" altLang="en-US"/>
              <a:pPr>
                <a:defRPr/>
              </a:pPr>
              <a:t>‹#›</a:t>
            </a:fld>
            <a:endParaRPr lang="en-US" altLang="en-US"/>
          </a:p>
        </p:txBody>
      </p:sp>
    </p:spTree>
    <p:extLst>
      <p:ext uri="{BB962C8B-B14F-4D97-AF65-F5344CB8AC3E}">
        <p14:creationId xmlns:p14="http://schemas.microsoft.com/office/powerpoint/2010/main" val="270274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A8C7AC3-D69A-4ED2-8E64-3DBF05F117DE}" type="slidenum">
              <a:rPr lang="en-US" altLang="en-US"/>
              <a:pPr>
                <a:defRPr/>
              </a:pPr>
              <a:t>‹#›</a:t>
            </a:fld>
            <a:endParaRPr lang="en-US" altLang="en-US"/>
          </a:p>
        </p:txBody>
      </p:sp>
    </p:spTree>
    <p:extLst>
      <p:ext uri="{BB962C8B-B14F-4D97-AF65-F5344CB8AC3E}">
        <p14:creationId xmlns:p14="http://schemas.microsoft.com/office/powerpoint/2010/main" val="82815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D803992-948E-471B-A8CF-527B9F18AD26}" type="slidenum">
              <a:rPr lang="en-US" altLang="en-US"/>
              <a:pPr>
                <a:defRPr/>
              </a:pPr>
              <a:t>‹#›</a:t>
            </a:fld>
            <a:endParaRPr lang="en-US" altLang="en-US"/>
          </a:p>
        </p:txBody>
      </p:sp>
    </p:spTree>
    <p:extLst>
      <p:ext uri="{BB962C8B-B14F-4D97-AF65-F5344CB8AC3E}">
        <p14:creationId xmlns:p14="http://schemas.microsoft.com/office/powerpoint/2010/main" val="311763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FBD8AC7C-DEFA-4650-A6E7-4E2BC6B6F7E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heonlinecitizen.com/2016/06/01/teo-soh-lung-visibly-shaken-from-police-house-raid-of-7-8-officers-without-search-warra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traitstimes.com/singapore/lgbt-activist-who-is-a-retired-gp-files-new-case-against-section-377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odayonline.com/singapore/law-reasonable-time-accused-gets-access-counsel-clear-court-appe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siaone.com/singapore/court-rules-access-lawy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J7d7UJVMxm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asiaone.com/News/Latest%2BNews/Singapore/Story/A1Story20121002-375034.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straitstimes.com/singapore/love-lies-leak" TargetMode="External"/><Relationship Id="rId4" Type="http://schemas.openxmlformats.org/officeDocument/2006/relationships/hyperlink" Target="https://www.straitstimes.com/singapore/courts-crime/ler-teck-siang-the-doctor-in-hiv-registry-leak-incident-in-court-for-appea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todayonline.com/singapore/teacher-accused-pocketing-s40000-students-funds-tells-court-she-gave-police-statement?cid=h3_referral_inarticlelinks_03092019_todayonlin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straitstimes.com/singapore/death-of-14-year-old-experts-welcome-police-review-on-procedures-for-questioning-youth"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x_0m2JtZQ6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youtube.com/watch?v=KtsX7PrRwN8"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NCcYbz0BFPY" TargetMode="External"/><Relationship Id="rId2" Type="http://schemas.openxmlformats.org/officeDocument/2006/relationships/hyperlink" Target="https://www.youtube.com/watch?v=DUqthZKl6K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straitstimes.com/singapore/courts-crime/nus-undergrad-who-molested-woman-will-not-begin-probation-pending-outcome-of"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0849" y="764704"/>
            <a:ext cx="7772400" cy="1143000"/>
          </a:xfrm>
        </p:spPr>
        <p:txBody>
          <a:bodyPr/>
          <a:lstStyle/>
          <a:p>
            <a:pPr eaLnBrk="1" hangingPunct="1"/>
            <a:r>
              <a:rPr lang="en-US" altLang="en-US" sz="4800" b="1" dirty="0">
                <a:solidFill>
                  <a:schemeClr val="tx1"/>
                </a:solidFill>
                <a:latin typeface="Arial" panose="020B0604020202020204" pitchFamily="34" charset="0"/>
                <a:cs typeface="Arial" panose="020B0604020202020204" pitchFamily="34" charset="0"/>
              </a:rPr>
              <a:t>COMPUTER LAW &amp; INVESTIGATION</a:t>
            </a:r>
          </a:p>
        </p:txBody>
      </p:sp>
      <p:sp>
        <p:nvSpPr>
          <p:cNvPr id="2051" name="Rectangle 3"/>
          <p:cNvSpPr>
            <a:spLocks noGrp="1" noChangeArrowheads="1"/>
          </p:cNvSpPr>
          <p:nvPr>
            <p:ph type="subTitle" idx="1"/>
          </p:nvPr>
        </p:nvSpPr>
        <p:spPr>
          <a:xfrm>
            <a:off x="1229057" y="2306960"/>
            <a:ext cx="6400800" cy="762000"/>
          </a:xfrm>
        </p:spPr>
        <p:txBody>
          <a:bodyPr/>
          <a:lstStyle/>
          <a:p>
            <a:pPr eaLnBrk="1" hangingPunct="1"/>
            <a:r>
              <a:rPr lang="en-US" altLang="en-US" sz="3600" b="1" dirty="0">
                <a:latin typeface="Arial" panose="020B0604020202020204" pitchFamily="34" charset="0"/>
                <a:cs typeface="Arial" panose="020B0604020202020204" pitchFamily="34" charset="0"/>
              </a:rPr>
              <a:t>CRIMINAL LAW &amp; POLICY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9563"/>
            <a:ext cx="6552728" cy="1143000"/>
          </a:xfrm>
        </p:spPr>
        <p:txBody>
          <a:bodyPr/>
          <a:lstStyle/>
          <a:p>
            <a:pPr eaLnBrk="1" hangingPunct="1"/>
            <a:r>
              <a:rPr lang="en-US" altLang="en-US" dirty="0"/>
              <a:t>Exception in </a:t>
            </a:r>
            <a:br>
              <a:rPr lang="en-US" altLang="en-US" dirty="0"/>
            </a:br>
            <a:r>
              <a:rPr lang="en-US" altLang="en-US" dirty="0"/>
              <a:t>obtaining Warrant</a:t>
            </a:r>
          </a:p>
        </p:txBody>
      </p:sp>
      <p:sp>
        <p:nvSpPr>
          <p:cNvPr id="14339" name="Rectangle 3"/>
          <p:cNvSpPr>
            <a:spLocks noGrp="1" noChangeArrowheads="1"/>
          </p:cNvSpPr>
          <p:nvPr>
            <p:ph idx="1"/>
          </p:nvPr>
        </p:nvSpPr>
        <p:spPr>
          <a:xfrm>
            <a:off x="685800" y="1628800"/>
            <a:ext cx="7772400" cy="4114800"/>
          </a:xfrm>
        </p:spPr>
        <p:txBody>
          <a:bodyPr/>
          <a:lstStyle/>
          <a:p>
            <a:pPr algn="just" eaLnBrk="1" hangingPunct="1">
              <a:lnSpc>
                <a:spcPct val="90000"/>
              </a:lnSpc>
              <a:buFontTx/>
              <a:buNone/>
            </a:pPr>
            <a:r>
              <a:rPr lang="en-US" altLang="en-US" dirty="0"/>
              <a:t>s.32 Stolen Property</a:t>
            </a:r>
          </a:p>
          <a:p>
            <a:pPr algn="just" eaLnBrk="1" hangingPunct="1">
              <a:lnSpc>
                <a:spcPct val="90000"/>
              </a:lnSpc>
            </a:pPr>
            <a:r>
              <a:rPr lang="en-US" altLang="en-US" dirty="0"/>
              <a:t>It is recognized that in certain exceptional circumstances, it would be impractical to require the police to obtain a warrant to search premises.</a:t>
            </a:r>
          </a:p>
          <a:p>
            <a:pPr algn="just" eaLnBrk="1" hangingPunct="1">
              <a:lnSpc>
                <a:spcPct val="90000"/>
              </a:lnSpc>
            </a:pPr>
            <a:r>
              <a:rPr lang="en-US" altLang="en-US" dirty="0"/>
              <a:t>Good grounds for believing that by reason of delay such property likely to be removed</a:t>
            </a:r>
          </a:p>
          <a:p>
            <a:pPr algn="just" eaLnBrk="1" hangingPunct="1">
              <a:lnSpc>
                <a:spcPct val="90000"/>
              </a:lnSpc>
            </a:pPr>
            <a:r>
              <a:rPr lang="en-US" altLang="en-US" dirty="0"/>
              <a:t>The information must be received by a police officer not lower than the rank of Sergeant.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5F0A-A363-48B9-9626-16F4D1A1334D}"/>
              </a:ext>
            </a:extLst>
          </p:cNvPr>
          <p:cNvSpPr>
            <a:spLocks noGrp="1"/>
          </p:cNvSpPr>
          <p:nvPr>
            <p:ph type="title"/>
          </p:nvPr>
        </p:nvSpPr>
        <p:spPr>
          <a:xfrm>
            <a:off x="685800" y="177552"/>
            <a:ext cx="7772400" cy="1143000"/>
          </a:xfrm>
        </p:spPr>
        <p:txBody>
          <a:bodyPr/>
          <a:lstStyle/>
          <a:p>
            <a:r>
              <a:rPr lang="en-US" altLang="en-US" dirty="0"/>
              <a:t>Search &amp; Seizure </a:t>
            </a:r>
            <a:br>
              <a:rPr lang="en-US" altLang="en-US" dirty="0"/>
            </a:br>
            <a:r>
              <a:rPr lang="en-US" altLang="en-US" dirty="0"/>
              <a:t>of computer articles</a:t>
            </a:r>
            <a:endParaRPr lang="en-US" dirty="0"/>
          </a:p>
        </p:txBody>
      </p:sp>
      <p:sp>
        <p:nvSpPr>
          <p:cNvPr id="3" name="Content Placeholder 2">
            <a:extLst>
              <a:ext uri="{FF2B5EF4-FFF2-40B4-BE49-F238E27FC236}">
                <a16:creationId xmlns:a16="http://schemas.microsoft.com/office/drawing/2014/main" id="{E65E8EFB-ED73-496A-8428-304998B6DDC3}"/>
              </a:ext>
            </a:extLst>
          </p:cNvPr>
          <p:cNvSpPr>
            <a:spLocks noGrp="1"/>
          </p:cNvSpPr>
          <p:nvPr>
            <p:ph idx="1"/>
          </p:nvPr>
        </p:nvSpPr>
        <p:spPr>
          <a:xfrm>
            <a:off x="1115616" y="4365104"/>
            <a:ext cx="7772400" cy="1656184"/>
          </a:xfrm>
        </p:spPr>
        <p:txBody>
          <a:bodyPr/>
          <a:lstStyle/>
          <a:p>
            <a:pPr marL="0" indent="0">
              <a:buNone/>
            </a:pPr>
            <a:endParaRPr lang="en-US" sz="2400" dirty="0">
              <a:hlinkClick r:id="rId2">
                <a:extLst>
                  <a:ext uri="{A12FA001-AC4F-418D-AE19-62706E023703}">
                    <ahyp:hlinkClr xmlns:ahyp="http://schemas.microsoft.com/office/drawing/2018/hyperlinkcolor" val="tx"/>
                  </a:ext>
                </a:extLst>
              </a:hlinkClick>
            </a:endParaRPr>
          </a:p>
          <a:p>
            <a:pPr marL="0" indent="0">
              <a:buNone/>
            </a:pPr>
            <a:endParaRPr lang="en-US" sz="1400" dirty="0">
              <a:hlinkClick r:id="rId2">
                <a:extLst>
                  <a:ext uri="{A12FA001-AC4F-418D-AE19-62706E023703}">
                    <ahyp:hlinkClr xmlns:ahyp="http://schemas.microsoft.com/office/drawing/2018/hyperlinkcolor" val="tx"/>
                  </a:ext>
                </a:extLst>
              </a:hlinkClick>
            </a:endParaRPr>
          </a:p>
          <a:p>
            <a:pPr marL="0" indent="0">
              <a:buNone/>
            </a:pPr>
            <a:r>
              <a:rPr lang="en-US" sz="1400" dirty="0">
                <a:hlinkClick r:id="rId2">
                  <a:extLst>
                    <a:ext uri="{A12FA001-AC4F-418D-AE19-62706E023703}">
                      <ahyp:hlinkClr xmlns:ahyp="http://schemas.microsoft.com/office/drawing/2018/hyperlinkcolor" val="tx"/>
                    </a:ext>
                  </a:extLst>
                </a:hlinkClick>
              </a:rPr>
              <a:t>https://www.theonlinecitizen.com/2016/06/01/teo-soh-lung-visibly-shaken-from-police-house-raid-of-7-8-officers-without-search-warrant/</a:t>
            </a:r>
            <a:r>
              <a:rPr lang="en-US" sz="1400" dirty="0"/>
              <a:t> (see videos inside)</a:t>
            </a:r>
          </a:p>
        </p:txBody>
      </p:sp>
    </p:spTree>
    <p:extLst>
      <p:ext uri="{BB962C8B-B14F-4D97-AF65-F5344CB8AC3E}">
        <p14:creationId xmlns:p14="http://schemas.microsoft.com/office/powerpoint/2010/main" val="335565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599480"/>
            <a:ext cx="5974432" cy="1143000"/>
          </a:xfrm>
        </p:spPr>
        <p:txBody>
          <a:bodyPr/>
          <a:lstStyle/>
          <a:p>
            <a:pPr eaLnBrk="1" hangingPunct="1"/>
            <a:r>
              <a:rPr lang="en-US" altLang="en-US" dirty="0"/>
              <a:t>2. The Constitutional </a:t>
            </a:r>
            <a:br>
              <a:rPr lang="en-US" altLang="en-US" dirty="0"/>
            </a:br>
            <a:r>
              <a:rPr lang="en-US" altLang="en-US" dirty="0"/>
              <a:t>Rights of the Accused</a:t>
            </a:r>
          </a:p>
        </p:txBody>
      </p:sp>
      <p:sp>
        <p:nvSpPr>
          <p:cNvPr id="16387" name="Rectangle 3"/>
          <p:cNvSpPr>
            <a:spLocks noGrp="1" noChangeArrowheads="1"/>
          </p:cNvSpPr>
          <p:nvPr>
            <p:ph idx="1"/>
          </p:nvPr>
        </p:nvSpPr>
        <p:spPr>
          <a:xfrm>
            <a:off x="467544" y="1981200"/>
            <a:ext cx="8280920" cy="4114800"/>
          </a:xfrm>
        </p:spPr>
        <p:txBody>
          <a:bodyPr/>
          <a:lstStyle/>
          <a:p>
            <a:pPr eaLnBrk="1" hangingPunct="1">
              <a:lnSpc>
                <a:spcPct val="90000"/>
              </a:lnSpc>
              <a:buFontTx/>
              <a:buNone/>
            </a:pPr>
            <a:r>
              <a:rPr lang="en-US" altLang="en-US" sz="2800" dirty="0"/>
              <a:t>	Highlights under Article 9 of our Constitution:</a:t>
            </a:r>
          </a:p>
          <a:p>
            <a:pPr algn="just" eaLnBrk="1" hangingPunct="1">
              <a:lnSpc>
                <a:spcPct val="90000"/>
              </a:lnSpc>
              <a:buClr>
                <a:srgbClr val="CC0000"/>
              </a:buClr>
              <a:buFont typeface="Wingdings" panose="05000000000000000000" pitchFamily="2" charset="2"/>
              <a:buChar char="Ø"/>
            </a:pPr>
            <a:r>
              <a:rPr lang="en-US" altLang="en-US" sz="2400" dirty="0"/>
              <a:t>An arrested person has a right to be informed of the grounds of his arrest </a:t>
            </a:r>
          </a:p>
          <a:p>
            <a:pPr algn="just" eaLnBrk="1" hangingPunct="1">
              <a:lnSpc>
                <a:spcPct val="90000"/>
              </a:lnSpc>
              <a:buClr>
                <a:srgbClr val="CC0000"/>
              </a:buClr>
              <a:buFont typeface="Wingdings" panose="05000000000000000000" pitchFamily="2" charset="2"/>
              <a:buChar char="Ø"/>
            </a:pPr>
            <a:r>
              <a:rPr lang="en-US" altLang="en-US" sz="2400" dirty="0"/>
              <a:t>He must be allowed to consult and be defended by a legal practitioner of his choice</a:t>
            </a:r>
          </a:p>
          <a:p>
            <a:pPr algn="just" eaLnBrk="1" hangingPunct="1">
              <a:lnSpc>
                <a:spcPct val="90000"/>
              </a:lnSpc>
              <a:buClr>
                <a:srgbClr val="CC0000"/>
              </a:buClr>
              <a:buFont typeface="Wingdings" panose="05000000000000000000" pitchFamily="2" charset="2"/>
              <a:buChar char="Ø"/>
            </a:pPr>
            <a:r>
              <a:rPr lang="en-US" altLang="en-US" sz="2400" dirty="0"/>
              <a:t>If he is arrested and not released, he must be produced before a Magistrate without unreasonable delay and in any case within 48 hours</a:t>
            </a:r>
          </a:p>
          <a:p>
            <a:pPr algn="just" eaLnBrk="1" hangingPunct="1">
              <a:lnSpc>
                <a:spcPct val="90000"/>
              </a:lnSpc>
              <a:buClr>
                <a:srgbClr val="CC0000"/>
              </a:buClr>
              <a:buFont typeface="Wingdings" panose="05000000000000000000" pitchFamily="2" charset="2"/>
              <a:buChar char="Ø"/>
            </a:pPr>
            <a:r>
              <a:rPr lang="en-US" altLang="en-US" sz="2400" dirty="0"/>
              <a:t>If he is unlawfully detained, a complaint may be made to the High Court which can order him to be produced before the Court and release him. This procedure is called an application for Habeas Corpus (a writ requiring the person to be brought before a judge or court).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9294" y="512252"/>
            <a:ext cx="7772400" cy="1143000"/>
          </a:xfrm>
        </p:spPr>
        <p:txBody>
          <a:bodyPr/>
          <a:lstStyle/>
          <a:p>
            <a:pPr eaLnBrk="1" hangingPunct="1"/>
            <a:r>
              <a:rPr lang="en-GB" altLang="en-US" dirty="0"/>
              <a:t>Article 9 of the </a:t>
            </a:r>
            <a:br>
              <a:rPr lang="en-GB" altLang="en-US" dirty="0"/>
            </a:br>
            <a:r>
              <a:rPr lang="en-GB" altLang="en-US" dirty="0"/>
              <a:t>Constitution</a:t>
            </a:r>
          </a:p>
        </p:txBody>
      </p:sp>
      <p:sp>
        <p:nvSpPr>
          <p:cNvPr id="16387" name="Rectangle 3"/>
          <p:cNvSpPr>
            <a:spLocks noGrp="1" noChangeArrowheads="1"/>
          </p:cNvSpPr>
          <p:nvPr>
            <p:ph idx="1"/>
          </p:nvPr>
        </p:nvSpPr>
        <p:spPr/>
        <p:txBody>
          <a:bodyPr/>
          <a:lstStyle/>
          <a:p>
            <a:pPr eaLnBrk="1" hangingPunct="1">
              <a:lnSpc>
                <a:spcPct val="80000"/>
              </a:lnSpc>
              <a:buFontTx/>
              <a:buNone/>
            </a:pPr>
            <a:r>
              <a:rPr lang="en-GB" altLang="en-US" sz="2400" b="1" dirty="0"/>
              <a:t>	Liberty of the person</a:t>
            </a:r>
          </a:p>
          <a:p>
            <a:pPr eaLnBrk="1" hangingPunct="1">
              <a:lnSpc>
                <a:spcPct val="80000"/>
              </a:lnSpc>
              <a:buFontTx/>
              <a:buNone/>
            </a:pPr>
            <a:endParaRPr lang="en-GB" altLang="en-US" sz="2400" b="1" dirty="0"/>
          </a:p>
          <a:p>
            <a:pPr algn="just" eaLnBrk="1" hangingPunct="1">
              <a:lnSpc>
                <a:spcPct val="80000"/>
              </a:lnSpc>
              <a:buFontTx/>
              <a:buNone/>
            </a:pPr>
            <a:r>
              <a:rPr lang="en-GB" altLang="en-US" sz="2400" b="1" dirty="0"/>
              <a:t>	9.</a:t>
            </a:r>
            <a:r>
              <a:rPr lang="en-GB" altLang="en-US" sz="2400" dirty="0"/>
              <a:t> —(1) No person shall be deprived of his life or personal liberty save in accordance with law. </a:t>
            </a:r>
            <a:r>
              <a:rPr lang="en-GB" altLang="en-US" sz="2400" dirty="0">
                <a:solidFill>
                  <a:srgbClr val="FF0000"/>
                </a:solidFill>
              </a:rPr>
              <a:t>(Relates to physical life and quality of life, as well as liberty of the individual)</a:t>
            </a:r>
          </a:p>
          <a:p>
            <a:pPr algn="just" eaLnBrk="1" hangingPunct="1">
              <a:lnSpc>
                <a:spcPct val="80000"/>
              </a:lnSpc>
            </a:pPr>
            <a:endParaRPr lang="en-GB" altLang="en-US" sz="2400" dirty="0"/>
          </a:p>
          <a:p>
            <a:pPr algn="just" eaLnBrk="1" hangingPunct="1">
              <a:lnSpc>
                <a:spcPct val="80000"/>
              </a:lnSpc>
              <a:buFontTx/>
              <a:buNone/>
            </a:pPr>
            <a:r>
              <a:rPr lang="en-GB" altLang="en-US" sz="2400" dirty="0"/>
              <a:t>	(2) Where a complaint is made to the High Court or any Judge thereof that a person is being unlawfully detained, the Court shall inquire into the complaint and, unless satisfied that the detention is lawful, shall order him to be produced before the Court and release him. </a:t>
            </a:r>
            <a:r>
              <a:rPr lang="en-GB" altLang="en-US" sz="2400" dirty="0">
                <a:solidFill>
                  <a:srgbClr val="FF0000"/>
                </a:solidFill>
              </a:rPr>
              <a:t>(High Court must investigate any complaint about persons unlawfully detained)</a:t>
            </a:r>
          </a:p>
          <a:p>
            <a:pPr eaLnBrk="1" hangingPunct="1">
              <a:lnSpc>
                <a:spcPct val="80000"/>
              </a:lnSpc>
            </a:pP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2351" y="409575"/>
            <a:ext cx="7772400" cy="1143000"/>
          </a:xfrm>
        </p:spPr>
        <p:txBody>
          <a:bodyPr/>
          <a:lstStyle/>
          <a:p>
            <a:pPr eaLnBrk="1" hangingPunct="1"/>
            <a:r>
              <a:rPr lang="en-GB" altLang="en-US" dirty="0"/>
              <a:t>Article 9 of the </a:t>
            </a:r>
            <a:br>
              <a:rPr lang="en-GB" altLang="en-US" dirty="0"/>
            </a:br>
            <a:r>
              <a:rPr lang="en-GB" altLang="en-US" dirty="0"/>
              <a:t>Constitution</a:t>
            </a:r>
          </a:p>
        </p:txBody>
      </p:sp>
      <p:sp>
        <p:nvSpPr>
          <p:cNvPr id="18435" name="Rectangle 3"/>
          <p:cNvSpPr>
            <a:spLocks noGrp="1" noChangeArrowheads="1"/>
          </p:cNvSpPr>
          <p:nvPr>
            <p:ph idx="1"/>
          </p:nvPr>
        </p:nvSpPr>
        <p:spPr/>
        <p:txBody>
          <a:bodyPr/>
          <a:lstStyle/>
          <a:p>
            <a:pPr algn="just" eaLnBrk="1" hangingPunct="1">
              <a:lnSpc>
                <a:spcPct val="80000"/>
              </a:lnSpc>
              <a:buFontTx/>
              <a:buNone/>
            </a:pPr>
            <a:r>
              <a:rPr lang="en-GB" altLang="en-US" sz="2400" dirty="0"/>
              <a:t>(3) </a:t>
            </a:r>
            <a:r>
              <a:rPr lang="en-SG" altLang="en-US" sz="2400" dirty="0"/>
              <a:t>Where a person is arrested, he shall be informed as soon as may be of the grounds of his arrest and shall be allowed to consult and be defended by a legal practitioner of his choice</a:t>
            </a:r>
            <a:r>
              <a:rPr lang="en-GB" altLang="en-US" sz="2400" dirty="0"/>
              <a:t>. </a:t>
            </a:r>
            <a:r>
              <a:rPr lang="en-GB" altLang="en-US" sz="2400" dirty="0">
                <a:solidFill>
                  <a:srgbClr val="FF0000"/>
                </a:solidFill>
              </a:rPr>
              <a:t>(Issue of Right to Counsel and Discovery)</a:t>
            </a:r>
          </a:p>
          <a:p>
            <a:pPr algn="just" eaLnBrk="1" hangingPunct="1">
              <a:lnSpc>
                <a:spcPct val="80000"/>
              </a:lnSpc>
              <a:buFontTx/>
              <a:buNone/>
            </a:pPr>
            <a:endParaRPr lang="en-GB" altLang="en-US" sz="2400" dirty="0"/>
          </a:p>
          <a:p>
            <a:pPr algn="just" eaLnBrk="1" hangingPunct="1">
              <a:lnSpc>
                <a:spcPct val="80000"/>
              </a:lnSpc>
              <a:buFontTx/>
              <a:buNone/>
            </a:pPr>
            <a:r>
              <a:rPr lang="en-GB" altLang="en-US" sz="2400" dirty="0"/>
              <a:t>(4) Where a person is arrested and not released, he shall, without unreasonable delay, and in any case within 48 hours (excluding the time of any necessary journey), be produced before a Magistrate and shall not be further detained in custody without the Magistrate’s authority. </a:t>
            </a:r>
          </a:p>
          <a:p>
            <a:pPr eaLnBrk="1" hangingPunct="1">
              <a:lnSpc>
                <a:spcPct val="80000"/>
              </a:lnSpc>
            </a:pPr>
            <a:endParaRPr lang="en-GB"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8620-5501-4C78-BA99-48CD4EEEE38B}"/>
              </a:ext>
            </a:extLst>
          </p:cNvPr>
          <p:cNvSpPr>
            <a:spLocks noGrp="1"/>
          </p:cNvSpPr>
          <p:nvPr>
            <p:ph type="title"/>
          </p:nvPr>
        </p:nvSpPr>
        <p:spPr>
          <a:xfrm>
            <a:off x="685800" y="59849"/>
            <a:ext cx="7772400" cy="1143000"/>
          </a:xfrm>
        </p:spPr>
        <p:txBody>
          <a:bodyPr/>
          <a:lstStyle/>
          <a:p>
            <a:r>
              <a:rPr lang="en-GB" altLang="en-US" dirty="0"/>
              <a:t>Article 9 of the Constitution</a:t>
            </a:r>
            <a:endParaRPr lang="en-US" dirty="0"/>
          </a:p>
        </p:txBody>
      </p:sp>
      <p:sp>
        <p:nvSpPr>
          <p:cNvPr id="4" name="Rectangle 3">
            <a:extLst>
              <a:ext uri="{FF2B5EF4-FFF2-40B4-BE49-F238E27FC236}">
                <a16:creationId xmlns:a16="http://schemas.microsoft.com/office/drawing/2014/main" id="{C3352129-3B8F-42EE-9D5E-8A892C72D0D6}"/>
              </a:ext>
            </a:extLst>
          </p:cNvPr>
          <p:cNvSpPr/>
          <p:nvPr/>
        </p:nvSpPr>
        <p:spPr>
          <a:xfrm>
            <a:off x="1043608" y="5894457"/>
            <a:ext cx="7772400" cy="707886"/>
          </a:xfrm>
          <a:prstGeom prst="rect">
            <a:avLst/>
          </a:prstGeom>
        </p:spPr>
        <p:txBody>
          <a:bodyPr wrap="square">
            <a:spAutoFit/>
          </a:bodyPr>
          <a:lstStyle/>
          <a:p>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https://www.straitstimes.com/singapore/lgbt-activist-who-is-a-retired-gp-files-new-case-against-section-377a</a:t>
            </a:r>
            <a:endParaRPr lang="en-US" sz="2000" dirty="0">
              <a:latin typeface="Arial" panose="020B0604020202020204" pitchFamily="34" charset="0"/>
            </a:endParaRPr>
          </a:p>
        </p:txBody>
      </p:sp>
      <p:sp>
        <p:nvSpPr>
          <p:cNvPr id="3" name="TextBox 2">
            <a:extLst>
              <a:ext uri="{FF2B5EF4-FFF2-40B4-BE49-F238E27FC236}">
                <a16:creationId xmlns:a16="http://schemas.microsoft.com/office/drawing/2014/main" id="{5B0BB78B-3D9B-4892-AB76-8E6511D9A0A2}"/>
              </a:ext>
            </a:extLst>
          </p:cNvPr>
          <p:cNvSpPr txBox="1"/>
          <p:nvPr/>
        </p:nvSpPr>
        <p:spPr>
          <a:xfrm>
            <a:off x="178904" y="1067041"/>
            <a:ext cx="8786192" cy="1015663"/>
          </a:xfrm>
          <a:prstGeom prst="rect">
            <a:avLst/>
          </a:prstGeom>
          <a:noFill/>
        </p:spPr>
        <p:txBody>
          <a:bodyPr wrap="square" rtlCol="0">
            <a:spAutoFit/>
          </a:bodyPr>
          <a:lstStyle/>
          <a:p>
            <a:pPr algn="just"/>
            <a:r>
              <a:rPr lang="en-US" sz="2000" dirty="0">
                <a:latin typeface="Arial" panose="020B0604020202020204" pitchFamily="34" charset="0"/>
              </a:rPr>
              <a:t>Court of Appeal held that Section 337A did not violate Article 9 as the phrase “life and liberty” </a:t>
            </a:r>
            <a:r>
              <a:rPr lang="en-US" sz="2000" u="sng" dirty="0">
                <a:latin typeface="Arial" panose="020B0604020202020204" pitchFamily="34" charset="0"/>
              </a:rPr>
              <a:t>referred only to the personal liberty of a person from unlawful incarceration and not to the right of privacy and personal autonomy</a:t>
            </a:r>
            <a:r>
              <a:rPr lang="en-US" sz="2000" dirty="0">
                <a:latin typeface="Arial" panose="020B0604020202020204" pitchFamily="34" charset="0"/>
              </a:rPr>
              <a:t>.</a:t>
            </a:r>
          </a:p>
        </p:txBody>
      </p:sp>
    </p:spTree>
    <p:extLst>
      <p:ext uri="{BB962C8B-B14F-4D97-AF65-F5344CB8AC3E}">
        <p14:creationId xmlns:p14="http://schemas.microsoft.com/office/powerpoint/2010/main" val="15962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2576" y="406461"/>
            <a:ext cx="7772400" cy="1143000"/>
          </a:xfrm>
        </p:spPr>
        <p:txBody>
          <a:bodyPr/>
          <a:lstStyle/>
          <a:p>
            <a:pPr eaLnBrk="1" hangingPunct="1"/>
            <a:r>
              <a:rPr lang="en-GB" altLang="en-US" sz="4000" dirty="0"/>
              <a:t>An overview of </a:t>
            </a:r>
            <a:br>
              <a:rPr lang="en-GB" altLang="en-US" sz="4000" dirty="0"/>
            </a:br>
            <a:r>
              <a:rPr lang="en-GB" altLang="en-US" sz="4000" dirty="0"/>
              <a:t>Article 9 of the Constitution</a:t>
            </a:r>
          </a:p>
        </p:txBody>
      </p:sp>
      <p:sp>
        <p:nvSpPr>
          <p:cNvPr id="19459" name="Text Box 3"/>
          <p:cNvSpPr txBox="1">
            <a:spLocks noChangeArrowheads="1"/>
          </p:cNvSpPr>
          <p:nvPr/>
        </p:nvSpPr>
        <p:spPr bwMode="auto">
          <a:xfrm>
            <a:off x="3635375" y="1773238"/>
            <a:ext cx="179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1800">
              <a:latin typeface="Arial" panose="020B0604020202020204" pitchFamily="34" charset="0"/>
            </a:endParaRPr>
          </a:p>
        </p:txBody>
      </p:sp>
      <p:sp>
        <p:nvSpPr>
          <p:cNvPr id="19460" name="Text Box 4"/>
          <p:cNvSpPr txBox="1">
            <a:spLocks noChangeArrowheads="1"/>
          </p:cNvSpPr>
          <p:nvPr/>
        </p:nvSpPr>
        <p:spPr bwMode="auto">
          <a:xfrm>
            <a:off x="684212" y="1765300"/>
            <a:ext cx="8064251" cy="469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ts val="600"/>
              </a:spcBef>
              <a:buFontTx/>
              <a:buNone/>
            </a:pPr>
            <a:r>
              <a:rPr lang="en-GB" altLang="en-US" sz="2400" dirty="0">
                <a:latin typeface="Arial" panose="020B0604020202020204" pitchFamily="34" charset="0"/>
              </a:rPr>
              <a:t>The criminal pre-trial process, as you have observed, is set out in the following procedural law:</a:t>
            </a:r>
          </a:p>
          <a:p>
            <a:pPr algn="just" eaLnBrk="1" hangingPunct="1">
              <a:spcBef>
                <a:spcPts val="600"/>
              </a:spcBef>
              <a:buClr>
                <a:schemeClr val="accent2"/>
              </a:buClr>
              <a:buNone/>
            </a:pPr>
            <a:r>
              <a:rPr lang="en-GB" altLang="en-US" sz="2400" dirty="0">
                <a:latin typeface="Arial" panose="020B0604020202020204" pitchFamily="34" charset="0"/>
              </a:rPr>
              <a:t>- Constitution of the Republic of Singapore</a:t>
            </a:r>
          </a:p>
          <a:p>
            <a:pPr algn="just" eaLnBrk="1" hangingPunct="1">
              <a:spcBef>
                <a:spcPts val="600"/>
              </a:spcBef>
              <a:buClr>
                <a:schemeClr val="accent2"/>
              </a:buClr>
              <a:buNone/>
            </a:pPr>
            <a:r>
              <a:rPr lang="en-GB" altLang="en-US" sz="2400" dirty="0">
                <a:latin typeface="Arial" panose="020B0604020202020204" pitchFamily="34" charset="0"/>
              </a:rPr>
              <a:t>- Criminal Procedure Code</a:t>
            </a:r>
          </a:p>
          <a:p>
            <a:pPr algn="just" eaLnBrk="1" hangingPunct="1">
              <a:spcBef>
                <a:spcPts val="600"/>
              </a:spcBef>
              <a:buClr>
                <a:schemeClr val="accent2"/>
              </a:buClr>
              <a:buNone/>
            </a:pPr>
            <a:endParaRPr lang="en-GB" altLang="en-US" sz="2400" dirty="0">
              <a:latin typeface="Arial" panose="020B0604020202020204" pitchFamily="34" charset="0"/>
            </a:endParaRPr>
          </a:p>
          <a:p>
            <a:pPr algn="just" eaLnBrk="1" hangingPunct="1">
              <a:spcBef>
                <a:spcPts val="600"/>
              </a:spcBef>
              <a:buFontTx/>
              <a:buNone/>
            </a:pPr>
            <a:r>
              <a:rPr lang="en-GB" altLang="en-US" sz="2400" dirty="0">
                <a:latin typeface="Arial" panose="020B0604020202020204" pitchFamily="34" charset="0"/>
              </a:rPr>
              <a:t>This process has often been the most controversial in the administration of the judicial system of Singapore. We will deal with the controversy or problems as follows:</a:t>
            </a:r>
          </a:p>
          <a:p>
            <a:pPr marL="457200" indent="-457200" algn="just" eaLnBrk="1" hangingPunct="1">
              <a:spcBef>
                <a:spcPts val="600"/>
              </a:spcBef>
              <a:buClr>
                <a:srgbClr val="CC0000"/>
              </a:buClr>
              <a:buAutoNum type="alphaLcPeriod"/>
            </a:pPr>
            <a:r>
              <a:rPr lang="en-GB" altLang="en-US" sz="2400" dirty="0">
                <a:latin typeface="Arial" panose="020B0604020202020204" pitchFamily="34" charset="0"/>
              </a:rPr>
              <a:t>Right to Counsel</a:t>
            </a:r>
          </a:p>
          <a:p>
            <a:pPr marL="457200" indent="-457200" algn="just" eaLnBrk="1" hangingPunct="1">
              <a:spcBef>
                <a:spcPts val="600"/>
              </a:spcBef>
              <a:buClr>
                <a:srgbClr val="CC0000"/>
              </a:buClr>
              <a:buAutoNum type="alphaLcPeriod"/>
            </a:pPr>
            <a:r>
              <a:rPr lang="en-GB" altLang="en-US" sz="2400" dirty="0">
                <a:latin typeface="Arial" panose="020B0604020202020204" pitchFamily="34" charset="0"/>
              </a:rPr>
              <a:t>Obtaining Illegal Evidence</a:t>
            </a:r>
          </a:p>
          <a:p>
            <a:pPr marL="457200" indent="-457200" algn="just" eaLnBrk="1" hangingPunct="1">
              <a:spcBef>
                <a:spcPts val="600"/>
              </a:spcBef>
              <a:buClr>
                <a:srgbClr val="CC0000"/>
              </a:buClr>
              <a:buAutoNum type="alphaLcPeriod"/>
            </a:pPr>
            <a:r>
              <a:rPr lang="en-GB" altLang="en-US" sz="2400" dirty="0">
                <a:latin typeface="Arial" panose="020B0604020202020204" pitchFamily="34" charset="0"/>
              </a:rPr>
              <a:t>Lack of Discovery – Exchange of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0528" y="433343"/>
            <a:ext cx="7772400" cy="1143000"/>
          </a:xfrm>
        </p:spPr>
        <p:txBody>
          <a:bodyPr/>
          <a:lstStyle/>
          <a:p>
            <a:pPr eaLnBrk="1" hangingPunct="1"/>
            <a:r>
              <a:rPr lang="en-GB" altLang="en-US" dirty="0"/>
              <a:t>a. Right to Counsel</a:t>
            </a:r>
          </a:p>
        </p:txBody>
      </p:sp>
      <p:sp>
        <p:nvSpPr>
          <p:cNvPr id="20483" name="Rectangle 3"/>
          <p:cNvSpPr>
            <a:spLocks noGrp="1" noChangeArrowheads="1"/>
          </p:cNvSpPr>
          <p:nvPr>
            <p:ph idx="1"/>
          </p:nvPr>
        </p:nvSpPr>
        <p:spPr>
          <a:xfrm>
            <a:off x="107504" y="1981200"/>
            <a:ext cx="8568952" cy="4114800"/>
          </a:xfrm>
        </p:spPr>
        <p:txBody>
          <a:bodyPr/>
          <a:lstStyle/>
          <a:p>
            <a:pPr algn="just" eaLnBrk="1" hangingPunct="1"/>
            <a:r>
              <a:rPr lang="en-SG" altLang="en-US" sz="2800" u="sng" dirty="0"/>
              <a:t>Art 9(3)</a:t>
            </a:r>
            <a:r>
              <a:rPr lang="en-SG" altLang="en-US" sz="2800" dirty="0"/>
              <a:t>: “Where a person is arrested, he shall be informed as soon as may be, of the grounds of his arrest and shall be allowed to consult and be defended by a legal practitioner of his choice.”</a:t>
            </a:r>
          </a:p>
          <a:p>
            <a:pPr algn="just" eaLnBrk="1" hangingPunct="1"/>
            <a:r>
              <a:rPr lang="en-GB" altLang="en-US" sz="2500" dirty="0"/>
              <a:t>3 related rights:</a:t>
            </a:r>
          </a:p>
          <a:p>
            <a:pPr lvl="1" algn="just" eaLnBrk="1" hangingPunct="1"/>
            <a:r>
              <a:rPr lang="en-SG" altLang="en-US" sz="2300" dirty="0"/>
              <a:t>Right to be informed ‘as soon as may be of the grounds’ of arrest </a:t>
            </a:r>
          </a:p>
          <a:p>
            <a:pPr lvl="1" algn="just" eaLnBrk="1" hangingPunct="1"/>
            <a:r>
              <a:rPr lang="en-SG" altLang="en-US" sz="2300" dirty="0"/>
              <a:t>Right to ‘consult’ counsel </a:t>
            </a:r>
          </a:p>
          <a:p>
            <a:pPr lvl="1" algn="just" eaLnBrk="1" hangingPunct="1"/>
            <a:r>
              <a:rPr lang="en-SG" altLang="en-US" sz="2300" dirty="0"/>
              <a:t>Right to ‘be defended by a legal practitioner of his choice’</a:t>
            </a:r>
          </a:p>
          <a:p>
            <a:pPr lvl="2" algn="just" eaLnBrk="1" hangingPunct="1">
              <a:lnSpc>
                <a:spcPct val="90000"/>
              </a:lnSpc>
              <a:buClr>
                <a:srgbClr val="CC0000"/>
              </a:buClr>
              <a:buFont typeface="Wingdings" panose="05000000000000000000" pitchFamily="2" charset="2"/>
              <a:buChar char="Ø"/>
            </a:pPr>
            <a:r>
              <a:rPr lang="en-US" altLang="en-US" sz="2000" dirty="0">
                <a:solidFill>
                  <a:srgbClr val="7030A0"/>
                </a:solidFill>
              </a:rPr>
              <a:t>See Law Society 2014 – Access to Counsel</a:t>
            </a:r>
          </a:p>
          <a:p>
            <a:pPr lvl="2" algn="just" eaLnBrk="1" hangingPunct="1">
              <a:lnSpc>
                <a:spcPct val="90000"/>
              </a:lnSpc>
              <a:buClr>
                <a:srgbClr val="CC0000"/>
              </a:buClr>
              <a:buFont typeface="Wingdings" panose="05000000000000000000" pitchFamily="2" charset="2"/>
              <a:buChar char="Ø"/>
            </a:pPr>
            <a:r>
              <a:rPr lang="en-US" altLang="en-US" sz="2000" dirty="0">
                <a:solidFill>
                  <a:srgbClr val="7030A0"/>
                </a:solidFill>
              </a:rPr>
              <a:t>See SMU Law 2014 – Constitutional Rights to Counsel</a:t>
            </a:r>
          </a:p>
          <a:p>
            <a:pPr lvl="1" eaLnBrk="1" hangingPunct="1"/>
            <a:endParaRPr lang="en-SG" altLang="en-US" sz="2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13475"/>
            <a:ext cx="7035139" cy="1143000"/>
          </a:xfrm>
        </p:spPr>
        <p:txBody>
          <a:bodyPr/>
          <a:lstStyle/>
          <a:p>
            <a:pPr eaLnBrk="1" hangingPunct="1"/>
            <a:r>
              <a:rPr lang="en-GB" altLang="en-US" dirty="0"/>
              <a:t>Art 9(3) – Right to Counsel</a:t>
            </a:r>
          </a:p>
        </p:txBody>
      </p:sp>
      <p:sp>
        <p:nvSpPr>
          <p:cNvPr id="20483" name="Rectangle 3"/>
          <p:cNvSpPr>
            <a:spLocks noGrp="1" noChangeArrowheads="1"/>
          </p:cNvSpPr>
          <p:nvPr>
            <p:ph idx="1"/>
          </p:nvPr>
        </p:nvSpPr>
        <p:spPr>
          <a:xfrm>
            <a:off x="611560" y="1255400"/>
            <a:ext cx="8060432" cy="4114800"/>
          </a:xfrm>
        </p:spPr>
        <p:txBody>
          <a:bodyPr/>
          <a:lstStyle/>
          <a:p>
            <a:pPr algn="just" eaLnBrk="1" hangingPunct="1"/>
            <a:r>
              <a:rPr lang="en-GB" altLang="en-US" sz="2600" u="sng" dirty="0"/>
              <a:t>Court’s explanation</a:t>
            </a:r>
            <a:r>
              <a:rPr lang="en-GB" altLang="en-US" sz="2600" dirty="0"/>
              <a:t> of Art 9(3): “If a person who is arrested wishes to consult a legal practitioner of his choice, he is, entitled to have this constitutional right granted to him by the authority who has custody of him after his arrest and this right must be granted to him within a </a:t>
            </a:r>
            <a:r>
              <a:rPr lang="en-GB" altLang="en-US" sz="2600" b="1" u="sng" dirty="0">
                <a:solidFill>
                  <a:srgbClr val="0070C0"/>
                </a:solidFill>
              </a:rPr>
              <a:t>reasonable time</a:t>
            </a:r>
            <a:r>
              <a:rPr lang="en-GB" altLang="en-US" sz="2600" dirty="0"/>
              <a:t> after his arrest” </a:t>
            </a:r>
            <a:r>
              <a:rPr lang="en-GB" altLang="en-US" sz="1800" dirty="0"/>
              <a:t>(</a:t>
            </a:r>
            <a:r>
              <a:rPr lang="en-GB" altLang="en-US" sz="1800" dirty="0">
                <a:solidFill>
                  <a:srgbClr val="7030A0"/>
                </a:solidFill>
              </a:rPr>
              <a:t>Lee Mau Seng v. Minister of Home Affairs, 1971</a:t>
            </a:r>
            <a:r>
              <a:rPr lang="en-GB" altLang="en-US" sz="1800" dirty="0"/>
              <a:t>).</a:t>
            </a:r>
          </a:p>
          <a:p>
            <a:pPr algn="just" eaLnBrk="1" hangingPunct="1"/>
            <a:r>
              <a:rPr lang="en-GB" altLang="en-US" sz="2500" dirty="0"/>
              <a:t>Court’s interpretation:</a:t>
            </a:r>
          </a:p>
          <a:p>
            <a:pPr lvl="1" algn="just" eaLnBrk="1" hangingPunct="1">
              <a:spcBef>
                <a:spcPts val="0"/>
              </a:spcBef>
            </a:pPr>
            <a:r>
              <a:rPr lang="en-GB" altLang="en-US" sz="2400" dirty="0"/>
              <a:t>No need to provide counsel immediately upon arrest.</a:t>
            </a:r>
          </a:p>
          <a:p>
            <a:pPr lvl="1" algn="just" eaLnBrk="1" hangingPunct="1">
              <a:spcBef>
                <a:spcPts val="0"/>
              </a:spcBef>
            </a:pPr>
            <a:r>
              <a:rPr lang="en-GB" altLang="en-US" sz="2400" dirty="0"/>
              <a:t>Is a two-week detention reasonable? </a:t>
            </a:r>
            <a:r>
              <a:rPr lang="en-GB" altLang="en-US" sz="1600" dirty="0">
                <a:solidFill>
                  <a:srgbClr val="7030A0"/>
                </a:solidFill>
              </a:rPr>
              <a:t>(</a:t>
            </a:r>
            <a:r>
              <a:rPr lang="sv-SE" sz="1600" i="1" dirty="0">
                <a:solidFill>
                  <a:srgbClr val="7030A0"/>
                </a:solidFill>
              </a:rPr>
              <a:t>Jasbir Singh v PP</a:t>
            </a:r>
            <a:r>
              <a:rPr lang="sv-SE" sz="1600" dirty="0">
                <a:solidFill>
                  <a:srgbClr val="7030A0"/>
                </a:solidFill>
              </a:rPr>
              <a:t> [1994] 2 SLR 18)</a:t>
            </a:r>
            <a:r>
              <a:rPr lang="en-GB" altLang="en-US" sz="2400" dirty="0"/>
              <a:t> 19 days reasonable? </a:t>
            </a:r>
            <a:r>
              <a:rPr lang="en-GB" altLang="en-US" sz="1600" dirty="0"/>
              <a:t>(</a:t>
            </a:r>
            <a:r>
              <a:rPr lang="sv-SE" sz="1600" i="1" dirty="0">
                <a:solidFill>
                  <a:srgbClr val="7030A0"/>
                </a:solidFill>
              </a:rPr>
              <a:t>PP v Leong Siew Chor</a:t>
            </a:r>
            <a:r>
              <a:rPr lang="sv-SE" sz="1600" dirty="0">
                <a:solidFill>
                  <a:srgbClr val="7030A0"/>
                </a:solidFill>
              </a:rPr>
              <a:t> [2006] 3 SLR 290) </a:t>
            </a:r>
            <a:endParaRPr lang="en-GB" altLang="en-US" sz="1600" dirty="0"/>
          </a:p>
          <a:p>
            <a:pPr lvl="1" algn="just" eaLnBrk="1" hangingPunct="1">
              <a:spcBef>
                <a:spcPts val="0"/>
              </a:spcBef>
            </a:pPr>
            <a:r>
              <a:rPr lang="en-GB" altLang="en-US" sz="2400" dirty="0"/>
              <a:t>So when? When investigation is completed.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85E4-587B-4503-892C-5085066F38CC}"/>
              </a:ext>
            </a:extLst>
          </p:cNvPr>
          <p:cNvSpPr>
            <a:spLocks noGrp="1"/>
          </p:cNvSpPr>
          <p:nvPr>
            <p:ph type="title"/>
          </p:nvPr>
        </p:nvSpPr>
        <p:spPr>
          <a:xfrm>
            <a:off x="685800" y="304415"/>
            <a:ext cx="7984010" cy="1143000"/>
          </a:xfrm>
        </p:spPr>
        <p:txBody>
          <a:bodyPr/>
          <a:lstStyle/>
          <a:p>
            <a:r>
              <a:rPr lang="en-US" dirty="0"/>
              <a:t>Court rules on access to lawyer </a:t>
            </a:r>
          </a:p>
        </p:txBody>
      </p:sp>
      <p:sp>
        <p:nvSpPr>
          <p:cNvPr id="3" name="Content Placeholder 2">
            <a:extLst>
              <a:ext uri="{FF2B5EF4-FFF2-40B4-BE49-F238E27FC236}">
                <a16:creationId xmlns:a16="http://schemas.microsoft.com/office/drawing/2014/main" id="{2E065044-E03F-4461-A58B-A2260C7ADF38}"/>
              </a:ext>
            </a:extLst>
          </p:cNvPr>
          <p:cNvSpPr>
            <a:spLocks noGrp="1"/>
          </p:cNvSpPr>
          <p:nvPr>
            <p:ph idx="1"/>
          </p:nvPr>
        </p:nvSpPr>
        <p:spPr>
          <a:xfrm>
            <a:off x="897410" y="5816301"/>
            <a:ext cx="7772400" cy="799728"/>
          </a:xfrm>
        </p:spPr>
        <p:txBody>
          <a:bodyPr/>
          <a:lstStyle/>
          <a:p>
            <a:pPr marL="0" indent="0">
              <a:buNone/>
            </a:pPr>
            <a:r>
              <a:rPr lang="en-US" sz="1800" dirty="0">
                <a:hlinkClick r:id="rId3">
                  <a:extLst>
                    <a:ext uri="{A12FA001-AC4F-418D-AE19-62706E023703}">
                      <ahyp:hlinkClr xmlns:ahyp="http://schemas.microsoft.com/office/drawing/2018/hyperlinkcolor" val="tx"/>
                    </a:ext>
                  </a:extLst>
                </a:hlinkClick>
              </a:rPr>
              <a:t>https://www.todayonline.com/singapore/law-reasonable-time-accused-gets-access-counsel-clear-court-appeal</a:t>
            </a:r>
            <a:endParaRPr lang="en-US" sz="1800" dirty="0"/>
          </a:p>
        </p:txBody>
      </p:sp>
      <p:sp>
        <p:nvSpPr>
          <p:cNvPr id="4" name="Rectangle 3">
            <a:extLst>
              <a:ext uri="{FF2B5EF4-FFF2-40B4-BE49-F238E27FC236}">
                <a16:creationId xmlns:a16="http://schemas.microsoft.com/office/drawing/2014/main" id="{76E2AB32-18E5-4B77-9C9C-0ECC327D7FD8}"/>
              </a:ext>
            </a:extLst>
          </p:cNvPr>
          <p:cNvSpPr/>
          <p:nvPr/>
        </p:nvSpPr>
        <p:spPr>
          <a:xfrm>
            <a:off x="675355" y="1447415"/>
            <a:ext cx="8142935" cy="1446550"/>
          </a:xfrm>
          <a:prstGeom prst="rect">
            <a:avLst/>
          </a:prstGeom>
        </p:spPr>
        <p:txBody>
          <a:bodyPr wrap="square">
            <a:spAutoFit/>
          </a:bodyPr>
          <a:lstStyle/>
          <a:p>
            <a:pPr algn="just"/>
            <a:r>
              <a:rPr lang="en-US" sz="2200" i="1" dirty="0">
                <a:solidFill>
                  <a:srgbClr val="000000"/>
                </a:solidFill>
                <a:latin typeface="Montserrat"/>
              </a:rPr>
              <a:t>“reasonable time” must be given to the police to carry out investigations. The burden is on the police to show that giving effect to the right to counsel would impede investigations or the administration of justice.</a:t>
            </a:r>
            <a:endParaRPr lang="en-US" sz="2200" i="1" dirty="0">
              <a:latin typeface="Arial" panose="020B0604020202020204" pitchFamily="34" charset="0"/>
            </a:endParaRPr>
          </a:p>
        </p:txBody>
      </p:sp>
      <p:sp>
        <p:nvSpPr>
          <p:cNvPr id="5" name="Rectangle 4">
            <a:extLst>
              <a:ext uri="{FF2B5EF4-FFF2-40B4-BE49-F238E27FC236}">
                <a16:creationId xmlns:a16="http://schemas.microsoft.com/office/drawing/2014/main" id="{7E4FAF17-24E0-4B82-A188-B0971E56CA81}"/>
              </a:ext>
            </a:extLst>
          </p:cNvPr>
          <p:cNvSpPr/>
          <p:nvPr/>
        </p:nvSpPr>
        <p:spPr>
          <a:xfrm>
            <a:off x="897410" y="6378560"/>
            <a:ext cx="7920880" cy="369332"/>
          </a:xfrm>
          <a:prstGeom prst="rect">
            <a:avLst/>
          </a:prstGeom>
        </p:spPr>
        <p:txBody>
          <a:bodyPr wrap="square">
            <a:spAutoFit/>
          </a:bodyPr>
          <a:lstStyle/>
          <a:p>
            <a:r>
              <a:rPr lang="en-US" sz="1800" dirty="0">
                <a:latin typeface="Arial" panose="020B0604020202020204" pitchFamily="34" charset="0"/>
                <a:hlinkClick r:id="rId4">
                  <a:extLst>
                    <a:ext uri="{A12FA001-AC4F-418D-AE19-62706E023703}">
                      <ahyp:hlinkClr xmlns:ahyp="http://schemas.microsoft.com/office/drawing/2018/hyperlinkcolor" val="tx"/>
                    </a:ext>
                  </a:extLst>
                </a:hlinkClick>
              </a:rPr>
              <a:t>https://www.asiaone.com/singapore/court-rules-access-lawyer</a:t>
            </a:r>
            <a:endParaRPr lang="en-US" sz="1800" dirty="0">
              <a:latin typeface="Arial" panose="020B0604020202020204" pitchFamily="34" charset="0"/>
            </a:endParaRPr>
          </a:p>
        </p:txBody>
      </p:sp>
    </p:spTree>
    <p:extLst>
      <p:ext uri="{BB962C8B-B14F-4D97-AF65-F5344CB8AC3E}">
        <p14:creationId xmlns:p14="http://schemas.microsoft.com/office/powerpoint/2010/main" val="99682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29163-5C28-4BDE-963D-366FE3029533}"/>
              </a:ext>
            </a:extLst>
          </p:cNvPr>
          <p:cNvSpPr>
            <a:spLocks noGrp="1"/>
          </p:cNvSpPr>
          <p:nvPr>
            <p:ph idx="1"/>
          </p:nvPr>
        </p:nvSpPr>
        <p:spPr>
          <a:xfrm>
            <a:off x="827584" y="1772816"/>
            <a:ext cx="7772400" cy="4114800"/>
          </a:xfrm>
        </p:spPr>
        <p:txBody>
          <a:bodyPr/>
          <a:lstStyle/>
          <a:p>
            <a:pPr marL="514350" indent="-514350">
              <a:buAutoNum type="arabicPeriod"/>
            </a:pPr>
            <a:r>
              <a:rPr lang="en-US" dirty="0"/>
              <a:t>Search, Seizure &amp; Assistance</a:t>
            </a:r>
          </a:p>
          <a:p>
            <a:pPr marL="514350" indent="-514350">
              <a:buAutoNum type="arabicPeriod"/>
            </a:pPr>
            <a:r>
              <a:rPr lang="en-US" dirty="0"/>
              <a:t>Constitutional Rights of the Accuse</a:t>
            </a:r>
          </a:p>
          <a:p>
            <a:pPr marL="0" indent="0">
              <a:buNone/>
            </a:pPr>
            <a:r>
              <a:rPr lang="en-US" sz="2400" dirty="0"/>
              <a:t>- </a:t>
            </a:r>
            <a:r>
              <a:rPr lang="en-US" sz="2400" dirty="0" err="1"/>
              <a:t>Eg</a:t>
            </a:r>
            <a:r>
              <a:rPr lang="en-US" sz="2400" dirty="0"/>
              <a:t> right to counsel </a:t>
            </a:r>
            <a:r>
              <a:rPr lang="en-US" sz="2400" dirty="0" err="1"/>
              <a:t>etc</a:t>
            </a:r>
            <a:endParaRPr lang="en-US" sz="2400" dirty="0"/>
          </a:p>
          <a:p>
            <a:pPr marL="0" indent="0">
              <a:buNone/>
            </a:pPr>
            <a:r>
              <a:rPr lang="en-US" dirty="0"/>
              <a:t>3. Police Statements</a:t>
            </a:r>
          </a:p>
          <a:p>
            <a:pPr marL="0" indent="0">
              <a:buNone/>
            </a:pPr>
            <a:r>
              <a:rPr lang="en-US" dirty="0"/>
              <a:t>4. Charging the Accused with an offence(s)</a:t>
            </a:r>
          </a:p>
          <a:p>
            <a:pPr marL="0" indent="0">
              <a:buNone/>
            </a:pPr>
            <a:r>
              <a:rPr lang="en-US" dirty="0"/>
              <a:t>5. Trial Procedure</a:t>
            </a:r>
            <a:endParaRPr lang="en-SG" dirty="0"/>
          </a:p>
        </p:txBody>
      </p:sp>
      <p:sp>
        <p:nvSpPr>
          <p:cNvPr id="7" name="Rectangle 2">
            <a:extLst>
              <a:ext uri="{FF2B5EF4-FFF2-40B4-BE49-F238E27FC236}">
                <a16:creationId xmlns:a16="http://schemas.microsoft.com/office/drawing/2014/main" id="{15BFDD59-6DE9-4AB7-B791-D8C46B3E961A}"/>
              </a:ext>
            </a:extLst>
          </p:cNvPr>
          <p:cNvSpPr>
            <a:spLocks noGrp="1" noChangeArrowheads="1"/>
          </p:cNvSpPr>
          <p:nvPr>
            <p:ph type="title"/>
          </p:nvPr>
        </p:nvSpPr>
        <p:spPr>
          <a:xfrm>
            <a:off x="645230" y="428535"/>
            <a:ext cx="6015002" cy="1143000"/>
          </a:xfrm>
        </p:spPr>
        <p:txBody>
          <a:bodyPr/>
          <a:lstStyle/>
          <a:p>
            <a:pPr eaLnBrk="1" hangingPunct="1"/>
            <a:r>
              <a:rPr lang="en-US" altLang="en-US" dirty="0"/>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6552" y="419100"/>
            <a:ext cx="7772400" cy="1143000"/>
          </a:xfrm>
        </p:spPr>
        <p:txBody>
          <a:bodyPr/>
          <a:lstStyle/>
          <a:p>
            <a:pPr eaLnBrk="1" hangingPunct="1"/>
            <a:r>
              <a:rPr lang="en-SG" altLang="en-US" sz="3600" dirty="0" err="1"/>
              <a:t>Rajeevan</a:t>
            </a:r>
            <a:r>
              <a:rPr lang="en-SG" altLang="en-US" sz="3600" dirty="0"/>
              <a:t> s/o </a:t>
            </a:r>
            <a:r>
              <a:rPr lang="en-SG" altLang="en-US" sz="3600" dirty="0" err="1"/>
              <a:t>Edakalavan</a:t>
            </a:r>
            <a:r>
              <a:rPr lang="en-SG" altLang="en-US" sz="3600" dirty="0"/>
              <a:t> v PP [1998]</a:t>
            </a:r>
            <a:endParaRPr lang="en-GB" altLang="en-US" sz="3600" dirty="0"/>
          </a:p>
        </p:txBody>
      </p:sp>
      <p:sp>
        <p:nvSpPr>
          <p:cNvPr id="21507" name="Rectangle 3"/>
          <p:cNvSpPr>
            <a:spLocks noGrp="1" noChangeArrowheads="1"/>
          </p:cNvSpPr>
          <p:nvPr>
            <p:ph idx="1"/>
          </p:nvPr>
        </p:nvSpPr>
        <p:spPr>
          <a:xfrm>
            <a:off x="685800" y="1752600"/>
            <a:ext cx="8206680" cy="4114800"/>
          </a:xfrm>
        </p:spPr>
        <p:txBody>
          <a:bodyPr/>
          <a:lstStyle/>
          <a:p>
            <a:pPr algn="just" eaLnBrk="1" hangingPunct="1">
              <a:lnSpc>
                <a:spcPct val="90000"/>
              </a:lnSpc>
            </a:pPr>
            <a:r>
              <a:rPr lang="en-GB" altLang="en-US" sz="2300" dirty="0"/>
              <a:t>Article 9(3) clearly stated that a person under arrest “shall be allowed to consult and be defended by a legal practitioner of his choice”. The operative words were “</a:t>
            </a:r>
            <a:r>
              <a:rPr lang="en-GB" altLang="en-US" sz="2300" dirty="0">
                <a:solidFill>
                  <a:srgbClr val="0070C0"/>
                </a:solidFill>
              </a:rPr>
              <a:t>shall be allowed</a:t>
            </a:r>
            <a:r>
              <a:rPr lang="en-GB" altLang="en-US" sz="2300" dirty="0"/>
              <a:t>”. Nowhere in Article 9(3) does it provide that there was a further right to be informed of one’s right to counsel. There was </a:t>
            </a:r>
            <a:r>
              <a:rPr lang="en-GB" altLang="en-US" sz="2300" dirty="0">
                <a:solidFill>
                  <a:srgbClr val="0070C0"/>
                </a:solidFill>
              </a:rPr>
              <a:t>no obligation imposed on the relevant authority to </a:t>
            </a:r>
            <a:r>
              <a:rPr lang="en-GB" altLang="en-US" sz="2300" b="1" u="sng" dirty="0">
                <a:solidFill>
                  <a:srgbClr val="0070C0"/>
                </a:solidFill>
              </a:rPr>
              <a:t>inform</a:t>
            </a:r>
            <a:r>
              <a:rPr lang="en-GB" altLang="en-US" sz="2300" b="1" dirty="0">
                <a:solidFill>
                  <a:srgbClr val="0070C0"/>
                </a:solidFill>
              </a:rPr>
              <a:t> </a:t>
            </a:r>
            <a:r>
              <a:rPr lang="en-GB" altLang="en-US" sz="2300" dirty="0">
                <a:solidFill>
                  <a:srgbClr val="0070C0"/>
                </a:solidFill>
              </a:rPr>
              <a:t>and advise the person under custody of his </a:t>
            </a:r>
            <a:r>
              <a:rPr lang="en-GB" altLang="en-US" sz="2300" b="1" u="sng" dirty="0">
                <a:solidFill>
                  <a:srgbClr val="0070C0"/>
                </a:solidFill>
              </a:rPr>
              <a:t>right to counsel</a:t>
            </a:r>
            <a:r>
              <a:rPr lang="en-GB" altLang="en-US" sz="2300" dirty="0"/>
              <a:t>. </a:t>
            </a:r>
          </a:p>
          <a:p>
            <a:pPr algn="just" eaLnBrk="1" hangingPunct="1">
              <a:lnSpc>
                <a:spcPct val="90000"/>
              </a:lnSpc>
            </a:pPr>
            <a:r>
              <a:rPr lang="en-GB" altLang="en-US" sz="2300" dirty="0"/>
              <a:t>Furthermore, providing counsel during the investigation stage may hamper the due process of the police. There is </a:t>
            </a:r>
            <a:r>
              <a:rPr lang="en-GB" altLang="en-US" sz="2300" dirty="0">
                <a:solidFill>
                  <a:srgbClr val="0070C0"/>
                </a:solidFill>
              </a:rPr>
              <a:t>no requirement for the lawyer to be seated beside the Accused during interrogation</a:t>
            </a:r>
            <a:r>
              <a:rPr lang="en-GB" altLang="en-US" sz="2300" dirty="0"/>
              <a:t>.</a:t>
            </a:r>
          </a:p>
          <a:p>
            <a:pPr algn="just" eaLnBrk="1" hangingPunct="1">
              <a:lnSpc>
                <a:spcPct val="90000"/>
              </a:lnSpc>
            </a:pPr>
            <a:r>
              <a:rPr lang="en-GB" altLang="en-US" sz="2300" dirty="0"/>
              <a:t>Court’s interpretation:</a:t>
            </a:r>
          </a:p>
          <a:p>
            <a:pPr lvl="1" algn="just" eaLnBrk="1" hangingPunct="1">
              <a:lnSpc>
                <a:spcPct val="90000"/>
              </a:lnSpc>
            </a:pPr>
            <a:r>
              <a:rPr lang="en-GB" altLang="en-US" sz="2000" dirty="0"/>
              <a:t>No need to inform Accused right to seek counsel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60648" y="301807"/>
            <a:ext cx="7772400" cy="1143000"/>
          </a:xfrm>
        </p:spPr>
        <p:txBody>
          <a:bodyPr/>
          <a:lstStyle/>
          <a:p>
            <a:pPr eaLnBrk="1" hangingPunct="1"/>
            <a:r>
              <a:rPr lang="en-GB" altLang="en-US" sz="4000" dirty="0"/>
              <a:t>Fifth Amendment </a:t>
            </a:r>
            <a:br>
              <a:rPr lang="en-GB" altLang="en-US" sz="4000" dirty="0"/>
            </a:br>
            <a:r>
              <a:rPr lang="en-GB" altLang="en-US" sz="4000" dirty="0"/>
              <a:t>US Constitution</a:t>
            </a:r>
          </a:p>
        </p:txBody>
      </p:sp>
      <p:sp>
        <p:nvSpPr>
          <p:cNvPr id="22531" name="Rectangle 3"/>
          <p:cNvSpPr>
            <a:spLocks noGrp="1" noChangeArrowheads="1"/>
          </p:cNvSpPr>
          <p:nvPr>
            <p:ph idx="1"/>
          </p:nvPr>
        </p:nvSpPr>
        <p:spPr>
          <a:xfrm>
            <a:off x="685800" y="1628775"/>
            <a:ext cx="7772400" cy="4114800"/>
          </a:xfrm>
        </p:spPr>
        <p:txBody>
          <a:bodyPr/>
          <a:lstStyle/>
          <a:p>
            <a:pPr marL="0" indent="0" algn="just" eaLnBrk="1" hangingPunct="1">
              <a:lnSpc>
                <a:spcPct val="80000"/>
              </a:lnSpc>
              <a:buNone/>
            </a:pPr>
            <a:r>
              <a:rPr lang="en-GB" altLang="en-US" sz="2800" dirty="0"/>
              <a:t>The Fifth Amendment reads:</a:t>
            </a:r>
          </a:p>
          <a:p>
            <a:pPr algn="just" eaLnBrk="1" hangingPunct="1">
              <a:lnSpc>
                <a:spcPct val="80000"/>
              </a:lnSpc>
            </a:pPr>
            <a:r>
              <a:rPr lang="en-GB" altLang="en-US" sz="2800" dirty="0"/>
              <a:t>No person shall be held to answer for a capital, or otherwise infamous crime, unless on a presentment or indictment of a grand jury, except in cases arising in the land or naval forces, or in the militia, when in actual service in time of war or public danger; </a:t>
            </a:r>
            <a:r>
              <a:rPr lang="en-GB" altLang="en-US" sz="2800" i="1" dirty="0"/>
              <a:t>nor shall be compelled in any criminal case to be a witness against himself</a:t>
            </a:r>
            <a:r>
              <a:rPr lang="en-GB" altLang="en-US" sz="2800" dirty="0"/>
              <a:t>, nor be deprived of life, liberty, or property, without due process of law; nor shall private property be taken for public use, without just compensation.</a:t>
            </a:r>
          </a:p>
          <a:p>
            <a:pPr algn="just" eaLnBrk="1" hangingPunct="1">
              <a:lnSpc>
                <a:spcPct val="80000"/>
              </a:lnSpc>
            </a:pPr>
            <a:r>
              <a:rPr lang="en-SG" altLang="en-US" sz="2800" dirty="0"/>
              <a:t>It refers to: </a:t>
            </a:r>
            <a:r>
              <a:rPr lang="en-SG" altLang="en-US" sz="2800" dirty="0">
                <a:solidFill>
                  <a:srgbClr val="FF0000"/>
                </a:solidFill>
              </a:rPr>
              <a:t>Grand Jury, Double Jeopardy, Self-Incrimination, Due Process (1791).</a:t>
            </a:r>
            <a:endParaRPr lang="en-GB" altLang="en-US" sz="2800" dirty="0">
              <a:solidFill>
                <a:srgbClr val="FF0000"/>
              </a:solidFill>
            </a:endParaRPr>
          </a:p>
          <a:p>
            <a:pPr eaLnBrk="1" hangingPunct="1">
              <a:lnSpc>
                <a:spcPct val="80000"/>
              </a:lnSpc>
              <a:buFontTx/>
              <a:buNone/>
            </a:pPr>
            <a:endParaRPr lang="en-GB"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552" y="257957"/>
            <a:ext cx="4318248" cy="1143000"/>
          </a:xfrm>
        </p:spPr>
        <p:txBody>
          <a:bodyPr/>
          <a:lstStyle/>
          <a:p>
            <a:pPr eaLnBrk="1" hangingPunct="1"/>
            <a:r>
              <a:rPr lang="en-GB" altLang="en-US" sz="4000" dirty="0"/>
              <a:t>Sixth Amendment US Constitution</a:t>
            </a:r>
          </a:p>
        </p:txBody>
      </p:sp>
      <p:sp>
        <p:nvSpPr>
          <p:cNvPr id="23555" name="Rectangle 3"/>
          <p:cNvSpPr>
            <a:spLocks noGrp="1" noChangeArrowheads="1"/>
          </p:cNvSpPr>
          <p:nvPr>
            <p:ph idx="1"/>
          </p:nvPr>
        </p:nvSpPr>
        <p:spPr>
          <a:xfrm>
            <a:off x="215516" y="1667424"/>
            <a:ext cx="8712968" cy="4114800"/>
          </a:xfrm>
        </p:spPr>
        <p:txBody>
          <a:bodyPr/>
          <a:lstStyle/>
          <a:p>
            <a:pPr algn="just" eaLnBrk="1" hangingPunct="1">
              <a:lnSpc>
                <a:spcPct val="80000"/>
              </a:lnSpc>
              <a:defRPr/>
            </a:pPr>
            <a:r>
              <a:rPr lang="en-GB" altLang="en-US" sz="2400" dirty="0"/>
              <a:t>The American authorities all deal with the Sixth Amendment to the Constitution of the United States of America, the relevant provisions of which provide that —</a:t>
            </a:r>
          </a:p>
          <a:p>
            <a:pPr lvl="1" algn="just" eaLnBrk="1" hangingPunct="1">
              <a:lnSpc>
                <a:spcPct val="80000"/>
              </a:lnSpc>
              <a:defRPr/>
            </a:pPr>
            <a:r>
              <a:rPr lang="en-SG" altLang="en-US" sz="2400" dirty="0"/>
              <a:t>In all criminal prosecutions, the accused shall enjoy the right to a speedy and public trial… and to have the Assistance of Counsel for his defence</a:t>
            </a:r>
            <a:r>
              <a:rPr lang="en-GB" altLang="en-US" sz="2400" dirty="0"/>
              <a:t>.</a:t>
            </a:r>
          </a:p>
          <a:p>
            <a:pPr algn="just" eaLnBrk="1" hangingPunct="1">
              <a:lnSpc>
                <a:spcPct val="80000"/>
              </a:lnSpc>
              <a:defRPr/>
            </a:pPr>
            <a:r>
              <a:rPr lang="en-GB" altLang="en-US" sz="2400" dirty="0"/>
              <a:t>The U.S. Supreme Court laid down this ruling:</a:t>
            </a:r>
          </a:p>
          <a:p>
            <a:pPr marL="754063" lvl="1" indent="-354013" algn="just" eaLnBrk="1" hangingPunct="1">
              <a:lnSpc>
                <a:spcPct val="80000"/>
              </a:lnSpc>
              <a:buFontTx/>
              <a:buNone/>
              <a:tabLst>
                <a:tab pos="354013" algn="l"/>
              </a:tabLst>
              <a:defRPr/>
            </a:pPr>
            <a:r>
              <a:rPr lang="en-GB" altLang="en-US" sz="2000" dirty="0"/>
              <a:t>	</a:t>
            </a:r>
            <a:r>
              <a:rPr lang="en-GB" altLang="en-US" sz="2400" dirty="0"/>
              <a:t>“Accordingly, we hold that </a:t>
            </a:r>
            <a:r>
              <a:rPr lang="en-GB" altLang="en-US" sz="2400" u="sng" dirty="0"/>
              <a:t>an individual held for interrogation must be clearly informed that he has the right to consult with a lawyer</a:t>
            </a:r>
            <a:r>
              <a:rPr lang="en-GB" altLang="en-US" sz="2400" dirty="0"/>
              <a:t> and to </a:t>
            </a:r>
            <a:r>
              <a:rPr lang="en-GB" altLang="en-US" sz="2400" u="sng" dirty="0"/>
              <a:t>have the lawyer with him during interrogation</a:t>
            </a:r>
            <a:r>
              <a:rPr lang="en-GB" altLang="en-US" sz="2400" dirty="0"/>
              <a:t> under the system for protecting the privilege we delineate </a:t>
            </a:r>
            <a:r>
              <a:rPr lang="en-GB" altLang="en-US" sz="2400" i="1" dirty="0"/>
              <a:t>[</a:t>
            </a:r>
            <a:r>
              <a:rPr lang="en-GB" altLang="en-US" sz="2400" i="1" dirty="0" err="1"/>
              <a:t>ie</a:t>
            </a:r>
            <a:r>
              <a:rPr lang="en-GB" altLang="en-US" sz="2400" i="1" dirty="0"/>
              <a:t> describe]</a:t>
            </a:r>
            <a:r>
              <a:rPr lang="en-GB" altLang="en-US" sz="2400" dirty="0"/>
              <a:t>.”</a:t>
            </a:r>
          </a:p>
          <a:p>
            <a:pPr algn="just" eaLnBrk="1" hangingPunct="1">
              <a:lnSpc>
                <a:spcPct val="80000"/>
              </a:lnSpc>
              <a:defRPr/>
            </a:pPr>
            <a:r>
              <a:rPr lang="en-GB" altLang="en-US" sz="2400" dirty="0"/>
              <a:t>It refers to: </a:t>
            </a:r>
            <a:r>
              <a:rPr lang="en-SG" altLang="en-US" sz="2400" dirty="0">
                <a:solidFill>
                  <a:srgbClr val="FF0000"/>
                </a:solidFill>
              </a:rPr>
              <a:t>Criminal Prosecutions - Jury Trial, Right to Confront and to Counsel (1791).</a:t>
            </a:r>
            <a:endParaRPr lang="en-GB" altLang="en-US" sz="2400" dirty="0">
              <a:solidFill>
                <a:srgbClr val="FF0000"/>
              </a:solidFill>
            </a:endParaRPr>
          </a:p>
          <a:p>
            <a:pPr marL="0" indent="0" algn="just" eaLnBrk="1" hangingPunct="1">
              <a:lnSpc>
                <a:spcPct val="80000"/>
              </a:lnSpc>
              <a:buNone/>
              <a:defRPr/>
            </a:pPr>
            <a:r>
              <a:rPr lang="en-GB" altLang="en-US" sz="2400" b="1" dirty="0">
                <a:solidFill>
                  <a:srgbClr val="7030A0"/>
                </a:solidFill>
                <a:effectLst>
                  <a:outerShdw blurRad="38100" dist="38100" dir="2700000" algn="tl">
                    <a:srgbClr val="000000">
                      <a:alpha val="43137"/>
                    </a:srgbClr>
                  </a:outerShdw>
                </a:effectLst>
              </a:rPr>
              <a:t>&gt;&gt; Is Singapore’s approach to the “right of counsel” correct?</a:t>
            </a:r>
          </a:p>
          <a:p>
            <a:pPr eaLnBrk="1" hangingPunct="1">
              <a:lnSpc>
                <a:spcPct val="80000"/>
              </a:lnSpc>
              <a:defRPr/>
            </a:pP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9972" y="147202"/>
            <a:ext cx="5830416" cy="1143000"/>
          </a:xfrm>
        </p:spPr>
        <p:txBody>
          <a:bodyPr/>
          <a:lstStyle/>
          <a:p>
            <a:r>
              <a:rPr lang="en-SG" altLang="en-US" sz="3500" dirty="0"/>
              <a:t>Comparing Art 9(3) </a:t>
            </a:r>
            <a:br>
              <a:rPr lang="en-SG" altLang="en-US" sz="3500" dirty="0"/>
            </a:br>
            <a:r>
              <a:rPr lang="en-SG" altLang="en-US" sz="3500" dirty="0"/>
              <a:t>and Sixth Amendment</a:t>
            </a:r>
          </a:p>
        </p:txBody>
      </p:sp>
      <p:sp>
        <p:nvSpPr>
          <p:cNvPr id="3" name="Content Placeholder 2"/>
          <p:cNvSpPr>
            <a:spLocks noGrp="1"/>
          </p:cNvSpPr>
          <p:nvPr>
            <p:ph idx="1"/>
          </p:nvPr>
        </p:nvSpPr>
        <p:spPr>
          <a:xfrm>
            <a:off x="664648" y="1270881"/>
            <a:ext cx="7772400" cy="4114800"/>
          </a:xfrm>
        </p:spPr>
        <p:txBody>
          <a:bodyPr/>
          <a:lstStyle/>
          <a:p>
            <a:pPr marL="0" indent="0" algn="just">
              <a:buFontTx/>
              <a:buNone/>
              <a:defRPr/>
            </a:pPr>
            <a:r>
              <a:rPr lang="en-GB" sz="2500" dirty="0"/>
              <a:t>Court’s interpretation of Art 9(3):</a:t>
            </a:r>
          </a:p>
          <a:p>
            <a:pPr algn="just">
              <a:defRPr/>
            </a:pPr>
            <a:r>
              <a:rPr lang="en-GB" sz="2000" dirty="0"/>
              <a:t>No need to inform Accused his right to seek counsel. (</a:t>
            </a:r>
            <a:r>
              <a:rPr lang="en-GB" sz="2000" dirty="0" err="1"/>
              <a:t>Rajeevan</a:t>
            </a:r>
            <a:r>
              <a:rPr lang="en-GB" sz="2000" dirty="0"/>
              <a:t> </a:t>
            </a:r>
            <a:r>
              <a:rPr lang="en-GB" sz="2000" dirty="0" err="1"/>
              <a:t>Edakalavan</a:t>
            </a:r>
            <a:r>
              <a:rPr lang="en-GB" sz="2000" dirty="0"/>
              <a:t> v. PP, 1998)</a:t>
            </a:r>
            <a:endParaRPr lang="en-SG" sz="2000" dirty="0"/>
          </a:p>
          <a:p>
            <a:pPr algn="just">
              <a:defRPr/>
            </a:pPr>
            <a:r>
              <a:rPr lang="en-GB" sz="2000" dirty="0"/>
              <a:t>No need to provide counsel immediately upon arrest but within a “reasonable time”.  (</a:t>
            </a:r>
            <a:r>
              <a:rPr lang="en-GB" sz="2000" dirty="0" err="1"/>
              <a:t>Jasbir</a:t>
            </a:r>
            <a:r>
              <a:rPr lang="en-GB" sz="2000" dirty="0"/>
              <a:t> Singh v. PP, 1994)</a:t>
            </a:r>
            <a:endParaRPr lang="en-SG" sz="2000" dirty="0"/>
          </a:p>
          <a:p>
            <a:pPr algn="just">
              <a:defRPr/>
            </a:pPr>
            <a:r>
              <a:rPr lang="en-GB" sz="2000" dirty="0"/>
              <a:t>A reasonable time must be given to police to carry out its investigations.  Burden is on the prosecution to satisfy the Court that it is “reasonable” to withhold access to counsel so that it will not hinder police investigations.	  (</a:t>
            </a:r>
            <a:r>
              <a:rPr lang="en-GB" sz="2000" dirty="0" err="1"/>
              <a:t>Jasbir</a:t>
            </a:r>
            <a:r>
              <a:rPr lang="en-GB" sz="2000" dirty="0"/>
              <a:t> Singh v. PP, 1994)</a:t>
            </a:r>
            <a:endParaRPr lang="en-SG" sz="2000" dirty="0"/>
          </a:p>
          <a:p>
            <a:pPr marL="0" indent="0" algn="just">
              <a:buFontTx/>
              <a:buNone/>
              <a:defRPr/>
            </a:pPr>
            <a:r>
              <a:rPr lang="en-GB" sz="2500" dirty="0"/>
              <a:t>This is different to that of the Sixth Amendment to the US Constitution, which states that:</a:t>
            </a:r>
            <a:endParaRPr lang="en-SG" sz="2500" dirty="0"/>
          </a:p>
          <a:p>
            <a:pPr algn="just">
              <a:defRPr/>
            </a:pPr>
            <a:r>
              <a:rPr lang="en-GB" sz="2000" dirty="0"/>
              <a:t>An individual held for interrogation must be clearly informed that he has the right to consult with a lawyer.</a:t>
            </a:r>
            <a:endParaRPr lang="en-SG" sz="2000" dirty="0"/>
          </a:p>
          <a:p>
            <a:pPr algn="just">
              <a:defRPr/>
            </a:pPr>
            <a:r>
              <a:rPr lang="en-GB" sz="2000" dirty="0"/>
              <a:t>If the suspect exercises this right to a lawyer, the questioning must cease until a lawyer is present.</a:t>
            </a:r>
          </a:p>
          <a:p>
            <a:pPr marL="0" indent="0" algn="just">
              <a:buNone/>
              <a:defRPr/>
            </a:pPr>
            <a:br>
              <a:rPr lang="en-GB" dirty="0"/>
            </a:br>
            <a:endParaRPr lang="en-S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60317" y="245533"/>
            <a:ext cx="7772400" cy="1143000"/>
          </a:xfrm>
        </p:spPr>
        <p:txBody>
          <a:bodyPr/>
          <a:lstStyle/>
          <a:p>
            <a:pPr eaLnBrk="1" hangingPunct="1"/>
            <a:r>
              <a:rPr lang="en-GB" altLang="en-US" dirty="0"/>
              <a:t>b. Illegally Obtained Evidence</a:t>
            </a:r>
          </a:p>
        </p:txBody>
      </p:sp>
      <p:sp>
        <p:nvSpPr>
          <p:cNvPr id="26627" name="Rectangle 3"/>
          <p:cNvSpPr>
            <a:spLocks noGrp="1" noChangeArrowheads="1"/>
          </p:cNvSpPr>
          <p:nvPr>
            <p:ph idx="1"/>
          </p:nvPr>
        </p:nvSpPr>
        <p:spPr>
          <a:xfrm>
            <a:off x="695672" y="1371600"/>
            <a:ext cx="7772400" cy="4114800"/>
          </a:xfrm>
        </p:spPr>
        <p:txBody>
          <a:bodyPr/>
          <a:lstStyle/>
          <a:p>
            <a:pPr algn="just" eaLnBrk="1" hangingPunct="1"/>
            <a:r>
              <a:rPr lang="en-GB" altLang="en-US" sz="2800" dirty="0"/>
              <a:t>This relates to the role of “agent provocateur”</a:t>
            </a:r>
          </a:p>
          <a:p>
            <a:pPr algn="just" eaLnBrk="1" hangingPunct="1"/>
            <a:r>
              <a:rPr lang="en-GB" altLang="en-US" sz="2800" dirty="0"/>
              <a:t>The question is whether a person who act undercover for the purpose of exposing criminals (agents provocateur) are partners in crime?</a:t>
            </a:r>
          </a:p>
          <a:p>
            <a:pPr algn="just" eaLnBrk="1" hangingPunct="1"/>
            <a:r>
              <a:rPr lang="en-GB" altLang="en-US" sz="2800" dirty="0"/>
              <a:t>Evidence unlawfully obtained is admissible as long as it is relevant.</a:t>
            </a:r>
          </a:p>
        </p:txBody>
      </p:sp>
      <p:sp>
        <p:nvSpPr>
          <p:cNvPr id="2" name="Rectangle 1">
            <a:extLst>
              <a:ext uri="{FF2B5EF4-FFF2-40B4-BE49-F238E27FC236}">
                <a16:creationId xmlns:a16="http://schemas.microsoft.com/office/drawing/2014/main" id="{16FC84B2-6735-4F04-BAF5-A4A411366BD9}"/>
              </a:ext>
            </a:extLst>
          </p:cNvPr>
          <p:cNvSpPr/>
          <p:nvPr/>
        </p:nvSpPr>
        <p:spPr>
          <a:xfrm>
            <a:off x="1115616" y="6248400"/>
            <a:ext cx="8458200" cy="400110"/>
          </a:xfrm>
          <a:prstGeom prst="rect">
            <a:avLst/>
          </a:prstGeom>
        </p:spPr>
        <p:txBody>
          <a:bodyPr wrap="square">
            <a:spAutoFit/>
          </a:bodyPr>
          <a:lstStyle/>
          <a:p>
            <a:pPr lvl="0" eaLnBrk="1" fontAlgn="auto" hangingPunct="1">
              <a:spcBef>
                <a:spcPts val="0"/>
              </a:spcBef>
              <a:spcAft>
                <a:spcPts val="0"/>
              </a:spcAft>
              <a:defRPr/>
            </a:pPr>
            <a:r>
              <a:rPr lang="en-US" sz="2000" dirty="0">
                <a:latin typeface="Arial" panose="020B0604020202020204" pitchFamily="34" charset="0"/>
                <a:hlinkClick r:id="rId3">
                  <a:extLst>
                    <a:ext uri="{A12FA001-AC4F-418D-AE19-62706E023703}">
                      <ahyp:hlinkClr xmlns:ahyp="http://schemas.microsoft.com/office/drawing/2018/hyperlinkcolor" val="tx"/>
                    </a:ext>
                  </a:extLst>
                </a:hlinkClick>
              </a:rPr>
              <a:t>https://www.youtube.com/watch?v=J7d7UJVMxmM</a:t>
            </a:r>
            <a:r>
              <a:rPr lang="en-US" sz="2000" dirty="0">
                <a:latin typeface="Arial" panose="020B0604020202020204" pitchFamily="34" charset="0"/>
              </a:rPr>
              <a:t> (up to 4.40)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31FB-BF3D-487F-9EEC-3A9DD8C2079C}"/>
              </a:ext>
            </a:extLst>
          </p:cNvPr>
          <p:cNvSpPr>
            <a:spLocks noGrp="1"/>
          </p:cNvSpPr>
          <p:nvPr>
            <p:ph type="title"/>
          </p:nvPr>
        </p:nvSpPr>
        <p:spPr>
          <a:xfrm>
            <a:off x="670002" y="332656"/>
            <a:ext cx="7772400" cy="1143000"/>
          </a:xfrm>
        </p:spPr>
        <p:txBody>
          <a:bodyPr/>
          <a:lstStyle/>
          <a:p>
            <a:r>
              <a:rPr lang="en-US" dirty="0"/>
              <a:t>Illegally Obtained Evidence</a:t>
            </a:r>
          </a:p>
        </p:txBody>
      </p:sp>
      <p:sp>
        <p:nvSpPr>
          <p:cNvPr id="3" name="Content Placeholder 2">
            <a:extLst>
              <a:ext uri="{FF2B5EF4-FFF2-40B4-BE49-F238E27FC236}">
                <a16:creationId xmlns:a16="http://schemas.microsoft.com/office/drawing/2014/main" id="{47E51719-D0D0-442E-9CE4-160B21828765}"/>
              </a:ext>
            </a:extLst>
          </p:cNvPr>
          <p:cNvSpPr>
            <a:spLocks noGrp="1"/>
          </p:cNvSpPr>
          <p:nvPr>
            <p:ph idx="1"/>
          </p:nvPr>
        </p:nvSpPr>
        <p:spPr>
          <a:xfrm>
            <a:off x="685800" y="1628800"/>
            <a:ext cx="7772400" cy="4114800"/>
          </a:xfrm>
        </p:spPr>
        <p:txBody>
          <a:bodyPr/>
          <a:lstStyle/>
          <a:p>
            <a:pPr marL="0" indent="0" algn="just">
              <a:buNone/>
            </a:pPr>
            <a:r>
              <a:rPr lang="en-US" sz="2800" dirty="0"/>
              <a:t>For instance, if drilling a hole into a hotel room to record the adulterous activities of a cheating spouse would land you in trouble with the law (trespass, damage to property, outraging a woman’s modesty, etc.), is it still possible for the recording to be admitted as evidence to support a divorce application on basis of adultery?</a:t>
            </a:r>
          </a:p>
        </p:txBody>
      </p:sp>
    </p:spTree>
    <p:extLst>
      <p:ext uri="{BB962C8B-B14F-4D97-AF65-F5344CB8AC3E}">
        <p14:creationId xmlns:p14="http://schemas.microsoft.com/office/powerpoint/2010/main" val="139683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0528" y="548680"/>
            <a:ext cx="7772400" cy="1143000"/>
          </a:xfrm>
        </p:spPr>
        <p:txBody>
          <a:bodyPr/>
          <a:lstStyle/>
          <a:p>
            <a:pPr eaLnBrk="1" hangingPunct="1"/>
            <a:r>
              <a:rPr lang="en-GB" altLang="en-US" dirty="0"/>
              <a:t>Cheng </a:t>
            </a:r>
            <a:r>
              <a:rPr lang="en-GB" altLang="en-US" dirty="0" err="1"/>
              <a:t>Swee</a:t>
            </a:r>
            <a:r>
              <a:rPr lang="en-GB" altLang="en-US" dirty="0"/>
              <a:t> </a:t>
            </a:r>
            <a:r>
              <a:rPr lang="en-GB" altLang="en-US" dirty="0" err="1"/>
              <a:t>Tiang</a:t>
            </a:r>
            <a:r>
              <a:rPr lang="en-GB" altLang="en-US" dirty="0"/>
              <a:t> v PP </a:t>
            </a:r>
          </a:p>
        </p:txBody>
      </p:sp>
      <p:sp>
        <p:nvSpPr>
          <p:cNvPr id="25603" name="Rectangle 3"/>
          <p:cNvSpPr>
            <a:spLocks noGrp="1" noChangeArrowheads="1"/>
          </p:cNvSpPr>
          <p:nvPr>
            <p:ph idx="1"/>
          </p:nvPr>
        </p:nvSpPr>
        <p:spPr>
          <a:xfrm>
            <a:off x="467544" y="1755652"/>
            <a:ext cx="8208912" cy="4114800"/>
          </a:xfrm>
        </p:spPr>
        <p:txBody>
          <a:bodyPr/>
          <a:lstStyle/>
          <a:p>
            <a:pPr algn="just" eaLnBrk="1" hangingPunct="1"/>
            <a:r>
              <a:rPr lang="en-GB" altLang="en-US" sz="2300" dirty="0"/>
              <a:t>Two police officers had entered the appellant’s shop for the express purpose of entrapping the appellant into accepting their stakes in a 10,000 characters lottery. </a:t>
            </a:r>
          </a:p>
          <a:p>
            <a:pPr algn="just" eaLnBrk="1" hangingPunct="1"/>
            <a:r>
              <a:rPr lang="en-GB" altLang="en-US" sz="2300" dirty="0"/>
              <a:t>Court of Appeal considered whether an illegally obtained evidence can be considered as admissible in Court.</a:t>
            </a:r>
          </a:p>
          <a:p>
            <a:pPr algn="just" eaLnBrk="1" hangingPunct="1">
              <a:buFontTx/>
              <a:buNone/>
            </a:pPr>
            <a:r>
              <a:rPr lang="en-GB" altLang="en-US" sz="2400" dirty="0"/>
              <a:t>Court Held:</a:t>
            </a:r>
          </a:p>
          <a:p>
            <a:pPr algn="just" eaLnBrk="1" hangingPunct="1"/>
            <a:r>
              <a:rPr lang="en-GB" altLang="en-US" sz="2300" b="1" dirty="0"/>
              <a:t>Wee Chong </a:t>
            </a:r>
            <a:r>
              <a:rPr lang="en-GB" altLang="en-US" sz="2300" b="1" dirty="0" err="1"/>
              <a:t>Jin</a:t>
            </a:r>
            <a:r>
              <a:rPr lang="en-GB" altLang="en-US" sz="2300" b="1" dirty="0"/>
              <a:t> CJ</a:t>
            </a:r>
            <a:r>
              <a:rPr lang="en-GB" altLang="en-US" sz="2300" dirty="0"/>
              <a:t>: … It is not in dispute that the senior police officer sent a subordinate into the shop to commit an offence for the purpose of getting evidence against someone in that shop and in order that an offence by another person may be detected. </a:t>
            </a:r>
          </a:p>
          <a:p>
            <a:pPr algn="just" eaLnBrk="1" hangingPunct="1"/>
            <a:r>
              <a:rPr lang="en-GB" altLang="en-US" sz="2300" dirty="0"/>
              <a:t>Evidence obtained in this manner, if relevant, was in law admissible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5578" y="300519"/>
            <a:ext cx="7772400" cy="1143000"/>
          </a:xfrm>
        </p:spPr>
        <p:txBody>
          <a:bodyPr/>
          <a:lstStyle/>
          <a:p>
            <a:pPr eaLnBrk="1" hangingPunct="1"/>
            <a:r>
              <a:rPr lang="en-GB" altLang="en-US" sz="4000" dirty="0"/>
              <a:t>SM Summit Holdings Ltd v PP</a:t>
            </a:r>
          </a:p>
        </p:txBody>
      </p:sp>
      <p:sp>
        <p:nvSpPr>
          <p:cNvPr id="26627" name="Rectangle 3"/>
          <p:cNvSpPr>
            <a:spLocks noGrp="1" noChangeArrowheads="1"/>
          </p:cNvSpPr>
          <p:nvPr>
            <p:ph idx="1"/>
          </p:nvPr>
        </p:nvSpPr>
        <p:spPr>
          <a:xfrm>
            <a:off x="256956" y="1394210"/>
            <a:ext cx="8454388" cy="4114800"/>
          </a:xfrm>
        </p:spPr>
        <p:txBody>
          <a:bodyPr/>
          <a:lstStyle/>
          <a:p>
            <a:pPr algn="just" eaLnBrk="1" hangingPunct="1"/>
            <a:r>
              <a:rPr lang="en-GB" altLang="en-US" sz="2300" dirty="0"/>
              <a:t>The raid was carried out by Business Software Alliance (‘BSA’) and HS Intellectual Property Services, a firm of private investigators at the premises of Summit Holdings and Summit CD Manufacture (‘Summit’) pursuant to two search warrants obtained by BSA before a magistrate &amp; one from a High Court judge.</a:t>
            </a:r>
          </a:p>
          <a:p>
            <a:pPr algn="just" eaLnBrk="1" hangingPunct="1"/>
            <a:r>
              <a:rPr lang="en-GB" altLang="en-US" sz="2300" dirty="0"/>
              <a:t>This relates to copyright (software piracy) and trade marks offences on computer soft wares allegedly committed by Summit.</a:t>
            </a:r>
          </a:p>
          <a:p>
            <a:pPr algn="just" eaLnBrk="1" hangingPunct="1"/>
            <a:r>
              <a:rPr lang="en-GB" altLang="en-US" sz="2300" dirty="0"/>
              <a:t>In support of the application for the search warrants, three statutory declarations were used. One was that of a private investigator, Jimmy Chew, who deposed that he entered into a contract with one Tan Siang Yong for Summit to replicate counterfeit masters of CD-ROMs which Summit 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2536" y="188640"/>
            <a:ext cx="7772400" cy="1143000"/>
          </a:xfrm>
        </p:spPr>
        <p:txBody>
          <a:bodyPr/>
          <a:lstStyle/>
          <a:p>
            <a:pPr eaLnBrk="1" hangingPunct="1"/>
            <a:r>
              <a:rPr lang="en-GB" altLang="en-US" sz="4000" dirty="0"/>
              <a:t>SM Summit Holdings Ltd v PP</a:t>
            </a:r>
          </a:p>
        </p:txBody>
      </p:sp>
      <p:sp>
        <p:nvSpPr>
          <p:cNvPr id="27651" name="Rectangle 3"/>
          <p:cNvSpPr>
            <a:spLocks noGrp="1" noChangeArrowheads="1"/>
          </p:cNvSpPr>
          <p:nvPr>
            <p:ph idx="1"/>
          </p:nvPr>
        </p:nvSpPr>
        <p:spPr>
          <a:xfrm>
            <a:off x="685800" y="1300643"/>
            <a:ext cx="7772400" cy="4114800"/>
          </a:xfrm>
        </p:spPr>
        <p:txBody>
          <a:bodyPr/>
          <a:lstStyle/>
          <a:p>
            <a:pPr eaLnBrk="1" hangingPunct="1">
              <a:lnSpc>
                <a:spcPct val="80000"/>
              </a:lnSpc>
              <a:buFontTx/>
              <a:buNone/>
            </a:pPr>
            <a:r>
              <a:rPr lang="en-GB" altLang="en-US" sz="2400" u="sng" dirty="0"/>
              <a:t>The Raid</a:t>
            </a:r>
            <a:endParaRPr lang="en-GB" altLang="en-US" sz="2400" dirty="0"/>
          </a:p>
          <a:p>
            <a:pPr algn="just" eaLnBrk="1" hangingPunct="1">
              <a:lnSpc>
                <a:spcPct val="80000"/>
              </a:lnSpc>
            </a:pPr>
            <a:r>
              <a:rPr lang="en-GB" altLang="en-US" sz="2400" dirty="0"/>
              <a:t>Raid was carried out on 12 Aug 1997 (2pm) to 13 Aug (5.10am) – lasted 15 hours.</a:t>
            </a:r>
          </a:p>
          <a:p>
            <a:pPr algn="just" eaLnBrk="1" hangingPunct="1">
              <a:lnSpc>
                <a:spcPct val="80000"/>
              </a:lnSpc>
            </a:pPr>
            <a:r>
              <a:rPr lang="en-GB" altLang="en-US" sz="2400" dirty="0"/>
              <a:t>Raid Team consisted of 35 police officers, BSA, BSA lawyers and TCS crew.</a:t>
            </a:r>
          </a:p>
          <a:p>
            <a:pPr algn="just" eaLnBrk="1" hangingPunct="1">
              <a:lnSpc>
                <a:spcPct val="80000"/>
              </a:lnSpc>
            </a:pPr>
            <a:r>
              <a:rPr lang="en-GB" altLang="en-US" sz="2400" dirty="0"/>
              <a:t>Seized documents include internal memoranda, cash invoices and copies of sales orders for CD-ROMs.</a:t>
            </a:r>
          </a:p>
          <a:p>
            <a:pPr algn="just" eaLnBrk="1" hangingPunct="1">
              <a:lnSpc>
                <a:spcPct val="80000"/>
              </a:lnSpc>
            </a:pPr>
            <a:r>
              <a:rPr lang="en-GB" altLang="en-US" sz="2400" dirty="0"/>
              <a:t>Downloaded customer list from Summit’s computer and copies of emails and computer logs.</a:t>
            </a:r>
          </a:p>
          <a:p>
            <a:pPr algn="just" eaLnBrk="1" hangingPunct="1">
              <a:lnSpc>
                <a:spcPct val="80000"/>
              </a:lnSpc>
            </a:pPr>
            <a:r>
              <a:rPr lang="en-GB" altLang="en-US" sz="2400" dirty="0"/>
              <a:t>Installed a high capacity data storage device, the </a:t>
            </a:r>
            <a:r>
              <a:rPr lang="en-GB" altLang="en-US" sz="2400" i="1" dirty="0"/>
              <a:t>Iomega</a:t>
            </a:r>
            <a:r>
              <a:rPr lang="en-GB" altLang="en-US" sz="2400" dirty="0"/>
              <a:t> zip drive, in the computer. A total of 507 files, of which 503 were confidential and proprietary were copied </a:t>
            </a:r>
          </a:p>
          <a:p>
            <a:pPr algn="just" eaLnBrk="1" hangingPunct="1">
              <a:lnSpc>
                <a:spcPct val="80000"/>
              </a:lnSpc>
            </a:pPr>
            <a:r>
              <a:rPr lang="en-GB" altLang="en-US" sz="2400" dirty="0"/>
              <a:t>Raid Team locked up some factory workers in the rooms in the premises when raid was conducted.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601" y="242454"/>
            <a:ext cx="7772400" cy="1143000"/>
          </a:xfrm>
        </p:spPr>
        <p:txBody>
          <a:bodyPr/>
          <a:lstStyle/>
          <a:p>
            <a:pPr eaLnBrk="1" hangingPunct="1"/>
            <a:r>
              <a:rPr lang="en-GB" altLang="en-US" dirty="0"/>
              <a:t>Yong </a:t>
            </a:r>
            <a:r>
              <a:rPr lang="en-GB" altLang="en-US" dirty="0" err="1"/>
              <a:t>Pung</a:t>
            </a:r>
            <a:r>
              <a:rPr lang="en-GB" altLang="en-US" dirty="0"/>
              <a:t> How CJ:</a:t>
            </a:r>
          </a:p>
        </p:txBody>
      </p:sp>
      <p:sp>
        <p:nvSpPr>
          <p:cNvPr id="28675" name="Rectangle 3"/>
          <p:cNvSpPr>
            <a:spLocks noGrp="1" noChangeArrowheads="1"/>
          </p:cNvSpPr>
          <p:nvPr>
            <p:ph idx="1"/>
          </p:nvPr>
        </p:nvSpPr>
        <p:spPr>
          <a:xfrm>
            <a:off x="432656" y="1772816"/>
            <a:ext cx="8278688" cy="4114800"/>
          </a:xfrm>
        </p:spPr>
        <p:txBody>
          <a:bodyPr/>
          <a:lstStyle/>
          <a:p>
            <a:pPr algn="just" eaLnBrk="1" hangingPunct="1"/>
            <a:r>
              <a:rPr lang="en-GB" altLang="en-US" sz="2400" dirty="0"/>
              <a:t>Overzealous raid team. There are limits to what a raiding party is entitled to do in a legal system in which one is presumed to be innocent until shown otherwise.</a:t>
            </a:r>
          </a:p>
          <a:p>
            <a:pPr algn="just" eaLnBrk="1" hangingPunct="1"/>
            <a:r>
              <a:rPr lang="en-GB" altLang="en-US" sz="2400" dirty="0"/>
              <a:t>Warrant issued from High Court Judge, GP Selvam quashed. A High Court judge does not have the power to sit as a Magistrate in the inferior court.</a:t>
            </a:r>
          </a:p>
          <a:p>
            <a:pPr algn="just" eaLnBrk="1" hangingPunct="1"/>
            <a:r>
              <a:rPr lang="en-GB" altLang="en-US" sz="2400" dirty="0"/>
              <a:t>Observation by the Court:</a:t>
            </a:r>
          </a:p>
          <a:p>
            <a:pPr lvl="1" algn="just" eaLnBrk="1" hangingPunct="1"/>
            <a:r>
              <a:rPr lang="en-GB" altLang="en-US" sz="2000" dirty="0"/>
              <a:t>Most documents that were seized from the premises of Summit were not acknowledged with police acknowledgement slips.</a:t>
            </a:r>
          </a:p>
          <a:p>
            <a:pPr lvl="1" algn="just" eaLnBrk="1" hangingPunct="1"/>
            <a:r>
              <a:rPr lang="en-GB" altLang="en-US" sz="2000" dirty="0"/>
              <a:t>During the return date before a magistrate, proper record of who is holding what (possession of documents) were not set out.</a:t>
            </a:r>
          </a:p>
          <a:p>
            <a:pPr lvl="1" algn="just" eaLnBrk="1" hangingPunct="1"/>
            <a:r>
              <a:rPr lang="en-GB" altLang="en-US" sz="2000" dirty="0"/>
              <a:t>Downloading from Summit’s computer causes evidence to be tampered by third parties and the veracity of the evidence is put to doubt.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86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45230" y="428535"/>
            <a:ext cx="5208675" cy="1143000"/>
          </a:xfrm>
        </p:spPr>
        <p:txBody>
          <a:bodyPr/>
          <a:lstStyle/>
          <a:p>
            <a:pPr eaLnBrk="1" hangingPunct="1"/>
            <a:r>
              <a:rPr lang="en-US" altLang="en-US" dirty="0"/>
              <a:t>1. Search, Seizure </a:t>
            </a:r>
            <a:br>
              <a:rPr lang="en-US" altLang="en-US" dirty="0"/>
            </a:br>
            <a:r>
              <a:rPr lang="en-US" altLang="en-US" dirty="0"/>
              <a:t>and Assistance</a:t>
            </a:r>
          </a:p>
        </p:txBody>
      </p:sp>
      <p:sp>
        <p:nvSpPr>
          <p:cNvPr id="3075" name="Rectangle 3"/>
          <p:cNvSpPr>
            <a:spLocks noGrp="1" noChangeArrowheads="1"/>
          </p:cNvSpPr>
          <p:nvPr>
            <p:ph idx="1"/>
          </p:nvPr>
        </p:nvSpPr>
        <p:spPr>
          <a:xfrm>
            <a:off x="352857" y="1879300"/>
            <a:ext cx="8352928" cy="4114800"/>
          </a:xfrm>
        </p:spPr>
        <p:txBody>
          <a:bodyPr/>
          <a:lstStyle/>
          <a:p>
            <a:pPr algn="just" eaLnBrk="1" hangingPunct="1">
              <a:lnSpc>
                <a:spcPct val="90000"/>
              </a:lnSpc>
            </a:pPr>
            <a:r>
              <a:rPr lang="en-US" altLang="en-US" sz="2600" dirty="0"/>
              <a:t>Under the Criminal Procedure Code, police have automatic </a:t>
            </a:r>
            <a:r>
              <a:rPr lang="en-US" altLang="en-US" sz="2600" b="1" dirty="0">
                <a:solidFill>
                  <a:srgbClr val="0070C0"/>
                </a:solidFill>
              </a:rPr>
              <a:t>powers of search</a:t>
            </a:r>
            <a:r>
              <a:rPr lang="en-US" altLang="en-US" sz="2600" dirty="0">
                <a:solidFill>
                  <a:srgbClr val="0070C0"/>
                </a:solidFill>
              </a:rPr>
              <a:t> </a:t>
            </a:r>
            <a:r>
              <a:rPr lang="en-US" altLang="en-US" sz="2600" dirty="0"/>
              <a:t>if investigating an arrestable offence (s.34). They may, without a search warrant, enter any place (e.g. house or place of abode of the person who is under arrest) and search those premises for documents/things necessary for his investigation e.g. evidence of the offence.</a:t>
            </a:r>
          </a:p>
          <a:p>
            <a:pPr algn="just" eaLnBrk="1" hangingPunct="1">
              <a:lnSpc>
                <a:spcPct val="90000"/>
              </a:lnSpc>
            </a:pPr>
            <a:r>
              <a:rPr lang="en-US" altLang="en-US" sz="2600" dirty="0"/>
              <a:t>Furthermore, (s.32) if a high ranking police officer (not lower than the rank of Sergeant) has reasonable cause for suspecting that stolen property has been concealed in any place, that officer may search for that stolen property without a warrant.</a:t>
            </a:r>
          </a:p>
        </p:txBody>
      </p:sp>
    </p:spTree>
    <p:extLst>
      <p:ext uri="{BB962C8B-B14F-4D97-AF65-F5344CB8AC3E}">
        <p14:creationId xmlns:p14="http://schemas.microsoft.com/office/powerpoint/2010/main" val="2946162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381" y="603017"/>
            <a:ext cx="7772400" cy="1143000"/>
          </a:xfrm>
        </p:spPr>
        <p:txBody>
          <a:bodyPr/>
          <a:lstStyle/>
          <a:p>
            <a:pPr eaLnBrk="1" hangingPunct="1"/>
            <a:r>
              <a:rPr lang="en-GB" altLang="en-US" dirty="0"/>
              <a:t>Suggestions/advice</a:t>
            </a:r>
          </a:p>
        </p:txBody>
      </p:sp>
      <p:sp>
        <p:nvSpPr>
          <p:cNvPr id="29699" name="Rectangle 3"/>
          <p:cNvSpPr>
            <a:spLocks noGrp="1" noChangeArrowheads="1"/>
          </p:cNvSpPr>
          <p:nvPr>
            <p:ph idx="1"/>
          </p:nvPr>
        </p:nvSpPr>
        <p:spPr>
          <a:xfrm>
            <a:off x="827584" y="2162200"/>
            <a:ext cx="7772400" cy="4114800"/>
          </a:xfrm>
        </p:spPr>
        <p:txBody>
          <a:bodyPr/>
          <a:lstStyle/>
          <a:p>
            <a:pPr algn="just" eaLnBrk="1" hangingPunct="1"/>
            <a:r>
              <a:rPr lang="en-GB" altLang="en-US" sz="2800" dirty="0"/>
              <a:t>Supervision of the raid team should not be the solicitors of the applicant of the raid.</a:t>
            </a:r>
          </a:p>
          <a:p>
            <a:pPr algn="just" eaLnBrk="1" hangingPunct="1"/>
            <a:r>
              <a:rPr lang="en-GB" altLang="en-US" sz="2800" dirty="0"/>
              <a:t>Appoint a supervisor (usually a neutral solicitor from another firm) to supervise the raid.</a:t>
            </a:r>
          </a:p>
          <a:p>
            <a:pPr algn="just" eaLnBrk="1" hangingPunct="1"/>
            <a:r>
              <a:rPr lang="en-GB" altLang="en-US" sz="2800" dirty="0"/>
              <a:t>All documents should be collected in a box and properly identified and sealed.</a:t>
            </a:r>
          </a:p>
          <a:p>
            <a:pPr algn="just" eaLnBrk="1" hangingPunct="1"/>
            <a:r>
              <a:rPr lang="en-GB" altLang="en-US" sz="2800" dirty="0"/>
              <a:t>All storage devices should be individually tagged and sealed. No downloading required on site.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59446" y="-100608"/>
            <a:ext cx="7772400" cy="1143000"/>
          </a:xfrm>
        </p:spPr>
        <p:txBody>
          <a:bodyPr/>
          <a:lstStyle/>
          <a:p>
            <a:pPr eaLnBrk="1" hangingPunct="1"/>
            <a:r>
              <a:rPr lang="en-GB" altLang="en-US" dirty="0"/>
              <a:t>c. Art 9(3) - Issue of Discovery</a:t>
            </a:r>
          </a:p>
        </p:txBody>
      </p:sp>
      <p:sp>
        <p:nvSpPr>
          <p:cNvPr id="30723" name="Rectangle 3"/>
          <p:cNvSpPr>
            <a:spLocks noGrp="1" noChangeArrowheads="1"/>
          </p:cNvSpPr>
          <p:nvPr>
            <p:ph idx="1"/>
          </p:nvPr>
        </p:nvSpPr>
        <p:spPr>
          <a:xfrm>
            <a:off x="647830" y="836712"/>
            <a:ext cx="7848340" cy="4114800"/>
          </a:xfrm>
        </p:spPr>
        <p:txBody>
          <a:bodyPr/>
          <a:lstStyle/>
          <a:p>
            <a:pPr algn="just" eaLnBrk="1" hangingPunct="1">
              <a:lnSpc>
                <a:spcPct val="90000"/>
              </a:lnSpc>
            </a:pPr>
            <a:r>
              <a:rPr lang="en-GB" altLang="zh-CN" sz="2400" dirty="0">
                <a:ea typeface="宋体" panose="02010600030101010101" pitchFamily="2" charset="-122"/>
              </a:rPr>
              <a:t>Discovery – Disclosure of info by Police or Prosecution</a:t>
            </a:r>
          </a:p>
          <a:p>
            <a:pPr algn="just" eaLnBrk="1" hangingPunct="1">
              <a:lnSpc>
                <a:spcPct val="90000"/>
              </a:lnSpc>
            </a:pPr>
            <a:r>
              <a:rPr lang="en-GB" altLang="zh-CN" sz="2400" dirty="0">
                <a:ea typeface="宋体" panose="02010600030101010101" pitchFamily="2" charset="-122"/>
              </a:rPr>
              <a:t>No legal obligation to disclose any information to the accused person</a:t>
            </a:r>
            <a:endParaRPr lang="en-US" altLang="zh-CN" sz="2400" dirty="0">
              <a:ea typeface="宋体" panose="02010600030101010101" pitchFamily="2" charset="-122"/>
            </a:endParaRPr>
          </a:p>
          <a:p>
            <a:pPr algn="just" eaLnBrk="1" hangingPunct="1">
              <a:lnSpc>
                <a:spcPct val="90000"/>
              </a:lnSpc>
            </a:pPr>
            <a:r>
              <a:rPr lang="en-GB" altLang="zh-CN" sz="2400" dirty="0">
                <a:ea typeface="宋体" panose="02010600030101010101" pitchFamily="2" charset="-122"/>
              </a:rPr>
              <a:t>This lack of information makes it difficult for defence counsel to advise the accused and properly prepare his defence. </a:t>
            </a:r>
          </a:p>
          <a:p>
            <a:pPr algn="just" eaLnBrk="1" hangingPunct="1">
              <a:lnSpc>
                <a:spcPct val="90000"/>
              </a:lnSpc>
            </a:pPr>
            <a:r>
              <a:rPr lang="en-GB" altLang="zh-CN" sz="2400" dirty="0">
                <a:ea typeface="宋体" panose="02010600030101010101" pitchFamily="2" charset="-122"/>
              </a:rPr>
              <a:t>What defence lawyers need most are statements </a:t>
            </a:r>
            <a:r>
              <a:rPr lang="en-GB" altLang="zh-CN" sz="2400" dirty="0">
                <a:latin typeface="Arial" panose="020B0604020202020204" pitchFamily="34" charset="0"/>
                <a:ea typeface="宋体" panose="02010600030101010101" pitchFamily="2" charset="-122"/>
              </a:rPr>
              <a:t>—</a:t>
            </a:r>
            <a:r>
              <a:rPr lang="en-GB" altLang="zh-CN" sz="2400" dirty="0">
                <a:ea typeface="宋体" panose="02010600030101010101" pitchFamily="2" charset="-122"/>
              </a:rPr>
              <a:t> from their clients and witnesses </a:t>
            </a:r>
            <a:r>
              <a:rPr lang="en-GB" altLang="zh-CN" sz="2400" dirty="0">
                <a:latin typeface="Arial" panose="020B0604020202020204" pitchFamily="34" charset="0"/>
                <a:ea typeface="宋体" panose="02010600030101010101" pitchFamily="2" charset="-122"/>
              </a:rPr>
              <a:t>—</a:t>
            </a:r>
            <a:r>
              <a:rPr lang="en-GB" altLang="zh-CN" sz="2400" dirty="0">
                <a:ea typeface="宋体" panose="02010600030101010101" pitchFamily="2" charset="-122"/>
              </a:rPr>
              <a:t> written by the police in the course of an investigation. Their clients can have difficulty recalling what they said in their statements to the police, which may have been given as long as 18 months before their court appearance. </a:t>
            </a:r>
          </a:p>
          <a:p>
            <a:pPr algn="just" eaLnBrk="1" hangingPunct="1">
              <a:spcBef>
                <a:spcPts val="0"/>
              </a:spcBef>
            </a:pPr>
            <a:r>
              <a:rPr lang="en-GB" altLang="zh-CN" sz="2200" dirty="0">
                <a:ea typeface="宋体" panose="02010600030101010101" pitchFamily="2" charset="-122"/>
              </a:rPr>
              <a:t>NB: </a:t>
            </a:r>
            <a:r>
              <a:rPr lang="en-GB" altLang="zh-CN" sz="2200" dirty="0" err="1">
                <a:ea typeface="宋体" panose="02010600030101010101" pitchFamily="2" charset="-122"/>
              </a:rPr>
              <a:t>audiovisual</a:t>
            </a:r>
            <a:r>
              <a:rPr lang="en-GB" altLang="zh-CN" sz="2200" dirty="0">
                <a:ea typeface="宋体" panose="02010600030101010101" pitchFamily="2" charset="-122"/>
              </a:rPr>
              <a:t> recording of cautioned</a:t>
            </a:r>
          </a:p>
          <a:p>
            <a:pPr marL="0" indent="0" algn="just" eaLnBrk="1" hangingPunct="1">
              <a:spcBef>
                <a:spcPts val="0"/>
              </a:spcBef>
              <a:buNone/>
            </a:pPr>
            <a:r>
              <a:rPr lang="en-GB" altLang="zh-CN" sz="2200" dirty="0">
                <a:ea typeface="宋体" panose="02010600030101010101" pitchFamily="2" charset="-122"/>
              </a:rPr>
              <a:t>    statement – can be viewed by accused’s</a:t>
            </a:r>
          </a:p>
          <a:p>
            <a:pPr marL="0" indent="0" algn="just" eaLnBrk="1" hangingPunct="1">
              <a:spcBef>
                <a:spcPts val="0"/>
              </a:spcBef>
              <a:buNone/>
            </a:pPr>
            <a:r>
              <a:rPr lang="en-GB" altLang="zh-CN" sz="2200" dirty="0">
                <a:ea typeface="宋体" panose="02010600030101010101" pitchFamily="2" charset="-122"/>
              </a:rPr>
              <a:t>    advocate upon request (see s 23(6)(a) CPC)</a:t>
            </a:r>
          </a:p>
          <a:p>
            <a:pPr marL="0" indent="0" algn="just" eaLnBrk="1" hangingPunct="1">
              <a:lnSpc>
                <a:spcPct val="90000"/>
              </a:lnSpc>
              <a:buNone/>
            </a:pPr>
            <a:br>
              <a:rPr lang="en-GB" altLang="zh-CN" sz="2400" dirty="0">
                <a:ea typeface="宋体" panose="02010600030101010101" pitchFamily="2" charset="-122"/>
              </a:rPr>
            </a:br>
            <a:br>
              <a:rPr lang="en-GB" altLang="zh-CN" sz="2000" dirty="0">
                <a:ea typeface="宋体" panose="02010600030101010101" pitchFamily="2" charset="-122"/>
              </a:rPr>
            </a:br>
            <a:endParaRPr lang="en-GB"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0568" y="483798"/>
            <a:ext cx="7772400" cy="1143000"/>
          </a:xfrm>
        </p:spPr>
        <p:txBody>
          <a:bodyPr/>
          <a:lstStyle/>
          <a:p>
            <a:pPr eaLnBrk="1" hangingPunct="1"/>
            <a:r>
              <a:rPr lang="en-GB" altLang="en-US" dirty="0"/>
              <a:t>Prosecution’s Response</a:t>
            </a:r>
          </a:p>
        </p:txBody>
      </p:sp>
      <p:sp>
        <p:nvSpPr>
          <p:cNvPr id="31747" name="Rectangle 3"/>
          <p:cNvSpPr>
            <a:spLocks noGrp="1" noChangeArrowheads="1"/>
          </p:cNvSpPr>
          <p:nvPr>
            <p:ph idx="1"/>
          </p:nvPr>
        </p:nvSpPr>
        <p:spPr>
          <a:xfrm>
            <a:off x="107504" y="1782043"/>
            <a:ext cx="8928992" cy="4114800"/>
          </a:xfrm>
        </p:spPr>
        <p:txBody>
          <a:bodyPr/>
          <a:lstStyle/>
          <a:p>
            <a:pPr algn="just" eaLnBrk="1" hangingPunct="1">
              <a:lnSpc>
                <a:spcPct val="90000"/>
              </a:lnSpc>
            </a:pPr>
            <a:r>
              <a:rPr lang="en-GB" altLang="zh-CN" sz="2800" dirty="0">
                <a:ea typeface="宋体" panose="02010600030101010101" pitchFamily="2" charset="-122"/>
              </a:rPr>
              <a:t>Prosecution - if an accused person is telling the truth, he should be able to recollect for his counsel what he told the police.</a:t>
            </a:r>
          </a:p>
          <a:p>
            <a:pPr algn="just" eaLnBrk="1" hangingPunct="1">
              <a:lnSpc>
                <a:spcPct val="90000"/>
              </a:lnSpc>
            </a:pPr>
            <a:r>
              <a:rPr lang="en-GB" altLang="zh-CN" sz="2800" dirty="0">
                <a:ea typeface="宋体" panose="02010600030101010101" pitchFamily="2" charset="-122"/>
              </a:rPr>
              <a:t>Use of Statements - In recent years, it has become "fashionable" for the prosecution to impeach (i.e. call into question) the credibility of an accused person if he deviates from his statements.</a:t>
            </a:r>
          </a:p>
          <a:p>
            <a:pPr algn="just" eaLnBrk="1" hangingPunct="1">
              <a:lnSpc>
                <a:spcPct val="90000"/>
              </a:lnSpc>
            </a:pPr>
            <a:r>
              <a:rPr lang="en-GB" altLang="zh-CN" sz="2800" dirty="0">
                <a:ea typeface="宋体" panose="02010600030101010101" pitchFamily="2" charset="-122"/>
              </a:rPr>
              <a:t>If a judge agrees with the impeachment, it has a direct and adverse impact on an accused person's case and defence.</a:t>
            </a:r>
            <a:endParaRPr lang="en-US" altLang="zh-CN" sz="2800" dirty="0">
              <a:ea typeface="宋体" panose="02010600030101010101" pitchFamily="2" charset="-122"/>
            </a:endParaRPr>
          </a:p>
          <a:p>
            <a:pPr eaLnBrk="1" hangingPunct="1">
              <a:lnSpc>
                <a:spcPct val="90000"/>
              </a:lnSpc>
            </a:pPr>
            <a:endParaRPr lang="en-GB" altLang="en-US" sz="2800" dirty="0"/>
          </a:p>
        </p:txBody>
      </p:sp>
      <p:sp>
        <p:nvSpPr>
          <p:cNvPr id="2" name="Rectangle 1">
            <a:extLst>
              <a:ext uri="{FF2B5EF4-FFF2-40B4-BE49-F238E27FC236}">
                <a16:creationId xmlns:a16="http://schemas.microsoft.com/office/drawing/2014/main" id="{78821414-E637-4C13-B812-E5CE32665445}"/>
              </a:ext>
            </a:extLst>
          </p:cNvPr>
          <p:cNvSpPr/>
          <p:nvPr/>
        </p:nvSpPr>
        <p:spPr>
          <a:xfrm>
            <a:off x="107504" y="5866370"/>
            <a:ext cx="9036496" cy="1077218"/>
          </a:xfrm>
          <a:prstGeom prst="rect">
            <a:avLst/>
          </a:prstGeom>
        </p:spPr>
        <p:txBody>
          <a:bodyPr wrap="square">
            <a:spAutoFit/>
          </a:bodyPr>
          <a:lstStyle/>
          <a:p>
            <a:r>
              <a:rPr lang="en-US" sz="1600" dirty="0">
                <a:latin typeface="Arial" panose="020B0604020202020204" pitchFamily="34" charset="0"/>
                <a:hlinkClick r:id="rId3">
                  <a:extLst>
                    <a:ext uri="{A12FA001-AC4F-418D-AE19-62706E023703}">
                      <ahyp:hlinkClr xmlns:ahyp="http://schemas.microsoft.com/office/drawing/2018/hyperlinkcolor" val="tx"/>
                    </a:ext>
                  </a:extLst>
                </a:hlinkClick>
              </a:rPr>
              <a:t>https://www.asiaone.com/News/Latest%2BNews/Singapore/Story/A1Story20121002-375034.html</a:t>
            </a:r>
            <a:endParaRPr lang="en-US" sz="1600" dirty="0">
              <a:latin typeface="Arial" panose="020B0604020202020204" pitchFamily="34" charset="0"/>
              <a:hlinkClick r:id="rId4">
                <a:extLst>
                  <a:ext uri="{A12FA001-AC4F-418D-AE19-62706E023703}">
                    <ahyp:hlinkClr xmlns:ahyp="http://schemas.microsoft.com/office/drawing/2018/hyperlinkcolor" val="tx"/>
                  </a:ext>
                </a:extLst>
              </a:hlinkClick>
            </a:endParaRPr>
          </a:p>
          <a:p>
            <a:r>
              <a:rPr lang="en-US" sz="1600" dirty="0">
                <a:latin typeface="Arial" panose="020B0604020202020204" pitchFamily="34" charset="0"/>
                <a:hlinkClick r:id="rId4">
                  <a:extLst>
                    <a:ext uri="{A12FA001-AC4F-418D-AE19-62706E023703}">
                      <ahyp:hlinkClr xmlns:ahyp="http://schemas.microsoft.com/office/drawing/2018/hyperlinkcolor" val="tx"/>
                    </a:ext>
                  </a:extLst>
                </a:hlinkClick>
              </a:rPr>
              <a:t>https://www.straitstimes.com/singapore/courts-crime/ler-teck-siang-the-doctor-in-hiv-registry-leak-incident-in-court-for-appeal</a:t>
            </a:r>
            <a:endParaRPr lang="en-US" sz="1600" dirty="0">
              <a:latin typeface="Arial" panose="020B0604020202020204" pitchFamily="34" charset="0"/>
            </a:endParaRPr>
          </a:p>
          <a:p>
            <a:r>
              <a:rPr lang="en-US" sz="1600" dirty="0">
                <a:latin typeface="Arial" panose="020B0604020202020204" pitchFamily="34" charset="0"/>
                <a:hlinkClick r:id="rId5">
                  <a:extLst>
                    <a:ext uri="{A12FA001-AC4F-418D-AE19-62706E023703}">
                      <ahyp:hlinkClr xmlns:ahyp="http://schemas.microsoft.com/office/drawing/2018/hyperlinkcolor" val="tx"/>
                    </a:ext>
                  </a:extLst>
                </a:hlinkClick>
              </a:rPr>
              <a:t>https://www.straitstimes.com/singapore/love-lies-leak</a:t>
            </a:r>
            <a:endParaRPr lang="en-US" sz="1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67450" y="439859"/>
            <a:ext cx="7772400" cy="1143000"/>
          </a:xfrm>
        </p:spPr>
        <p:txBody>
          <a:bodyPr/>
          <a:lstStyle/>
          <a:p>
            <a:pPr eaLnBrk="1" hangingPunct="1"/>
            <a:r>
              <a:rPr lang="en-US" altLang="en-US" dirty="0"/>
              <a:t>3. Police Statements</a:t>
            </a:r>
          </a:p>
        </p:txBody>
      </p:sp>
      <p:sp>
        <p:nvSpPr>
          <p:cNvPr id="32771" name="Rectangle 3"/>
          <p:cNvSpPr>
            <a:spLocks noGrp="1" noChangeArrowheads="1"/>
          </p:cNvSpPr>
          <p:nvPr>
            <p:ph idx="1"/>
          </p:nvPr>
        </p:nvSpPr>
        <p:spPr>
          <a:xfrm>
            <a:off x="247576" y="2060848"/>
            <a:ext cx="8892480" cy="2183528"/>
          </a:xfrm>
        </p:spPr>
        <p:txBody>
          <a:bodyPr/>
          <a:lstStyle/>
          <a:p>
            <a:pPr eaLnBrk="1" hangingPunct="1"/>
            <a:r>
              <a:rPr lang="en-US" altLang="en-US" dirty="0"/>
              <a:t>Police generally take several types of statements:</a:t>
            </a:r>
          </a:p>
          <a:p>
            <a:pPr lvl="1" algn="just" eaLnBrk="1" hangingPunct="1"/>
            <a:r>
              <a:rPr lang="en-US" altLang="en-US" dirty="0"/>
              <a:t>First Information Report (police report)</a:t>
            </a:r>
          </a:p>
          <a:p>
            <a:pPr lvl="1" algn="just" eaLnBrk="1" hangingPunct="1"/>
            <a:r>
              <a:rPr lang="en-US" altLang="en-US" dirty="0"/>
              <a:t>Witness statements (from person(s) acquainted with facts of case)</a:t>
            </a:r>
          </a:p>
          <a:p>
            <a:pPr lvl="1" algn="just" eaLnBrk="1" hangingPunct="1"/>
            <a:r>
              <a:rPr lang="en-US" altLang="en-US" dirty="0"/>
              <a:t>Cautioned Statement (confession)</a:t>
            </a:r>
          </a:p>
          <a:p>
            <a:pPr lvl="1" algn="just" eaLnBrk="1" hangingPunct="1"/>
            <a:endParaRPr lang="en-US" altLang="en-US" dirty="0"/>
          </a:p>
          <a:p>
            <a:pPr algn="just" eaLnBrk="1" hangingPunct="1">
              <a:buFont typeface="Arial" panose="020B0604020202020204" pitchFamily="34" charset="0"/>
              <a:buChar char="•"/>
            </a:pPr>
            <a:r>
              <a:rPr lang="en-GB" altLang="en-US" dirty="0"/>
              <a:t>Statements must be made </a:t>
            </a:r>
            <a:r>
              <a:rPr lang="en-GB" altLang="en-US" b="1" u="sng" dirty="0"/>
              <a:t>without </a:t>
            </a:r>
            <a:r>
              <a:rPr lang="en-GB" altLang="en-US" u="sng" dirty="0"/>
              <a:t>threat, inducement or promise</a:t>
            </a:r>
            <a:endParaRPr lang="en-US" altLang="en-US" u="sng" dirty="0"/>
          </a:p>
          <a:p>
            <a:pPr marL="457200" lvl="1" indent="0" eaLnBrk="1" hangingPunct="1">
              <a:buNone/>
            </a:pPr>
            <a:endParaRPr lang="en-US" altLang="en-US" u="sng" dirty="0"/>
          </a:p>
          <a:p>
            <a:pPr marL="457200" lvl="1" indent="0" eaLnBrk="1" hangingPunct="1">
              <a:buNone/>
            </a:pPr>
            <a:endParaRPr lang="en-US" altLang="en-US" u="sn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6592" y="259080"/>
            <a:ext cx="7772400" cy="1143000"/>
          </a:xfrm>
        </p:spPr>
        <p:txBody>
          <a:bodyPr/>
          <a:lstStyle/>
          <a:p>
            <a:pPr eaLnBrk="1" hangingPunct="1"/>
            <a:r>
              <a:rPr lang="en-US" altLang="en-US" dirty="0"/>
              <a:t>Police Statements</a:t>
            </a:r>
            <a:br>
              <a:rPr lang="en-US" altLang="en-US" dirty="0"/>
            </a:br>
            <a:r>
              <a:rPr lang="en-US" altLang="en-US" dirty="0"/>
              <a:t>- Cautioned Statement</a:t>
            </a:r>
          </a:p>
        </p:txBody>
      </p:sp>
      <p:graphicFrame>
        <p:nvGraphicFramePr>
          <p:cNvPr id="2" name="Content Placeholder 1">
            <a:extLst>
              <a:ext uri="{FF2B5EF4-FFF2-40B4-BE49-F238E27FC236}">
                <a16:creationId xmlns:a16="http://schemas.microsoft.com/office/drawing/2014/main" id="{80D987FD-A6BE-4927-B7B1-EF7F493D21C8}"/>
              </a:ext>
            </a:extLst>
          </p:cNvPr>
          <p:cNvGraphicFramePr>
            <a:graphicFrameLocks noGrp="1"/>
          </p:cNvGraphicFramePr>
          <p:nvPr>
            <p:ph idx="1"/>
          </p:nvPr>
        </p:nvGraphicFramePr>
        <p:xfrm>
          <a:off x="685800" y="3870960"/>
          <a:ext cx="7772400" cy="335280"/>
        </p:xfrm>
        <a:graphic>
          <a:graphicData uri="http://schemas.openxmlformats.org/drawingml/2006/table">
            <a:tbl>
              <a:tblPr/>
              <a:tblGrid>
                <a:gridCol w="7772400">
                  <a:extLst>
                    <a:ext uri="{9D8B030D-6E8A-4147-A177-3AD203B41FA5}">
                      <a16:colId xmlns:a16="http://schemas.microsoft.com/office/drawing/2014/main" val="461175798"/>
                    </a:ext>
                  </a:extLst>
                </a:gridCol>
              </a:tblGrid>
              <a:tr h="0">
                <a:tc>
                  <a:txBody>
                    <a:bodyPr/>
                    <a:lstStyle/>
                    <a:p>
                      <a:pPr algn="l" fontAlgn="t"/>
                      <a:r>
                        <a:rPr lang="en-US" sz="1300" dirty="0">
                          <a:effectLst/>
                          <a:latin typeface="Arial" panose="020B0604020202020204" pitchFamily="34" charset="0"/>
                        </a:rPr>
                        <a:t>“You have been charged with [or informed that you may be prosecuted for] —</a:t>
                      </a:r>
                    </a:p>
                  </a:txBody>
                  <a:tcPr marT="91440">
                    <a:lnL>
                      <a:noFill/>
                    </a:lnL>
                    <a:lnR>
                      <a:noFill/>
                    </a:lnR>
                    <a:lnT>
                      <a:noFill/>
                    </a:lnT>
                    <a:lnB>
                      <a:noFill/>
                    </a:lnB>
                    <a:solidFill>
                      <a:srgbClr val="FFFFFF"/>
                    </a:solidFill>
                  </a:tcPr>
                </a:tc>
                <a:extLst>
                  <a:ext uri="{0D108BD9-81ED-4DB2-BD59-A6C34878D82A}">
                    <a16:rowId xmlns:a16="http://schemas.microsoft.com/office/drawing/2014/main" val="1281321556"/>
                  </a:ext>
                </a:extLst>
              </a:tr>
            </a:tbl>
          </a:graphicData>
        </a:graphic>
      </p:graphicFrame>
      <p:graphicFrame>
        <p:nvGraphicFramePr>
          <p:cNvPr id="3" name="Table 2">
            <a:extLst>
              <a:ext uri="{FF2B5EF4-FFF2-40B4-BE49-F238E27FC236}">
                <a16:creationId xmlns:a16="http://schemas.microsoft.com/office/drawing/2014/main" id="{DF7201CF-503F-4BF8-A1CB-9035ECAEACEF}"/>
              </a:ext>
            </a:extLst>
          </p:cNvPr>
          <p:cNvGraphicFramePr>
            <a:graphicFrameLocks noGrp="1"/>
          </p:cNvGraphicFramePr>
          <p:nvPr/>
        </p:nvGraphicFramePr>
        <p:xfrm>
          <a:off x="685800" y="3855720"/>
          <a:ext cx="7772400" cy="365760"/>
        </p:xfrm>
        <a:graphic>
          <a:graphicData uri="http://schemas.openxmlformats.org/drawingml/2006/table">
            <a:tbl>
              <a:tblPr/>
              <a:tblGrid>
                <a:gridCol w="7772400">
                  <a:extLst>
                    <a:ext uri="{9D8B030D-6E8A-4147-A177-3AD203B41FA5}">
                      <a16:colId xmlns:a16="http://schemas.microsoft.com/office/drawing/2014/main" val="3301932411"/>
                    </a:ext>
                  </a:extLst>
                </a:gridCol>
              </a:tblGrid>
              <a:tr h="0">
                <a:tc>
                  <a:txBody>
                    <a:bodyPr/>
                    <a:lstStyle/>
                    <a:p>
                      <a:pPr algn="just" fontAlgn="t"/>
                      <a:r>
                        <a:rPr lang="en-US" dirty="0">
                          <a:effectLst/>
                          <a:latin typeface="Arial" panose="020B0604020202020204" pitchFamily="34" charset="0"/>
                        </a:rPr>
                        <a:t>(set out the charge).</a:t>
                      </a:r>
                    </a:p>
                  </a:txBody>
                  <a:tcPr marL="640080">
                    <a:lnL>
                      <a:noFill/>
                    </a:lnL>
                    <a:lnR>
                      <a:noFill/>
                    </a:lnR>
                    <a:lnT>
                      <a:noFill/>
                    </a:lnT>
                    <a:lnB>
                      <a:noFill/>
                    </a:lnB>
                    <a:solidFill>
                      <a:srgbClr val="FFFFFF"/>
                    </a:solidFill>
                  </a:tcPr>
                </a:tc>
                <a:extLst>
                  <a:ext uri="{0D108BD9-81ED-4DB2-BD59-A6C34878D82A}">
                    <a16:rowId xmlns:a16="http://schemas.microsoft.com/office/drawing/2014/main" val="1580816845"/>
                  </a:ext>
                </a:extLst>
              </a:tr>
            </a:tbl>
          </a:graphicData>
        </a:graphic>
      </p:graphicFrame>
      <p:graphicFrame>
        <p:nvGraphicFramePr>
          <p:cNvPr id="4" name="Table 3">
            <a:extLst>
              <a:ext uri="{FF2B5EF4-FFF2-40B4-BE49-F238E27FC236}">
                <a16:creationId xmlns:a16="http://schemas.microsoft.com/office/drawing/2014/main" id="{8F28EDBC-F6DE-4E32-84E6-6AD88E2ACC55}"/>
              </a:ext>
            </a:extLst>
          </p:cNvPr>
          <p:cNvGraphicFramePr>
            <a:graphicFrameLocks noGrp="1"/>
          </p:cNvGraphicFramePr>
          <p:nvPr>
            <p:extLst>
              <p:ext uri="{D42A27DB-BD31-4B8C-83A1-F6EECF244321}">
                <p14:modId xmlns:p14="http://schemas.microsoft.com/office/powerpoint/2010/main" val="1771944086"/>
              </p:ext>
            </p:extLst>
          </p:nvPr>
        </p:nvGraphicFramePr>
        <p:xfrm>
          <a:off x="899592" y="1514766"/>
          <a:ext cx="7772400" cy="5288280"/>
        </p:xfrm>
        <a:graphic>
          <a:graphicData uri="http://schemas.openxmlformats.org/drawingml/2006/table">
            <a:tbl>
              <a:tblPr/>
              <a:tblGrid>
                <a:gridCol w="7772400">
                  <a:extLst>
                    <a:ext uri="{9D8B030D-6E8A-4147-A177-3AD203B41FA5}">
                      <a16:colId xmlns:a16="http://schemas.microsoft.com/office/drawing/2014/main" val="1643888100"/>
                    </a:ext>
                  </a:extLst>
                </a:gridCol>
              </a:tblGrid>
              <a:tr h="0">
                <a:tc>
                  <a:txBody>
                    <a:bodyPr/>
                    <a:lstStyle/>
                    <a:p>
                      <a:pPr algn="just" fontAlgn="t"/>
                      <a:r>
                        <a:rPr lang="en-US" sz="2600" dirty="0">
                          <a:effectLst/>
                          <a:latin typeface="Arial" panose="020B0604020202020204" pitchFamily="34" charset="0"/>
                        </a:rPr>
                        <a:t>“You have been charged with [or informed that you may be prosecuted for] – (set out the charge)</a:t>
                      </a:r>
                    </a:p>
                    <a:p>
                      <a:pPr algn="just" fontAlgn="t"/>
                      <a:endParaRPr lang="en-US" sz="2600" dirty="0">
                        <a:effectLst/>
                        <a:latin typeface="Arial" panose="020B0604020202020204" pitchFamily="34" charset="0"/>
                      </a:endParaRPr>
                    </a:p>
                    <a:p>
                      <a:pPr algn="just" fontAlgn="t"/>
                      <a:r>
                        <a:rPr lang="en-US" sz="2600" dirty="0">
                          <a:effectLst/>
                          <a:latin typeface="Arial" panose="020B0604020202020204" pitchFamily="34" charset="0"/>
                        </a:rPr>
                        <a:t>Do you want to say anything about the charge that was just read to you? </a:t>
                      </a:r>
                      <a:r>
                        <a:rPr lang="en-US" sz="2600" dirty="0">
                          <a:solidFill>
                            <a:srgbClr val="7030A0"/>
                          </a:solidFill>
                          <a:effectLst/>
                          <a:latin typeface="Arial" panose="020B0604020202020204" pitchFamily="34" charset="0"/>
                        </a:rPr>
                        <a:t>If you keep quiet now about any fact or matter in your </a:t>
                      </a:r>
                      <a:r>
                        <a:rPr lang="en-US" sz="2600" dirty="0" err="1">
                          <a:solidFill>
                            <a:srgbClr val="7030A0"/>
                          </a:solidFill>
                          <a:effectLst/>
                          <a:latin typeface="Arial" panose="020B0604020202020204" pitchFamily="34" charset="0"/>
                        </a:rPr>
                        <a:t>defence</a:t>
                      </a:r>
                      <a:r>
                        <a:rPr lang="en-US" sz="2600" dirty="0">
                          <a:solidFill>
                            <a:srgbClr val="7030A0"/>
                          </a:solidFill>
                          <a:effectLst/>
                          <a:latin typeface="Arial" panose="020B0604020202020204" pitchFamily="34" charset="0"/>
                        </a:rPr>
                        <a:t> and you reveal this fact or matter in your </a:t>
                      </a:r>
                      <a:r>
                        <a:rPr lang="en-US" sz="2600" dirty="0" err="1">
                          <a:solidFill>
                            <a:srgbClr val="7030A0"/>
                          </a:solidFill>
                          <a:effectLst/>
                          <a:latin typeface="Arial" panose="020B0604020202020204" pitchFamily="34" charset="0"/>
                        </a:rPr>
                        <a:t>defence</a:t>
                      </a:r>
                      <a:r>
                        <a:rPr lang="en-US" sz="2600" dirty="0">
                          <a:solidFill>
                            <a:srgbClr val="7030A0"/>
                          </a:solidFill>
                          <a:effectLst/>
                          <a:latin typeface="Arial" panose="020B0604020202020204" pitchFamily="34" charset="0"/>
                        </a:rPr>
                        <a:t> only at your trial, the judge may be less likely to believe you. This may have a bad effect on your case in court. </a:t>
                      </a:r>
                      <a:r>
                        <a:rPr lang="en-US" sz="2600" dirty="0">
                          <a:effectLst/>
                          <a:latin typeface="Arial" panose="020B0604020202020204" pitchFamily="34" charset="0"/>
                        </a:rPr>
                        <a:t>Therefore it may be better for you to mention such fact or matter now. If you wish to do so, what you say will be written down, read back to you for any mistakes to be corrected and then signed by you.”</a:t>
                      </a:r>
                    </a:p>
                  </a:txBody>
                  <a:tcPr marT="91440">
                    <a:lnL>
                      <a:noFill/>
                    </a:lnL>
                    <a:lnR>
                      <a:noFill/>
                    </a:lnR>
                    <a:lnT>
                      <a:noFill/>
                    </a:lnT>
                    <a:lnB>
                      <a:noFill/>
                    </a:lnB>
                    <a:solidFill>
                      <a:srgbClr val="FFFFFF"/>
                    </a:solidFill>
                  </a:tcPr>
                </a:tc>
                <a:extLst>
                  <a:ext uri="{0D108BD9-81ED-4DB2-BD59-A6C34878D82A}">
                    <a16:rowId xmlns:a16="http://schemas.microsoft.com/office/drawing/2014/main" val="3227580045"/>
                  </a:ext>
                </a:extLst>
              </a:tr>
            </a:tbl>
          </a:graphicData>
        </a:graphic>
      </p:graphicFrame>
    </p:spTree>
    <p:extLst>
      <p:ext uri="{BB962C8B-B14F-4D97-AF65-F5344CB8AC3E}">
        <p14:creationId xmlns:p14="http://schemas.microsoft.com/office/powerpoint/2010/main" val="4064481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94515" y="404664"/>
            <a:ext cx="7772400" cy="1143000"/>
          </a:xfrm>
        </p:spPr>
        <p:txBody>
          <a:bodyPr/>
          <a:lstStyle/>
          <a:p>
            <a:pPr eaLnBrk="1" hangingPunct="1"/>
            <a:r>
              <a:rPr lang="en-GB" altLang="en-US" dirty="0"/>
              <a:t>Lim Siong </a:t>
            </a:r>
            <a:r>
              <a:rPr lang="en-GB" altLang="en-US" dirty="0" err="1"/>
              <a:t>Khee</a:t>
            </a:r>
            <a:r>
              <a:rPr lang="en-GB" altLang="en-US" dirty="0"/>
              <a:t> v PP</a:t>
            </a:r>
          </a:p>
        </p:txBody>
      </p:sp>
      <p:sp>
        <p:nvSpPr>
          <p:cNvPr id="33795" name="Rectangle 3"/>
          <p:cNvSpPr>
            <a:spLocks noGrp="1" noChangeArrowheads="1"/>
          </p:cNvSpPr>
          <p:nvPr>
            <p:ph idx="1"/>
          </p:nvPr>
        </p:nvSpPr>
        <p:spPr>
          <a:xfrm>
            <a:off x="685800" y="1484784"/>
            <a:ext cx="7772400" cy="4114800"/>
          </a:xfrm>
        </p:spPr>
        <p:txBody>
          <a:bodyPr/>
          <a:lstStyle/>
          <a:p>
            <a:pPr algn="just" eaLnBrk="1" hangingPunct="1">
              <a:lnSpc>
                <a:spcPct val="80000"/>
              </a:lnSpc>
            </a:pPr>
            <a:r>
              <a:rPr lang="en-GB" altLang="en-US" sz="2400" dirty="0"/>
              <a:t>Email that caused the police to commence investigation – Lim hacked ex-girlfriend’s computer and stalked and harassed her after breakup. </a:t>
            </a:r>
          </a:p>
          <a:p>
            <a:pPr algn="just" eaLnBrk="1" hangingPunct="1">
              <a:lnSpc>
                <a:spcPct val="80000"/>
              </a:lnSpc>
            </a:pPr>
            <a:endParaRPr lang="en-GB" altLang="en-US" sz="2400" dirty="0"/>
          </a:p>
          <a:p>
            <a:pPr algn="just" eaLnBrk="1" hangingPunct="1">
              <a:lnSpc>
                <a:spcPct val="80000"/>
              </a:lnSpc>
            </a:pPr>
            <a:r>
              <a:rPr lang="en-GB" altLang="en-US" sz="2000" dirty="0">
                <a:solidFill>
                  <a:schemeClr val="accent2"/>
                </a:solidFill>
              </a:rPr>
              <a:t>"Yan Cheng, actually you are the importance woman to me. Since the day we know each other, I had treated you well and response to all yours needs. But I </a:t>
            </a:r>
            <a:r>
              <a:rPr lang="en-GB" altLang="en-US" sz="2000" dirty="0" err="1">
                <a:solidFill>
                  <a:schemeClr val="accent2"/>
                </a:solidFill>
              </a:rPr>
              <a:t>dont</a:t>
            </a:r>
            <a:r>
              <a:rPr lang="en-GB" altLang="en-US" sz="2000" dirty="0">
                <a:solidFill>
                  <a:schemeClr val="accent2"/>
                </a:solidFill>
              </a:rPr>
              <a:t> understand why must you give me pressure after our returned. In our 20 days happy times together in Germany and UK, if you had say that you </a:t>
            </a:r>
            <a:r>
              <a:rPr lang="en-GB" altLang="en-US" sz="2000" dirty="0" err="1">
                <a:solidFill>
                  <a:schemeClr val="accent2"/>
                </a:solidFill>
              </a:rPr>
              <a:t>dont</a:t>
            </a:r>
            <a:r>
              <a:rPr lang="en-GB" altLang="en-US" sz="2000" dirty="0">
                <a:solidFill>
                  <a:schemeClr val="accent2"/>
                </a:solidFill>
              </a:rPr>
              <a:t> love me. Why must you still allow me to have * SPECIAL RELATION everyday. You </a:t>
            </a:r>
            <a:r>
              <a:rPr lang="en-GB" altLang="en-US" sz="2000" dirty="0" err="1">
                <a:solidFill>
                  <a:schemeClr val="accent2"/>
                </a:solidFill>
              </a:rPr>
              <a:t>shouldnt</a:t>
            </a:r>
            <a:r>
              <a:rPr lang="en-GB" altLang="en-US" sz="2000" dirty="0">
                <a:solidFill>
                  <a:schemeClr val="accent2"/>
                </a:solidFill>
              </a:rPr>
              <a:t> upgrade me to such status, when you started to reject our relationship. Did you consider my feeling and how seriously you hurt me. I </a:t>
            </a:r>
            <a:r>
              <a:rPr lang="en-GB" altLang="en-US" sz="2000" dirty="0" err="1">
                <a:solidFill>
                  <a:schemeClr val="accent2"/>
                </a:solidFill>
              </a:rPr>
              <a:t>dont</a:t>
            </a:r>
            <a:r>
              <a:rPr lang="en-GB" altLang="en-US" sz="2000" dirty="0">
                <a:solidFill>
                  <a:schemeClr val="accent2"/>
                </a:solidFill>
              </a:rPr>
              <a:t> think God will forgive such a shameless woman. Will Steven </a:t>
            </a:r>
            <a:r>
              <a:rPr lang="en-GB" altLang="en-US" sz="2000" dirty="0" err="1">
                <a:solidFill>
                  <a:schemeClr val="accent2"/>
                </a:solidFill>
              </a:rPr>
              <a:t>Toh</a:t>
            </a:r>
            <a:r>
              <a:rPr lang="en-GB" altLang="en-US" sz="2000" dirty="0">
                <a:solidFill>
                  <a:schemeClr val="accent2"/>
                </a:solidFill>
              </a:rPr>
              <a:t> become the next victim. And I will never forgive you.”</a:t>
            </a:r>
          </a:p>
          <a:p>
            <a:pPr algn="just" eaLnBrk="1" hangingPunct="1">
              <a:lnSpc>
                <a:spcPct val="80000"/>
              </a:lnSpc>
            </a:pPr>
            <a:endParaRPr lang="en-GB" altLang="en-US" sz="2000" dirty="0">
              <a:solidFill>
                <a:schemeClr val="accent2"/>
              </a:solidFill>
            </a:endParaRPr>
          </a:p>
          <a:p>
            <a:pPr algn="just" eaLnBrk="1" hangingPunct="1">
              <a:lnSpc>
                <a:spcPct val="80000"/>
              </a:lnSpc>
            </a:pPr>
            <a:r>
              <a:rPr lang="en-GB" altLang="en-US" sz="2000" dirty="0"/>
              <a:t>Lim forwarded above emails including the above using his ex-girlfriend’s account to her friends with all the lurid details.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88640"/>
            <a:ext cx="7772400" cy="1143000"/>
          </a:xfrm>
        </p:spPr>
        <p:txBody>
          <a:bodyPr/>
          <a:lstStyle/>
          <a:p>
            <a:pPr eaLnBrk="1" hangingPunct="1"/>
            <a:r>
              <a:rPr lang="en-GB" altLang="en-US" dirty="0"/>
              <a:t>Lim’s response</a:t>
            </a:r>
          </a:p>
        </p:txBody>
      </p:sp>
      <p:sp>
        <p:nvSpPr>
          <p:cNvPr id="34819" name="Rectangle 3"/>
          <p:cNvSpPr>
            <a:spLocks noGrp="1" noChangeArrowheads="1"/>
          </p:cNvSpPr>
          <p:nvPr>
            <p:ph idx="1"/>
          </p:nvPr>
        </p:nvSpPr>
        <p:spPr>
          <a:xfrm>
            <a:off x="685800" y="1331640"/>
            <a:ext cx="7772400" cy="4114800"/>
          </a:xfrm>
        </p:spPr>
        <p:txBody>
          <a:bodyPr/>
          <a:lstStyle/>
          <a:p>
            <a:pPr algn="just" eaLnBrk="1" hangingPunct="1">
              <a:lnSpc>
                <a:spcPct val="80000"/>
              </a:lnSpc>
            </a:pPr>
            <a:r>
              <a:rPr lang="en-GB" altLang="en-US" sz="2400" dirty="0"/>
              <a:t>Lim claimed that he was induced to give a statement recorded from him on 11 May 99. </a:t>
            </a:r>
          </a:p>
          <a:p>
            <a:pPr algn="just" eaLnBrk="1" hangingPunct="1">
              <a:lnSpc>
                <a:spcPct val="80000"/>
              </a:lnSpc>
            </a:pPr>
            <a:r>
              <a:rPr lang="en-GB" altLang="en-US" sz="2400" dirty="0"/>
              <a:t>Apparently, Lim claim that the recording officer (Sgt </a:t>
            </a:r>
            <a:r>
              <a:rPr lang="en-GB" altLang="en-US" sz="2400" dirty="0" err="1"/>
              <a:t>Zainon</a:t>
            </a:r>
            <a:r>
              <a:rPr lang="en-GB" altLang="en-US" sz="2400" dirty="0"/>
              <a:t>) had induced him by telling him that he could leave as soon as he completed his statement. </a:t>
            </a:r>
          </a:p>
          <a:p>
            <a:pPr algn="just" eaLnBrk="1" hangingPunct="1">
              <a:lnSpc>
                <a:spcPct val="80000"/>
              </a:lnSpc>
            </a:pPr>
            <a:r>
              <a:rPr lang="en-GB" altLang="en-US" sz="2400" dirty="0"/>
              <a:t>Sgt </a:t>
            </a:r>
            <a:r>
              <a:rPr lang="en-GB" altLang="en-US" sz="2400" dirty="0" err="1"/>
              <a:t>Zainon</a:t>
            </a:r>
            <a:r>
              <a:rPr lang="en-GB" altLang="en-US" sz="2400" dirty="0"/>
              <a:t> stated that on 11/5/99 she had commenced the recording of the statement from the accused at 11.45 am at her office in </a:t>
            </a:r>
            <a:r>
              <a:rPr lang="en-GB" altLang="en-US" sz="2400" dirty="0" err="1"/>
              <a:t>Geylang</a:t>
            </a:r>
            <a:r>
              <a:rPr lang="en-GB" altLang="en-US" sz="2400" dirty="0"/>
              <a:t> Police Division. The recording ended at 2.30 pm. </a:t>
            </a:r>
          </a:p>
          <a:p>
            <a:pPr algn="just" eaLnBrk="1" hangingPunct="1">
              <a:lnSpc>
                <a:spcPct val="80000"/>
              </a:lnSpc>
            </a:pPr>
            <a:r>
              <a:rPr lang="en-GB" altLang="en-US" sz="2400" dirty="0"/>
              <a:t>The accused had turned down a break for lunch as he preferred to complete the statement first. The accused also chose to read his statement after the recording and made some amendments to it. The accused then affirmed it to be true and correct and signed it. Sgt </a:t>
            </a:r>
            <a:r>
              <a:rPr lang="en-GB" altLang="en-US" sz="2400" dirty="0" err="1"/>
              <a:t>Zainon</a:t>
            </a:r>
            <a:r>
              <a:rPr lang="en-GB" altLang="en-US" sz="2400" dirty="0"/>
              <a:t> stated </a:t>
            </a:r>
            <a:r>
              <a:rPr lang="en-GB" altLang="en-US" sz="2400" u="sng" dirty="0"/>
              <a:t>she did not make any threat, inducement or promise to the accused in the course of recording this statement</a:t>
            </a:r>
            <a:r>
              <a:rPr lang="en-GB"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3"/>
          <p:cNvSpPr>
            <a:spLocks noGrp="1"/>
          </p:cNvSpPr>
          <p:nvPr>
            <p:ph type="title"/>
          </p:nvPr>
        </p:nvSpPr>
        <p:spPr>
          <a:xfrm>
            <a:off x="661475" y="419100"/>
            <a:ext cx="7772400" cy="1143000"/>
          </a:xfrm>
        </p:spPr>
        <p:txBody>
          <a:bodyPr/>
          <a:lstStyle/>
          <a:p>
            <a:r>
              <a:rPr lang="en-US" altLang="en-US" dirty="0"/>
              <a:t>In the Courtroom</a:t>
            </a:r>
            <a:endParaRPr lang="en-SG" altLang="en-US" dirty="0"/>
          </a:p>
        </p:txBody>
      </p:sp>
      <p:sp>
        <p:nvSpPr>
          <p:cNvPr id="2" name="Rectangle 2"/>
          <p:cNvSpPr>
            <a:spLocks noGrp="1" noChangeArrowheads="1"/>
          </p:cNvSpPr>
          <p:nvPr>
            <p:ph idx="1"/>
          </p:nvPr>
        </p:nvSpPr>
        <p:spPr>
          <a:xfrm>
            <a:off x="685800" y="1484784"/>
            <a:ext cx="7772400" cy="4114800"/>
          </a:xfrm>
        </p:spPr>
        <p:txBody>
          <a:bodyPr/>
          <a:lstStyle/>
          <a:p>
            <a:pPr algn="just" eaLnBrk="1" hangingPunct="1">
              <a:lnSpc>
                <a:spcPct val="90000"/>
              </a:lnSpc>
            </a:pPr>
            <a:r>
              <a:rPr lang="en-GB" altLang="en-US" sz="2400" dirty="0"/>
              <a:t>In Court, the accused took the stand and claimed that he was in a hurry to conclude the statement and leave the premises as he had to see some clients to discuss some business opportunity. He stated that he had a lunch appointment with one Lim Chan </a:t>
            </a:r>
            <a:r>
              <a:rPr lang="en-GB" altLang="en-US" sz="2400" dirty="0" err="1"/>
              <a:t>Huat</a:t>
            </a:r>
            <a:r>
              <a:rPr lang="en-GB" altLang="en-US" sz="2400" dirty="0"/>
              <a:t>. He added that one Ms Helen Yeo had called him at 12.38 pm on 11/5/99, as evidenced by D6, to make an appointment as well. He was to return her call when he finished. </a:t>
            </a:r>
          </a:p>
          <a:p>
            <a:pPr algn="just" eaLnBrk="1" hangingPunct="1">
              <a:lnSpc>
                <a:spcPct val="90000"/>
              </a:lnSpc>
            </a:pPr>
            <a:r>
              <a:rPr lang="en-GB" altLang="en-US" sz="2400" dirty="0"/>
              <a:t>He </a:t>
            </a:r>
            <a:r>
              <a:rPr lang="en-GB" altLang="en-US" sz="2400" u="sng" dirty="0"/>
              <a:t>claimed that Sgt </a:t>
            </a:r>
            <a:r>
              <a:rPr lang="en-GB" altLang="en-US" sz="2400" u="sng" dirty="0" err="1"/>
              <a:t>Zainon</a:t>
            </a:r>
            <a:r>
              <a:rPr lang="en-GB" altLang="en-US" sz="2400" u="sng" dirty="0"/>
              <a:t> kept prolonging his stay at the station and told him that he could leave once he admits to the words that 'he held Ms Chong's shoulders and that he may go crazy and rape her</a:t>
            </a:r>
            <a:r>
              <a:rPr lang="en-GB" altLang="en-US" sz="2400" dirty="0"/>
              <a:t>' found in his statement.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721650" y="369805"/>
            <a:ext cx="7772400" cy="1143000"/>
          </a:xfrm>
          <a:noFill/>
        </p:spPr>
        <p:txBody>
          <a:bodyPr/>
          <a:lstStyle/>
          <a:p>
            <a:pPr eaLnBrk="1" hangingPunct="1"/>
            <a:r>
              <a:rPr lang="en-GB" altLang="en-US" dirty="0"/>
              <a:t>The Court held:</a:t>
            </a:r>
          </a:p>
        </p:txBody>
      </p:sp>
      <p:sp>
        <p:nvSpPr>
          <p:cNvPr id="2" name="Rectangle 2"/>
          <p:cNvSpPr>
            <a:spLocks noGrp="1" noChangeArrowheads="1"/>
          </p:cNvSpPr>
          <p:nvPr>
            <p:ph idx="1"/>
          </p:nvPr>
        </p:nvSpPr>
        <p:spPr>
          <a:xfrm>
            <a:off x="695341" y="1484784"/>
            <a:ext cx="7772400" cy="4114800"/>
          </a:xfrm>
        </p:spPr>
        <p:txBody>
          <a:bodyPr/>
          <a:lstStyle/>
          <a:p>
            <a:pPr algn="just" eaLnBrk="1" hangingPunct="1">
              <a:lnSpc>
                <a:spcPct val="80000"/>
              </a:lnSpc>
              <a:buFontTx/>
              <a:buNone/>
            </a:pPr>
            <a:r>
              <a:rPr lang="en-GB" altLang="en-US" sz="2000" dirty="0"/>
              <a:t>	</a:t>
            </a:r>
            <a:r>
              <a:rPr lang="en-GB" altLang="en-US" sz="2400" dirty="0"/>
              <a:t>The Court ruled that the accused made the statement voluntarily.</a:t>
            </a:r>
          </a:p>
          <a:p>
            <a:pPr algn="just" eaLnBrk="1" hangingPunct="1">
              <a:lnSpc>
                <a:spcPct val="80000"/>
              </a:lnSpc>
              <a:buFontTx/>
              <a:buNone/>
            </a:pPr>
            <a:r>
              <a:rPr lang="en-GB" altLang="en-US" sz="2400" dirty="0"/>
              <a:t>	The following are the Court’s reasons:</a:t>
            </a:r>
          </a:p>
          <a:p>
            <a:pPr lvl="1" algn="just" eaLnBrk="1" hangingPunct="1">
              <a:lnSpc>
                <a:spcPct val="80000"/>
              </a:lnSpc>
            </a:pPr>
            <a:r>
              <a:rPr lang="en-GB" altLang="en-US" sz="2400" dirty="0"/>
              <a:t>Court accepted the evidence of Sgt </a:t>
            </a:r>
            <a:r>
              <a:rPr lang="en-GB" altLang="en-US" sz="2400" dirty="0" err="1"/>
              <a:t>Zainon</a:t>
            </a:r>
            <a:r>
              <a:rPr lang="en-GB" altLang="en-US" sz="2400" dirty="0"/>
              <a:t>. I found the accused's claims, namely that he had to leave the station in a rush as he had other appointments to attend to, to be an unlikely story. The accused had been asked to attend to investigations on 11/5/99 on itself. </a:t>
            </a:r>
          </a:p>
          <a:p>
            <a:pPr lvl="1" algn="just" eaLnBrk="1" hangingPunct="1">
              <a:lnSpc>
                <a:spcPct val="80000"/>
              </a:lnSpc>
            </a:pPr>
            <a:r>
              <a:rPr lang="en-GB" altLang="en-US" sz="2400" dirty="0"/>
              <a:t>There would have been ample opportunity for him to re-schedule whatever appointments he may have had. </a:t>
            </a:r>
          </a:p>
          <a:p>
            <a:pPr lvl="1" algn="just" eaLnBrk="1" hangingPunct="1">
              <a:lnSpc>
                <a:spcPct val="80000"/>
              </a:lnSpc>
            </a:pPr>
            <a:r>
              <a:rPr lang="en-GB" altLang="en-US" sz="2400" dirty="0"/>
              <a:t>The accused's claims that he was in a hurry is also not consistent with him taking time to read over his statement and making the numerous amendments in the statement</a:t>
            </a:r>
            <a:r>
              <a:rPr lang="en-GB" altLang="en-US" sz="2000" dirty="0"/>
              <a:t>.</a:t>
            </a:r>
            <a:endParaRPr lang="en-GB" altLang="en-US" sz="1800" dirty="0"/>
          </a:p>
          <a:p>
            <a:pPr eaLnBrk="1" hangingPunct="1">
              <a:lnSpc>
                <a:spcPct val="80000"/>
              </a:lnSpc>
            </a:pPr>
            <a:endParaRPr lang="en-GB" altLang="en-US" sz="2000" dirty="0"/>
          </a:p>
          <a:p>
            <a:pPr eaLnBrk="1" hangingPunct="1">
              <a:lnSpc>
                <a:spcPct val="80000"/>
              </a:lnSpc>
            </a:pPr>
            <a:endParaRPr lang="en-GB"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en-US"/>
              <a:t>The Court held:</a:t>
            </a:r>
          </a:p>
        </p:txBody>
      </p:sp>
      <p:sp>
        <p:nvSpPr>
          <p:cNvPr id="39939" name="Rectangle 3"/>
          <p:cNvSpPr>
            <a:spLocks noGrp="1" noChangeArrowheads="1"/>
          </p:cNvSpPr>
          <p:nvPr>
            <p:ph idx="1"/>
          </p:nvPr>
        </p:nvSpPr>
        <p:spPr/>
        <p:txBody>
          <a:bodyPr/>
          <a:lstStyle/>
          <a:p>
            <a:pPr lvl="1" algn="just" eaLnBrk="1" hangingPunct="1"/>
            <a:r>
              <a:rPr lang="en-GB" altLang="en-US" sz="3200" dirty="0"/>
              <a:t>The accused was also proved to be lying when the prosecution adduced evidence to show that it was not Ms Helen Yeo who had called him at 12.38 pm on 11/5/99 as claimed by him.</a:t>
            </a:r>
            <a:r>
              <a:rPr lang="en-GB" altLang="en-US" sz="2400" dirty="0"/>
              <a:t> </a:t>
            </a:r>
          </a:p>
          <a:p>
            <a:pPr eaLnBrk="1" hangingPunct="1"/>
            <a:endParaRPr lang="en-GB"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81654" y="204407"/>
            <a:ext cx="7772400" cy="1143000"/>
          </a:xfrm>
        </p:spPr>
        <p:txBody>
          <a:bodyPr/>
          <a:lstStyle/>
          <a:p>
            <a:pPr eaLnBrk="1" hangingPunct="1"/>
            <a:r>
              <a:rPr lang="en-US" altLang="en-US" dirty="0"/>
              <a:t>Police Powers of Search</a:t>
            </a:r>
          </a:p>
        </p:txBody>
      </p:sp>
      <p:sp>
        <p:nvSpPr>
          <p:cNvPr id="4099" name="Rectangle 3"/>
          <p:cNvSpPr>
            <a:spLocks noGrp="1" noChangeArrowheads="1"/>
          </p:cNvSpPr>
          <p:nvPr>
            <p:ph idx="1"/>
          </p:nvPr>
        </p:nvSpPr>
        <p:spPr>
          <a:xfrm>
            <a:off x="177602" y="1177092"/>
            <a:ext cx="8786886" cy="4114800"/>
          </a:xfrm>
        </p:spPr>
        <p:txBody>
          <a:bodyPr/>
          <a:lstStyle/>
          <a:p>
            <a:pPr eaLnBrk="1" hangingPunct="1">
              <a:buFontTx/>
              <a:buNone/>
            </a:pPr>
            <a:r>
              <a:rPr lang="en-US" altLang="en-US" dirty="0"/>
              <a:t>	Searching for Persons</a:t>
            </a:r>
          </a:p>
          <a:p>
            <a:pPr lvl="1" algn="just" eaLnBrk="1" hangingPunct="1"/>
            <a:r>
              <a:rPr lang="en-US" altLang="en-US" dirty="0"/>
              <a:t>Section 77 of Criminal Procedure Code</a:t>
            </a:r>
          </a:p>
          <a:p>
            <a:pPr lvl="1" algn="just" eaLnBrk="1" hangingPunct="1"/>
            <a:r>
              <a:rPr lang="en-US" altLang="en-US" dirty="0"/>
              <a:t>If a person acting on a warrant or any police officer has reason to believe that the person to be arrested is in a particular place, the person residing there or having charge of the place is required, on demand, </a:t>
            </a:r>
          </a:p>
          <a:p>
            <a:pPr lvl="2" algn="just" eaLnBrk="1" hangingPunct="1"/>
            <a:r>
              <a:rPr lang="en-US" altLang="en-US" dirty="0"/>
              <a:t>to allow the person making the arrest free entry to that place</a:t>
            </a:r>
          </a:p>
          <a:p>
            <a:pPr lvl="2" algn="just" eaLnBrk="1" hangingPunct="1"/>
            <a:r>
              <a:rPr lang="en-US" altLang="en-US" dirty="0"/>
              <a:t>provide him all reasonable facilities to enable a search to be conducted there.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C3A4-8476-496A-8693-E75FC6076226}"/>
              </a:ext>
            </a:extLst>
          </p:cNvPr>
          <p:cNvSpPr>
            <a:spLocks noGrp="1"/>
          </p:cNvSpPr>
          <p:nvPr>
            <p:ph type="title"/>
          </p:nvPr>
        </p:nvSpPr>
        <p:spPr>
          <a:xfrm>
            <a:off x="685800" y="0"/>
            <a:ext cx="7772400" cy="1143000"/>
          </a:xfrm>
        </p:spPr>
        <p:txBody>
          <a:bodyPr/>
          <a:lstStyle/>
          <a:p>
            <a:r>
              <a:rPr lang="en-US" dirty="0"/>
              <a:t>Police Statements </a:t>
            </a:r>
          </a:p>
        </p:txBody>
      </p:sp>
      <p:sp>
        <p:nvSpPr>
          <p:cNvPr id="4" name="Content Placeholder 3">
            <a:extLst>
              <a:ext uri="{FF2B5EF4-FFF2-40B4-BE49-F238E27FC236}">
                <a16:creationId xmlns:a16="http://schemas.microsoft.com/office/drawing/2014/main" id="{3A56CD63-613A-4A0C-9156-04A10188C708}"/>
              </a:ext>
            </a:extLst>
          </p:cNvPr>
          <p:cNvSpPr>
            <a:spLocks noGrp="1"/>
          </p:cNvSpPr>
          <p:nvPr>
            <p:ph idx="1"/>
          </p:nvPr>
        </p:nvSpPr>
        <p:spPr>
          <a:xfrm>
            <a:off x="1043608" y="5517232"/>
            <a:ext cx="7772400" cy="923330"/>
          </a:xfrm>
          <a:prstGeom prst="rect">
            <a:avLst/>
          </a:prstGeom>
        </p:spPr>
        <p:txBody>
          <a:bodyPr wrap="square">
            <a:spAutoFit/>
          </a:bodyPr>
          <a:lstStyle/>
          <a:p>
            <a:pPr marL="0" indent="0">
              <a:buNone/>
            </a:pPr>
            <a:r>
              <a:rPr lang="en-US" sz="1800" dirty="0">
                <a:hlinkClick r:id="rId2">
                  <a:extLst>
                    <a:ext uri="{A12FA001-AC4F-418D-AE19-62706E023703}">
                      <ahyp:hlinkClr xmlns:ahyp="http://schemas.microsoft.com/office/drawing/2018/hyperlinkcolor" val="tx"/>
                    </a:ext>
                  </a:extLst>
                </a:hlinkClick>
              </a:rPr>
              <a:t>https://www.todayonline.com/singapore/teacher-accused-pocketing-s40000-students-funds-tells-court-she-gave-police-statement?cid=h3_referral_inarticlelinks_03092019_todayonline</a:t>
            </a:r>
            <a:endParaRPr lang="en-US" sz="1800" dirty="0"/>
          </a:p>
        </p:txBody>
      </p:sp>
      <p:sp>
        <p:nvSpPr>
          <p:cNvPr id="3" name="Rectangle 2">
            <a:extLst>
              <a:ext uri="{FF2B5EF4-FFF2-40B4-BE49-F238E27FC236}">
                <a16:creationId xmlns:a16="http://schemas.microsoft.com/office/drawing/2014/main" id="{FBED83DD-C0F7-46E4-99B2-7D49C9A038C5}"/>
              </a:ext>
            </a:extLst>
          </p:cNvPr>
          <p:cNvSpPr/>
          <p:nvPr/>
        </p:nvSpPr>
        <p:spPr>
          <a:xfrm>
            <a:off x="792696" y="1022683"/>
            <a:ext cx="7558608" cy="1200329"/>
          </a:xfrm>
          <a:prstGeom prst="rect">
            <a:avLst/>
          </a:prstGeom>
        </p:spPr>
        <p:txBody>
          <a:bodyPr wrap="square">
            <a:spAutoFit/>
          </a:bodyPr>
          <a:lstStyle/>
          <a:p>
            <a:pPr algn="just"/>
            <a:r>
              <a:rPr lang="en-US" dirty="0">
                <a:latin typeface="Arial" panose="020B0604020202020204" pitchFamily="34" charset="0"/>
              </a:rPr>
              <a:t>Teacher accused of pocketing S$40,000 of students’ funds tells court she gave police statement ‘under duress’</a:t>
            </a:r>
          </a:p>
        </p:txBody>
      </p:sp>
    </p:spTree>
    <p:extLst>
      <p:ext uri="{BB962C8B-B14F-4D97-AF65-F5344CB8AC3E}">
        <p14:creationId xmlns:p14="http://schemas.microsoft.com/office/powerpoint/2010/main" val="986148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0572-D21F-4057-9BBF-9DE41BCB12FB}"/>
              </a:ext>
            </a:extLst>
          </p:cNvPr>
          <p:cNvSpPr>
            <a:spLocks noGrp="1"/>
          </p:cNvSpPr>
          <p:nvPr>
            <p:ph type="title"/>
          </p:nvPr>
        </p:nvSpPr>
        <p:spPr>
          <a:xfrm>
            <a:off x="685800" y="30128"/>
            <a:ext cx="7772400" cy="1143000"/>
          </a:xfrm>
        </p:spPr>
        <p:txBody>
          <a:bodyPr/>
          <a:lstStyle/>
          <a:p>
            <a:r>
              <a:rPr lang="en-US" dirty="0"/>
              <a:t>Police Statements </a:t>
            </a:r>
          </a:p>
        </p:txBody>
      </p:sp>
      <p:sp>
        <p:nvSpPr>
          <p:cNvPr id="4" name="Rectangle 3">
            <a:extLst>
              <a:ext uri="{FF2B5EF4-FFF2-40B4-BE49-F238E27FC236}">
                <a16:creationId xmlns:a16="http://schemas.microsoft.com/office/drawing/2014/main" id="{9D72F16D-6F55-454C-8452-4A37B63CFE37}"/>
              </a:ext>
            </a:extLst>
          </p:cNvPr>
          <p:cNvSpPr/>
          <p:nvPr/>
        </p:nvSpPr>
        <p:spPr>
          <a:xfrm>
            <a:off x="251520" y="5553058"/>
            <a:ext cx="9036496" cy="707886"/>
          </a:xfrm>
          <a:prstGeom prst="rect">
            <a:avLst/>
          </a:prstGeom>
        </p:spPr>
        <p:txBody>
          <a:bodyPr wrap="square">
            <a:spAutoFit/>
          </a:bodyPr>
          <a:lstStyle/>
          <a:p>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https://www.straitstimes.com/singapore/death-of-14-year-old-experts-welcome-police-review-on-procedures-for-questioning-youth</a:t>
            </a:r>
            <a:endParaRPr lang="en-US" sz="2000" dirty="0">
              <a:latin typeface="Arial" panose="020B0604020202020204" pitchFamily="34" charset="0"/>
            </a:endParaRPr>
          </a:p>
        </p:txBody>
      </p:sp>
      <p:sp>
        <p:nvSpPr>
          <p:cNvPr id="5" name="TextBox 4">
            <a:extLst>
              <a:ext uri="{FF2B5EF4-FFF2-40B4-BE49-F238E27FC236}">
                <a16:creationId xmlns:a16="http://schemas.microsoft.com/office/drawing/2014/main" id="{4B723C5B-5C40-46BF-8FAA-A9AC2E5B478C}"/>
              </a:ext>
            </a:extLst>
          </p:cNvPr>
          <p:cNvSpPr txBox="1"/>
          <p:nvPr/>
        </p:nvSpPr>
        <p:spPr>
          <a:xfrm>
            <a:off x="251520" y="1123735"/>
            <a:ext cx="8784976" cy="1200329"/>
          </a:xfrm>
          <a:prstGeom prst="rect">
            <a:avLst/>
          </a:prstGeom>
          <a:noFill/>
        </p:spPr>
        <p:txBody>
          <a:bodyPr wrap="square" rtlCol="0">
            <a:spAutoFit/>
          </a:bodyPr>
          <a:lstStyle/>
          <a:p>
            <a:pPr algn="just"/>
            <a:r>
              <a:rPr lang="en-US" dirty="0">
                <a:latin typeface="Arial" panose="020B0604020202020204" pitchFamily="34" charset="0"/>
              </a:rPr>
              <a:t>14 year old commits suicide after being questioned by police on alleged molestation case. Review of procedures for questioning youth. </a:t>
            </a:r>
          </a:p>
        </p:txBody>
      </p:sp>
    </p:spTree>
    <p:extLst>
      <p:ext uri="{BB962C8B-B14F-4D97-AF65-F5344CB8AC3E}">
        <p14:creationId xmlns:p14="http://schemas.microsoft.com/office/powerpoint/2010/main" val="3379109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2576" y="419100"/>
            <a:ext cx="7772400" cy="1143000"/>
          </a:xfrm>
        </p:spPr>
        <p:txBody>
          <a:bodyPr/>
          <a:lstStyle/>
          <a:p>
            <a:pPr eaLnBrk="1" hangingPunct="1"/>
            <a:r>
              <a:rPr lang="en-US" altLang="en-US" dirty="0"/>
              <a:t>4. Charging the Accused</a:t>
            </a:r>
          </a:p>
        </p:txBody>
      </p:sp>
      <p:sp>
        <p:nvSpPr>
          <p:cNvPr id="40963" name="Rectangle 3"/>
          <p:cNvSpPr>
            <a:spLocks noGrp="1" noChangeArrowheads="1"/>
          </p:cNvSpPr>
          <p:nvPr>
            <p:ph idx="1"/>
          </p:nvPr>
        </p:nvSpPr>
        <p:spPr>
          <a:xfrm>
            <a:off x="685800" y="1752600"/>
            <a:ext cx="7772400" cy="4114800"/>
          </a:xfrm>
        </p:spPr>
        <p:txBody>
          <a:bodyPr/>
          <a:lstStyle/>
          <a:p>
            <a:pPr algn="just" eaLnBrk="1" hangingPunct="1"/>
            <a:r>
              <a:rPr lang="en-US" altLang="en-US" dirty="0"/>
              <a:t>Once police have completed their investigation, the Investigation officer will submit his investigation papers to the AGC for the public prosecutor to consider whether to initiate a criminal prosecution</a:t>
            </a:r>
          </a:p>
          <a:p>
            <a:pPr algn="just" eaLnBrk="1" hangingPunct="1"/>
            <a:r>
              <a:rPr lang="en-US" altLang="en-US" dirty="0"/>
              <a:t>Once a decision has been made to proceed, the case will be prepared for trial. The charge or charges are then drafted</a:t>
            </a:r>
          </a:p>
        </p:txBody>
      </p:sp>
      <p:pic>
        <p:nvPicPr>
          <p:cNvPr id="24578" name="Picture 2" descr="Image result for investigation papers submitted to AGC singapore">
            <a:extLst>
              <a:ext uri="{FF2B5EF4-FFF2-40B4-BE49-F238E27FC236}">
                <a16:creationId xmlns:a16="http://schemas.microsoft.com/office/drawing/2014/main" id="{D8141413-66E7-493F-85DA-FE0A44EE4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666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6537" y="473429"/>
            <a:ext cx="7772400" cy="1143000"/>
          </a:xfrm>
        </p:spPr>
        <p:txBody>
          <a:bodyPr/>
          <a:lstStyle/>
          <a:p>
            <a:pPr eaLnBrk="1" hangingPunct="1"/>
            <a:r>
              <a:rPr lang="en-US" altLang="en-US" dirty="0"/>
              <a:t>Drafting the Charge</a:t>
            </a:r>
          </a:p>
        </p:txBody>
      </p:sp>
      <p:sp>
        <p:nvSpPr>
          <p:cNvPr id="39939" name="Rectangle 3"/>
          <p:cNvSpPr>
            <a:spLocks noGrp="1" noChangeArrowheads="1"/>
          </p:cNvSpPr>
          <p:nvPr>
            <p:ph idx="1"/>
          </p:nvPr>
        </p:nvSpPr>
        <p:spPr/>
        <p:txBody>
          <a:bodyPr/>
          <a:lstStyle/>
          <a:p>
            <a:pPr algn="just" eaLnBrk="1" hangingPunct="1"/>
            <a:r>
              <a:rPr lang="en-US" altLang="en-US" dirty="0"/>
              <a:t>The Charge notifies the accused of the offence for which he is to be prosecuted.</a:t>
            </a:r>
          </a:p>
          <a:p>
            <a:pPr algn="just" eaLnBrk="1" hangingPunct="1"/>
            <a:r>
              <a:rPr lang="en-US" altLang="en-US" dirty="0"/>
              <a:t>It is fundamental to ensure that the charge is clear and sufficiently precise for the accused to know exactly what he is being accused of so that he may be able to answer the case against him.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73281"/>
            <a:ext cx="7772400" cy="1143000"/>
          </a:xfrm>
        </p:spPr>
        <p:txBody>
          <a:bodyPr/>
          <a:lstStyle/>
          <a:p>
            <a:pPr eaLnBrk="1" hangingPunct="1"/>
            <a:r>
              <a:rPr lang="en-US" altLang="en-US" dirty="0"/>
              <a:t>What is stated in a Charge</a:t>
            </a:r>
          </a:p>
        </p:txBody>
      </p:sp>
      <p:sp>
        <p:nvSpPr>
          <p:cNvPr id="43011" name="Rectangle 3"/>
          <p:cNvSpPr>
            <a:spLocks noGrp="1" noChangeArrowheads="1"/>
          </p:cNvSpPr>
          <p:nvPr>
            <p:ph idx="1"/>
          </p:nvPr>
        </p:nvSpPr>
        <p:spPr>
          <a:xfrm>
            <a:off x="251520" y="1981200"/>
            <a:ext cx="8640960" cy="4114800"/>
          </a:xfrm>
        </p:spPr>
        <p:txBody>
          <a:bodyPr/>
          <a:lstStyle/>
          <a:p>
            <a:pPr eaLnBrk="1" hangingPunct="1">
              <a:buFontTx/>
              <a:buNone/>
            </a:pPr>
            <a:r>
              <a:rPr lang="en-US" altLang="en-US" dirty="0"/>
              <a:t>	The Charge must state:</a:t>
            </a:r>
          </a:p>
          <a:p>
            <a:pPr lvl="1" algn="just" eaLnBrk="1" hangingPunct="1"/>
            <a:r>
              <a:rPr lang="en-US" altLang="en-US" dirty="0"/>
              <a:t>Accused Name, </a:t>
            </a:r>
          </a:p>
          <a:p>
            <a:pPr lvl="1" algn="just" eaLnBrk="1" hangingPunct="1"/>
            <a:r>
              <a:rPr lang="en-US" altLang="en-US" dirty="0"/>
              <a:t>Gender / Age, </a:t>
            </a:r>
          </a:p>
          <a:p>
            <a:pPr lvl="1" algn="just" eaLnBrk="1" hangingPunct="1"/>
            <a:r>
              <a:rPr lang="en-US" altLang="en-US" dirty="0"/>
              <a:t>NRIC,</a:t>
            </a:r>
          </a:p>
          <a:p>
            <a:pPr lvl="1" algn="just" eaLnBrk="1" hangingPunct="1"/>
            <a:r>
              <a:rPr lang="en-US" altLang="en-US" dirty="0"/>
              <a:t>The date, time and place of the alleged offence</a:t>
            </a:r>
          </a:p>
          <a:p>
            <a:pPr lvl="1" algn="just" eaLnBrk="1" hangingPunct="1"/>
            <a:r>
              <a:rPr lang="en-US" altLang="en-US" dirty="0"/>
              <a:t>Provision of the law and nature of the alleged offence (including manner of committing offence)</a:t>
            </a:r>
          </a:p>
          <a:p>
            <a:pPr lvl="1" algn="just" eaLnBrk="1" hangingPunct="1"/>
            <a:r>
              <a:rPr lang="en-US" altLang="en-US" dirty="0"/>
              <a:t>Punishment of the offence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87588" y="398285"/>
            <a:ext cx="5976664" cy="1143000"/>
          </a:xfrm>
        </p:spPr>
        <p:txBody>
          <a:bodyPr/>
          <a:lstStyle/>
          <a:p>
            <a:pPr eaLnBrk="1" hangingPunct="1"/>
            <a:r>
              <a:rPr lang="en-GB" altLang="en-US" dirty="0"/>
              <a:t>Sample Charge</a:t>
            </a:r>
          </a:p>
        </p:txBody>
      </p:sp>
      <p:sp>
        <p:nvSpPr>
          <p:cNvPr id="44035" name="Rectangle 3"/>
          <p:cNvSpPr>
            <a:spLocks noGrp="1" noChangeArrowheads="1"/>
          </p:cNvSpPr>
          <p:nvPr>
            <p:ph idx="1"/>
          </p:nvPr>
        </p:nvSpPr>
        <p:spPr>
          <a:xfrm>
            <a:off x="753887" y="1541285"/>
            <a:ext cx="7772400" cy="4114800"/>
          </a:xfrm>
        </p:spPr>
        <p:txBody>
          <a:bodyPr/>
          <a:lstStyle/>
          <a:p>
            <a:pPr algn="just" eaLnBrk="1" hangingPunct="1">
              <a:lnSpc>
                <a:spcPct val="90000"/>
              </a:lnSpc>
              <a:buFontTx/>
              <a:buNone/>
            </a:pPr>
            <a:r>
              <a:rPr lang="en-GB" altLang="en-US" sz="2800" dirty="0"/>
              <a:t>	You, Muhammad </a:t>
            </a:r>
            <a:r>
              <a:rPr lang="en-GB" altLang="en-US" sz="2800" dirty="0" err="1"/>
              <a:t>Nuzaihan</a:t>
            </a:r>
            <a:r>
              <a:rPr lang="en-GB" altLang="en-US" sz="2800" dirty="0"/>
              <a:t> bin Kamal </a:t>
            </a:r>
            <a:r>
              <a:rPr lang="en-GB" altLang="en-US" sz="2800" dirty="0" err="1"/>
              <a:t>Luddin</a:t>
            </a:r>
            <a:r>
              <a:rPr lang="en-GB" altLang="en-US" sz="2800" dirty="0"/>
              <a:t>, m/17 </a:t>
            </a:r>
            <a:r>
              <a:rPr lang="en-GB" altLang="en-US" sz="2800" dirty="0" err="1"/>
              <a:t>yrs</a:t>
            </a:r>
            <a:r>
              <a:rPr lang="en-GB" altLang="en-US" sz="2800" dirty="0"/>
              <a:t> NRIC No S8140891B, are charged that you, in the month of July 1998, in Singapore, did knowingly cause an unauthorised modification to the contents of the computer of Singapore Cable Vision Ltd, namely the server Brahms, to wit, by modifying the content of the computer file, namely, ‘</a:t>
            </a:r>
            <a:r>
              <a:rPr lang="en-GB" altLang="en-US" sz="2800" dirty="0" err="1"/>
              <a:t>inetd.conf</a:t>
            </a:r>
            <a:r>
              <a:rPr lang="en-GB" altLang="en-US" sz="2800" dirty="0"/>
              <a:t>’, without the authority of the system administrator, and you have thereby committed an offence punishable under s 5(1) of the Computer Misuse Act (Cap 50A).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60636" y="314325"/>
            <a:ext cx="7772400" cy="1143000"/>
          </a:xfrm>
        </p:spPr>
        <p:txBody>
          <a:bodyPr/>
          <a:lstStyle/>
          <a:p>
            <a:pPr eaLnBrk="1" hangingPunct="1"/>
            <a:r>
              <a:rPr lang="en-US" altLang="en-US" dirty="0"/>
              <a:t>General Rules </a:t>
            </a:r>
            <a:br>
              <a:rPr lang="en-US" altLang="en-US" dirty="0"/>
            </a:br>
            <a:r>
              <a:rPr lang="en-US" altLang="en-US" dirty="0"/>
              <a:t>regarding Charges</a:t>
            </a:r>
          </a:p>
        </p:txBody>
      </p:sp>
      <p:sp>
        <p:nvSpPr>
          <p:cNvPr id="45059" name="Rectangle 3"/>
          <p:cNvSpPr>
            <a:spLocks noGrp="1" noChangeArrowheads="1"/>
          </p:cNvSpPr>
          <p:nvPr>
            <p:ph idx="1"/>
          </p:nvPr>
        </p:nvSpPr>
        <p:spPr/>
        <p:txBody>
          <a:bodyPr/>
          <a:lstStyle/>
          <a:p>
            <a:pPr algn="just" eaLnBrk="1" hangingPunct="1">
              <a:lnSpc>
                <a:spcPct val="90000"/>
              </a:lnSpc>
            </a:pPr>
            <a:r>
              <a:rPr lang="en-US" altLang="en-US" sz="2800" dirty="0"/>
              <a:t>One offence per charge</a:t>
            </a:r>
          </a:p>
          <a:p>
            <a:pPr algn="just" eaLnBrk="1" hangingPunct="1">
              <a:lnSpc>
                <a:spcPct val="90000"/>
              </a:lnSpc>
            </a:pPr>
            <a:r>
              <a:rPr lang="en-US" altLang="en-US" sz="2800" dirty="0"/>
              <a:t>Amendments to charge - any amendments or irregularities will not invalidate the proceedings (unless there has been a failure of justice)</a:t>
            </a:r>
          </a:p>
          <a:p>
            <a:pPr algn="just" eaLnBrk="1" hangingPunct="1">
              <a:lnSpc>
                <a:spcPct val="90000"/>
              </a:lnSpc>
            </a:pPr>
            <a:r>
              <a:rPr lang="en-US" altLang="en-US" sz="2800" dirty="0"/>
              <a:t>Sometimes a “Joinder” of charges e.g. of similar offences may be permitted provided the accused is not prejudiced</a:t>
            </a:r>
          </a:p>
          <a:p>
            <a:pPr algn="just" eaLnBrk="1" hangingPunct="1">
              <a:lnSpc>
                <a:spcPct val="90000"/>
              </a:lnSpc>
            </a:pPr>
            <a:r>
              <a:rPr lang="en-US" altLang="en-US" sz="2800" dirty="0"/>
              <a:t>This is often useful in “plea bargaining”, so that certain charges are proceeded upon and certain taken into consideration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5950" y="533400"/>
            <a:ext cx="7772400" cy="1143000"/>
          </a:xfrm>
        </p:spPr>
        <p:txBody>
          <a:bodyPr/>
          <a:lstStyle/>
          <a:p>
            <a:pPr eaLnBrk="1" hangingPunct="1"/>
            <a:r>
              <a:rPr lang="en-US" altLang="en-US" dirty="0"/>
              <a:t>5. Trial Procedure</a:t>
            </a:r>
          </a:p>
        </p:txBody>
      </p:sp>
      <p:sp>
        <p:nvSpPr>
          <p:cNvPr id="46083" name="Rectangle 3"/>
          <p:cNvSpPr>
            <a:spLocks noGrp="1" noChangeArrowheads="1"/>
          </p:cNvSpPr>
          <p:nvPr>
            <p:ph idx="1"/>
          </p:nvPr>
        </p:nvSpPr>
        <p:spPr>
          <a:xfrm>
            <a:off x="685800" y="1866900"/>
            <a:ext cx="7772400" cy="4114800"/>
          </a:xfrm>
        </p:spPr>
        <p:txBody>
          <a:bodyPr/>
          <a:lstStyle/>
          <a:p>
            <a:pPr algn="just" eaLnBrk="1" hangingPunct="1">
              <a:lnSpc>
                <a:spcPct val="90000"/>
              </a:lnSpc>
            </a:pPr>
            <a:r>
              <a:rPr lang="en-US" altLang="en-US" sz="2800" dirty="0"/>
              <a:t>Criminal Trial procedure is conducted in different ways in the State Courts and the High Court</a:t>
            </a:r>
          </a:p>
          <a:p>
            <a:pPr algn="just" eaLnBrk="1" hangingPunct="1">
              <a:lnSpc>
                <a:spcPct val="90000"/>
              </a:lnSpc>
            </a:pPr>
            <a:r>
              <a:rPr lang="en-US" altLang="en-US" sz="2800" dirty="0"/>
              <a:t>A High Court trial is normally preceded by a committal hearing/preliminary inquiry conducted by a magistrate to determine whether there is sufficient grounds to commit to trial</a:t>
            </a:r>
          </a:p>
          <a:p>
            <a:pPr algn="just" eaLnBrk="1" hangingPunct="1">
              <a:lnSpc>
                <a:spcPct val="90000"/>
              </a:lnSpc>
            </a:pPr>
            <a:r>
              <a:rPr lang="en-US" altLang="en-US" sz="2800" dirty="0"/>
              <a:t>Cases tried by State courts do not need committal hearings/preliminary inquiries and are called “summary trials”. These are dealt with in 2 ways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254400"/>
            <a:ext cx="7772400" cy="1143000"/>
          </a:xfrm>
        </p:spPr>
        <p:txBody>
          <a:bodyPr/>
          <a:lstStyle/>
          <a:p>
            <a:pPr eaLnBrk="1" hangingPunct="1"/>
            <a:r>
              <a:rPr lang="en-US" altLang="en-US" dirty="0"/>
              <a:t>Summary Trials : PG Cases</a:t>
            </a:r>
          </a:p>
        </p:txBody>
      </p:sp>
      <p:sp>
        <p:nvSpPr>
          <p:cNvPr id="47107" name="Rectangle 3"/>
          <p:cNvSpPr>
            <a:spLocks noGrp="1" noChangeArrowheads="1"/>
          </p:cNvSpPr>
          <p:nvPr>
            <p:ph idx="1"/>
          </p:nvPr>
        </p:nvSpPr>
        <p:spPr>
          <a:xfrm>
            <a:off x="827584" y="1223433"/>
            <a:ext cx="7772400" cy="4114800"/>
          </a:xfrm>
        </p:spPr>
        <p:txBody>
          <a:bodyPr/>
          <a:lstStyle/>
          <a:p>
            <a:pPr eaLnBrk="1" hangingPunct="1">
              <a:lnSpc>
                <a:spcPct val="90000"/>
              </a:lnSpc>
              <a:buClr>
                <a:srgbClr val="CC0000"/>
              </a:buClr>
              <a:buFont typeface="Wingdings" panose="05000000000000000000" pitchFamily="2" charset="2"/>
              <a:buChar char="q"/>
            </a:pPr>
            <a:r>
              <a:rPr lang="en-US" altLang="en-US" sz="2400" dirty="0"/>
              <a:t>The procedure is set out in Section </a:t>
            </a:r>
            <a:r>
              <a:rPr lang="en-US" altLang="en-US" sz="2400" u="sng" dirty="0"/>
              <a:t>158</a:t>
            </a:r>
            <a:r>
              <a:rPr lang="en-US" altLang="en-US" sz="2400" dirty="0"/>
              <a:t> of CPC as follows:</a:t>
            </a:r>
          </a:p>
          <a:p>
            <a:pPr algn="just" eaLnBrk="1" hangingPunct="1">
              <a:lnSpc>
                <a:spcPct val="90000"/>
              </a:lnSpc>
              <a:buClr>
                <a:srgbClr val="CC0000"/>
              </a:buClr>
              <a:buFont typeface="Wingdings" panose="05000000000000000000" pitchFamily="2" charset="2"/>
              <a:buChar char="q"/>
            </a:pPr>
            <a:r>
              <a:rPr lang="en-US" altLang="en-US" sz="2400" dirty="0"/>
              <a:t>Accused is brought before the court, the charge is read out and explained to him and he is asked whether he pleads guilty. If he choose to remain silent, this has the effect of a not guilty plea.</a:t>
            </a:r>
          </a:p>
          <a:p>
            <a:pPr algn="just" eaLnBrk="1" hangingPunct="1">
              <a:lnSpc>
                <a:spcPct val="90000"/>
              </a:lnSpc>
              <a:buClr>
                <a:srgbClr val="CC0000"/>
              </a:buClr>
              <a:buFont typeface="Wingdings" panose="05000000000000000000" pitchFamily="2" charset="2"/>
              <a:buChar char="q"/>
            </a:pPr>
            <a:r>
              <a:rPr lang="en-US" altLang="en-US" sz="2400" dirty="0"/>
              <a:t>If he pleads guilty:</a:t>
            </a:r>
          </a:p>
          <a:p>
            <a:pPr algn="just" eaLnBrk="1" hangingPunct="1">
              <a:lnSpc>
                <a:spcPct val="90000"/>
              </a:lnSpc>
              <a:buClr>
                <a:schemeClr val="accent1"/>
              </a:buClr>
              <a:buFont typeface="Wingdings" panose="05000000000000000000" pitchFamily="2" charset="2"/>
              <a:buChar char="Ø"/>
            </a:pPr>
            <a:r>
              <a:rPr lang="en-US" altLang="en-US" sz="2000" dirty="0"/>
              <a:t>Prosecution reads out the statement of facts, charge</a:t>
            </a:r>
          </a:p>
          <a:p>
            <a:pPr algn="just" eaLnBrk="1" hangingPunct="1">
              <a:lnSpc>
                <a:spcPct val="90000"/>
              </a:lnSpc>
              <a:buClr>
                <a:schemeClr val="accent1"/>
              </a:buClr>
              <a:buFont typeface="Wingdings" panose="05000000000000000000" pitchFamily="2" charset="2"/>
              <a:buChar char="Ø"/>
            </a:pPr>
            <a:r>
              <a:rPr lang="en-US" altLang="en-US" sz="2000" dirty="0"/>
              <a:t>He admits the facts, charge</a:t>
            </a:r>
          </a:p>
          <a:p>
            <a:pPr algn="just" eaLnBrk="1" hangingPunct="1">
              <a:lnSpc>
                <a:spcPct val="90000"/>
              </a:lnSpc>
              <a:buClr>
                <a:schemeClr val="accent1"/>
              </a:buClr>
              <a:buFont typeface="Wingdings" panose="05000000000000000000" pitchFamily="2" charset="2"/>
              <a:buChar char="Ø"/>
            </a:pPr>
            <a:r>
              <a:rPr lang="en-US" altLang="en-US" sz="2000" dirty="0"/>
              <a:t>Court accepts his plea, record the plea after ascertaining he understands the nature and consequence of this admission</a:t>
            </a:r>
          </a:p>
          <a:p>
            <a:pPr algn="just" eaLnBrk="1" hangingPunct="1">
              <a:lnSpc>
                <a:spcPct val="90000"/>
              </a:lnSpc>
              <a:buClr>
                <a:schemeClr val="accent1"/>
              </a:buClr>
              <a:buFont typeface="Wingdings" panose="05000000000000000000" pitchFamily="2" charset="2"/>
              <a:buChar char="Ø"/>
            </a:pPr>
            <a:r>
              <a:rPr lang="en-US" altLang="en-US" sz="2000" dirty="0"/>
              <a:t>Court convicts him</a:t>
            </a:r>
          </a:p>
          <a:p>
            <a:pPr algn="just" eaLnBrk="1" hangingPunct="1">
              <a:lnSpc>
                <a:spcPct val="90000"/>
              </a:lnSpc>
              <a:buClr>
                <a:schemeClr val="accent1"/>
              </a:buClr>
              <a:buFont typeface="Wingdings" panose="05000000000000000000" pitchFamily="2" charset="2"/>
              <a:buChar char="Ø"/>
            </a:pPr>
            <a:r>
              <a:rPr lang="en-US" altLang="en-US" sz="2000" dirty="0"/>
              <a:t>Plea of mitigation made on his behalf</a:t>
            </a:r>
          </a:p>
          <a:p>
            <a:pPr algn="just" eaLnBrk="1" hangingPunct="1">
              <a:lnSpc>
                <a:spcPct val="90000"/>
              </a:lnSpc>
              <a:buClr>
                <a:schemeClr val="accent1"/>
              </a:buClr>
              <a:buFont typeface="Wingdings" panose="05000000000000000000" pitchFamily="2" charset="2"/>
              <a:buChar char="Ø"/>
            </a:pPr>
            <a:r>
              <a:rPr lang="en-US" altLang="en-US" sz="2000" dirty="0"/>
              <a:t>Sentence is passed and trial concludes</a:t>
            </a:r>
          </a:p>
        </p:txBody>
      </p:sp>
      <p:sp>
        <p:nvSpPr>
          <p:cNvPr id="4" name="Rectangle 3">
            <a:extLst>
              <a:ext uri="{FF2B5EF4-FFF2-40B4-BE49-F238E27FC236}">
                <a16:creationId xmlns:a16="http://schemas.microsoft.com/office/drawing/2014/main" id="{29BC7421-FB62-4011-85FA-BE783D59288D}"/>
              </a:ext>
            </a:extLst>
          </p:cNvPr>
          <p:cNvSpPr/>
          <p:nvPr/>
        </p:nvSpPr>
        <p:spPr>
          <a:xfrm>
            <a:off x="971600" y="6219129"/>
            <a:ext cx="6462464" cy="400110"/>
          </a:xfrm>
          <a:prstGeom prst="rect">
            <a:avLst/>
          </a:prstGeom>
        </p:spPr>
        <p:txBody>
          <a:bodyPr wrap="square">
            <a:spAutoFit/>
          </a:bodyPr>
          <a:lstStyle/>
          <a:p>
            <a:r>
              <a:rPr lang="en-US" sz="2000" dirty="0">
                <a:latin typeface="Arial" panose="020B0604020202020204" pitchFamily="34" charset="0"/>
                <a:hlinkClick r:id="rId3">
                  <a:extLst>
                    <a:ext uri="{A12FA001-AC4F-418D-AE19-62706E023703}">
                      <ahyp:hlinkClr xmlns:ahyp="http://schemas.microsoft.com/office/drawing/2018/hyperlinkcolor" val="tx"/>
                    </a:ext>
                  </a:extLst>
                </a:hlinkClick>
              </a:rPr>
              <a:t>https://www.youtube.com/watch?v=x_0m2JtZQ6A</a:t>
            </a:r>
            <a:endParaRPr lang="en-US" sz="2000" dirty="0">
              <a:latin typeface="Arial" panose="020B0604020202020204" pitchFamily="34" charset="0"/>
            </a:endParaRPr>
          </a:p>
        </p:txBody>
      </p:sp>
      <p:sp>
        <p:nvSpPr>
          <p:cNvPr id="2" name="Rectangle 1">
            <a:extLst>
              <a:ext uri="{FF2B5EF4-FFF2-40B4-BE49-F238E27FC236}">
                <a16:creationId xmlns:a16="http://schemas.microsoft.com/office/drawing/2014/main" id="{DFB4B6D4-BEB4-4DAF-A8E4-9114F26F0062}"/>
              </a:ext>
            </a:extLst>
          </p:cNvPr>
          <p:cNvSpPr/>
          <p:nvPr/>
        </p:nvSpPr>
        <p:spPr>
          <a:xfrm>
            <a:off x="971600" y="6446203"/>
            <a:ext cx="6534472" cy="400110"/>
          </a:xfrm>
          <a:prstGeom prst="rect">
            <a:avLst/>
          </a:prstGeom>
        </p:spPr>
        <p:txBody>
          <a:bodyPr wrap="square">
            <a:spAutoFit/>
          </a:bodyPr>
          <a:lstStyle/>
          <a:p>
            <a:r>
              <a:rPr lang="en-US" sz="2000" dirty="0">
                <a:latin typeface="Arial" panose="020B0604020202020204" pitchFamily="34" charset="0"/>
                <a:hlinkClick r:id="rId4">
                  <a:extLst>
                    <a:ext uri="{A12FA001-AC4F-418D-AE19-62706E023703}">
                      <ahyp:hlinkClr xmlns:ahyp="http://schemas.microsoft.com/office/drawing/2018/hyperlinkcolor" val="tx"/>
                    </a:ext>
                  </a:extLst>
                </a:hlinkClick>
              </a:rPr>
              <a:t>https://www.youtube.com/watch?v=KtsX7PrRwN8</a:t>
            </a:r>
            <a:endParaRPr lang="en-US" sz="2000"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72969" y="211149"/>
            <a:ext cx="7772400" cy="1143000"/>
          </a:xfrm>
        </p:spPr>
        <p:txBody>
          <a:bodyPr/>
          <a:lstStyle/>
          <a:p>
            <a:pPr eaLnBrk="1" hangingPunct="1"/>
            <a:r>
              <a:rPr lang="en-US" altLang="en-US" dirty="0"/>
              <a:t>Summary Trials : Accused “Claims” Trial</a:t>
            </a:r>
          </a:p>
        </p:txBody>
      </p:sp>
      <p:sp>
        <p:nvSpPr>
          <p:cNvPr id="48131" name="Rectangle 3"/>
          <p:cNvSpPr>
            <a:spLocks noGrp="1" noChangeArrowheads="1"/>
          </p:cNvSpPr>
          <p:nvPr>
            <p:ph idx="1"/>
          </p:nvPr>
        </p:nvSpPr>
        <p:spPr>
          <a:xfrm>
            <a:off x="305780" y="1993173"/>
            <a:ext cx="8532440" cy="4114800"/>
          </a:xfrm>
        </p:spPr>
        <p:txBody>
          <a:bodyPr/>
          <a:lstStyle/>
          <a:p>
            <a:pPr eaLnBrk="1" hangingPunct="1">
              <a:lnSpc>
                <a:spcPct val="90000"/>
              </a:lnSpc>
              <a:buFontTx/>
              <a:buNone/>
            </a:pPr>
            <a:r>
              <a:rPr lang="en-US" altLang="en-US" sz="2000" dirty="0"/>
              <a:t>	If accused pleads not guilty, a full length trial commences, as follows:</a:t>
            </a:r>
          </a:p>
          <a:p>
            <a:pPr algn="just" eaLnBrk="1" hangingPunct="1">
              <a:lnSpc>
                <a:spcPct val="90000"/>
              </a:lnSpc>
              <a:buClr>
                <a:srgbClr val="CC0000"/>
              </a:buClr>
              <a:buFont typeface="Wingdings" panose="05000000000000000000" pitchFamily="2" charset="2"/>
              <a:buChar char="q"/>
            </a:pPr>
            <a:r>
              <a:rPr lang="en-US" altLang="en-US" sz="2000" dirty="0"/>
              <a:t>The prosecution opens its case by calling its witnesses one by one. Each witness is examined, cross-examines and re-examined</a:t>
            </a:r>
          </a:p>
          <a:p>
            <a:pPr algn="just" eaLnBrk="1" hangingPunct="1">
              <a:lnSpc>
                <a:spcPct val="90000"/>
              </a:lnSpc>
              <a:buClr>
                <a:srgbClr val="CC0000"/>
              </a:buClr>
              <a:buFont typeface="Wingdings" panose="05000000000000000000" pitchFamily="2" charset="2"/>
              <a:buChar char="q"/>
            </a:pPr>
            <a:r>
              <a:rPr lang="en-US" altLang="en-US" sz="2000" dirty="0"/>
              <a:t>Throughout the trial, the prosecution has to prove its case beyond a reasonable doubt</a:t>
            </a:r>
          </a:p>
          <a:p>
            <a:pPr algn="just" eaLnBrk="1" hangingPunct="1">
              <a:lnSpc>
                <a:spcPct val="90000"/>
              </a:lnSpc>
              <a:buClr>
                <a:srgbClr val="CC0000"/>
              </a:buClr>
              <a:buFont typeface="Wingdings" panose="05000000000000000000" pitchFamily="2" charset="2"/>
              <a:buChar char="q"/>
            </a:pPr>
            <a:r>
              <a:rPr lang="en-US" altLang="en-US" sz="2000" dirty="0"/>
              <a:t>At the conclusion of the prosecution’s case, the accused may submit that there is “no case to answer” in that the prosecution has failed to make out all the ingredients of the charge and the prosecutor may reply to the submission.</a:t>
            </a:r>
          </a:p>
          <a:p>
            <a:pPr algn="just" eaLnBrk="1" hangingPunct="1">
              <a:lnSpc>
                <a:spcPct val="90000"/>
              </a:lnSpc>
              <a:buClr>
                <a:srgbClr val="CC0000"/>
              </a:buClr>
              <a:buFont typeface="Wingdings" panose="05000000000000000000" pitchFamily="2" charset="2"/>
              <a:buChar char="q"/>
            </a:pPr>
            <a:r>
              <a:rPr lang="en-US" altLang="en-US" sz="2000" dirty="0"/>
              <a:t>Arguments by both sides are then presented.</a:t>
            </a:r>
          </a:p>
          <a:p>
            <a:pPr algn="just" eaLnBrk="1" hangingPunct="1">
              <a:lnSpc>
                <a:spcPct val="90000"/>
              </a:lnSpc>
              <a:buClr>
                <a:srgbClr val="CC0000"/>
              </a:buClr>
              <a:buFont typeface="Wingdings" panose="05000000000000000000" pitchFamily="2" charset="2"/>
              <a:buChar char="q"/>
            </a:pPr>
            <a:r>
              <a:rPr lang="en-US" altLang="en-US" sz="2000" dirty="0"/>
              <a:t>The court will then decide, and, if satisfied prosecution has not made up a prima facie case, acquit the accused</a:t>
            </a:r>
          </a:p>
        </p:txBody>
      </p:sp>
      <p:sp>
        <p:nvSpPr>
          <p:cNvPr id="2" name="Rectangle 1">
            <a:extLst>
              <a:ext uri="{FF2B5EF4-FFF2-40B4-BE49-F238E27FC236}">
                <a16:creationId xmlns:a16="http://schemas.microsoft.com/office/drawing/2014/main" id="{E948A390-2C55-4F18-BDFF-DF39C6A6E299}"/>
              </a:ext>
            </a:extLst>
          </p:cNvPr>
          <p:cNvSpPr/>
          <p:nvPr/>
        </p:nvSpPr>
        <p:spPr>
          <a:xfrm>
            <a:off x="552018" y="6233738"/>
            <a:ext cx="9564597" cy="584775"/>
          </a:xfrm>
          <a:prstGeom prst="rect">
            <a:avLst/>
          </a:prstGeom>
        </p:spPr>
        <p:txBody>
          <a:bodyPr wrap="square">
            <a:spAutoFit/>
          </a:bodyPr>
          <a:lstStyle/>
          <a:p>
            <a:r>
              <a:rPr lang="en-US" sz="1600" dirty="0">
                <a:latin typeface="Arial" panose="020B0604020202020204" pitchFamily="34" charset="0"/>
                <a:hlinkClick r:id="rId2">
                  <a:extLst>
                    <a:ext uri="{A12FA001-AC4F-418D-AE19-62706E023703}">
                      <ahyp:hlinkClr xmlns:ahyp="http://schemas.microsoft.com/office/drawing/2018/hyperlinkcolor" val="tx"/>
                    </a:ext>
                  </a:extLst>
                </a:hlinkClick>
              </a:rPr>
              <a:t>https://www.youtube.com/watch?v=DUqthZKl6Kk</a:t>
            </a:r>
            <a:endParaRPr lang="en-US" sz="1600" dirty="0">
              <a:latin typeface="Arial" panose="020B0604020202020204" pitchFamily="34" charset="0"/>
            </a:endParaRPr>
          </a:p>
          <a:p>
            <a:endParaRPr lang="en-US" sz="1600" dirty="0">
              <a:latin typeface="Arial" panose="020B0604020202020204" pitchFamily="34" charset="0"/>
            </a:endParaRPr>
          </a:p>
        </p:txBody>
      </p:sp>
      <p:sp>
        <p:nvSpPr>
          <p:cNvPr id="5" name="Rectangle 4">
            <a:extLst>
              <a:ext uri="{FF2B5EF4-FFF2-40B4-BE49-F238E27FC236}">
                <a16:creationId xmlns:a16="http://schemas.microsoft.com/office/drawing/2014/main" id="{ED6760A3-2BFD-4975-8008-F2415ACF8B56}"/>
              </a:ext>
            </a:extLst>
          </p:cNvPr>
          <p:cNvSpPr/>
          <p:nvPr/>
        </p:nvSpPr>
        <p:spPr>
          <a:xfrm>
            <a:off x="552018" y="6485268"/>
            <a:ext cx="6912768" cy="323165"/>
          </a:xfrm>
          <a:prstGeom prst="rect">
            <a:avLst/>
          </a:prstGeom>
        </p:spPr>
        <p:txBody>
          <a:bodyPr wrap="square">
            <a:spAutoFit/>
          </a:bodyPr>
          <a:lstStyle/>
          <a:p>
            <a:r>
              <a:rPr lang="en-US" sz="1500" dirty="0">
                <a:latin typeface="Arial" panose="020B0604020202020204" pitchFamily="34" charset="0"/>
                <a:hlinkClick r:id="rId3">
                  <a:extLst>
                    <a:ext uri="{A12FA001-AC4F-418D-AE19-62706E023703}">
                      <ahyp:hlinkClr xmlns:ahyp="http://schemas.microsoft.com/office/drawing/2018/hyperlinkcolor" val="tx"/>
                    </a:ext>
                  </a:extLst>
                </a:hlinkClick>
              </a:rPr>
              <a:t>https://www.youtube.com/watch?v=NCcYbz0BFPY</a:t>
            </a:r>
            <a:endParaRPr lang="en-US" sz="15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2576" y="260648"/>
            <a:ext cx="7772400" cy="1143000"/>
          </a:xfrm>
        </p:spPr>
        <p:txBody>
          <a:bodyPr/>
          <a:lstStyle/>
          <a:p>
            <a:pPr eaLnBrk="1" hangingPunct="1"/>
            <a:r>
              <a:rPr lang="en-US" altLang="en-US" dirty="0"/>
              <a:t>Police Powers of Search</a:t>
            </a:r>
          </a:p>
        </p:txBody>
      </p:sp>
      <p:sp>
        <p:nvSpPr>
          <p:cNvPr id="5123" name="Rectangle 3"/>
          <p:cNvSpPr>
            <a:spLocks noGrp="1" noChangeArrowheads="1"/>
          </p:cNvSpPr>
          <p:nvPr>
            <p:ph idx="1"/>
          </p:nvPr>
        </p:nvSpPr>
        <p:spPr>
          <a:xfrm>
            <a:off x="539552" y="1641894"/>
            <a:ext cx="7772400" cy="4114800"/>
          </a:xfrm>
        </p:spPr>
        <p:txBody>
          <a:bodyPr/>
          <a:lstStyle/>
          <a:p>
            <a:pPr algn="just" eaLnBrk="1" hangingPunct="1">
              <a:buFontTx/>
              <a:buNone/>
            </a:pPr>
            <a:r>
              <a:rPr lang="en-US" altLang="en-US" dirty="0"/>
              <a:t>	S.77(4) If entry cannot be gained, the person making the arrest may “break open any outer or inner door or window of any place” once he has notified the person residing in or having charged to the residence </a:t>
            </a:r>
          </a:p>
          <a:p>
            <a:pPr lvl="1" algn="just" eaLnBrk="1" hangingPunct="1"/>
            <a:r>
              <a:rPr lang="en-US" altLang="en-US" dirty="0"/>
              <a:t>of his authority</a:t>
            </a:r>
          </a:p>
          <a:p>
            <a:pPr lvl="1" algn="just" eaLnBrk="1" hangingPunct="1"/>
            <a:r>
              <a:rPr lang="en-US" altLang="en-US" dirty="0"/>
              <a:t>The purpose of the search warrant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560" y="314863"/>
            <a:ext cx="7772400" cy="1143000"/>
          </a:xfrm>
        </p:spPr>
        <p:txBody>
          <a:bodyPr/>
          <a:lstStyle/>
          <a:p>
            <a:pPr eaLnBrk="1" hangingPunct="1"/>
            <a:r>
              <a:rPr lang="en-US" altLang="en-US" dirty="0"/>
              <a:t>Summary Trials : Accused “Claims” Trial</a:t>
            </a:r>
          </a:p>
        </p:txBody>
      </p:sp>
      <p:sp>
        <p:nvSpPr>
          <p:cNvPr id="49155" name="Rectangle 3"/>
          <p:cNvSpPr>
            <a:spLocks noGrp="1" noChangeArrowheads="1"/>
          </p:cNvSpPr>
          <p:nvPr>
            <p:ph idx="1"/>
          </p:nvPr>
        </p:nvSpPr>
        <p:spPr>
          <a:xfrm>
            <a:off x="232817" y="1648478"/>
            <a:ext cx="8568952" cy="4114800"/>
          </a:xfrm>
        </p:spPr>
        <p:txBody>
          <a:bodyPr/>
          <a:lstStyle/>
          <a:p>
            <a:pPr algn="just" eaLnBrk="1" hangingPunct="1">
              <a:lnSpc>
                <a:spcPct val="90000"/>
              </a:lnSpc>
              <a:buClr>
                <a:srgbClr val="CC0000"/>
              </a:buClr>
              <a:buFont typeface="Wingdings" panose="05000000000000000000" pitchFamily="2" charset="2"/>
              <a:buChar char="Ø"/>
            </a:pPr>
            <a:r>
              <a:rPr lang="en-US" altLang="en-US" sz="2400" dirty="0"/>
              <a:t>If the court decides the prosecution has made out a case, it will call upon the accused to present his </a:t>
            </a:r>
            <a:r>
              <a:rPr lang="en-US" altLang="en-US" sz="2400" dirty="0" err="1"/>
              <a:t>defence</a:t>
            </a:r>
            <a:endParaRPr lang="en-US" altLang="en-US" sz="2400" dirty="0"/>
          </a:p>
          <a:p>
            <a:pPr algn="just" eaLnBrk="1" hangingPunct="1">
              <a:lnSpc>
                <a:spcPct val="90000"/>
              </a:lnSpc>
              <a:buClr>
                <a:srgbClr val="CC0000"/>
              </a:buClr>
              <a:buFont typeface="Wingdings" panose="05000000000000000000" pitchFamily="2" charset="2"/>
              <a:buChar char="Ø"/>
            </a:pPr>
            <a:r>
              <a:rPr lang="en-US" altLang="en-US" sz="2400" dirty="0"/>
              <a:t>The court may also decide whether the charges need amendment at this stage before calling the accused to give his </a:t>
            </a:r>
            <a:r>
              <a:rPr lang="en-US" altLang="en-US" sz="2400" dirty="0" err="1"/>
              <a:t>defence</a:t>
            </a:r>
            <a:r>
              <a:rPr lang="en-US" altLang="en-US" sz="2400" dirty="0"/>
              <a:t>.</a:t>
            </a:r>
          </a:p>
          <a:p>
            <a:pPr algn="just" eaLnBrk="1" hangingPunct="1">
              <a:lnSpc>
                <a:spcPct val="90000"/>
              </a:lnSpc>
              <a:buClr>
                <a:srgbClr val="CC0000"/>
              </a:buClr>
              <a:buFont typeface="Wingdings" panose="05000000000000000000" pitchFamily="2" charset="2"/>
              <a:buChar char="Ø"/>
            </a:pPr>
            <a:r>
              <a:rPr lang="en-US" altLang="en-US" sz="2400" dirty="0"/>
              <a:t>The </a:t>
            </a:r>
            <a:r>
              <a:rPr lang="en-US" altLang="en-US" sz="2400" dirty="0" err="1"/>
              <a:t>defence</a:t>
            </a:r>
            <a:r>
              <a:rPr lang="en-US" altLang="en-US" sz="2400" dirty="0"/>
              <a:t> will then open its case and call its witnesses who are examined, cross-examined and re-examined</a:t>
            </a:r>
          </a:p>
          <a:p>
            <a:pPr algn="just" eaLnBrk="1" hangingPunct="1">
              <a:lnSpc>
                <a:spcPct val="90000"/>
              </a:lnSpc>
              <a:buClr>
                <a:srgbClr val="CC0000"/>
              </a:buClr>
              <a:buFont typeface="Wingdings" panose="05000000000000000000" pitchFamily="2" charset="2"/>
              <a:buChar char="Ø"/>
            </a:pPr>
            <a:r>
              <a:rPr lang="en-US" altLang="en-US" sz="2400" dirty="0"/>
              <a:t>The accused may choose to give evidence or remain silent. The first option means he renders himself open to X-examination. The second option allows the court to draw whatever inference from the silence it wants to</a:t>
            </a:r>
          </a:p>
          <a:p>
            <a:pPr algn="just" eaLnBrk="1" hangingPunct="1">
              <a:lnSpc>
                <a:spcPct val="90000"/>
              </a:lnSpc>
              <a:buClr>
                <a:srgbClr val="CC0000"/>
              </a:buClr>
              <a:buFont typeface="Wingdings" panose="05000000000000000000" pitchFamily="2" charset="2"/>
              <a:buChar char="Ø"/>
            </a:pPr>
            <a:r>
              <a:rPr lang="en-US" altLang="en-US" sz="2400" dirty="0"/>
              <a:t>Closing submission by </a:t>
            </a:r>
            <a:r>
              <a:rPr lang="en-US" altLang="en-US" sz="2400" dirty="0" err="1"/>
              <a:t>defence</a:t>
            </a:r>
            <a:r>
              <a:rPr lang="en-US" altLang="en-US" sz="2400" dirty="0"/>
              <a:t> and prosecution’s right of reply</a:t>
            </a:r>
          </a:p>
          <a:p>
            <a:pPr algn="just" eaLnBrk="1" hangingPunct="1">
              <a:lnSpc>
                <a:spcPct val="90000"/>
              </a:lnSpc>
              <a:buClr>
                <a:srgbClr val="CC0000"/>
              </a:buClr>
              <a:buFont typeface="Wingdings" panose="05000000000000000000" pitchFamily="2" charset="2"/>
              <a:buChar char="Ø"/>
            </a:pPr>
            <a:r>
              <a:rPr lang="en-US" altLang="en-US" sz="2400" dirty="0"/>
              <a:t>Judgment, conviction, plea in mitigation and sentencing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1957" y="340534"/>
            <a:ext cx="7772400" cy="1143000"/>
          </a:xfrm>
        </p:spPr>
        <p:txBody>
          <a:bodyPr/>
          <a:lstStyle/>
          <a:p>
            <a:pPr eaLnBrk="1" hangingPunct="1"/>
            <a:r>
              <a:rPr lang="en-US" altLang="en-US" dirty="0"/>
              <a:t>High Court Trials</a:t>
            </a:r>
          </a:p>
        </p:txBody>
      </p:sp>
      <p:sp>
        <p:nvSpPr>
          <p:cNvPr id="50179" name="Rectangle 3"/>
          <p:cNvSpPr>
            <a:spLocks noGrp="1" noChangeArrowheads="1"/>
          </p:cNvSpPr>
          <p:nvPr>
            <p:ph idx="1"/>
          </p:nvPr>
        </p:nvSpPr>
        <p:spPr>
          <a:xfrm>
            <a:off x="530361" y="1772816"/>
            <a:ext cx="8083277" cy="4114800"/>
          </a:xfrm>
        </p:spPr>
        <p:txBody>
          <a:bodyPr/>
          <a:lstStyle/>
          <a:p>
            <a:pPr algn="just" eaLnBrk="1" hangingPunct="1"/>
            <a:r>
              <a:rPr lang="en-US" altLang="en-US" sz="2800" dirty="0"/>
              <a:t>Once the magistrate has concluded the Committal Hearings (previously known as ‘preliminary inquiries’) and is satisfied that there is sufficient evidence to commit to a High Court Trial, the trial will be fixed for trial in the High Court</a:t>
            </a:r>
          </a:p>
          <a:p>
            <a:pPr algn="just" eaLnBrk="1" hangingPunct="1"/>
            <a:r>
              <a:rPr lang="en-US" altLang="en-US" sz="2800" dirty="0"/>
              <a:t>The procedure is very similar to full-length Summary trial, with minor variations</a:t>
            </a:r>
          </a:p>
          <a:p>
            <a:pPr marL="0" indent="0" algn="just" eaLnBrk="1" hangingPunct="1">
              <a:buNone/>
            </a:pPr>
            <a:r>
              <a:rPr lang="en-US" altLang="en-US" sz="2200" dirty="0"/>
              <a:t>*In January 2011, amendments to CPC provided for criminal case disclosure (i.e. Prosecution required to disclose materials to </a:t>
            </a:r>
            <a:r>
              <a:rPr lang="en-US" altLang="en-US" sz="2200" dirty="0" err="1"/>
              <a:t>Defence</a:t>
            </a:r>
            <a:r>
              <a:rPr lang="en-US" altLang="en-US" sz="2200" dirty="0"/>
              <a:t> prior to trial). This applies to cases in High Court and a significant number of cases tried in State Courts. </a:t>
            </a:r>
          </a:p>
          <a:p>
            <a:pPr eaLnBrk="1" hangingPunct="1"/>
            <a:endParaRPr lang="en-US"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60648" y="342900"/>
            <a:ext cx="7772400" cy="1143000"/>
          </a:xfrm>
        </p:spPr>
        <p:txBody>
          <a:bodyPr/>
          <a:lstStyle/>
          <a:p>
            <a:pPr eaLnBrk="1" hangingPunct="1"/>
            <a:r>
              <a:rPr lang="en-US" altLang="en-US" dirty="0"/>
              <a:t>Post trial : Appeals</a:t>
            </a:r>
          </a:p>
        </p:txBody>
      </p:sp>
      <p:sp>
        <p:nvSpPr>
          <p:cNvPr id="51203" name="Rectangle 3"/>
          <p:cNvSpPr>
            <a:spLocks noGrp="1" noChangeArrowheads="1"/>
          </p:cNvSpPr>
          <p:nvPr>
            <p:ph idx="1"/>
          </p:nvPr>
        </p:nvSpPr>
        <p:spPr>
          <a:xfrm>
            <a:off x="685800" y="1677649"/>
            <a:ext cx="7772400" cy="4114800"/>
          </a:xfrm>
        </p:spPr>
        <p:txBody>
          <a:bodyPr/>
          <a:lstStyle/>
          <a:p>
            <a:pPr algn="just" eaLnBrk="1" hangingPunct="1"/>
            <a:r>
              <a:rPr lang="en-US" altLang="en-US" dirty="0"/>
              <a:t>Either prosecution or the accused dissatisfied with the decision may file a “notice of appeal”</a:t>
            </a:r>
          </a:p>
          <a:p>
            <a:pPr algn="just" eaLnBrk="1" hangingPunct="1"/>
            <a:r>
              <a:rPr lang="en-US" altLang="en-US" dirty="0"/>
              <a:t>The accused may appeal against both conviction and sentence and the prosecution may appeal against the accused acquittal or sentence in that it is manifestly inadequate</a:t>
            </a:r>
          </a:p>
        </p:txBody>
      </p:sp>
      <p:sp>
        <p:nvSpPr>
          <p:cNvPr id="2" name="Rectangle 1">
            <a:extLst>
              <a:ext uri="{FF2B5EF4-FFF2-40B4-BE49-F238E27FC236}">
                <a16:creationId xmlns:a16="http://schemas.microsoft.com/office/drawing/2014/main" id="{5A995FE4-0943-41AF-819C-976CD7442883}"/>
              </a:ext>
            </a:extLst>
          </p:cNvPr>
          <p:cNvSpPr/>
          <p:nvPr/>
        </p:nvSpPr>
        <p:spPr>
          <a:xfrm>
            <a:off x="971599" y="5717435"/>
            <a:ext cx="7772399" cy="923330"/>
          </a:xfrm>
          <a:prstGeom prst="rect">
            <a:avLst/>
          </a:prstGeom>
        </p:spPr>
        <p:txBody>
          <a:bodyPr wrap="square">
            <a:spAutoFit/>
          </a:bodyPr>
          <a:lstStyle/>
          <a:p>
            <a:pPr algn="just">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https://www.straitstimes.com/singapore/courts-crime/nus-undergrad-who-molested-woman-will-not-begin-probation-pending-outcome-of</a:t>
            </a:r>
            <a:endParaRPr lang="en-SG" sz="2000"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2"/>
            <a:ext cx="7772400" cy="1143000"/>
          </a:xfrm>
        </p:spPr>
        <p:txBody>
          <a:bodyPr>
            <a:normAutofit/>
          </a:bodyPr>
          <a:lstStyle/>
          <a:p>
            <a:r>
              <a:rPr lang="en-US" sz="3200" dirty="0"/>
              <a:t>Takeaways from today?</a:t>
            </a:r>
          </a:p>
        </p:txBody>
      </p:sp>
      <p:sp>
        <p:nvSpPr>
          <p:cNvPr id="3" name="Content Placeholder 2"/>
          <p:cNvSpPr>
            <a:spLocks noGrp="1"/>
          </p:cNvSpPr>
          <p:nvPr>
            <p:ph idx="1"/>
          </p:nvPr>
        </p:nvSpPr>
        <p:spPr>
          <a:xfrm>
            <a:off x="457200" y="1219201"/>
            <a:ext cx="8229600" cy="4921932"/>
          </a:xfrm>
        </p:spPr>
        <p:txBody>
          <a:bodyPr/>
          <a:lstStyle/>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Arial" charset="0"/>
              <a:buChar char="•"/>
            </a:pPr>
            <a:endParaRPr lang="en-US" dirty="0"/>
          </a:p>
        </p:txBody>
      </p:sp>
    </p:spTree>
    <p:extLst>
      <p:ext uri="{BB962C8B-B14F-4D97-AF65-F5344CB8AC3E}">
        <p14:creationId xmlns:p14="http://schemas.microsoft.com/office/powerpoint/2010/main" val="4212783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362200"/>
            <a:ext cx="7772400" cy="762000"/>
          </a:xfrm>
        </p:spPr>
        <p:txBody>
          <a:bodyPr/>
          <a:lstStyle/>
          <a:p>
            <a:pPr eaLnBrk="1" hangingPunct="1"/>
            <a:r>
              <a:rPr lang="en-US" altLang="en-US" dirty="0"/>
              <a:t>End of Lecture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96552" y="372451"/>
            <a:ext cx="7772400" cy="1143000"/>
          </a:xfrm>
        </p:spPr>
        <p:txBody>
          <a:bodyPr/>
          <a:lstStyle/>
          <a:p>
            <a:r>
              <a:rPr lang="en-SG" altLang="en-US" dirty="0"/>
              <a:t>Power to Access Computer</a:t>
            </a:r>
            <a:br>
              <a:rPr lang="en-SG" altLang="en-US" dirty="0"/>
            </a:br>
            <a:r>
              <a:rPr lang="en-SG" altLang="en-US" dirty="0"/>
              <a:t>(Criminal Procedure Code)</a:t>
            </a:r>
          </a:p>
        </p:txBody>
      </p:sp>
      <p:sp>
        <p:nvSpPr>
          <p:cNvPr id="11267" name="Content Placeholder 2"/>
          <p:cNvSpPr>
            <a:spLocks noGrp="1"/>
          </p:cNvSpPr>
          <p:nvPr>
            <p:ph idx="1"/>
          </p:nvPr>
        </p:nvSpPr>
        <p:spPr>
          <a:xfrm>
            <a:off x="685800" y="1799249"/>
            <a:ext cx="7772400" cy="4114800"/>
          </a:xfrm>
        </p:spPr>
        <p:txBody>
          <a:bodyPr/>
          <a:lstStyle/>
          <a:p>
            <a:pPr algn="just"/>
            <a:r>
              <a:rPr lang="en-SG" altLang="en-US" sz="2600" dirty="0"/>
              <a:t>S39(1) – Police officer investigating an arrestable offence may </a:t>
            </a:r>
            <a:r>
              <a:rPr lang="en-SG" altLang="en-US" sz="2600" u="sng" dirty="0">
                <a:solidFill>
                  <a:srgbClr val="0070C0"/>
                </a:solidFill>
              </a:rPr>
              <a:t>access and inspect a computer, or search for data in that computer</a:t>
            </a:r>
            <a:r>
              <a:rPr lang="en-SG" altLang="en-US" sz="2600" dirty="0"/>
              <a:t>, suspected to be used in that offence.</a:t>
            </a:r>
          </a:p>
          <a:p>
            <a:pPr algn="just"/>
            <a:r>
              <a:rPr lang="en-SG" altLang="en-US" sz="2600" dirty="0"/>
              <a:t>S39(2) – Police officer can </a:t>
            </a:r>
            <a:r>
              <a:rPr lang="en-SG" altLang="en-US" sz="2600" u="sng" dirty="0">
                <a:solidFill>
                  <a:srgbClr val="0070C0"/>
                </a:solidFill>
              </a:rPr>
              <a:t>require assistance from any person using that computer</a:t>
            </a:r>
            <a:r>
              <a:rPr lang="en-SG" altLang="en-US" sz="2600" dirty="0">
                <a:solidFill>
                  <a:srgbClr val="0070C0"/>
                </a:solidFill>
              </a:rPr>
              <a:t> </a:t>
            </a:r>
            <a:r>
              <a:rPr lang="en-SG" altLang="en-US" sz="2600" dirty="0"/>
              <a:t>in connection with the offence, or any person in charge of that computer.</a:t>
            </a:r>
          </a:p>
          <a:p>
            <a:pPr algn="just"/>
            <a:r>
              <a:rPr lang="en-SG" altLang="en-US" sz="2600" dirty="0"/>
              <a:t>S39(3) – Penalty for failure to comply: fine not exceeding $5000 or jail term not exceeding 6 months or both.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97768" y="260648"/>
            <a:ext cx="5686400" cy="1275481"/>
          </a:xfrm>
        </p:spPr>
        <p:txBody>
          <a:bodyPr/>
          <a:lstStyle/>
          <a:p>
            <a:r>
              <a:rPr lang="en-SG" altLang="en-US" sz="3600" dirty="0"/>
              <a:t>Power to Access Decryption Information</a:t>
            </a:r>
            <a:br>
              <a:rPr lang="en-SG" altLang="en-US" sz="3600" dirty="0"/>
            </a:br>
            <a:r>
              <a:rPr lang="en-SG" altLang="en-US" sz="3600" dirty="0"/>
              <a:t>(Criminal Procedure Code)</a:t>
            </a:r>
          </a:p>
        </p:txBody>
      </p:sp>
      <p:sp>
        <p:nvSpPr>
          <p:cNvPr id="12291" name="Content Placeholder 2"/>
          <p:cNvSpPr>
            <a:spLocks noGrp="1"/>
          </p:cNvSpPr>
          <p:nvPr>
            <p:ph idx="1"/>
          </p:nvPr>
        </p:nvSpPr>
        <p:spPr>
          <a:xfrm>
            <a:off x="396652" y="1743882"/>
            <a:ext cx="8350696" cy="4114800"/>
          </a:xfrm>
        </p:spPr>
        <p:txBody>
          <a:bodyPr/>
          <a:lstStyle/>
          <a:p>
            <a:pPr algn="just"/>
            <a:r>
              <a:rPr lang="en-SG" altLang="en-US" sz="2400" dirty="0"/>
              <a:t>S40(2)(a) – in addition to powers under s.39, police officer, investigating an arrestable offence shall be entitled to </a:t>
            </a:r>
            <a:r>
              <a:rPr lang="en-SG" altLang="en-US" sz="2400" u="sng" dirty="0">
                <a:solidFill>
                  <a:srgbClr val="0070C0"/>
                </a:solidFill>
              </a:rPr>
              <a:t>access information, code or technology for unscrambling encrypted data</a:t>
            </a:r>
            <a:r>
              <a:rPr lang="en-SG" altLang="en-US" sz="2400" dirty="0">
                <a:solidFill>
                  <a:srgbClr val="0070C0"/>
                </a:solidFill>
              </a:rPr>
              <a:t> </a:t>
            </a:r>
            <a:r>
              <a:rPr lang="en-SG" altLang="en-US" sz="2400" dirty="0"/>
              <a:t>into readable text for investigation.</a:t>
            </a:r>
          </a:p>
          <a:p>
            <a:pPr algn="just"/>
            <a:r>
              <a:rPr lang="en-SG" altLang="en-US" sz="2400" dirty="0"/>
              <a:t>S40(2)(b) – Police officer can require any person to provide him with </a:t>
            </a:r>
            <a:r>
              <a:rPr lang="en-SG" altLang="en-US" sz="2400" u="sng" dirty="0">
                <a:solidFill>
                  <a:srgbClr val="0070C0"/>
                </a:solidFill>
              </a:rPr>
              <a:t>technical assistance for purposes of s40(2)(a) above - to unscramble encrypted data</a:t>
            </a:r>
            <a:r>
              <a:rPr lang="en-SG" altLang="en-US" sz="2400" dirty="0"/>
              <a:t>.</a:t>
            </a:r>
          </a:p>
          <a:p>
            <a:pPr algn="just"/>
            <a:r>
              <a:rPr lang="en-SG" altLang="en-US" sz="2400" dirty="0"/>
              <a:t>S40(2)(c) – Police officer can require any person to be in possession of decrypted information to grant the police access to that information.</a:t>
            </a:r>
          </a:p>
          <a:p>
            <a:pPr algn="just"/>
            <a:r>
              <a:rPr lang="en-SG" altLang="en-US" sz="2400" dirty="0"/>
              <a:t>S40(3) – Penalty for failure to comply: fine not exceeding $10,000 or jail term not exceeding 3 years or both.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3051" y="378395"/>
            <a:ext cx="7772400" cy="1143000"/>
          </a:xfrm>
        </p:spPr>
        <p:txBody>
          <a:bodyPr/>
          <a:lstStyle/>
          <a:p>
            <a:pPr eaLnBrk="1" hangingPunct="1"/>
            <a:r>
              <a:rPr lang="en-US" altLang="en-US" dirty="0"/>
              <a:t>Search &amp; Seizure </a:t>
            </a:r>
            <a:br>
              <a:rPr lang="en-US" altLang="en-US" dirty="0"/>
            </a:br>
            <a:r>
              <a:rPr lang="en-US" altLang="en-US" dirty="0"/>
              <a:t>of computer articles</a:t>
            </a:r>
          </a:p>
        </p:txBody>
      </p:sp>
      <p:sp>
        <p:nvSpPr>
          <p:cNvPr id="13315" name="Rectangle 3"/>
          <p:cNvSpPr>
            <a:spLocks noGrp="1" noChangeArrowheads="1"/>
          </p:cNvSpPr>
          <p:nvPr>
            <p:ph idx="1"/>
          </p:nvPr>
        </p:nvSpPr>
        <p:spPr/>
        <p:txBody>
          <a:bodyPr/>
          <a:lstStyle/>
          <a:p>
            <a:pPr algn="just" eaLnBrk="1" hangingPunct="1">
              <a:lnSpc>
                <a:spcPct val="90000"/>
              </a:lnSpc>
            </a:pPr>
            <a:r>
              <a:rPr lang="en-US" altLang="en-US" sz="2400" dirty="0"/>
              <a:t>Application for a “Search Warrant”	</a:t>
            </a:r>
          </a:p>
          <a:p>
            <a:pPr algn="just" eaLnBrk="1" hangingPunct="1">
              <a:lnSpc>
                <a:spcPct val="90000"/>
              </a:lnSpc>
            </a:pPr>
            <a:r>
              <a:rPr lang="en-US" altLang="en-US" sz="2400" dirty="0"/>
              <a:t>Under Section 26 of Criminal Procedure Code</a:t>
            </a:r>
          </a:p>
          <a:p>
            <a:pPr lvl="1" algn="just" eaLnBrk="1" hangingPunct="1">
              <a:lnSpc>
                <a:spcPct val="90000"/>
              </a:lnSpc>
            </a:pPr>
            <a:r>
              <a:rPr lang="en-US" altLang="en-US" sz="2400" dirty="0"/>
              <a:t>Warrant issued by Court to the Commissioner of Police and police officers designated by name </a:t>
            </a:r>
          </a:p>
          <a:p>
            <a:pPr lvl="1" algn="just" eaLnBrk="1" hangingPunct="1">
              <a:lnSpc>
                <a:spcPct val="90000"/>
              </a:lnSpc>
            </a:pPr>
            <a:r>
              <a:rPr lang="en-US" altLang="en-US" sz="2400" dirty="0"/>
              <a:t>Warrant will</a:t>
            </a:r>
          </a:p>
          <a:p>
            <a:pPr lvl="2" algn="just" eaLnBrk="1" hangingPunct="1">
              <a:lnSpc>
                <a:spcPct val="90000"/>
              </a:lnSpc>
            </a:pPr>
            <a:r>
              <a:rPr lang="en-US" altLang="en-US" dirty="0"/>
              <a:t>Specify the place(s) to be searched s.26(4)</a:t>
            </a:r>
          </a:p>
          <a:p>
            <a:pPr lvl="2" algn="just" eaLnBrk="1" hangingPunct="1">
              <a:lnSpc>
                <a:spcPct val="90000"/>
              </a:lnSpc>
            </a:pPr>
            <a:r>
              <a:rPr lang="en-US" altLang="en-US" dirty="0"/>
              <a:t>Prescribe the manner in which the search is to be conducted s.25</a:t>
            </a:r>
          </a:p>
          <a:p>
            <a:pPr lvl="2" algn="just" eaLnBrk="1" hangingPunct="1">
              <a:lnSpc>
                <a:spcPct val="90000"/>
              </a:lnSpc>
            </a:pPr>
            <a:r>
              <a:rPr lang="en-US" altLang="en-US" dirty="0"/>
              <a:t>Authorize the seizure of the materials or articles sought s.25</a:t>
            </a:r>
            <a:endParaRPr lang="en-US" altLang="en-US" sz="1800" dirty="0"/>
          </a:p>
          <a:p>
            <a:pPr eaLnBrk="1" hangingPunct="1">
              <a:lnSpc>
                <a:spcPct val="90000"/>
              </a:lnSpc>
            </a:pP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4894312" cy="1143000"/>
          </a:xfrm>
        </p:spPr>
        <p:txBody>
          <a:bodyPr/>
          <a:lstStyle/>
          <a:p>
            <a:pPr eaLnBrk="1" hangingPunct="1"/>
            <a:r>
              <a:rPr lang="en-US" altLang="en-US" sz="4000" dirty="0"/>
              <a:t>List of information </a:t>
            </a:r>
            <a:br>
              <a:rPr lang="en-US" altLang="en-US" sz="4000" dirty="0"/>
            </a:br>
            <a:r>
              <a:rPr lang="en-US" altLang="en-US" sz="4000" dirty="0"/>
              <a:t>in Search Warrant</a:t>
            </a:r>
          </a:p>
        </p:txBody>
      </p:sp>
      <p:sp>
        <p:nvSpPr>
          <p:cNvPr id="14339" name="Rectangle 3"/>
          <p:cNvSpPr>
            <a:spLocks noGrp="1" noChangeArrowheads="1"/>
          </p:cNvSpPr>
          <p:nvPr>
            <p:ph idx="1"/>
          </p:nvPr>
        </p:nvSpPr>
        <p:spPr>
          <a:xfrm>
            <a:off x="695605" y="1916832"/>
            <a:ext cx="7772400" cy="4114800"/>
          </a:xfrm>
        </p:spPr>
        <p:txBody>
          <a:bodyPr/>
          <a:lstStyle/>
          <a:p>
            <a:pPr algn="just" eaLnBrk="1" hangingPunct="1">
              <a:lnSpc>
                <a:spcPct val="90000"/>
              </a:lnSpc>
              <a:buFontTx/>
              <a:buNone/>
            </a:pPr>
            <a:r>
              <a:rPr lang="en-GB" altLang="en-US" dirty="0"/>
              <a:t>	Seize all electronic, magnetic, optical, electrochemical, or other data processing device which includes but does not limit itself to the following items:</a:t>
            </a:r>
          </a:p>
          <a:p>
            <a:pPr lvl="1" algn="just" eaLnBrk="1" hangingPunct="1">
              <a:lnSpc>
                <a:spcPct val="90000"/>
              </a:lnSpc>
            </a:pPr>
            <a:r>
              <a:rPr lang="en-US" altLang="en-US" sz="2400" dirty="0"/>
              <a:t>CPU (Central Processing Unit)</a:t>
            </a:r>
          </a:p>
          <a:p>
            <a:pPr lvl="1" algn="just" eaLnBrk="1" hangingPunct="1">
              <a:lnSpc>
                <a:spcPct val="90000"/>
              </a:lnSpc>
            </a:pPr>
            <a:r>
              <a:rPr lang="en-US" altLang="en-US" sz="2400" dirty="0"/>
              <a:t>Disks (floppy, hard, compact or any other disks)</a:t>
            </a:r>
          </a:p>
          <a:p>
            <a:pPr lvl="1" algn="just" eaLnBrk="1" hangingPunct="1">
              <a:lnSpc>
                <a:spcPct val="90000"/>
              </a:lnSpc>
            </a:pPr>
            <a:r>
              <a:rPr lang="en-US" altLang="en-US" sz="2400" dirty="0"/>
              <a:t>Operating logs</a:t>
            </a:r>
          </a:p>
          <a:p>
            <a:pPr lvl="1" algn="just" eaLnBrk="1" hangingPunct="1">
              <a:lnSpc>
                <a:spcPct val="90000"/>
              </a:lnSpc>
            </a:pPr>
            <a:r>
              <a:rPr lang="en-US" altLang="en-US" sz="2400" dirty="0"/>
              <a:t>Digital cameras</a:t>
            </a:r>
          </a:p>
          <a:p>
            <a:pPr lvl="1" algn="just" eaLnBrk="1" hangingPunct="1">
              <a:lnSpc>
                <a:spcPct val="90000"/>
              </a:lnSpc>
            </a:pPr>
            <a:r>
              <a:rPr lang="en-US" altLang="en-US" sz="2400" dirty="0"/>
              <a:t>Keyboard and printer</a:t>
            </a:r>
          </a:p>
          <a:p>
            <a:pPr lvl="1" algn="just" eaLnBrk="1" hangingPunct="1">
              <a:lnSpc>
                <a:spcPct val="90000"/>
              </a:lnSpc>
            </a:pPr>
            <a:r>
              <a:rPr lang="en-US" altLang="en-US" sz="2400" dirty="0"/>
              <a:t>Software Operating Manuals/Instructions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5308</Words>
  <Application>Microsoft Office PowerPoint</Application>
  <PresentationFormat>On-screen Show (4:3)</PresentationFormat>
  <Paragraphs>322</Paragraphs>
  <Slides>54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Montserrat</vt:lpstr>
      <vt:lpstr>Arial</vt:lpstr>
      <vt:lpstr>Calibri</vt:lpstr>
      <vt:lpstr>Times New Roman</vt:lpstr>
      <vt:lpstr>Wingdings</vt:lpstr>
      <vt:lpstr>Default Design</vt:lpstr>
      <vt:lpstr>COMPUTER LAW &amp; INVESTIGATION</vt:lpstr>
      <vt:lpstr>Learning Objectives:</vt:lpstr>
      <vt:lpstr>1. Search, Seizure  and Assistance</vt:lpstr>
      <vt:lpstr>Police Powers of Search</vt:lpstr>
      <vt:lpstr>Police Powers of Search</vt:lpstr>
      <vt:lpstr>Power to Access Computer (Criminal Procedure Code)</vt:lpstr>
      <vt:lpstr>Power to Access Decryption Information (Criminal Procedure Code)</vt:lpstr>
      <vt:lpstr>Search &amp; Seizure  of computer articles</vt:lpstr>
      <vt:lpstr>List of information  in Search Warrant</vt:lpstr>
      <vt:lpstr>Exception in  obtaining Warrant</vt:lpstr>
      <vt:lpstr>Search &amp; Seizure  of computer articles</vt:lpstr>
      <vt:lpstr>2. The Constitutional  Rights of the Accused</vt:lpstr>
      <vt:lpstr>Article 9 of the  Constitution</vt:lpstr>
      <vt:lpstr>Article 9 of the  Constitution</vt:lpstr>
      <vt:lpstr>Article 9 of the Constitution</vt:lpstr>
      <vt:lpstr>An overview of  Article 9 of the Constitution</vt:lpstr>
      <vt:lpstr>a. Right to Counsel</vt:lpstr>
      <vt:lpstr>Art 9(3) – Right to Counsel</vt:lpstr>
      <vt:lpstr>Court rules on access to lawyer </vt:lpstr>
      <vt:lpstr>Rajeevan s/o Edakalavan v PP [1998]</vt:lpstr>
      <vt:lpstr>Fifth Amendment  US Constitution</vt:lpstr>
      <vt:lpstr>Sixth Amendment US Constitution</vt:lpstr>
      <vt:lpstr>Comparing Art 9(3)  and Sixth Amendment</vt:lpstr>
      <vt:lpstr>b. Illegally Obtained Evidence</vt:lpstr>
      <vt:lpstr>Illegally Obtained Evidence</vt:lpstr>
      <vt:lpstr>Cheng Swee Tiang v PP </vt:lpstr>
      <vt:lpstr>SM Summit Holdings Ltd v PP</vt:lpstr>
      <vt:lpstr>SM Summit Holdings Ltd v PP</vt:lpstr>
      <vt:lpstr>Yong Pung How CJ:</vt:lpstr>
      <vt:lpstr>Suggestions/advice</vt:lpstr>
      <vt:lpstr>c. Art 9(3) - Issue of Discovery</vt:lpstr>
      <vt:lpstr>Prosecution’s Response</vt:lpstr>
      <vt:lpstr>3. Police Statements</vt:lpstr>
      <vt:lpstr>Police Statements - Cautioned Statement</vt:lpstr>
      <vt:lpstr>Lim Siong Khee v PP</vt:lpstr>
      <vt:lpstr>Lim’s response</vt:lpstr>
      <vt:lpstr>In the Courtroom</vt:lpstr>
      <vt:lpstr>The Court held:</vt:lpstr>
      <vt:lpstr>The Court held:</vt:lpstr>
      <vt:lpstr>Police Statements </vt:lpstr>
      <vt:lpstr>Police Statements </vt:lpstr>
      <vt:lpstr>4. Charging the Accused</vt:lpstr>
      <vt:lpstr>Drafting the Charge</vt:lpstr>
      <vt:lpstr>What is stated in a Charge</vt:lpstr>
      <vt:lpstr>Sample Charge</vt:lpstr>
      <vt:lpstr>General Rules  regarding Charges</vt:lpstr>
      <vt:lpstr>5. Trial Procedure</vt:lpstr>
      <vt:lpstr>Summary Trials : PG Cases</vt:lpstr>
      <vt:lpstr>Summary Trials : Accused “Claims” Trial</vt:lpstr>
      <vt:lpstr>Summary Trials : Accused “Claims” Trial</vt:lpstr>
      <vt:lpstr>High Court Trials</vt:lpstr>
      <vt:lpstr>Post trial : Appeals</vt:lpstr>
      <vt:lpstr>Takeaways from today?</vt:lpstr>
      <vt:lpstr>End of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Law &amp; Investigation</dc:title>
  <dc:creator>George</dc:creator>
  <cp:lastModifiedBy>Jerry Loo</cp:lastModifiedBy>
  <cp:revision>545</cp:revision>
  <dcterms:created xsi:type="dcterms:W3CDTF">2007-10-11T09:20:43Z</dcterms:created>
  <dcterms:modified xsi:type="dcterms:W3CDTF">2019-11-13T07:36:09Z</dcterms:modified>
</cp:coreProperties>
</file>