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8"/>
  </p:notesMasterIdLst>
  <p:handoutMasterIdLst>
    <p:handoutMasterId r:id="rId49"/>
  </p:handoutMasterIdLst>
  <p:sldIdLst>
    <p:sldId id="259" r:id="rId2"/>
    <p:sldId id="401" r:id="rId3"/>
    <p:sldId id="312" r:id="rId4"/>
    <p:sldId id="382" r:id="rId5"/>
    <p:sldId id="423" r:id="rId6"/>
    <p:sldId id="424" r:id="rId7"/>
    <p:sldId id="408" r:id="rId8"/>
    <p:sldId id="400" r:id="rId9"/>
    <p:sldId id="414" r:id="rId10"/>
    <p:sldId id="258" r:id="rId11"/>
    <p:sldId id="260" r:id="rId12"/>
    <p:sldId id="416" r:id="rId13"/>
    <p:sldId id="389" r:id="rId14"/>
    <p:sldId id="390" r:id="rId15"/>
    <p:sldId id="409" r:id="rId16"/>
    <p:sldId id="267" r:id="rId17"/>
    <p:sldId id="417" r:id="rId18"/>
    <p:sldId id="268" r:id="rId19"/>
    <p:sldId id="410" r:id="rId20"/>
    <p:sldId id="398" r:id="rId21"/>
    <p:sldId id="415" r:id="rId22"/>
    <p:sldId id="343" r:id="rId23"/>
    <p:sldId id="418" r:id="rId24"/>
    <p:sldId id="392" r:id="rId25"/>
    <p:sldId id="391" r:id="rId26"/>
    <p:sldId id="411" r:id="rId27"/>
    <p:sldId id="353" r:id="rId28"/>
    <p:sldId id="354" r:id="rId29"/>
    <p:sldId id="419" r:id="rId30"/>
    <p:sldId id="393" r:id="rId31"/>
    <p:sldId id="364" r:id="rId32"/>
    <p:sldId id="421" r:id="rId33"/>
    <p:sldId id="384" r:id="rId34"/>
    <p:sldId id="373" r:id="rId35"/>
    <p:sldId id="403" r:id="rId36"/>
    <p:sldId id="405" r:id="rId37"/>
    <p:sldId id="404" r:id="rId38"/>
    <p:sldId id="377" r:id="rId39"/>
    <p:sldId id="385" r:id="rId40"/>
    <p:sldId id="386" r:id="rId41"/>
    <p:sldId id="397" r:id="rId42"/>
    <p:sldId id="406" r:id="rId43"/>
    <p:sldId id="387" r:id="rId44"/>
    <p:sldId id="422" r:id="rId45"/>
    <p:sldId id="328" r:id="rId46"/>
    <p:sldId id="413" r:id="rId47"/>
  </p:sldIdLst>
  <p:sldSz cx="9144000" cy="6858000" type="screen4x3"/>
  <p:notesSz cx="7104063" cy="10234613"/>
  <p:defaultTextStyle>
    <a:defPPr>
      <a:defRPr lang="en-GB"/>
    </a:defPPr>
    <a:lvl1pPr algn="l" rtl="0" fontAlgn="base">
      <a:spcBef>
        <a:spcPct val="20000"/>
      </a:spcBef>
      <a:spcAft>
        <a:spcPct val="0"/>
      </a:spcAft>
      <a:buClr>
        <a:srgbClr val="CC66FF"/>
      </a:buClr>
      <a:buChar char="•"/>
      <a:defRPr sz="2800" kern="1200">
        <a:solidFill>
          <a:schemeClr val="bg2"/>
        </a:solidFill>
        <a:latin typeface="Times New Roman" pitchFamily="18" charset="0"/>
        <a:ea typeface="+mn-ea"/>
        <a:cs typeface="+mn-cs"/>
      </a:defRPr>
    </a:lvl1pPr>
    <a:lvl2pPr marL="457200" algn="l" rtl="0" fontAlgn="base">
      <a:spcBef>
        <a:spcPct val="20000"/>
      </a:spcBef>
      <a:spcAft>
        <a:spcPct val="0"/>
      </a:spcAft>
      <a:buClr>
        <a:srgbClr val="CC66FF"/>
      </a:buClr>
      <a:buChar char="•"/>
      <a:defRPr sz="2800" kern="1200">
        <a:solidFill>
          <a:schemeClr val="bg2"/>
        </a:solidFill>
        <a:latin typeface="Times New Roman" pitchFamily="18" charset="0"/>
        <a:ea typeface="+mn-ea"/>
        <a:cs typeface="+mn-cs"/>
      </a:defRPr>
    </a:lvl2pPr>
    <a:lvl3pPr marL="914400" algn="l" rtl="0" fontAlgn="base">
      <a:spcBef>
        <a:spcPct val="20000"/>
      </a:spcBef>
      <a:spcAft>
        <a:spcPct val="0"/>
      </a:spcAft>
      <a:buClr>
        <a:srgbClr val="CC66FF"/>
      </a:buClr>
      <a:buChar char="•"/>
      <a:defRPr sz="2800" kern="1200">
        <a:solidFill>
          <a:schemeClr val="bg2"/>
        </a:solidFill>
        <a:latin typeface="Times New Roman" pitchFamily="18" charset="0"/>
        <a:ea typeface="+mn-ea"/>
        <a:cs typeface="+mn-cs"/>
      </a:defRPr>
    </a:lvl3pPr>
    <a:lvl4pPr marL="1371600" algn="l" rtl="0" fontAlgn="base">
      <a:spcBef>
        <a:spcPct val="20000"/>
      </a:spcBef>
      <a:spcAft>
        <a:spcPct val="0"/>
      </a:spcAft>
      <a:buClr>
        <a:srgbClr val="CC66FF"/>
      </a:buClr>
      <a:buChar char="•"/>
      <a:defRPr sz="2800" kern="1200">
        <a:solidFill>
          <a:schemeClr val="bg2"/>
        </a:solidFill>
        <a:latin typeface="Times New Roman" pitchFamily="18" charset="0"/>
        <a:ea typeface="+mn-ea"/>
        <a:cs typeface="+mn-cs"/>
      </a:defRPr>
    </a:lvl4pPr>
    <a:lvl5pPr marL="1828800" algn="l" rtl="0" fontAlgn="base">
      <a:spcBef>
        <a:spcPct val="20000"/>
      </a:spcBef>
      <a:spcAft>
        <a:spcPct val="0"/>
      </a:spcAft>
      <a:buClr>
        <a:srgbClr val="CC66FF"/>
      </a:buClr>
      <a:buChar char="•"/>
      <a:defRPr sz="2800" kern="1200">
        <a:solidFill>
          <a:schemeClr val="bg2"/>
        </a:solidFill>
        <a:latin typeface="Times New Roman" pitchFamily="18" charset="0"/>
        <a:ea typeface="+mn-ea"/>
        <a:cs typeface="+mn-cs"/>
      </a:defRPr>
    </a:lvl5pPr>
    <a:lvl6pPr marL="2286000" algn="l" defTabSz="914400" rtl="0" eaLnBrk="1" latinLnBrk="0" hangingPunct="1">
      <a:defRPr sz="2800" kern="1200">
        <a:solidFill>
          <a:schemeClr val="bg2"/>
        </a:solidFill>
        <a:latin typeface="Times New Roman" pitchFamily="18" charset="0"/>
        <a:ea typeface="+mn-ea"/>
        <a:cs typeface="+mn-cs"/>
      </a:defRPr>
    </a:lvl6pPr>
    <a:lvl7pPr marL="2743200" algn="l" defTabSz="914400" rtl="0" eaLnBrk="1" latinLnBrk="0" hangingPunct="1">
      <a:defRPr sz="2800" kern="1200">
        <a:solidFill>
          <a:schemeClr val="bg2"/>
        </a:solidFill>
        <a:latin typeface="Times New Roman" pitchFamily="18" charset="0"/>
        <a:ea typeface="+mn-ea"/>
        <a:cs typeface="+mn-cs"/>
      </a:defRPr>
    </a:lvl7pPr>
    <a:lvl8pPr marL="3200400" algn="l" defTabSz="914400" rtl="0" eaLnBrk="1" latinLnBrk="0" hangingPunct="1">
      <a:defRPr sz="2800" kern="1200">
        <a:solidFill>
          <a:schemeClr val="bg2"/>
        </a:solidFill>
        <a:latin typeface="Times New Roman" pitchFamily="18" charset="0"/>
        <a:ea typeface="+mn-ea"/>
        <a:cs typeface="+mn-cs"/>
      </a:defRPr>
    </a:lvl8pPr>
    <a:lvl9pPr marL="3657600" algn="l" defTabSz="914400" rtl="0" eaLnBrk="1" latinLnBrk="0" hangingPunct="1">
      <a:defRPr sz="2800" kern="1200">
        <a:solidFill>
          <a:schemeClr val="bg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ry Loo" initials="JL" lastIdx="1" clrIdx="0">
    <p:extLst>
      <p:ext uri="{19B8F6BF-5375-455C-9EA6-DF929625EA0E}">
        <p15:presenceInfo xmlns:p15="http://schemas.microsoft.com/office/powerpoint/2012/main" userId="148f62a85110ab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D1160"/>
    <a:srgbClr val="3333CC"/>
    <a:srgbClr val="FF3399"/>
    <a:srgbClr val="F98667"/>
    <a:srgbClr val="00FF00"/>
    <a:srgbClr val="00FF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6" autoAdjust="0"/>
    <p:restoredTop sz="82561" autoAdjust="0"/>
  </p:normalViewPr>
  <p:slideViewPr>
    <p:cSldViewPr>
      <p:cViewPr varScale="1">
        <p:scale>
          <a:sx n="65" d="100"/>
          <a:sy n="65" d="100"/>
        </p:scale>
        <p:origin x="1262" y="53"/>
      </p:cViewPr>
      <p:guideLst>
        <p:guide orient="horz" pos="2160"/>
        <p:guide pos="2880"/>
      </p:guideLst>
    </p:cSldViewPr>
  </p:slideViewPr>
  <p:outlineViewPr>
    <p:cViewPr>
      <p:scale>
        <a:sx n="33" d="100"/>
        <a:sy n="33" d="100"/>
      </p:scale>
      <p:origin x="0" y="15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98"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3" Type="http://schemas.openxmlformats.org/officeDocument/2006/relationships/slide" Target="slides/slide18.xml"/><Relationship Id="rId7" Type="http://schemas.openxmlformats.org/officeDocument/2006/relationships/slide" Target="slides/slide23.xml"/><Relationship Id="rId12" Type="http://schemas.openxmlformats.org/officeDocument/2006/relationships/slide" Target="slides/slide37.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22.xml"/><Relationship Id="rId11" Type="http://schemas.openxmlformats.org/officeDocument/2006/relationships/slide" Target="slides/slide36.xml"/><Relationship Id="rId5" Type="http://schemas.openxmlformats.org/officeDocument/2006/relationships/slide" Target="slides/slide20.xml"/><Relationship Id="rId10" Type="http://schemas.openxmlformats.org/officeDocument/2006/relationships/slide" Target="slides/slide35.xml"/><Relationship Id="rId4" Type="http://schemas.openxmlformats.org/officeDocument/2006/relationships/slide" Target="slides/slide19.xml"/><Relationship Id="rId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spcBef>
                <a:spcPct val="0"/>
              </a:spcBef>
              <a:buClrTx/>
              <a:buFontTx/>
              <a:buNone/>
              <a:defRPr sz="1300" smtClean="0">
                <a:solidFill>
                  <a:schemeClr val="tx1"/>
                </a:solidFill>
                <a:effectLst>
                  <a:outerShdw blurRad="38100" dist="38100" dir="2700000" algn="tl">
                    <a:srgbClr val="C0C0C0"/>
                  </a:outerShdw>
                </a:effectLst>
              </a:defRPr>
            </a:lvl1pPr>
          </a:lstStyle>
          <a:p>
            <a:pPr>
              <a:defRPr/>
            </a:pPr>
            <a:endParaRPr lang="en-GB" dirty="0">
              <a:latin typeface="Arial" panose="020B0604020202020204" pitchFamily="34" charset="0"/>
            </a:endParaRPr>
          </a:p>
        </p:txBody>
      </p:sp>
      <p:sp>
        <p:nvSpPr>
          <p:cNvPr id="62467" name="Rectangle 3"/>
          <p:cNvSpPr>
            <a:spLocks noGrp="1" noChangeArrowheads="1"/>
          </p:cNvSpPr>
          <p:nvPr>
            <p:ph type="dt" sz="quarter" idx="1"/>
          </p:nvPr>
        </p:nvSpPr>
        <p:spPr bwMode="auto">
          <a:xfrm>
            <a:off x="4025636"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spcBef>
                <a:spcPct val="0"/>
              </a:spcBef>
              <a:buClrTx/>
              <a:buFontTx/>
              <a:buNone/>
              <a:defRPr sz="1300" smtClean="0">
                <a:solidFill>
                  <a:schemeClr val="tx1"/>
                </a:solidFill>
                <a:effectLst>
                  <a:outerShdw blurRad="38100" dist="38100" dir="2700000" algn="tl">
                    <a:srgbClr val="C0C0C0"/>
                  </a:outerShdw>
                </a:effectLst>
              </a:defRPr>
            </a:lvl1pPr>
          </a:lstStyle>
          <a:p>
            <a:pPr>
              <a:defRPr/>
            </a:pPr>
            <a:endParaRPr lang="en-GB" dirty="0">
              <a:latin typeface="Arial" panose="020B0604020202020204" pitchFamily="34" charset="0"/>
            </a:endParaRPr>
          </a:p>
        </p:txBody>
      </p:sp>
      <p:sp>
        <p:nvSpPr>
          <p:cNvPr id="62468" name="Rectangle 4"/>
          <p:cNvSpPr>
            <a:spLocks noGrp="1" noChangeArrowheads="1"/>
          </p:cNvSpPr>
          <p:nvPr>
            <p:ph type="ftr" sz="quarter" idx="2"/>
          </p:nvPr>
        </p:nvSpPr>
        <p:spPr bwMode="auto">
          <a:xfrm>
            <a:off x="0" y="9722882"/>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spcBef>
                <a:spcPct val="0"/>
              </a:spcBef>
              <a:buClrTx/>
              <a:buFontTx/>
              <a:buNone/>
              <a:defRPr sz="1300" smtClean="0">
                <a:solidFill>
                  <a:schemeClr val="tx1"/>
                </a:solidFill>
                <a:effectLst>
                  <a:outerShdw blurRad="38100" dist="38100" dir="2700000" algn="tl">
                    <a:srgbClr val="C0C0C0"/>
                  </a:outerShdw>
                </a:effectLst>
              </a:defRPr>
            </a:lvl1pPr>
          </a:lstStyle>
          <a:p>
            <a:pPr>
              <a:defRPr/>
            </a:pPr>
            <a:endParaRPr lang="en-GB" dirty="0">
              <a:latin typeface="Arial" panose="020B0604020202020204" pitchFamily="34" charset="0"/>
            </a:endParaRPr>
          </a:p>
        </p:txBody>
      </p:sp>
      <p:sp>
        <p:nvSpPr>
          <p:cNvPr id="62469" name="Rectangle 5"/>
          <p:cNvSpPr>
            <a:spLocks noGrp="1" noChangeArrowheads="1"/>
          </p:cNvSpPr>
          <p:nvPr>
            <p:ph type="sldNum" sz="quarter" idx="3"/>
          </p:nvPr>
        </p:nvSpPr>
        <p:spPr bwMode="auto">
          <a:xfrm>
            <a:off x="4025636" y="9722882"/>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spcBef>
                <a:spcPct val="0"/>
              </a:spcBef>
              <a:buClrTx/>
              <a:buFontTx/>
              <a:buNone/>
              <a:defRPr sz="1300" smtClean="0">
                <a:solidFill>
                  <a:schemeClr val="tx1"/>
                </a:solidFill>
                <a:effectLst>
                  <a:outerShdw blurRad="38100" dist="38100" dir="2700000" algn="tl">
                    <a:srgbClr val="C0C0C0"/>
                  </a:outerShdw>
                </a:effectLst>
              </a:defRPr>
            </a:lvl1pPr>
          </a:lstStyle>
          <a:p>
            <a:pPr>
              <a:defRPr/>
            </a:pPr>
            <a:fld id="{0D1C09B8-C576-4346-BA97-137F80C518C5}" type="slidenum">
              <a:rPr lang="en-GB">
                <a:latin typeface="Arial" panose="020B0604020202020204" pitchFamily="34" charset="0"/>
              </a:rPr>
              <a:pPr>
                <a:defRPr/>
              </a:pPr>
              <a:t>‹#›</a:t>
            </a:fld>
            <a:endParaRPr lang="en-GB" dirty="0">
              <a:latin typeface="Arial" panose="020B0604020202020204" pitchFamily="34" charset="0"/>
            </a:endParaRPr>
          </a:p>
        </p:txBody>
      </p:sp>
    </p:spTree>
    <p:extLst>
      <p:ext uri="{BB962C8B-B14F-4D97-AF65-F5344CB8AC3E}">
        <p14:creationId xmlns:p14="http://schemas.microsoft.com/office/powerpoint/2010/main" val="3022874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spcBef>
                <a:spcPct val="0"/>
              </a:spcBef>
              <a:buClrTx/>
              <a:buFontTx/>
              <a:buNone/>
              <a:defRPr sz="1300" smtClean="0">
                <a:solidFill>
                  <a:schemeClr val="tx1"/>
                </a:solidFill>
                <a:effectLst>
                  <a:outerShdw blurRad="38100" dist="38100" dir="2700000" algn="tl">
                    <a:srgbClr val="C0C0C0"/>
                  </a:outerShdw>
                </a:effectLst>
                <a:latin typeface="Arial" panose="020B0604020202020204" pitchFamily="34" charset="0"/>
              </a:defRPr>
            </a:lvl1pPr>
          </a:lstStyle>
          <a:p>
            <a:pPr>
              <a:defRPr/>
            </a:pPr>
            <a:endParaRPr lang="en-GB" dirty="0"/>
          </a:p>
        </p:txBody>
      </p:sp>
      <p:sp>
        <p:nvSpPr>
          <p:cNvPr id="98307" name="Rectangle 3"/>
          <p:cNvSpPr>
            <a:spLocks noGrp="1" noChangeArrowheads="1"/>
          </p:cNvSpPr>
          <p:nvPr>
            <p:ph type="dt" idx="1"/>
          </p:nvPr>
        </p:nvSpPr>
        <p:spPr bwMode="auto">
          <a:xfrm>
            <a:off x="4025636"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spcBef>
                <a:spcPct val="0"/>
              </a:spcBef>
              <a:buClrTx/>
              <a:buFontTx/>
              <a:buNone/>
              <a:defRPr sz="1300" smtClean="0">
                <a:solidFill>
                  <a:schemeClr val="tx1"/>
                </a:solidFill>
                <a:effectLst>
                  <a:outerShdw blurRad="38100" dist="38100" dir="2700000" algn="tl">
                    <a:srgbClr val="C0C0C0"/>
                  </a:outerShdw>
                </a:effectLst>
                <a:latin typeface="Arial" panose="020B0604020202020204" pitchFamily="34" charset="0"/>
              </a:defRPr>
            </a:lvl1pPr>
          </a:lstStyle>
          <a:p>
            <a:pPr>
              <a:defRPr/>
            </a:pPr>
            <a:endParaRPr lang="en-GB" dirty="0"/>
          </a:p>
        </p:txBody>
      </p:sp>
      <p:sp>
        <p:nvSpPr>
          <p:cNvPr id="30724"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p:spPr>
      </p:sp>
      <p:sp>
        <p:nvSpPr>
          <p:cNvPr id="98309" name="Rectangle 5"/>
          <p:cNvSpPr>
            <a:spLocks noGrp="1" noChangeArrowheads="1"/>
          </p:cNvSpPr>
          <p:nvPr>
            <p:ph type="body" sz="quarter" idx="3"/>
          </p:nvPr>
        </p:nvSpPr>
        <p:spPr bwMode="auto">
          <a:xfrm>
            <a:off x="947209" y="4861441"/>
            <a:ext cx="5209646"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8310" name="Rectangle 6"/>
          <p:cNvSpPr>
            <a:spLocks noGrp="1" noChangeArrowheads="1"/>
          </p:cNvSpPr>
          <p:nvPr>
            <p:ph type="ftr" sz="quarter" idx="4"/>
          </p:nvPr>
        </p:nvSpPr>
        <p:spPr bwMode="auto">
          <a:xfrm>
            <a:off x="0" y="9722882"/>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spcBef>
                <a:spcPct val="0"/>
              </a:spcBef>
              <a:buClrTx/>
              <a:buFontTx/>
              <a:buNone/>
              <a:defRPr sz="1300" smtClean="0">
                <a:solidFill>
                  <a:schemeClr val="tx1"/>
                </a:solidFill>
                <a:effectLst>
                  <a:outerShdw blurRad="38100" dist="38100" dir="2700000" algn="tl">
                    <a:srgbClr val="C0C0C0"/>
                  </a:outerShdw>
                </a:effectLst>
                <a:latin typeface="Arial" panose="020B0604020202020204" pitchFamily="34" charset="0"/>
              </a:defRPr>
            </a:lvl1pPr>
          </a:lstStyle>
          <a:p>
            <a:pPr>
              <a:defRPr/>
            </a:pPr>
            <a:endParaRPr lang="en-GB" dirty="0"/>
          </a:p>
        </p:txBody>
      </p:sp>
      <p:sp>
        <p:nvSpPr>
          <p:cNvPr id="98311" name="Rectangle 7"/>
          <p:cNvSpPr>
            <a:spLocks noGrp="1" noChangeArrowheads="1"/>
          </p:cNvSpPr>
          <p:nvPr>
            <p:ph type="sldNum" sz="quarter" idx="5"/>
          </p:nvPr>
        </p:nvSpPr>
        <p:spPr bwMode="auto">
          <a:xfrm>
            <a:off x="4025636" y="9722882"/>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spcBef>
                <a:spcPct val="0"/>
              </a:spcBef>
              <a:buClrTx/>
              <a:buFontTx/>
              <a:buNone/>
              <a:defRPr sz="1300" smtClean="0">
                <a:solidFill>
                  <a:schemeClr val="tx1"/>
                </a:solidFill>
                <a:effectLst>
                  <a:outerShdw blurRad="38100" dist="38100" dir="2700000" algn="tl">
                    <a:srgbClr val="C0C0C0"/>
                  </a:outerShdw>
                </a:effectLst>
                <a:latin typeface="Arial" panose="020B0604020202020204" pitchFamily="34" charset="0"/>
              </a:defRPr>
            </a:lvl1pPr>
          </a:lstStyle>
          <a:p>
            <a:pPr>
              <a:defRPr/>
            </a:pPr>
            <a:fld id="{15E28FE7-8F48-4786-AB4E-B5DD84924B73}" type="slidenum">
              <a:rPr lang="en-GB" smtClean="0"/>
              <a:pPr>
                <a:defRPr/>
              </a:pPr>
              <a:t>‹#›</a:t>
            </a:fld>
            <a:endParaRPr lang="en-GB" dirty="0"/>
          </a:p>
        </p:txBody>
      </p:sp>
    </p:spTree>
    <p:extLst>
      <p:ext uri="{BB962C8B-B14F-4D97-AF65-F5344CB8AC3E}">
        <p14:creationId xmlns:p14="http://schemas.microsoft.com/office/powerpoint/2010/main" val="27883369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1</a:t>
            </a:fld>
            <a:endParaRPr lang="en-GB" dirty="0"/>
          </a:p>
        </p:txBody>
      </p:sp>
    </p:spTree>
    <p:extLst>
      <p:ext uri="{BB962C8B-B14F-4D97-AF65-F5344CB8AC3E}">
        <p14:creationId xmlns:p14="http://schemas.microsoft.com/office/powerpoint/2010/main" val="1826852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Worded similarly to section 3 but access secured in order to commit a further offence referred to in section 4(2)</a:t>
            </a:r>
          </a:p>
          <a:p>
            <a:endParaRPr lang="en-US" dirty="0"/>
          </a:p>
          <a:p>
            <a:r>
              <a:rPr lang="en-US" dirty="0"/>
              <a:t>e.g. if hack a computer to get credit card details for fun – section 3</a:t>
            </a:r>
          </a:p>
          <a:p>
            <a:r>
              <a:rPr lang="en-US" dirty="0"/>
              <a:t>But if use credit card details to go shopping – section 4</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17</a:t>
            </a:fld>
            <a:endParaRPr lang="en-GB" dirty="0"/>
          </a:p>
        </p:txBody>
      </p:sp>
    </p:spTree>
    <p:extLst>
      <p:ext uri="{BB962C8B-B14F-4D97-AF65-F5344CB8AC3E}">
        <p14:creationId xmlns:p14="http://schemas.microsoft.com/office/powerpoint/2010/main" val="156910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anose="020B0604020202020204" pitchFamily="34" charset="0"/>
                <a:cs typeface="Arial" panose="020B0604020202020204" pitchFamily="34" charset="0"/>
              </a:rPr>
              <a:t>NB: opportunistic conduct on part of ,accused </a:t>
            </a:r>
          </a:p>
          <a:p>
            <a:endParaRPr lang="en-US" dirty="0"/>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18</a:t>
            </a:fld>
            <a:endParaRPr lang="en-GB" dirty="0"/>
          </a:p>
        </p:txBody>
      </p:sp>
    </p:spTree>
    <p:extLst>
      <p:ext uri="{BB962C8B-B14F-4D97-AF65-F5344CB8AC3E}">
        <p14:creationId xmlns:p14="http://schemas.microsoft.com/office/powerpoint/2010/main" val="295631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25</a:t>
            </a:fld>
            <a:endParaRPr lang="en-GB" dirty="0"/>
          </a:p>
        </p:txBody>
      </p:sp>
    </p:spTree>
    <p:extLst>
      <p:ext uri="{BB962C8B-B14F-4D97-AF65-F5344CB8AC3E}">
        <p14:creationId xmlns:p14="http://schemas.microsoft.com/office/powerpoint/2010/main" val="291926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service defined in section 2 as including “computer time, data processing and the storage or retrieval of data”.</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28</a:t>
            </a:fld>
            <a:endParaRPr lang="en-GB" dirty="0"/>
          </a:p>
        </p:txBody>
      </p:sp>
    </p:spTree>
    <p:extLst>
      <p:ext uri="{BB962C8B-B14F-4D97-AF65-F5344CB8AC3E}">
        <p14:creationId xmlns:p14="http://schemas.microsoft.com/office/powerpoint/2010/main" val="1162588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29</a:t>
            </a:fld>
            <a:endParaRPr lang="en-GB" dirty="0"/>
          </a:p>
        </p:txBody>
      </p:sp>
    </p:spTree>
    <p:extLst>
      <p:ext uri="{BB962C8B-B14F-4D97-AF65-F5344CB8AC3E}">
        <p14:creationId xmlns:p14="http://schemas.microsoft.com/office/powerpoint/2010/main" val="2771140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“by an act” refers to “by committing a computer crime” (s3,</a:t>
            </a:r>
            <a:r>
              <a:rPr lang="en-SG" baseline="0" dirty="0"/>
              <a:t> s4, s5, and s6)</a:t>
            </a:r>
            <a:endParaRPr lang="en-SG" dirty="0"/>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35</a:t>
            </a:fld>
            <a:endParaRPr lang="en-GB"/>
          </a:p>
        </p:txBody>
      </p:sp>
    </p:spTree>
    <p:extLst>
      <p:ext uri="{BB962C8B-B14F-4D97-AF65-F5344CB8AC3E}">
        <p14:creationId xmlns:p14="http://schemas.microsoft.com/office/powerpoint/2010/main" val="4113534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“by an act” refers to “by committing a computer crime” (s3,</a:t>
            </a:r>
            <a:r>
              <a:rPr lang="en-SG" baseline="0" dirty="0"/>
              <a:t> s4, s5, and s6)</a:t>
            </a:r>
            <a:endParaRPr lang="en-SG" dirty="0"/>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36</a:t>
            </a:fld>
            <a:endParaRPr lang="en-GB"/>
          </a:p>
        </p:txBody>
      </p:sp>
    </p:spTree>
    <p:extLst>
      <p:ext uri="{BB962C8B-B14F-4D97-AF65-F5344CB8AC3E}">
        <p14:creationId xmlns:p14="http://schemas.microsoft.com/office/powerpoint/2010/main" val="157973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Arial" panose="020B0604020202020204" pitchFamily="34" charset="0"/>
                <a:ea typeface="+mn-ea"/>
                <a:cs typeface="+mn-cs"/>
              </a:rPr>
              <a:t>Malware</a:t>
            </a:r>
            <a:r>
              <a:rPr kumimoji="1" lang="en-US" sz="1200" b="0" i="0" kern="1200" dirty="0">
                <a:solidFill>
                  <a:schemeClr val="tx1"/>
                </a:solidFill>
                <a:effectLst/>
                <a:latin typeface="Arial" panose="020B0604020202020204" pitchFamily="34" charset="0"/>
                <a:ea typeface="+mn-ea"/>
                <a:cs typeface="+mn-cs"/>
              </a:rPr>
              <a:t>, or malicious software, is any program or file that is harmful to a computer user. Types of </a:t>
            </a:r>
            <a:r>
              <a:rPr kumimoji="1" lang="en-US" sz="1200" b="1" i="0" kern="1200" dirty="0">
                <a:solidFill>
                  <a:schemeClr val="tx1"/>
                </a:solidFill>
                <a:effectLst/>
                <a:latin typeface="Arial" panose="020B0604020202020204" pitchFamily="34" charset="0"/>
                <a:ea typeface="+mn-ea"/>
                <a:cs typeface="+mn-cs"/>
              </a:rPr>
              <a:t>malware</a:t>
            </a:r>
            <a:r>
              <a:rPr kumimoji="1" lang="en-US" sz="1200" b="0" i="0" kern="1200" dirty="0">
                <a:solidFill>
                  <a:schemeClr val="tx1"/>
                </a:solidFill>
                <a:effectLst/>
                <a:latin typeface="Arial" panose="020B0604020202020204" pitchFamily="34" charset="0"/>
                <a:ea typeface="+mn-ea"/>
                <a:cs typeface="+mn-cs"/>
              </a:rPr>
              <a:t> can include computer viruses, worms, Trojan horses and spyware.</a:t>
            </a:r>
          </a:p>
          <a:p>
            <a:r>
              <a:rPr kumimoji="1" lang="en-US" sz="1200" b="0" i="0" kern="1200" dirty="0">
                <a:solidFill>
                  <a:schemeClr val="tx1"/>
                </a:solidFill>
                <a:effectLst/>
                <a:latin typeface="Arial" panose="020B0604020202020204" pitchFamily="34" charset="0"/>
                <a:ea typeface="+mn-ea"/>
                <a:cs typeface="+mn-cs"/>
              </a:rPr>
              <a:t>A </a:t>
            </a:r>
            <a:r>
              <a:rPr kumimoji="1" lang="en-US" sz="1200" b="1" i="0" kern="1200" dirty="0">
                <a:solidFill>
                  <a:schemeClr val="tx1"/>
                </a:solidFill>
                <a:effectLst/>
                <a:latin typeface="Arial" panose="020B0604020202020204" pitchFamily="34" charset="0"/>
                <a:ea typeface="+mn-ea"/>
                <a:cs typeface="+mn-cs"/>
              </a:rPr>
              <a:t>port scanner</a:t>
            </a:r>
            <a:r>
              <a:rPr kumimoji="1" lang="en-US" sz="1200" b="0" i="0" kern="1200" dirty="0">
                <a:solidFill>
                  <a:schemeClr val="tx1"/>
                </a:solidFill>
                <a:effectLst/>
                <a:latin typeface="Arial" panose="020B0604020202020204" pitchFamily="34" charset="0"/>
                <a:ea typeface="+mn-ea"/>
                <a:cs typeface="+mn-cs"/>
              </a:rPr>
              <a:t> is an application designed to probe a server or host for open </a:t>
            </a:r>
            <a:r>
              <a:rPr kumimoji="1" lang="en-US" sz="1200" b="1" i="0" kern="1200" dirty="0">
                <a:solidFill>
                  <a:schemeClr val="tx1"/>
                </a:solidFill>
                <a:effectLst/>
                <a:latin typeface="Arial" panose="020B0604020202020204" pitchFamily="34" charset="0"/>
                <a:ea typeface="+mn-ea"/>
                <a:cs typeface="+mn-cs"/>
              </a:rPr>
              <a:t>ports</a:t>
            </a:r>
            <a:r>
              <a:rPr kumimoji="1" lang="en-US" sz="1200" b="0" i="0" kern="1200" dirty="0">
                <a:solidFill>
                  <a:schemeClr val="tx1"/>
                </a:solidFill>
                <a:effectLst/>
                <a:latin typeface="Arial" panose="020B0604020202020204" pitchFamily="34" charset="0"/>
                <a:ea typeface="+mn-ea"/>
                <a:cs typeface="+mn-cs"/>
              </a:rPr>
              <a:t>. Such an application may be used by administrators to verify security policies of their networks and by attackers to identify network services running on a host and exploit vulnerabilities.</a:t>
            </a:r>
            <a:endParaRPr lang="en-SG" dirty="0"/>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37</a:t>
            </a:fld>
            <a:endParaRPr lang="en-GB"/>
          </a:p>
        </p:txBody>
      </p:sp>
    </p:spTree>
    <p:extLst>
      <p:ext uri="{BB962C8B-B14F-4D97-AF65-F5344CB8AC3E}">
        <p14:creationId xmlns:p14="http://schemas.microsoft.com/office/powerpoint/2010/main" val="74923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Previously, not offence if offender commits a criminal act overseas, against companies located overseas even if impact felt in Spore</a:t>
            </a:r>
          </a:p>
          <a:p>
            <a:endParaRPr lang="en-SG" dirty="0"/>
          </a:p>
          <a:p>
            <a:r>
              <a:rPr lang="en-SG" dirty="0"/>
              <a:t>2017 amendments make offence under CMA if act causes or create significant risks of serious harm in Spore.</a:t>
            </a:r>
          </a:p>
          <a:p>
            <a:endParaRPr lang="en-SG" dirty="0"/>
          </a:p>
          <a:p>
            <a:r>
              <a:rPr lang="en-SG" dirty="0"/>
              <a:t>NB: very rare – extra territorial jurisdiction – only in few spore statutes e.g. Prevention of Corruption Act, Misuse of Drugs Act</a:t>
            </a:r>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41</a:t>
            </a:fld>
            <a:endParaRPr lang="en-GB"/>
          </a:p>
        </p:txBody>
      </p:sp>
    </p:spTree>
    <p:extLst>
      <p:ext uri="{BB962C8B-B14F-4D97-AF65-F5344CB8AC3E}">
        <p14:creationId xmlns:p14="http://schemas.microsoft.com/office/powerpoint/2010/main" val="1390180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mitigating factors after being found guilty but </a:t>
            </a:r>
            <a:r>
              <a:rPr lang="en-US"/>
              <a:t>before sentencing</a:t>
            </a:r>
            <a:endParaRPr lang="en-SG"/>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43</a:t>
            </a:fld>
            <a:endParaRPr lang="en-GB"/>
          </a:p>
        </p:txBody>
      </p:sp>
    </p:spTree>
    <p:extLst>
      <p:ext uri="{BB962C8B-B14F-4D97-AF65-F5344CB8AC3E}">
        <p14:creationId xmlns:p14="http://schemas.microsoft.com/office/powerpoint/2010/main" val="150816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2000" dirty="0">
                <a:latin typeface="Tahoma" panose="020B0604030504040204" pitchFamily="34" charset="0"/>
                <a:ea typeface="Tahoma" panose="020B0604030504040204" pitchFamily="34" charset="0"/>
                <a:cs typeface="Tahoma" panose="020B0604030504040204" pitchFamily="34" charset="0"/>
              </a:rPr>
              <a:t>In this video, we will take a look at the Computer Misuse and Cybersecurity Act, or CMCA.  Understand the various interpretations in CMCA and, lastly, the offences under CMCA and that will be for Sections 3 to 5.</a:t>
            </a:r>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2</a:t>
            </a:fld>
            <a:endParaRPr lang="en-GB" dirty="0"/>
          </a:p>
        </p:txBody>
      </p:sp>
    </p:spTree>
    <p:extLst>
      <p:ext uri="{BB962C8B-B14F-4D97-AF65-F5344CB8AC3E}">
        <p14:creationId xmlns:p14="http://schemas.microsoft.com/office/powerpoint/2010/main" val="92003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potential CMA offences committed?</a:t>
            </a:r>
          </a:p>
          <a:p>
            <a:r>
              <a:rPr lang="en-US" dirty="0"/>
              <a:t>Enhanced punishment?</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44</a:t>
            </a:fld>
            <a:endParaRPr lang="en-GB" dirty="0"/>
          </a:p>
        </p:txBody>
      </p:sp>
    </p:spTree>
    <p:extLst>
      <p:ext uri="{BB962C8B-B14F-4D97-AF65-F5344CB8AC3E}">
        <p14:creationId xmlns:p14="http://schemas.microsoft.com/office/powerpoint/2010/main" val="2962056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charset="0"/>
              <a:cs typeface="Arial" charset="0"/>
            </a:endParaRPr>
          </a:p>
        </p:txBody>
      </p:sp>
      <p:sp>
        <p:nvSpPr>
          <p:cNvPr id="4" name="Slide Number Placeholder 3"/>
          <p:cNvSpPr>
            <a:spLocks noGrp="1"/>
          </p:cNvSpPr>
          <p:nvPr>
            <p:ph type="sldNum" sz="quarter" idx="10"/>
          </p:nvPr>
        </p:nvSpPr>
        <p:spPr/>
        <p:txBody>
          <a:bodyPr/>
          <a:lstStyle/>
          <a:p>
            <a:pPr>
              <a:defRPr/>
            </a:pPr>
            <a:fld id="{8B180921-11E6-FA40-8141-1F86E94BC460}" type="slidenum">
              <a:rPr lang="en-AU" smtClean="0"/>
              <a:pPr>
                <a:defRPr/>
              </a:pPr>
              <a:t>45</a:t>
            </a:fld>
            <a:endParaRPr lang="en-AU"/>
          </a:p>
        </p:txBody>
      </p:sp>
    </p:spTree>
    <p:extLst>
      <p:ext uri="{BB962C8B-B14F-4D97-AF65-F5344CB8AC3E}">
        <p14:creationId xmlns:p14="http://schemas.microsoft.com/office/powerpoint/2010/main" val="68371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15E28FE7-8F48-4786-AB4E-B5DD84924B73}" type="slidenum">
              <a:rPr lang="en-GB" smtClean="0"/>
              <a:pPr>
                <a:defRPr/>
              </a:pPr>
              <a:t>46</a:t>
            </a:fld>
            <a:endParaRPr lang="en-GB"/>
          </a:p>
        </p:txBody>
      </p:sp>
    </p:spTree>
    <p:extLst>
      <p:ext uri="{BB962C8B-B14F-4D97-AF65-F5344CB8AC3E}">
        <p14:creationId xmlns:p14="http://schemas.microsoft.com/office/powerpoint/2010/main" val="157715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3</a:t>
            </a:fld>
            <a:endParaRPr lang="en-GB"/>
          </a:p>
        </p:txBody>
      </p:sp>
    </p:spTree>
    <p:extLst>
      <p:ext uri="{BB962C8B-B14F-4D97-AF65-F5344CB8AC3E}">
        <p14:creationId xmlns:p14="http://schemas.microsoft.com/office/powerpoint/2010/main" val="176180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potential costs of compliance issues, etc.</a:t>
            </a:r>
          </a:p>
          <a:p>
            <a:r>
              <a:rPr lang="en-US" dirty="0"/>
              <a:t>What if CII is operated and supported by 3P service providers – a practical issue is for owners of CII to implement arrangements w these providers that enable the owners of CII to comply with the Act.</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6</a:t>
            </a:fld>
            <a:endParaRPr lang="en-GB" dirty="0"/>
          </a:p>
        </p:txBody>
      </p:sp>
    </p:spTree>
    <p:extLst>
      <p:ext uri="{BB962C8B-B14F-4D97-AF65-F5344CB8AC3E}">
        <p14:creationId xmlns:p14="http://schemas.microsoft.com/office/powerpoint/2010/main" val="200367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15.30 catching suspect.</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9</a:t>
            </a:fld>
            <a:endParaRPr lang="en-GB" dirty="0"/>
          </a:p>
        </p:txBody>
      </p:sp>
    </p:spTree>
    <p:extLst>
      <p:ext uri="{BB962C8B-B14F-4D97-AF65-F5344CB8AC3E}">
        <p14:creationId xmlns:p14="http://schemas.microsoft.com/office/powerpoint/2010/main" val="413546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“knowingly” – Intention</a:t>
            </a:r>
          </a:p>
          <a:p>
            <a:r>
              <a:rPr lang="en-SG" sz="1200" dirty="0"/>
              <a:t>No need particular computer </a:t>
            </a:r>
            <a:r>
              <a:rPr lang="en-US" dirty="0"/>
              <a:t>“securing </a:t>
            </a:r>
            <a:r>
              <a:rPr lang="en-US" dirty="0" err="1"/>
              <a:t>acess</a:t>
            </a:r>
            <a:r>
              <a:rPr lang="en-US" dirty="0"/>
              <a:t>” – s2(2) definition</a:t>
            </a:r>
          </a:p>
          <a:p>
            <a:r>
              <a:rPr kumimoji="1" lang="en-US" sz="1200" b="0" i="0" kern="1200" dirty="0">
                <a:solidFill>
                  <a:schemeClr val="tx1"/>
                </a:solidFill>
                <a:effectLst/>
                <a:latin typeface="Arial" panose="020B0604020202020204" pitchFamily="34" charset="0"/>
                <a:ea typeface="+mn-ea"/>
                <a:cs typeface="+mn-cs"/>
              </a:rPr>
              <a:t>(2)  For the purposes of this Act, a person secures access to any program or data held in a computer if by causing a computer to perform any function he —</a:t>
            </a:r>
            <a:r>
              <a:rPr kumimoji="1" lang="en-US" sz="1200" kern="1200" dirty="0">
                <a:solidFill>
                  <a:schemeClr val="tx1"/>
                </a:solidFill>
                <a:effectLst/>
                <a:latin typeface="Arial" panose="020B0604020202020204" pitchFamily="34" charset="0"/>
                <a:ea typeface="+mn-ea"/>
                <a:cs typeface="+mn-cs"/>
              </a:rPr>
              <a:t>(</a:t>
            </a:r>
            <a:r>
              <a:rPr kumimoji="1" lang="en-US" sz="1200" i="1" kern="1200" dirty="0">
                <a:solidFill>
                  <a:schemeClr val="tx1"/>
                </a:solidFill>
                <a:effectLst/>
                <a:latin typeface="Arial" panose="020B0604020202020204" pitchFamily="34" charset="0"/>
                <a:ea typeface="+mn-ea"/>
                <a:cs typeface="+mn-cs"/>
              </a:rPr>
              <a:t>a</a:t>
            </a:r>
            <a:r>
              <a:rPr kumimoji="1" lang="en-US" sz="1200" kern="1200" dirty="0">
                <a:solidFill>
                  <a:schemeClr val="tx1"/>
                </a:solidFill>
                <a:effectLst/>
                <a:latin typeface="Arial" panose="020B0604020202020204" pitchFamily="34" charset="0"/>
                <a:ea typeface="+mn-ea"/>
                <a:cs typeface="+mn-cs"/>
              </a:rPr>
              <a:t>)alters or erases the program or data;(</a:t>
            </a:r>
            <a:r>
              <a:rPr kumimoji="1" lang="en-US" sz="1200" i="1" kern="1200" dirty="0">
                <a:solidFill>
                  <a:schemeClr val="tx1"/>
                </a:solidFill>
                <a:effectLst/>
                <a:latin typeface="Arial" panose="020B0604020202020204" pitchFamily="34" charset="0"/>
                <a:ea typeface="+mn-ea"/>
                <a:cs typeface="+mn-cs"/>
              </a:rPr>
              <a:t>b</a:t>
            </a:r>
            <a:r>
              <a:rPr kumimoji="1" lang="en-US" sz="1200" kern="1200" dirty="0">
                <a:solidFill>
                  <a:schemeClr val="tx1"/>
                </a:solidFill>
                <a:effectLst/>
                <a:latin typeface="Arial" panose="020B0604020202020204" pitchFamily="34" charset="0"/>
                <a:ea typeface="+mn-ea"/>
                <a:cs typeface="+mn-cs"/>
              </a:rPr>
              <a:t>)copies or moves it to any storage medium other than that in which it is held or to a different location in the storage medium in which it is held;(</a:t>
            </a:r>
            <a:r>
              <a:rPr kumimoji="1" lang="en-US" sz="1200" i="1" kern="1200" dirty="0">
                <a:solidFill>
                  <a:schemeClr val="tx1"/>
                </a:solidFill>
                <a:effectLst/>
                <a:latin typeface="Arial" panose="020B0604020202020204" pitchFamily="34" charset="0"/>
                <a:ea typeface="+mn-ea"/>
                <a:cs typeface="+mn-cs"/>
              </a:rPr>
              <a:t>c</a:t>
            </a:r>
            <a:r>
              <a:rPr kumimoji="1" lang="en-US" sz="1200" kern="1200" dirty="0">
                <a:solidFill>
                  <a:schemeClr val="tx1"/>
                </a:solidFill>
                <a:effectLst/>
                <a:latin typeface="Arial" panose="020B0604020202020204" pitchFamily="34" charset="0"/>
                <a:ea typeface="+mn-ea"/>
                <a:cs typeface="+mn-cs"/>
              </a:rPr>
              <a:t>)uses it; or(</a:t>
            </a:r>
            <a:r>
              <a:rPr kumimoji="1" lang="en-US" sz="1200" i="1" kern="1200" dirty="0">
                <a:solidFill>
                  <a:schemeClr val="tx1"/>
                </a:solidFill>
                <a:effectLst/>
                <a:latin typeface="Arial" panose="020B0604020202020204" pitchFamily="34" charset="0"/>
                <a:ea typeface="+mn-ea"/>
                <a:cs typeface="+mn-cs"/>
              </a:rPr>
              <a:t>d</a:t>
            </a:r>
            <a:r>
              <a:rPr kumimoji="1" lang="en-US" sz="1200" kern="1200" dirty="0">
                <a:solidFill>
                  <a:schemeClr val="tx1"/>
                </a:solidFill>
                <a:effectLst/>
                <a:latin typeface="Arial" panose="020B0604020202020204" pitchFamily="34" charset="0"/>
                <a:ea typeface="+mn-ea"/>
                <a:cs typeface="+mn-cs"/>
              </a:rPr>
              <a:t>)causes it to be output from the computer in which it is held (whether by having it displayed or in any other manner),and references to access to a program or data (and to an intent to secure such access) shall be read accordingly.</a:t>
            </a:r>
            <a:endParaRPr lang="en-US" dirty="0"/>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11</a:t>
            </a:fld>
            <a:endParaRPr lang="en-GB" dirty="0"/>
          </a:p>
        </p:txBody>
      </p:sp>
    </p:spTree>
    <p:extLst>
      <p:ext uri="{BB962C8B-B14F-4D97-AF65-F5344CB8AC3E}">
        <p14:creationId xmlns:p14="http://schemas.microsoft.com/office/powerpoint/2010/main" val="308861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“knowingly” – Intention</a:t>
            </a:r>
          </a:p>
          <a:p>
            <a:r>
              <a:rPr lang="en-SG" sz="1200" dirty="0"/>
              <a:t>No need particular computer </a:t>
            </a:r>
            <a:r>
              <a:rPr lang="en-US" dirty="0"/>
              <a:t>“securing access” – s2(2) definition</a:t>
            </a:r>
          </a:p>
          <a:p>
            <a:r>
              <a:rPr kumimoji="1" lang="en-US" sz="1200" b="0" i="0" kern="1200" dirty="0">
                <a:solidFill>
                  <a:schemeClr val="tx1"/>
                </a:solidFill>
                <a:effectLst/>
                <a:latin typeface="Arial" panose="020B0604020202020204" pitchFamily="34" charset="0"/>
                <a:ea typeface="+mn-ea"/>
                <a:cs typeface="+mn-cs"/>
              </a:rPr>
              <a:t>(2)  For the purposes of this Act, a person secures access to any program or data held in a computer if by causing a computer to perform any function he —</a:t>
            </a:r>
            <a:r>
              <a:rPr kumimoji="1" lang="en-US" sz="1200" kern="1200" dirty="0">
                <a:solidFill>
                  <a:schemeClr val="tx1"/>
                </a:solidFill>
                <a:effectLst/>
                <a:latin typeface="Arial" panose="020B0604020202020204" pitchFamily="34" charset="0"/>
                <a:ea typeface="+mn-ea"/>
                <a:cs typeface="+mn-cs"/>
              </a:rPr>
              <a:t>(</a:t>
            </a:r>
            <a:r>
              <a:rPr kumimoji="1" lang="en-US" sz="1200" i="1" kern="1200" dirty="0">
                <a:solidFill>
                  <a:schemeClr val="tx1"/>
                </a:solidFill>
                <a:effectLst/>
                <a:latin typeface="Arial" panose="020B0604020202020204" pitchFamily="34" charset="0"/>
                <a:ea typeface="+mn-ea"/>
                <a:cs typeface="+mn-cs"/>
              </a:rPr>
              <a:t>a</a:t>
            </a:r>
            <a:r>
              <a:rPr kumimoji="1" lang="en-US" sz="1200" kern="1200" dirty="0">
                <a:solidFill>
                  <a:schemeClr val="tx1"/>
                </a:solidFill>
                <a:effectLst/>
                <a:latin typeface="Arial" panose="020B0604020202020204" pitchFamily="34" charset="0"/>
                <a:ea typeface="+mn-ea"/>
                <a:cs typeface="+mn-cs"/>
              </a:rPr>
              <a:t>)alters or erases the program or data;(</a:t>
            </a:r>
            <a:r>
              <a:rPr kumimoji="1" lang="en-US" sz="1200" i="1" kern="1200" dirty="0">
                <a:solidFill>
                  <a:schemeClr val="tx1"/>
                </a:solidFill>
                <a:effectLst/>
                <a:latin typeface="Arial" panose="020B0604020202020204" pitchFamily="34" charset="0"/>
                <a:ea typeface="+mn-ea"/>
                <a:cs typeface="+mn-cs"/>
              </a:rPr>
              <a:t>b</a:t>
            </a:r>
            <a:r>
              <a:rPr kumimoji="1" lang="en-US" sz="1200" kern="1200" dirty="0">
                <a:solidFill>
                  <a:schemeClr val="tx1"/>
                </a:solidFill>
                <a:effectLst/>
                <a:latin typeface="Arial" panose="020B0604020202020204" pitchFamily="34" charset="0"/>
                <a:ea typeface="+mn-ea"/>
                <a:cs typeface="+mn-cs"/>
              </a:rPr>
              <a:t>)copies or moves it to any storage medium other than that in which it is held or to a different location in the storage medium in which it is held;(</a:t>
            </a:r>
            <a:r>
              <a:rPr kumimoji="1" lang="en-US" sz="1200" i="1" kern="1200" dirty="0">
                <a:solidFill>
                  <a:schemeClr val="tx1"/>
                </a:solidFill>
                <a:effectLst/>
                <a:latin typeface="Arial" panose="020B0604020202020204" pitchFamily="34" charset="0"/>
                <a:ea typeface="+mn-ea"/>
                <a:cs typeface="+mn-cs"/>
              </a:rPr>
              <a:t>c</a:t>
            </a:r>
            <a:r>
              <a:rPr kumimoji="1" lang="en-US" sz="1200" kern="1200" dirty="0">
                <a:solidFill>
                  <a:schemeClr val="tx1"/>
                </a:solidFill>
                <a:effectLst/>
                <a:latin typeface="Arial" panose="020B0604020202020204" pitchFamily="34" charset="0"/>
                <a:ea typeface="+mn-ea"/>
                <a:cs typeface="+mn-cs"/>
              </a:rPr>
              <a:t>)uses it; or(</a:t>
            </a:r>
            <a:r>
              <a:rPr kumimoji="1" lang="en-US" sz="1200" i="1" kern="1200" dirty="0">
                <a:solidFill>
                  <a:schemeClr val="tx1"/>
                </a:solidFill>
                <a:effectLst/>
                <a:latin typeface="Arial" panose="020B0604020202020204" pitchFamily="34" charset="0"/>
                <a:ea typeface="+mn-ea"/>
                <a:cs typeface="+mn-cs"/>
              </a:rPr>
              <a:t>d</a:t>
            </a:r>
            <a:r>
              <a:rPr kumimoji="1" lang="en-US" sz="1200" kern="1200" dirty="0">
                <a:solidFill>
                  <a:schemeClr val="tx1"/>
                </a:solidFill>
                <a:effectLst/>
                <a:latin typeface="Arial" panose="020B0604020202020204" pitchFamily="34" charset="0"/>
                <a:ea typeface="+mn-ea"/>
                <a:cs typeface="+mn-cs"/>
              </a:rPr>
              <a:t>)causes it to be output from the computer in which it is held (whether by having it displayed or in any other manner),and references to access to a program or data (and to an intent to secure such access) shall be read accordingly.</a:t>
            </a:r>
            <a:endParaRPr lang="en-US" dirty="0"/>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12</a:t>
            </a:fld>
            <a:endParaRPr lang="en-GB" dirty="0"/>
          </a:p>
        </p:txBody>
      </p:sp>
    </p:spTree>
    <p:extLst>
      <p:ext uri="{BB962C8B-B14F-4D97-AF65-F5344CB8AC3E}">
        <p14:creationId xmlns:p14="http://schemas.microsoft.com/office/powerpoint/2010/main" val="177562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 Depending on nature of infringing act, a person who has committed a computer crime may also face civil liabilities at the same time. E.g. employees who commit computer crime may also have civil liabilities e.g. sacked by employer without compensation. </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15</a:t>
            </a:fld>
            <a:endParaRPr lang="en-GB" dirty="0"/>
          </a:p>
        </p:txBody>
      </p:sp>
    </p:spTree>
    <p:extLst>
      <p:ext uri="{BB962C8B-B14F-4D97-AF65-F5344CB8AC3E}">
        <p14:creationId xmlns:p14="http://schemas.microsoft.com/office/powerpoint/2010/main" val="246303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Worded similarly to section 3 but access secured in order to commit a further offence referred to in section 4(2)</a:t>
            </a:r>
          </a:p>
          <a:p>
            <a:endParaRPr lang="en-US" dirty="0"/>
          </a:p>
          <a:p>
            <a:r>
              <a:rPr lang="en-US" dirty="0"/>
              <a:t>e.g. if hack a computer to get credit card details for fun – section 3</a:t>
            </a:r>
          </a:p>
          <a:p>
            <a:r>
              <a:rPr lang="en-US" dirty="0"/>
              <a:t>But if use credit card details to go shopping – section 4</a:t>
            </a:r>
          </a:p>
        </p:txBody>
      </p:sp>
      <p:sp>
        <p:nvSpPr>
          <p:cNvPr id="4" name="Slide Number Placeholder 3"/>
          <p:cNvSpPr>
            <a:spLocks noGrp="1"/>
          </p:cNvSpPr>
          <p:nvPr>
            <p:ph type="sldNum" sz="quarter" idx="5"/>
          </p:nvPr>
        </p:nvSpPr>
        <p:spPr/>
        <p:txBody>
          <a:bodyPr/>
          <a:lstStyle/>
          <a:p>
            <a:pPr>
              <a:defRPr/>
            </a:pPr>
            <a:fld id="{15E28FE7-8F48-4786-AB4E-B5DD84924B73}" type="slidenum">
              <a:rPr lang="en-GB" smtClean="0"/>
              <a:pPr>
                <a:defRPr/>
              </a:pPr>
              <a:t>16</a:t>
            </a:fld>
            <a:endParaRPr lang="en-GB" dirty="0"/>
          </a:p>
        </p:txBody>
      </p:sp>
    </p:spTree>
    <p:extLst>
      <p:ext uri="{BB962C8B-B14F-4D97-AF65-F5344CB8AC3E}">
        <p14:creationId xmlns:p14="http://schemas.microsoft.com/office/powerpoint/2010/main" val="242740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69" name="Rectangle 21"/>
          <p:cNvSpPr>
            <a:spLocks noGrp="1" noChangeArrowheads="1"/>
          </p:cNvSpPr>
          <p:nvPr>
            <p:ph type="ctrTitle"/>
          </p:nvPr>
        </p:nvSpPr>
        <p:spPr>
          <a:xfrm>
            <a:off x="685800" y="609600"/>
            <a:ext cx="7772400" cy="1143000"/>
          </a:xfrm>
        </p:spPr>
        <p:txBody>
          <a:bodyPr/>
          <a:lstStyle>
            <a:lvl1pPr>
              <a:defRPr/>
            </a:lvl1pPr>
          </a:lstStyle>
          <a:p>
            <a:r>
              <a:rPr lang="en-GB"/>
              <a:t>Click to edit Master title style</a:t>
            </a:r>
          </a:p>
        </p:txBody>
      </p:sp>
      <p:sp>
        <p:nvSpPr>
          <p:cNvPr id="2070" name="Rectangle 22"/>
          <p:cNvSpPr>
            <a:spLocks noGrp="1" noChangeArrowheads="1"/>
          </p:cNvSpPr>
          <p:nvPr>
            <p:ph type="subTitle" idx="1"/>
          </p:nvPr>
        </p:nvSpPr>
        <p:spPr>
          <a:xfrm>
            <a:off x="1371600" y="2057400"/>
            <a:ext cx="6400800" cy="3581400"/>
          </a:xfrm>
        </p:spPr>
        <p:txBody>
          <a:bodyPr/>
          <a:lstStyle>
            <a:lvl1pPr marL="0" indent="0" algn="ctr">
              <a:buFontTx/>
              <a:buNone/>
              <a:defRPr/>
            </a:lvl1pPr>
          </a:lstStyle>
          <a:p>
            <a:r>
              <a:rPr lang="en-GB"/>
              <a:t>Click to edit Master subtitle style</a:t>
            </a: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6"/>
          <p:cNvSpPr>
            <a:spLocks noGrp="1" noChangeArrowheads="1"/>
          </p:cNvSpPr>
          <p:nvPr>
            <p:ph type="sldNum" sz="quarter" idx="10"/>
          </p:nvPr>
        </p:nvSpPr>
        <p:spPr>
          <a:ln/>
        </p:spPr>
        <p:txBody>
          <a:bodyPr/>
          <a:lstStyle>
            <a:lvl1pPr>
              <a:defRPr/>
            </a:lvl1pPr>
          </a:lstStyle>
          <a:p>
            <a:pPr>
              <a:defRPr/>
            </a:pPr>
            <a:fld id="{A2F8148A-B999-4955-8471-9672A46AD474}" type="slidenum">
              <a:rPr lang="en-GB"/>
              <a:pPr>
                <a:defRPr/>
              </a:pPr>
              <a:t>‹#›</a:t>
            </a:fld>
            <a:endParaRPr lang="en-GB"/>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1943100" cy="5486400"/>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0" y="228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6"/>
          <p:cNvSpPr>
            <a:spLocks noGrp="1" noChangeArrowheads="1"/>
          </p:cNvSpPr>
          <p:nvPr>
            <p:ph type="sldNum" sz="quarter" idx="10"/>
          </p:nvPr>
        </p:nvSpPr>
        <p:spPr>
          <a:ln/>
        </p:spPr>
        <p:txBody>
          <a:bodyPr/>
          <a:lstStyle>
            <a:lvl1pPr>
              <a:defRPr/>
            </a:lvl1pPr>
          </a:lstStyle>
          <a:p>
            <a:pPr>
              <a:defRPr/>
            </a:pPr>
            <a:fld id="{41B6B93C-A42B-4A33-AB3A-A1C88896597D}" type="slidenum">
              <a:rPr lang="en-GB"/>
              <a:pPr>
                <a:defRPr/>
              </a:pPr>
              <a:t>‹#›</a:t>
            </a:fld>
            <a:endParaRPr lang="en-GB"/>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26"/>
          <p:cNvSpPr>
            <a:spLocks noGrp="1" noChangeArrowheads="1"/>
          </p:cNvSpPr>
          <p:nvPr>
            <p:ph type="sldNum" sz="quarter" idx="10"/>
          </p:nvPr>
        </p:nvSpPr>
        <p:spPr>
          <a:ln/>
        </p:spPr>
        <p:txBody>
          <a:bodyPr/>
          <a:lstStyle>
            <a:lvl1pPr>
              <a:defRPr/>
            </a:lvl1pPr>
          </a:lstStyle>
          <a:p>
            <a:pPr>
              <a:defRPr/>
            </a:pPr>
            <a:fld id="{50448D65-9E27-432B-AB68-7526389AA63A}" type="slidenum">
              <a:rPr lang="en-GB"/>
              <a:pPr>
                <a:defRPr/>
              </a:pPr>
              <a:t>‹#›</a:t>
            </a:fld>
            <a:endParaRPr lang="en-GB"/>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6"/>
          <p:cNvSpPr>
            <a:spLocks noGrp="1" noChangeArrowheads="1"/>
          </p:cNvSpPr>
          <p:nvPr>
            <p:ph type="sldNum" sz="quarter" idx="10"/>
          </p:nvPr>
        </p:nvSpPr>
        <p:spPr>
          <a:ln/>
        </p:spPr>
        <p:txBody>
          <a:bodyPr/>
          <a:lstStyle>
            <a:lvl1pPr>
              <a:defRPr/>
            </a:lvl1pPr>
          </a:lstStyle>
          <a:p>
            <a:pPr>
              <a:defRPr/>
            </a:pPr>
            <a:fld id="{25491956-A76C-402A-B6D6-8AFF3B587A12}" type="slidenum">
              <a:rPr lang="en-GB"/>
              <a:pPr>
                <a:defRPr/>
              </a:pPr>
              <a:t>‹#›</a:t>
            </a:fld>
            <a:endParaRPr lang="en-GB"/>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7244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26"/>
          <p:cNvSpPr>
            <a:spLocks noGrp="1" noChangeArrowheads="1"/>
          </p:cNvSpPr>
          <p:nvPr>
            <p:ph type="sldNum" sz="quarter" idx="10"/>
          </p:nvPr>
        </p:nvSpPr>
        <p:spPr>
          <a:ln/>
        </p:spPr>
        <p:txBody>
          <a:bodyPr/>
          <a:lstStyle>
            <a:lvl1pPr>
              <a:defRPr/>
            </a:lvl1pPr>
          </a:lstStyle>
          <a:p>
            <a:pPr>
              <a:defRPr/>
            </a:pPr>
            <a:fld id="{09D79B19-9DE4-46EB-AB36-7BFD6041960C}" type="slidenum">
              <a:rPr lang="en-GB"/>
              <a:pPr>
                <a:defRPr/>
              </a:pPr>
              <a:t>‹#›</a:t>
            </a:fld>
            <a:endParaRPr lang="en-GB"/>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26"/>
          <p:cNvSpPr>
            <a:spLocks noGrp="1" noChangeArrowheads="1"/>
          </p:cNvSpPr>
          <p:nvPr>
            <p:ph type="sldNum" sz="quarter" idx="10"/>
          </p:nvPr>
        </p:nvSpPr>
        <p:spPr>
          <a:ln/>
        </p:spPr>
        <p:txBody>
          <a:bodyPr/>
          <a:lstStyle>
            <a:lvl1pPr>
              <a:defRPr/>
            </a:lvl1pPr>
          </a:lstStyle>
          <a:p>
            <a:pPr>
              <a:defRPr/>
            </a:pPr>
            <a:fld id="{1C5AF6DD-2C21-4EE1-8D61-C6FA5CB24E76}" type="slidenum">
              <a:rPr lang="en-GB"/>
              <a:pPr>
                <a:defRPr/>
              </a:pPr>
              <a:t>‹#›</a:t>
            </a:fld>
            <a:endParaRPr lang="en-GB"/>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26"/>
          <p:cNvSpPr>
            <a:spLocks noGrp="1" noChangeArrowheads="1"/>
          </p:cNvSpPr>
          <p:nvPr>
            <p:ph type="sldNum" sz="quarter" idx="10"/>
          </p:nvPr>
        </p:nvSpPr>
        <p:spPr>
          <a:ln/>
        </p:spPr>
        <p:txBody>
          <a:bodyPr/>
          <a:lstStyle>
            <a:lvl1pPr>
              <a:defRPr/>
            </a:lvl1pPr>
          </a:lstStyle>
          <a:p>
            <a:pPr>
              <a:defRPr/>
            </a:pPr>
            <a:fld id="{FE7BF335-36D4-414A-95FA-9B69F31A39CC}" type="slidenum">
              <a:rPr lang="en-GB"/>
              <a:pPr>
                <a:defRPr/>
              </a:pPr>
              <a:t>‹#›</a:t>
            </a:fld>
            <a:endParaRPr lang="en-GB"/>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6"/>
          <p:cNvSpPr>
            <a:spLocks noGrp="1" noChangeArrowheads="1"/>
          </p:cNvSpPr>
          <p:nvPr>
            <p:ph type="sldNum" sz="quarter" idx="10"/>
          </p:nvPr>
        </p:nvSpPr>
        <p:spPr>
          <a:ln/>
        </p:spPr>
        <p:txBody>
          <a:bodyPr/>
          <a:lstStyle>
            <a:lvl1pPr>
              <a:defRPr/>
            </a:lvl1pPr>
          </a:lstStyle>
          <a:p>
            <a:pPr>
              <a:defRPr/>
            </a:pPr>
            <a:fld id="{AC447272-6CD4-4965-A756-92531F7F1A01}" type="slidenum">
              <a:rPr lang="en-GB"/>
              <a:pPr>
                <a:defRPr/>
              </a:pPr>
              <a:t>‹#›</a:t>
            </a:fld>
            <a:endParaRPr lang="en-GB"/>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6"/>
          <p:cNvSpPr>
            <a:spLocks noGrp="1" noChangeArrowheads="1"/>
          </p:cNvSpPr>
          <p:nvPr>
            <p:ph type="sldNum" sz="quarter" idx="10"/>
          </p:nvPr>
        </p:nvSpPr>
        <p:spPr>
          <a:ln/>
        </p:spPr>
        <p:txBody>
          <a:bodyPr/>
          <a:lstStyle>
            <a:lvl1pPr>
              <a:defRPr/>
            </a:lvl1pPr>
          </a:lstStyle>
          <a:p>
            <a:pPr>
              <a:defRPr/>
            </a:pPr>
            <a:fld id="{7603F80A-6D81-4AF6-96A8-8B4FD43EF180}" type="slidenum">
              <a:rPr lang="en-GB"/>
              <a:pPr>
                <a:defRPr/>
              </a:pPr>
              <a:t>‹#›</a:t>
            </a:fld>
            <a:endParaRPr lang="en-GB"/>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6"/>
          <p:cNvSpPr>
            <a:spLocks noGrp="1" noChangeArrowheads="1"/>
          </p:cNvSpPr>
          <p:nvPr>
            <p:ph type="sldNum" sz="quarter" idx="10"/>
          </p:nvPr>
        </p:nvSpPr>
        <p:spPr>
          <a:ln/>
        </p:spPr>
        <p:txBody>
          <a:bodyPr/>
          <a:lstStyle>
            <a:lvl1pPr>
              <a:defRPr/>
            </a:lvl1pPr>
          </a:lstStyle>
          <a:p>
            <a:pPr>
              <a:defRPr/>
            </a:pPr>
            <a:fld id="{30072420-B0B9-4F8E-A7AB-435A733E69DF}" type="slidenum">
              <a:rPr lang="en-GB"/>
              <a:pPr>
                <a:defRPr/>
              </a:pPr>
              <a:t>‹#›</a:t>
            </a:fld>
            <a:endParaRPr lang="en-GB"/>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762000" y="1600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endParaRPr lang="en-US" dirty="0"/>
          </a:p>
          <a:p>
            <a:pPr lvl="3"/>
            <a:endParaRPr lang="en-US" dirty="0"/>
          </a:p>
          <a:p>
            <a:pPr lvl="3"/>
            <a:endParaRPr lang="en-US" dirty="0"/>
          </a:p>
          <a:p>
            <a:pPr lvl="3"/>
            <a:endParaRPr lang="en-US" dirty="0"/>
          </a:p>
          <a:p>
            <a:pPr lvl="3"/>
            <a:endParaRPr lang="en-GB" dirty="0"/>
          </a:p>
        </p:txBody>
      </p:sp>
      <p:sp>
        <p:nvSpPr>
          <p:cNvPr id="1050" name="Rectangle 26"/>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400" smtClean="0">
                <a:latin typeface="Arial" panose="020B0604020202020204" pitchFamily="34" charset="0"/>
              </a:defRPr>
            </a:lvl1pPr>
          </a:lstStyle>
          <a:p>
            <a:pPr>
              <a:defRPr/>
            </a:pPr>
            <a:fld id="{9CC8C17D-9464-49D1-9F62-02826AB14B03}" type="slidenum">
              <a:rPr lang="en-GB" smtClean="0"/>
              <a:pPr>
                <a:defRPr/>
              </a:pPr>
              <a:t>‹#›</a:t>
            </a:fld>
            <a:endParaRPr lang="en-GB" dirty="0"/>
          </a:p>
        </p:txBody>
      </p:sp>
    </p:spTree>
  </p:cSld>
  <p:clrMap bg1="dk2" tx1="lt1" bg2="dk1" tx2="lt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hf hdr="0" ftr="0" dt="0"/>
  <p:txStyles>
    <p:titleStyle>
      <a:lvl1pPr algn="ctr" rtl="0" eaLnBrk="0" fontAlgn="base" hangingPunct="0">
        <a:spcBef>
          <a:spcPct val="0"/>
        </a:spcBef>
        <a:spcAft>
          <a:spcPct val="0"/>
        </a:spcAft>
        <a:defRPr sz="3800" b="1">
          <a:solidFill>
            <a:schemeClr val="bg2"/>
          </a:solidFill>
          <a:latin typeface="Arial" panose="020B0604020202020204" pitchFamily="34" charset="0"/>
          <a:ea typeface="+mj-ea"/>
          <a:cs typeface="+mj-cs"/>
        </a:defRPr>
      </a:lvl1pPr>
      <a:lvl2pPr algn="ctr" rtl="0" eaLnBrk="0" fontAlgn="base" hangingPunct="0">
        <a:spcBef>
          <a:spcPct val="0"/>
        </a:spcBef>
        <a:spcAft>
          <a:spcPct val="0"/>
        </a:spcAft>
        <a:defRPr sz="5000" b="1">
          <a:solidFill>
            <a:schemeClr val="bg2"/>
          </a:solidFill>
          <a:latin typeface="Abadi MT Condensed Extra Bold" pitchFamily="34" charset="0"/>
        </a:defRPr>
      </a:lvl2pPr>
      <a:lvl3pPr algn="ctr" rtl="0" eaLnBrk="0" fontAlgn="base" hangingPunct="0">
        <a:spcBef>
          <a:spcPct val="0"/>
        </a:spcBef>
        <a:spcAft>
          <a:spcPct val="0"/>
        </a:spcAft>
        <a:defRPr sz="5000" b="1">
          <a:solidFill>
            <a:schemeClr val="bg2"/>
          </a:solidFill>
          <a:latin typeface="Abadi MT Condensed Extra Bold" pitchFamily="34" charset="0"/>
        </a:defRPr>
      </a:lvl3pPr>
      <a:lvl4pPr algn="ctr" rtl="0" eaLnBrk="0" fontAlgn="base" hangingPunct="0">
        <a:spcBef>
          <a:spcPct val="0"/>
        </a:spcBef>
        <a:spcAft>
          <a:spcPct val="0"/>
        </a:spcAft>
        <a:defRPr sz="5000" b="1">
          <a:solidFill>
            <a:schemeClr val="bg2"/>
          </a:solidFill>
          <a:latin typeface="Abadi MT Condensed Extra Bold" pitchFamily="34" charset="0"/>
        </a:defRPr>
      </a:lvl4pPr>
      <a:lvl5pPr algn="ctr" rtl="0" eaLnBrk="0" fontAlgn="base" hangingPunct="0">
        <a:spcBef>
          <a:spcPct val="0"/>
        </a:spcBef>
        <a:spcAft>
          <a:spcPct val="0"/>
        </a:spcAft>
        <a:defRPr sz="5000" b="1">
          <a:solidFill>
            <a:schemeClr val="bg2"/>
          </a:solidFill>
          <a:latin typeface="Abadi MT Condensed Extra Bold" pitchFamily="34" charset="0"/>
        </a:defRPr>
      </a:lvl5pPr>
      <a:lvl6pPr marL="457200" algn="ctr" rtl="0" fontAlgn="base">
        <a:spcBef>
          <a:spcPct val="0"/>
        </a:spcBef>
        <a:spcAft>
          <a:spcPct val="0"/>
        </a:spcAft>
        <a:defRPr sz="5000" b="1">
          <a:solidFill>
            <a:schemeClr val="bg2"/>
          </a:solidFill>
          <a:latin typeface="Abadi MT Condensed Extra Bold" pitchFamily="34" charset="0"/>
        </a:defRPr>
      </a:lvl6pPr>
      <a:lvl7pPr marL="914400" algn="ctr" rtl="0" fontAlgn="base">
        <a:spcBef>
          <a:spcPct val="0"/>
        </a:spcBef>
        <a:spcAft>
          <a:spcPct val="0"/>
        </a:spcAft>
        <a:defRPr sz="5000" b="1">
          <a:solidFill>
            <a:schemeClr val="bg2"/>
          </a:solidFill>
          <a:latin typeface="Abadi MT Condensed Extra Bold" pitchFamily="34" charset="0"/>
        </a:defRPr>
      </a:lvl7pPr>
      <a:lvl8pPr marL="1371600" algn="ctr" rtl="0" fontAlgn="base">
        <a:spcBef>
          <a:spcPct val="0"/>
        </a:spcBef>
        <a:spcAft>
          <a:spcPct val="0"/>
        </a:spcAft>
        <a:defRPr sz="5000" b="1">
          <a:solidFill>
            <a:schemeClr val="bg2"/>
          </a:solidFill>
          <a:latin typeface="Abadi MT Condensed Extra Bold" pitchFamily="34" charset="0"/>
        </a:defRPr>
      </a:lvl8pPr>
      <a:lvl9pPr marL="1828800" algn="ctr" rtl="0" fontAlgn="base">
        <a:spcBef>
          <a:spcPct val="0"/>
        </a:spcBef>
        <a:spcAft>
          <a:spcPct val="0"/>
        </a:spcAft>
        <a:defRPr sz="5000" b="1">
          <a:solidFill>
            <a:schemeClr val="bg2"/>
          </a:solidFill>
          <a:latin typeface="Abadi MT Condensed Extra Bold" pitchFamily="34" charset="0"/>
        </a:defRPr>
      </a:lvl9pPr>
    </p:titleStyle>
    <p:bodyStyle>
      <a:lvl1pPr marL="342900" indent="-342900" algn="just" rtl="0" eaLnBrk="0" fontAlgn="base" hangingPunct="0">
        <a:spcBef>
          <a:spcPct val="20000"/>
        </a:spcBef>
        <a:spcAft>
          <a:spcPct val="0"/>
        </a:spcAft>
        <a:buClr>
          <a:srgbClr val="CC66FF"/>
        </a:buClr>
        <a:buChar char="•"/>
        <a:defRPr sz="3500">
          <a:solidFill>
            <a:schemeClr val="bg2"/>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rgbClr val="EC2510"/>
        </a:buClr>
        <a:buChar char="•"/>
        <a:defRPr sz="3500">
          <a:solidFill>
            <a:schemeClr val="bg2"/>
          </a:solidFill>
          <a:latin typeface="Arial" panose="020B0604020202020204" pitchFamily="34" charset="0"/>
        </a:defRPr>
      </a:lvl2pPr>
      <a:lvl3pPr marL="1143000" indent="-228600" algn="l" rtl="0" eaLnBrk="0" fontAlgn="base" hangingPunct="0">
        <a:spcBef>
          <a:spcPct val="20000"/>
        </a:spcBef>
        <a:spcAft>
          <a:spcPct val="0"/>
        </a:spcAft>
        <a:buClr>
          <a:srgbClr val="FF00FF"/>
        </a:buClr>
        <a:buChar char="•"/>
        <a:defRPr sz="3500">
          <a:solidFill>
            <a:schemeClr val="bg2"/>
          </a:solidFill>
          <a:latin typeface="Arial" panose="020B0604020202020204" pitchFamily="34" charset="0"/>
        </a:defRPr>
      </a:lvl3pPr>
      <a:lvl4pPr marL="1600200" indent="-228600" algn="l" rtl="0" eaLnBrk="0" fontAlgn="base" hangingPunct="0">
        <a:spcBef>
          <a:spcPct val="20000"/>
        </a:spcBef>
        <a:spcAft>
          <a:spcPct val="0"/>
        </a:spcAft>
        <a:buChar char="•"/>
        <a:defRPr sz="3500">
          <a:solidFill>
            <a:schemeClr val="bg2"/>
          </a:solidFill>
          <a:latin typeface="Arial" panose="020B0604020202020204" pitchFamily="34" charset="0"/>
        </a:defRPr>
      </a:lvl4pPr>
      <a:lvl5pPr marL="2057400" indent="-228600" algn="l" rtl="0" eaLnBrk="0" fontAlgn="base" hangingPunct="0">
        <a:spcBef>
          <a:spcPct val="20000"/>
        </a:spcBef>
        <a:spcAft>
          <a:spcPct val="0"/>
        </a:spcAft>
        <a:buClr>
          <a:schemeClr val="tx1"/>
        </a:buClr>
        <a:buChar char="•"/>
        <a:defRPr sz="2000" b="1">
          <a:solidFill>
            <a:schemeClr val="accent1"/>
          </a:solidFill>
          <a:latin typeface="Andy" pitchFamily="66" charset="0"/>
        </a:defRPr>
      </a:lvl5pPr>
      <a:lvl6pPr marL="2514600" indent="-228600" algn="l" rtl="0" fontAlgn="base">
        <a:spcBef>
          <a:spcPct val="20000"/>
        </a:spcBef>
        <a:spcAft>
          <a:spcPct val="0"/>
        </a:spcAft>
        <a:buClr>
          <a:schemeClr val="tx1"/>
        </a:buClr>
        <a:buChar char="•"/>
        <a:defRPr sz="2000" b="1">
          <a:solidFill>
            <a:schemeClr val="accent1"/>
          </a:solidFill>
          <a:latin typeface="Andy" pitchFamily="66" charset="0"/>
        </a:defRPr>
      </a:lvl6pPr>
      <a:lvl7pPr marL="2971800" indent="-228600" algn="l" rtl="0" fontAlgn="base">
        <a:spcBef>
          <a:spcPct val="20000"/>
        </a:spcBef>
        <a:spcAft>
          <a:spcPct val="0"/>
        </a:spcAft>
        <a:buClr>
          <a:schemeClr val="tx1"/>
        </a:buClr>
        <a:buChar char="•"/>
        <a:defRPr sz="2000" b="1">
          <a:solidFill>
            <a:schemeClr val="accent1"/>
          </a:solidFill>
          <a:latin typeface="Andy" pitchFamily="66" charset="0"/>
        </a:defRPr>
      </a:lvl7pPr>
      <a:lvl8pPr marL="3429000" indent="-228600" algn="l" rtl="0" fontAlgn="base">
        <a:spcBef>
          <a:spcPct val="20000"/>
        </a:spcBef>
        <a:spcAft>
          <a:spcPct val="0"/>
        </a:spcAft>
        <a:buClr>
          <a:schemeClr val="tx1"/>
        </a:buClr>
        <a:buChar char="•"/>
        <a:defRPr sz="2000" b="1">
          <a:solidFill>
            <a:schemeClr val="accent1"/>
          </a:solidFill>
          <a:latin typeface="Andy" pitchFamily="66" charset="0"/>
        </a:defRPr>
      </a:lvl8pPr>
      <a:lvl9pPr marL="3886200" indent="-228600" algn="l" rtl="0" fontAlgn="base">
        <a:spcBef>
          <a:spcPct val="20000"/>
        </a:spcBef>
        <a:spcAft>
          <a:spcPct val="0"/>
        </a:spcAft>
        <a:buClr>
          <a:schemeClr val="tx1"/>
        </a:buClr>
        <a:buChar char="•"/>
        <a:defRPr sz="2000" b="1">
          <a:solidFill>
            <a:schemeClr val="accent1"/>
          </a:solidFill>
          <a:latin typeface="Andy" pitchFamily="6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straitstimes.com/singapore/courts-crime/ex-bank-officer-jailed-for-misuse-of-databas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traitstimes.com/singapore/courts-crime/ex-sports-betting-trader-who-tweaked-football-odds-jaile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traitstimes.com/singapore/courts-crime/man-on-trial-for-stealing-52000-from-girlfriend-after-moving-in-with-h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mediashity.com.sg/" TargetMode="External"/><Relationship Id="rId2" Type="http://schemas.openxmlformats.org/officeDocument/2006/relationships/hyperlink" Target="http://www.mediacity.com.s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todayonline.com/singapore/messiah-hacker-jailed-56-month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straitstimes.com/singapore/personal-info-of-15m-singhealth-patients-including-pm-lee-stolen-in-singapores-mos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graphics.straitstimes.com/STI/STIMEDIA/Interactives/2018/07/sg-cyber-breach/index.htm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sa.gov.sg/legislation/cybersecurity-a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video.search.yahoo.com/search/video;_ylt=Awr9H6q6ONJd7IQAihZXNyoA;_ylu=X3oDMTEyY3NpdDQ1BGNvbG8DZ3ExBHBvcwMxBHZ0aWQDQjkwMTNfMQRzZWMDc2M-?p=crimewatch+2018+episode+8&amp;fr=mcafee#id=4&amp;vid=5d610eb70cae4d8e06f63215ea8f20d6&amp;action=vie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Text Box 16"/>
          <p:cNvSpPr txBox="1">
            <a:spLocks noChangeArrowheads="1"/>
          </p:cNvSpPr>
          <p:nvPr/>
        </p:nvSpPr>
        <p:spPr bwMode="auto">
          <a:xfrm>
            <a:off x="1524000" y="1752600"/>
            <a:ext cx="6096000" cy="1555750"/>
          </a:xfrm>
          <a:prstGeom prst="rect">
            <a:avLst/>
          </a:prstGeom>
          <a:noFill/>
          <a:ln w="9525">
            <a:noFill/>
            <a:miter lim="800000"/>
            <a:headEnd/>
            <a:tailEnd/>
          </a:ln>
          <a:effectLst/>
        </p:spPr>
        <p:txBody>
          <a:bodyPr>
            <a:spAutoFit/>
          </a:bodyPr>
          <a:lstStyle/>
          <a:p>
            <a:pPr>
              <a:spcBef>
                <a:spcPct val="50000"/>
              </a:spcBef>
              <a:buClrTx/>
              <a:buFontTx/>
              <a:buNone/>
              <a:defRPr/>
            </a:pPr>
            <a:r>
              <a:rPr lang="en-US" sz="9600" b="1" dirty="0">
                <a:solidFill>
                  <a:schemeClr val="accent2"/>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C</a:t>
            </a:r>
            <a:r>
              <a:rPr lang="en-US" sz="8000" b="1" dirty="0">
                <a:solidFill>
                  <a:schemeClr val="accent2"/>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omputer</a:t>
            </a:r>
          </a:p>
        </p:txBody>
      </p:sp>
      <p:sp>
        <p:nvSpPr>
          <p:cNvPr id="23554" name="Rectangle 2"/>
          <p:cNvSpPr>
            <a:spLocks noGrp="1" noChangeArrowheads="1"/>
          </p:cNvSpPr>
          <p:nvPr>
            <p:ph type="ctrTitle"/>
          </p:nvPr>
        </p:nvSpPr>
        <p:spPr/>
        <p:txBody>
          <a:bodyPr/>
          <a:lstStyle/>
          <a:p>
            <a:pPr eaLnBrk="1" hangingPunct="1">
              <a:defRPr/>
            </a:pPr>
            <a:r>
              <a:rPr lang="en-US" sz="8000" dirty="0">
                <a:solidFill>
                  <a:srgbClr val="CD1742"/>
                </a:solidFill>
                <a:effectLst>
                  <a:outerShdw blurRad="38100" dist="38100" dir="2700000" algn="tl">
                    <a:srgbClr val="C0C0C0"/>
                  </a:outerShdw>
                </a:effectLst>
                <a:latin typeface="Albertus Extra Bold" pitchFamily="34" charset="0"/>
              </a:rPr>
              <a:t>  </a:t>
            </a:r>
            <a:endParaRPr lang="en-GB" sz="8000" dirty="0">
              <a:effectLst>
                <a:outerShdw blurRad="38100" dist="38100" dir="2700000" algn="tl">
                  <a:srgbClr val="C0C0C0"/>
                </a:outerShdw>
              </a:effectLst>
            </a:endParaRPr>
          </a:p>
        </p:txBody>
      </p:sp>
      <p:sp>
        <p:nvSpPr>
          <p:cNvPr id="23566" name="Rectangle 14"/>
          <p:cNvSpPr>
            <a:spLocks noGrp="1" noChangeArrowheads="1"/>
          </p:cNvSpPr>
          <p:nvPr>
            <p:ph type="subTitle" idx="1"/>
          </p:nvPr>
        </p:nvSpPr>
        <p:spPr>
          <a:xfrm>
            <a:off x="1524000" y="2514600"/>
            <a:ext cx="8915400" cy="1752600"/>
          </a:xfrm>
        </p:spPr>
        <p:txBody>
          <a:bodyPr/>
          <a:lstStyle/>
          <a:p>
            <a:pPr eaLnBrk="1" hangingPunct="1">
              <a:defRPr/>
            </a:pPr>
            <a:r>
              <a:rPr lang="en-US" sz="8000" dirty="0">
                <a:solidFill>
                  <a:srgbClr val="FF0000"/>
                </a:solidFill>
                <a:latin typeface="Aharoni" panose="02010803020104030203" pitchFamily="2" charset="-79"/>
                <a:cs typeface="Aharoni" panose="02010803020104030203" pitchFamily="2" charset="-79"/>
              </a:rPr>
              <a:t>Crime</a:t>
            </a:r>
            <a:r>
              <a:rPr lang="en-US" sz="8800" b="1" dirty="0">
                <a:solidFill>
                  <a:srgbClr val="FF0000"/>
                </a:solidFill>
                <a:latin typeface="Aharoni" panose="02010803020104030203" pitchFamily="2" charset="-79"/>
                <a:cs typeface="Aharoni" panose="02010803020104030203" pitchFamily="2" charset="-79"/>
              </a:rPr>
              <a:t> </a:t>
            </a:r>
            <a:br>
              <a:rPr lang="en-US" sz="8000" b="1" dirty="0">
                <a:solidFill>
                  <a:srgbClr val="FF0000"/>
                </a:solidFill>
                <a:effectLst>
                  <a:outerShdw blurRad="38100" dist="38100" dir="2700000" algn="tl">
                    <a:srgbClr val="C0C0C0"/>
                  </a:outerShdw>
                </a:effectLst>
                <a:latin typeface="Aharoni" panose="02010803020104030203" pitchFamily="2" charset="-79"/>
                <a:cs typeface="Aharoni" panose="02010803020104030203" pitchFamily="2" charset="-79"/>
              </a:rPr>
            </a:br>
            <a:endParaRPr lang="en-US" sz="8000" b="1" dirty="0">
              <a:solidFill>
                <a:srgbClr val="FF0000"/>
              </a:solidFill>
              <a:effectLst>
                <a:outerShdw blurRad="38100" dist="38100" dir="2700000" algn="tl">
                  <a:srgbClr val="C0C0C0"/>
                </a:outerShdw>
              </a:effectLst>
              <a:latin typeface="Aharoni" panose="02010803020104030203" pitchFamily="2" charset="-79"/>
              <a:cs typeface="Aharoni" panose="02010803020104030203" pitchFamily="2" charset="-79"/>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171450"/>
            <a:ext cx="7772400" cy="1143000"/>
          </a:xfrm>
        </p:spPr>
        <p:txBody>
          <a:bodyPr/>
          <a:lstStyle/>
          <a:p>
            <a:pPr eaLnBrk="1" hangingPunct="1"/>
            <a:r>
              <a:rPr lang="en-US" sz="3200" dirty="0"/>
              <a:t>Computer Misuse Act (CMA) </a:t>
            </a:r>
            <a:r>
              <a:rPr lang="en-US" sz="3200" dirty="0">
                <a:solidFill>
                  <a:srgbClr val="FF0000"/>
                </a:solidFill>
              </a:rPr>
              <a:t>OFFENCES</a:t>
            </a:r>
            <a:endParaRPr lang="en-GB" sz="3200" dirty="0">
              <a:solidFill>
                <a:srgbClr val="FF0000"/>
              </a:solidFill>
            </a:endParaRPr>
          </a:p>
        </p:txBody>
      </p:sp>
      <p:sp>
        <p:nvSpPr>
          <p:cNvPr id="8" name="Content Placeholder 7"/>
          <p:cNvSpPr>
            <a:spLocks noGrp="1"/>
          </p:cNvSpPr>
          <p:nvPr>
            <p:ph idx="1"/>
          </p:nvPr>
        </p:nvSpPr>
        <p:spPr>
          <a:xfrm>
            <a:off x="209550" y="1219200"/>
            <a:ext cx="8724900" cy="4114800"/>
          </a:xfrm>
        </p:spPr>
        <p:txBody>
          <a:bodyPr/>
          <a:lstStyle/>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3 – Hacking &amp; securing access without authority</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4 – Using a computer to commit an offence (fraud, dishonesty, property, bodily harm)</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5 – Unauthorised modification of computer contents</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6 – Unauthorised use of computer services</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7 – interference, interruption, obstruction, impeding access and/or impairing effectiveness of a computer </a:t>
            </a:r>
            <a:r>
              <a:rPr lang="en-GB" sz="2400" dirty="0">
                <a:cs typeface="Arial" panose="020B0604020202020204" pitchFamily="34" charset="0"/>
              </a:rPr>
              <a:t>(also encompass “e</a:t>
            </a:r>
            <a:r>
              <a:rPr lang="en-GB" sz="2400" dirty="0">
                <a:latin typeface="Arial" panose="020B0604020202020204" pitchFamily="34" charset="0"/>
                <a:cs typeface="Arial" panose="020B0604020202020204" pitchFamily="34" charset="0"/>
              </a:rPr>
              <a:t>mail bombing” and “spam”)</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8 – Unauthorised disclosure of Password</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8A – Dealing in hacked personal information</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8B – Dealing in hacking tools</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9 – “Protected” Computers</a:t>
            </a:r>
          </a:p>
          <a:p>
            <a:pPr>
              <a:lnSpc>
                <a:spcPct val="90000"/>
              </a:lnSpc>
              <a:buClr>
                <a:schemeClr val="accent1"/>
              </a:buClr>
              <a:buFont typeface="Arial" pitchFamily="34" charset="0"/>
              <a:buChar char="•"/>
            </a:pPr>
            <a:r>
              <a:rPr lang="en-GB" sz="2400" dirty="0">
                <a:latin typeface="Arial" panose="020B0604020202020204" pitchFamily="34" charset="0"/>
                <a:cs typeface="Arial" panose="020B0604020202020204" pitchFamily="34" charset="0"/>
              </a:rPr>
              <a:t>Section 10 – Abetments</a:t>
            </a:r>
          </a:p>
        </p:txBody>
      </p:sp>
      <p:sp>
        <p:nvSpPr>
          <p:cNvPr id="7170" name="Slide Number Placeholder 4"/>
          <p:cNvSpPr>
            <a:spLocks noGrp="1"/>
          </p:cNvSpPr>
          <p:nvPr>
            <p:ph type="sldNum" sz="quarter" idx="10"/>
          </p:nvPr>
        </p:nvSpPr>
        <p:spPr>
          <a:noFill/>
        </p:spPr>
        <p:txBody>
          <a:bodyPr/>
          <a:lstStyle/>
          <a:p>
            <a:fld id="{007A7463-3FF9-4F5B-AA6C-794A0316760C}" type="slidenum">
              <a:rPr lang="en-GB"/>
              <a:pPr/>
              <a:t>10</a:t>
            </a:fld>
            <a:endParaRPr lang="en-GB"/>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10"/>
          <p:cNvSpPr>
            <a:spLocks noGrp="1" noChangeArrowheads="1"/>
          </p:cNvSpPr>
          <p:nvPr>
            <p:ph type="title"/>
          </p:nvPr>
        </p:nvSpPr>
        <p:spPr>
          <a:xfrm>
            <a:off x="295275" y="-76200"/>
            <a:ext cx="5943600" cy="1143000"/>
          </a:xfrm>
        </p:spPr>
        <p:txBody>
          <a:bodyPr/>
          <a:lstStyle/>
          <a:p>
            <a:pPr eaLnBrk="1" hangingPunct="1"/>
            <a:r>
              <a:rPr lang="en-US" sz="3200" dirty="0"/>
              <a:t>Section 3 - </a:t>
            </a:r>
            <a:r>
              <a:rPr lang="en-US" sz="3200" dirty="0" err="1"/>
              <a:t>Unauthorised</a:t>
            </a:r>
            <a:r>
              <a:rPr lang="en-US" sz="3200" dirty="0"/>
              <a:t> Access to Computer Material</a:t>
            </a:r>
            <a:endParaRPr lang="en-GB" sz="3200" dirty="0"/>
          </a:p>
        </p:txBody>
      </p:sp>
      <p:sp>
        <p:nvSpPr>
          <p:cNvPr id="26635" name="Rectangle 11"/>
          <p:cNvSpPr>
            <a:spLocks noGrp="1" noChangeArrowheads="1"/>
          </p:cNvSpPr>
          <p:nvPr>
            <p:ph idx="1"/>
          </p:nvPr>
        </p:nvSpPr>
        <p:spPr>
          <a:xfrm>
            <a:off x="0" y="1066800"/>
            <a:ext cx="9144000" cy="4114800"/>
          </a:xfrm>
        </p:spPr>
        <p:txBody>
          <a:bodyPr/>
          <a:lstStyle/>
          <a:p>
            <a:pPr marL="0" indent="0">
              <a:buNone/>
            </a:pPr>
            <a:r>
              <a:rPr lang="en-SG" sz="2200" b="1" dirty="0"/>
              <a:t>Unauthorised access to computer material</a:t>
            </a:r>
          </a:p>
          <a:p>
            <a:r>
              <a:rPr lang="en-SG" sz="2000" b="1" dirty="0"/>
              <a:t>3.</a:t>
            </a:r>
            <a:r>
              <a:rPr lang="en-SG" sz="2000" dirty="0"/>
              <a:t> —(1)  Subject to subsection (2), any person who </a:t>
            </a:r>
            <a:r>
              <a:rPr lang="en-SG" sz="2000" b="1" u="sng" dirty="0"/>
              <a:t>knowingly</a:t>
            </a:r>
            <a:r>
              <a:rPr lang="en-SG" sz="2000" dirty="0"/>
              <a:t> </a:t>
            </a:r>
            <a:r>
              <a:rPr lang="en-SG" sz="2000" b="1" u="sng" dirty="0"/>
              <a:t>causes a computer to perform any function</a:t>
            </a:r>
            <a:r>
              <a:rPr lang="en-SG" sz="2000" dirty="0"/>
              <a:t> for the purpose of </a:t>
            </a:r>
            <a:r>
              <a:rPr lang="en-SG" sz="2000" b="1" u="sng" dirty="0"/>
              <a:t>securing access</a:t>
            </a:r>
            <a:r>
              <a:rPr lang="en-SG" sz="2000" dirty="0"/>
              <a:t> </a:t>
            </a:r>
            <a:r>
              <a:rPr lang="en-SG" sz="2000" b="1" u="sng" dirty="0"/>
              <a:t>without authority</a:t>
            </a:r>
            <a:r>
              <a:rPr lang="en-SG" sz="2000" dirty="0"/>
              <a:t> to any program or data held in any computer shall be guilty of an offence </a:t>
            </a:r>
          </a:p>
          <a:p>
            <a:endParaRPr lang="en-SG" sz="2000" dirty="0"/>
          </a:p>
          <a:p>
            <a:r>
              <a:rPr lang="en-SG" sz="2000" dirty="0"/>
              <a:t>First offence punishment: fine not exceeding $5,000 or to imprisonment for a term not exceeding 2 years or to both</a:t>
            </a:r>
          </a:p>
          <a:p>
            <a:r>
              <a:rPr lang="en-SG" sz="2000" dirty="0"/>
              <a:t>Subsequent offence punishment: fine not exceeding $10,000 or to imprisonment for a term not exceeding 3 years or to both. </a:t>
            </a:r>
          </a:p>
          <a:p>
            <a:r>
              <a:rPr lang="en-US" sz="2000" dirty="0"/>
              <a:t>If damage is caused: </a:t>
            </a:r>
            <a:r>
              <a:rPr lang="en-SG" sz="2000" dirty="0"/>
              <a:t>fine not exceeding $50,000 or to imprisonment for a term not exceeding 7 years or to both. </a:t>
            </a:r>
          </a:p>
          <a:p>
            <a:r>
              <a:rPr lang="en-SG" sz="2000" dirty="0"/>
              <a:t>Appropriate sentence depends on kind of program or data accessed; the level of sophistication in securing the access; the stage of access secured; the ease or difficulty of the detection; the extent of damage (if any); the potential for mischief caused by the illicit entry; and the degree of persistency in offending</a:t>
            </a:r>
          </a:p>
        </p:txBody>
      </p:sp>
      <p:sp>
        <p:nvSpPr>
          <p:cNvPr id="8194" name="Slide Number Placeholder 3"/>
          <p:cNvSpPr>
            <a:spLocks noGrp="1"/>
          </p:cNvSpPr>
          <p:nvPr>
            <p:ph type="sldNum" sz="quarter" idx="10"/>
          </p:nvPr>
        </p:nvSpPr>
        <p:spPr>
          <a:noFill/>
        </p:spPr>
        <p:txBody>
          <a:bodyPr/>
          <a:lstStyle/>
          <a:p>
            <a:fld id="{A52EEE72-73B4-44E4-81DA-D76957B464B0}" type="slidenum">
              <a:rPr lang="en-GB"/>
              <a:pPr/>
              <a:t>11</a:t>
            </a:fld>
            <a:endParaRPr lang="en-GB"/>
          </a:p>
        </p:txBody>
      </p:sp>
      <p:sp>
        <p:nvSpPr>
          <p:cNvPr id="5" name="Rounded Rectangle 4"/>
          <p:cNvSpPr/>
          <p:nvPr/>
        </p:nvSpPr>
        <p:spPr bwMode="auto">
          <a:xfrm>
            <a:off x="66675" y="1066800"/>
            <a:ext cx="5791200" cy="418322"/>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10"/>
          <p:cNvSpPr>
            <a:spLocks noGrp="1" noChangeArrowheads="1"/>
          </p:cNvSpPr>
          <p:nvPr>
            <p:ph type="title"/>
          </p:nvPr>
        </p:nvSpPr>
        <p:spPr>
          <a:xfrm>
            <a:off x="1295400" y="63127"/>
            <a:ext cx="5943600" cy="1143000"/>
          </a:xfrm>
        </p:spPr>
        <p:txBody>
          <a:bodyPr/>
          <a:lstStyle/>
          <a:p>
            <a:pPr eaLnBrk="1" hangingPunct="1"/>
            <a:r>
              <a:rPr lang="en-US" sz="3200" dirty="0"/>
              <a:t>Section 3 - </a:t>
            </a:r>
            <a:r>
              <a:rPr lang="en-US" sz="3200" dirty="0" err="1"/>
              <a:t>Unauthorised</a:t>
            </a:r>
            <a:r>
              <a:rPr lang="en-US" sz="3200" dirty="0"/>
              <a:t> Access to Computer Material</a:t>
            </a:r>
            <a:endParaRPr lang="en-GB" sz="3200" dirty="0"/>
          </a:p>
        </p:txBody>
      </p:sp>
      <p:sp>
        <p:nvSpPr>
          <p:cNvPr id="26635" name="Rectangle 11"/>
          <p:cNvSpPr>
            <a:spLocks noGrp="1" noChangeArrowheads="1"/>
          </p:cNvSpPr>
          <p:nvPr>
            <p:ph idx="1"/>
          </p:nvPr>
        </p:nvSpPr>
        <p:spPr>
          <a:xfrm>
            <a:off x="0" y="1371600"/>
            <a:ext cx="9144000" cy="4114800"/>
          </a:xfrm>
        </p:spPr>
        <p:txBody>
          <a:bodyPr/>
          <a:lstStyle/>
          <a:p>
            <a:r>
              <a:rPr lang="en-SG" sz="2200" dirty="0"/>
              <a:t>Section 3 deals with </a:t>
            </a:r>
            <a:r>
              <a:rPr lang="en-SG" sz="2200" u="sng" dirty="0"/>
              <a:t>unauthorised access to browse through other computer user’s computers</a:t>
            </a:r>
            <a:r>
              <a:rPr lang="en-SG" sz="2200" dirty="0"/>
              <a:t>. No need malicious intent e.g. could be just to show how insecure certain websites are. Access need not be to a particular ‘targeted’ computer – hackers frequently dial randomly in attempt to discover IP addresses and telephone numbers which will provide contact with a computer system. Phishing activities.</a:t>
            </a:r>
          </a:p>
          <a:p>
            <a:endParaRPr lang="en-SG" sz="2400" dirty="0"/>
          </a:p>
          <a:p>
            <a:r>
              <a:rPr lang="en-SG" sz="2200" dirty="0"/>
              <a:t>Section 3 also deals with </a:t>
            </a:r>
            <a:r>
              <a:rPr lang="en-SG" sz="2200" u="sng" dirty="0"/>
              <a:t>users who exceed their authority and access parts of a system officially denied to them </a:t>
            </a:r>
            <a:r>
              <a:rPr lang="en-SG" sz="2200" dirty="0"/>
              <a:t>e.g. employees keen to access and download company’s confidential information.  </a:t>
            </a:r>
          </a:p>
          <a:p>
            <a:pPr marL="0" indent="0">
              <a:buNone/>
            </a:pPr>
            <a:endParaRPr lang="en-SG" sz="2200" dirty="0"/>
          </a:p>
        </p:txBody>
      </p:sp>
      <p:sp>
        <p:nvSpPr>
          <p:cNvPr id="8194" name="Slide Number Placeholder 3"/>
          <p:cNvSpPr>
            <a:spLocks noGrp="1"/>
          </p:cNvSpPr>
          <p:nvPr>
            <p:ph type="sldNum" sz="quarter" idx="10"/>
          </p:nvPr>
        </p:nvSpPr>
        <p:spPr>
          <a:noFill/>
        </p:spPr>
        <p:txBody>
          <a:bodyPr/>
          <a:lstStyle/>
          <a:p>
            <a:fld id="{A52EEE72-73B4-44E4-81DA-D76957B464B0}" type="slidenum">
              <a:rPr lang="en-GB"/>
              <a:pPr/>
              <a:t>12</a:t>
            </a:fld>
            <a:endParaRPr lang="en-GB"/>
          </a:p>
        </p:txBody>
      </p:sp>
    </p:spTree>
    <p:extLst>
      <p:ext uri="{BB962C8B-B14F-4D97-AF65-F5344CB8AC3E}">
        <p14:creationId xmlns:p14="http://schemas.microsoft.com/office/powerpoint/2010/main" val="44643602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sz="3200" u="sng" dirty="0">
                <a:cs typeface="Arial" panose="020B0604020202020204" pitchFamily="34" charset="0"/>
              </a:rPr>
              <a:t>Lim Siong </a:t>
            </a:r>
            <a:r>
              <a:rPr lang="en-US" sz="3200" u="sng" dirty="0" err="1">
                <a:cs typeface="Arial" panose="020B0604020202020204" pitchFamily="34" charset="0"/>
              </a:rPr>
              <a:t>Khee</a:t>
            </a:r>
            <a:r>
              <a:rPr lang="en-US" sz="3200" u="sng" dirty="0">
                <a:cs typeface="Arial" panose="020B0604020202020204" pitchFamily="34" charset="0"/>
              </a:rPr>
              <a:t> v PP (2001)</a:t>
            </a:r>
            <a:br>
              <a:rPr lang="en-US" sz="3200" dirty="0">
                <a:cs typeface="Arial" panose="020B0604020202020204" pitchFamily="34" charset="0"/>
              </a:rPr>
            </a:br>
            <a:endParaRPr lang="en-US" sz="3200" dirty="0">
              <a:cs typeface="Arial" panose="020B0604020202020204" pitchFamily="34" charset="0"/>
            </a:endParaRPr>
          </a:p>
        </p:txBody>
      </p:sp>
      <p:sp>
        <p:nvSpPr>
          <p:cNvPr id="206851" name="Rectangle 1027"/>
          <p:cNvSpPr>
            <a:spLocks noGrp="1" noChangeArrowheads="1"/>
          </p:cNvSpPr>
          <p:nvPr>
            <p:ph idx="1"/>
          </p:nvPr>
        </p:nvSpPr>
        <p:spPr>
          <a:xfrm>
            <a:off x="228600" y="990600"/>
            <a:ext cx="8420100" cy="4114800"/>
          </a:xfrm>
        </p:spPr>
        <p:txBody>
          <a:bodyPr/>
          <a:lstStyle/>
          <a:p>
            <a:pPr eaLnBrk="1" hangingPunct="1"/>
            <a:r>
              <a:rPr lang="en-US" sz="2200" dirty="0">
                <a:latin typeface="Arial" panose="020B0604020202020204" pitchFamily="34" charset="0"/>
                <a:cs typeface="Arial" panose="020B0604020202020204" pitchFamily="34" charset="0"/>
              </a:rPr>
              <a:t>Lim and </a:t>
            </a:r>
            <a:r>
              <a:rPr lang="en-US" sz="2200" dirty="0" err="1">
                <a:latin typeface="Arial" panose="020B0604020202020204" pitchFamily="34" charset="0"/>
                <a:cs typeface="Arial" panose="020B0604020202020204" pitchFamily="34" charset="0"/>
              </a:rPr>
              <a:t>Ms</a:t>
            </a:r>
            <a:r>
              <a:rPr lang="en-US" sz="2200" dirty="0">
                <a:latin typeface="Arial" panose="020B0604020202020204" pitchFamily="34" charset="0"/>
                <a:cs typeface="Arial" panose="020B0604020202020204" pitchFamily="34" charset="0"/>
              </a:rPr>
              <a:t> Chong were a couple.</a:t>
            </a:r>
          </a:p>
          <a:p>
            <a:pPr eaLnBrk="1" hangingPunct="1"/>
            <a:r>
              <a:rPr lang="en-US" sz="2200" dirty="0">
                <a:latin typeface="Arial" panose="020B0604020202020204" pitchFamily="34" charset="0"/>
                <a:cs typeface="Arial" panose="020B0604020202020204" pitchFamily="34" charset="0"/>
              </a:rPr>
              <a:t>In April 1999, </a:t>
            </a:r>
            <a:r>
              <a:rPr lang="en-US" sz="2200" dirty="0" err="1">
                <a:latin typeface="Arial" panose="020B0604020202020204" pitchFamily="34" charset="0"/>
                <a:cs typeface="Arial" panose="020B0604020202020204" pitchFamily="34" charset="0"/>
              </a:rPr>
              <a:t>Ms</a:t>
            </a:r>
            <a:r>
              <a:rPr lang="en-US" sz="2200" dirty="0">
                <a:latin typeface="Arial" panose="020B0604020202020204" pitchFamily="34" charset="0"/>
                <a:cs typeface="Arial" panose="020B0604020202020204" pitchFamily="34" charset="0"/>
              </a:rPr>
              <a:t> Chong ended their relationship after going on a trip to Europe with Lim.</a:t>
            </a:r>
          </a:p>
          <a:p>
            <a:pPr eaLnBrk="1" hangingPunct="1"/>
            <a:r>
              <a:rPr lang="en-US" sz="2200" dirty="0" err="1">
                <a:latin typeface="Arial" panose="020B0604020202020204" pitchFamily="34" charset="0"/>
                <a:cs typeface="Arial" panose="020B0604020202020204" pitchFamily="34" charset="0"/>
              </a:rPr>
              <a:t>Ms</a:t>
            </a:r>
            <a:r>
              <a:rPr lang="en-US" sz="2200" dirty="0">
                <a:latin typeface="Arial" panose="020B0604020202020204" pitchFamily="34" charset="0"/>
                <a:cs typeface="Arial" panose="020B0604020202020204" pitchFamily="34" charset="0"/>
              </a:rPr>
              <a:t> Chong subsequently encountered problems accessing her email and suspected that Lim has tampered with her email account.</a:t>
            </a:r>
          </a:p>
          <a:p>
            <a:pPr eaLnBrk="1" hangingPunct="1"/>
            <a:r>
              <a:rPr lang="en-US" sz="2200" dirty="0">
                <a:latin typeface="Arial" panose="020B0604020202020204" pitchFamily="34" charset="0"/>
                <a:cs typeface="Arial" panose="020B0604020202020204" pitchFamily="34" charset="0"/>
              </a:rPr>
              <a:t>Lim had guessed her account password and had gone to circulate an email titled “Special Relation” to three of </a:t>
            </a:r>
            <a:r>
              <a:rPr lang="en-US" sz="2200" dirty="0" err="1">
                <a:latin typeface="Arial" panose="020B0604020202020204" pitchFamily="34" charset="0"/>
                <a:cs typeface="Arial" panose="020B0604020202020204" pitchFamily="34" charset="0"/>
              </a:rPr>
              <a:t>Ms</a:t>
            </a:r>
            <a:r>
              <a:rPr lang="en-US" sz="2200" dirty="0">
                <a:latin typeface="Arial" panose="020B0604020202020204" pitchFamily="34" charset="0"/>
                <a:cs typeface="Arial" panose="020B0604020202020204" pitchFamily="34" charset="0"/>
              </a:rPr>
              <a:t> Chong’s friends.</a:t>
            </a:r>
          </a:p>
          <a:p>
            <a:pPr eaLnBrk="1" hangingPunct="1"/>
            <a:r>
              <a:rPr lang="en-US" sz="2200" dirty="0">
                <a:latin typeface="Arial" panose="020B0604020202020204" pitchFamily="34" charset="0"/>
                <a:cs typeface="Arial" panose="020B0604020202020204" pitchFamily="34" charset="0"/>
              </a:rPr>
              <a:t>The email contained lurid details of her purported “relations” with Lim during their Europe trip.</a:t>
            </a:r>
          </a:p>
        </p:txBody>
      </p:sp>
      <p:sp>
        <p:nvSpPr>
          <p:cNvPr id="2" name="Slide Number Placeholder 1"/>
          <p:cNvSpPr>
            <a:spLocks noGrp="1"/>
          </p:cNvSpPr>
          <p:nvPr>
            <p:ph type="sldNum" sz="quarter" idx="10"/>
          </p:nvPr>
        </p:nvSpPr>
        <p:spPr/>
        <p:txBody>
          <a:bodyPr/>
          <a:lstStyle/>
          <a:p>
            <a:pPr>
              <a:defRPr/>
            </a:pPr>
            <a:fld id="{50448D65-9E27-432B-AB68-7526389AA63A}" type="slidenum">
              <a:rPr lang="en-GB" smtClean="0"/>
              <a:pPr>
                <a:defRPr/>
              </a:pPr>
              <a:t>13</a:t>
            </a:fld>
            <a:endParaRPr lang="en-GB"/>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76200"/>
            <a:ext cx="7772400" cy="1143000"/>
          </a:xfrm>
        </p:spPr>
        <p:txBody>
          <a:bodyPr/>
          <a:lstStyle/>
          <a:p>
            <a:pPr eaLnBrk="1" hangingPunct="1"/>
            <a:r>
              <a:rPr lang="en-US" sz="3200" u="sng"/>
              <a:t>Judgment</a:t>
            </a:r>
          </a:p>
        </p:txBody>
      </p:sp>
      <p:sp>
        <p:nvSpPr>
          <p:cNvPr id="208899" name="Rectangle 3"/>
          <p:cNvSpPr>
            <a:spLocks noGrp="1" noChangeArrowheads="1"/>
          </p:cNvSpPr>
          <p:nvPr>
            <p:ph idx="1"/>
          </p:nvPr>
        </p:nvSpPr>
        <p:spPr>
          <a:xfrm>
            <a:off x="533400" y="1085850"/>
            <a:ext cx="8229600" cy="3429000"/>
          </a:xfrm>
        </p:spPr>
        <p:txBody>
          <a:bodyPr/>
          <a:lstStyle/>
          <a:p>
            <a:pPr eaLnBrk="1" hangingPunct="1"/>
            <a:r>
              <a:rPr lang="en-US" sz="2400" dirty="0">
                <a:latin typeface="Arial" panose="020B0604020202020204" pitchFamily="34" charset="0"/>
                <a:cs typeface="Arial" panose="020B0604020202020204" pitchFamily="34" charset="0"/>
              </a:rPr>
              <a:t>Lim was convicted after trial on a charge of knowingly causing an email server to perform a function for the purpose of securing unauthorized access to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Chong’s email account.</a:t>
            </a:r>
          </a:p>
          <a:p>
            <a:pPr eaLnBrk="1" hangingPunct="1"/>
            <a:r>
              <a:rPr lang="en-US" sz="2400" dirty="0">
                <a:latin typeface="Arial" panose="020B0604020202020204" pitchFamily="34" charset="0"/>
                <a:cs typeface="Arial" panose="020B0604020202020204" pitchFamily="34" charset="0"/>
              </a:rPr>
              <a:t>District Judge sentenced him to 5 months imprisonment.</a:t>
            </a:r>
          </a:p>
          <a:p>
            <a:pPr eaLnBrk="1" hangingPunct="1"/>
            <a:r>
              <a:rPr lang="en-US" sz="2400" dirty="0">
                <a:latin typeface="Arial" panose="020B0604020202020204" pitchFamily="34" charset="0"/>
                <a:cs typeface="Arial" panose="020B0604020202020204" pitchFamily="34" charset="0"/>
              </a:rPr>
              <a:t>Lim appealed and Chief Justice enhanced to 12 months imprisonment (considering the fact that he has used information obtained from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Chong’s email to stalk and harass her. Lim was completely malicious and vindictive.)</a:t>
            </a:r>
          </a:p>
          <a:p>
            <a:pPr eaLnBrk="1" hangingPunct="1"/>
            <a:endParaRPr lang="en-US" sz="2400" dirty="0">
              <a:latin typeface="Arial" panose="020B0604020202020204" pitchFamily="34" charset="0"/>
              <a:cs typeface="Arial" panose="020B0604020202020204" pitchFamily="34" charset="0"/>
            </a:endParaRPr>
          </a:p>
        </p:txBody>
      </p:sp>
      <p:sp>
        <p:nvSpPr>
          <p:cNvPr id="8" name="Slide Number Placeholder 3">
            <a:extLst>
              <a:ext uri="{FF2B5EF4-FFF2-40B4-BE49-F238E27FC236}">
                <a16:creationId xmlns:a16="http://schemas.microsoft.com/office/drawing/2014/main" id="{9BD48577-FB8C-4956-9779-F504A361A13F}"/>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14</a:t>
            </a:fld>
            <a:endParaRPr lang="en-GB"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5969" y="-95332"/>
            <a:ext cx="7772400" cy="1143000"/>
          </a:xfrm>
        </p:spPr>
        <p:txBody>
          <a:bodyPr/>
          <a:lstStyle/>
          <a:p>
            <a:pPr eaLnBrk="1" hangingPunct="1"/>
            <a:r>
              <a:rPr lang="en-US" sz="3200" u="sng" dirty="0"/>
              <a:t>PP v Koh Chee Tong (2016)</a:t>
            </a:r>
          </a:p>
        </p:txBody>
      </p:sp>
      <p:sp>
        <p:nvSpPr>
          <p:cNvPr id="2" name="Rectangle 1">
            <a:extLst>
              <a:ext uri="{FF2B5EF4-FFF2-40B4-BE49-F238E27FC236}">
                <a16:creationId xmlns:a16="http://schemas.microsoft.com/office/drawing/2014/main" id="{68E449E4-DBAE-4DEE-BA9F-E3BD1B8AD352}"/>
              </a:ext>
            </a:extLst>
          </p:cNvPr>
          <p:cNvSpPr/>
          <p:nvPr/>
        </p:nvSpPr>
        <p:spPr>
          <a:xfrm>
            <a:off x="76200" y="959464"/>
            <a:ext cx="8672384" cy="5517536"/>
          </a:xfrm>
          <a:prstGeom prst="rect">
            <a:avLst/>
          </a:prstGeom>
        </p:spPr>
        <p:txBody>
          <a:bodyPr wrap="square">
            <a:spAutoFit/>
          </a:bodyPr>
          <a:lstStyle/>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Koh was a compliance officer with United Overseas </a:t>
            </a:r>
          </a:p>
          <a:p>
            <a:pPr algn="just">
              <a:lnSpc>
                <a:spcPct val="107000"/>
              </a:lnSpc>
              <a:spcBef>
                <a:spcPts val="0"/>
              </a:spcBef>
              <a:spcAft>
                <a:spcPts val="0"/>
              </a:spcAft>
              <a:buNone/>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Bank (“</a:t>
            </a:r>
            <a:r>
              <a:rPr lang="en-SG"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UOB</a:t>
            </a: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the time of the commission of the offences. </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Koh owed loan-shark monies. In exchange for reduction in interest charges and extra time to make repayments, Koh agreed to pass names of bank account holders to loan-shark.</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He was charged with 24 counts of unauthorised access to data in the computer system of UOB under section 3(1) of the CMA. </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The prosecution proceeded with four counts, to which he pleaded guilty. The remaining 20 charges were taken into consideration for the purpose of sentence on the application by the prosecution and with the consent of the accused.</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DengXian" panose="02010600030101010101" pitchFamily="2" charset="-122"/>
                <a:cs typeface="Arial" panose="020B0604020202020204" pitchFamily="34" charset="0"/>
              </a:rPr>
              <a:t>Koh had committed the offences for (a) financial gain and (b) harm was caused to his employer, UOB, because the personal particulars of bank customers were disclosed to unlicensed moneylenders</a:t>
            </a:r>
          </a:p>
          <a:p>
            <a:pPr marL="285750" indent="-285750" algn="just">
              <a:lnSpc>
                <a:spcPct val="107000"/>
              </a:lnSpc>
              <a:spcBef>
                <a:spcPts val="0"/>
              </a:spcBef>
              <a:spcAft>
                <a:spcPts val="0"/>
              </a:spcAft>
              <a:tabLst>
                <a:tab pos="457200" algn="l"/>
              </a:tabLst>
            </a:pPr>
            <a:endParaRPr lang="en-SG" sz="2000" dirty="0">
              <a:solidFill>
                <a:srgbClr val="000000"/>
              </a:solidFill>
              <a:latin typeface="Arial" panose="020B0604020202020204" pitchFamily="34" charset="0"/>
              <a:ea typeface="DengXian" panose="02010600030101010101" pitchFamily="2" charset="-122"/>
              <a:cs typeface="Arial" panose="020B0604020202020204" pitchFamily="34" charset="0"/>
            </a:endParaRPr>
          </a:p>
          <a:p>
            <a:pPr algn="just">
              <a:lnSpc>
                <a:spcPct val="107000"/>
              </a:lnSpc>
              <a:spcBef>
                <a:spcPts val="0"/>
              </a:spcBef>
              <a:spcAft>
                <a:spcPts val="0"/>
              </a:spcAft>
              <a:buNone/>
              <a:tabLst>
                <a:tab pos="457200" algn="l"/>
              </a:tabLst>
            </a:pPr>
            <a:r>
              <a:rPr lang="en-SG" sz="1600" i="1" dirty="0">
                <a:solidFill>
                  <a:srgbClr val="000000"/>
                </a:solidFill>
                <a:latin typeface="Arial" panose="020B0604020202020204" pitchFamily="34" charset="0"/>
                <a:ea typeface="DengXian" panose="02010600030101010101" pitchFamily="2" charset="-122"/>
                <a:cs typeface="Arial" panose="020B0604020202020204" pitchFamily="34" charset="0"/>
              </a:rPr>
              <a:t>NB – Offender may also face civil liabilities (</a:t>
            </a:r>
            <a:r>
              <a:rPr lang="en-SG" sz="1600" i="1" dirty="0" err="1">
                <a:solidFill>
                  <a:srgbClr val="000000"/>
                </a:solidFill>
                <a:latin typeface="Arial" panose="020B0604020202020204" pitchFamily="34" charset="0"/>
                <a:ea typeface="DengXian" panose="02010600030101010101" pitchFamily="2" charset="-122"/>
                <a:cs typeface="Arial" panose="020B0604020202020204" pitchFamily="34" charset="0"/>
              </a:rPr>
              <a:t>eg</a:t>
            </a:r>
            <a:r>
              <a:rPr lang="en-SG" sz="1600" i="1" dirty="0">
                <a:solidFill>
                  <a:srgbClr val="000000"/>
                </a:solidFill>
                <a:latin typeface="Arial" panose="020B0604020202020204" pitchFamily="34" charset="0"/>
                <a:ea typeface="DengXian" panose="02010600030101010101" pitchFamily="2" charset="-122"/>
                <a:cs typeface="Arial" panose="020B0604020202020204" pitchFamily="34" charset="0"/>
              </a:rPr>
              <a:t>; sacking by employer without compensation)</a:t>
            </a:r>
          </a:p>
          <a:p>
            <a:pPr marL="285750" indent="-285750">
              <a:lnSpc>
                <a:spcPts val="1725"/>
              </a:lnSpc>
              <a:spcBef>
                <a:spcPts val="0"/>
              </a:spcBef>
              <a:spcAft>
                <a:spcPts val="800"/>
              </a:spcAft>
            </a:pPr>
            <a:endPar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485228D2-D7A5-49B5-86A6-8904064D4B26}"/>
              </a:ext>
            </a:extLst>
          </p:cNvPr>
          <p:cNvSpPr/>
          <p:nvPr/>
        </p:nvSpPr>
        <p:spPr>
          <a:xfrm>
            <a:off x="381000" y="6326175"/>
            <a:ext cx="8534400" cy="303225"/>
          </a:xfrm>
          <a:prstGeom prst="rect">
            <a:avLst/>
          </a:prstGeom>
        </p:spPr>
        <p:txBody>
          <a:bodyPr wrap="square">
            <a:spAutoFit/>
          </a:bodyPr>
          <a:lstStyle/>
          <a:p>
            <a:pPr marL="0" marR="0">
              <a:lnSpc>
                <a:spcPts val="1725"/>
              </a:lnSpc>
              <a:spcBef>
                <a:spcPts val="0"/>
              </a:spcBef>
              <a:spcAft>
                <a:spcPts val="800"/>
              </a:spcAft>
              <a:buNone/>
            </a:pPr>
            <a:r>
              <a:rPr lang="en-SG" sz="1400" dirty="0">
                <a:solidFill>
                  <a:srgbClr val="0000FF"/>
                </a:solidFill>
                <a:latin typeface="proxima_novaregular"/>
                <a:ea typeface="Times New Roman" panose="02020603050405020304" pitchFamily="18" charset="0"/>
                <a:cs typeface="Arial" panose="020B0604020202020204" pitchFamily="34" charset="0"/>
                <a:hlinkClick r:id="rId3"/>
              </a:rPr>
              <a:t>http://www.straitstimes.com/singapore/courts-crime/ex-bank-officer-jailed-for-misuse-of-database</a:t>
            </a:r>
            <a:endParaRPr lang="en-SG" sz="12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0" name="Slide Number Placeholder 3">
            <a:extLst>
              <a:ext uri="{FF2B5EF4-FFF2-40B4-BE49-F238E27FC236}">
                <a16:creationId xmlns:a16="http://schemas.microsoft.com/office/drawing/2014/main" id="{8236A110-99B2-406A-8D48-D2F1DD5D6EC5}"/>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15</a:t>
            </a:fld>
            <a:endParaRPr lang="en-GB" dirty="0"/>
          </a:p>
        </p:txBody>
      </p:sp>
    </p:spTree>
    <p:extLst>
      <p:ext uri="{BB962C8B-B14F-4D97-AF65-F5344CB8AC3E}">
        <p14:creationId xmlns:p14="http://schemas.microsoft.com/office/powerpoint/2010/main" val="291131478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9"/>
          <p:cNvSpPr>
            <a:spLocks noGrp="1" noChangeArrowheads="1"/>
          </p:cNvSpPr>
          <p:nvPr>
            <p:ph type="title"/>
          </p:nvPr>
        </p:nvSpPr>
        <p:spPr>
          <a:xfrm>
            <a:off x="-94569" y="38100"/>
            <a:ext cx="7277100" cy="1143000"/>
          </a:xfrm>
        </p:spPr>
        <p:txBody>
          <a:bodyPr/>
          <a:lstStyle/>
          <a:p>
            <a:pPr eaLnBrk="1" hangingPunct="1"/>
            <a:r>
              <a:rPr lang="en-US" sz="2800" dirty="0"/>
              <a:t>Section 4 – Access with Intent to Commit or Facilitate Commission of Offence</a:t>
            </a:r>
            <a:endParaRPr lang="en-GB" sz="2800" dirty="0"/>
          </a:p>
        </p:txBody>
      </p:sp>
      <p:sp>
        <p:nvSpPr>
          <p:cNvPr id="33802" name="Rectangle 10"/>
          <p:cNvSpPr>
            <a:spLocks noGrp="1" noChangeArrowheads="1"/>
          </p:cNvSpPr>
          <p:nvPr>
            <p:ph idx="1"/>
          </p:nvPr>
        </p:nvSpPr>
        <p:spPr>
          <a:xfrm>
            <a:off x="152400" y="1485032"/>
            <a:ext cx="8839200" cy="4078145"/>
          </a:xfrm>
        </p:spPr>
        <p:txBody>
          <a:bodyPr/>
          <a:lstStyle/>
          <a:p>
            <a:pPr marL="0" indent="0">
              <a:buNone/>
            </a:pPr>
            <a:r>
              <a:rPr lang="en-SG" sz="2200" b="1" dirty="0"/>
              <a:t>Access with intent to commit or facilitate commission of offence</a:t>
            </a:r>
          </a:p>
          <a:p>
            <a:r>
              <a:rPr lang="en-SG" sz="2000" b="1" dirty="0"/>
              <a:t>4.</a:t>
            </a:r>
            <a:r>
              <a:rPr lang="en-SG" sz="2000" dirty="0"/>
              <a:t> —(1)  Any person who </a:t>
            </a:r>
            <a:r>
              <a:rPr lang="en-SG" sz="2000" b="1" u="sng" dirty="0"/>
              <a:t>causes a computer to perform any function</a:t>
            </a:r>
            <a:r>
              <a:rPr lang="en-SG" sz="2000" dirty="0"/>
              <a:t> for the purpose of </a:t>
            </a:r>
            <a:r>
              <a:rPr lang="en-SG" sz="2000" b="1" u="sng" dirty="0"/>
              <a:t>securing access</a:t>
            </a:r>
            <a:r>
              <a:rPr lang="en-SG" sz="2000" dirty="0"/>
              <a:t> </a:t>
            </a:r>
            <a:r>
              <a:rPr lang="en-SG" sz="2000" b="1" u="sng" dirty="0"/>
              <a:t>to any program or data</a:t>
            </a:r>
            <a:r>
              <a:rPr lang="en-SG" sz="2000" dirty="0"/>
              <a:t> held in any computer </a:t>
            </a:r>
            <a:r>
              <a:rPr lang="en-SG" sz="2000" b="1" u="sng" dirty="0"/>
              <a:t>with intent to commit an offence</a:t>
            </a:r>
            <a:r>
              <a:rPr lang="en-SG" sz="2000" dirty="0"/>
              <a:t> to which this section applies shall be guilty of an offence.</a:t>
            </a:r>
          </a:p>
          <a:p>
            <a:r>
              <a:rPr lang="en-SG" sz="2000" dirty="0"/>
              <a:t>(2)  This section shall apply to an </a:t>
            </a:r>
            <a:r>
              <a:rPr lang="en-SG" sz="2000" u="sng" dirty="0"/>
              <a:t>offence involving property, fraud, dishonesty or which causes bodily harm</a:t>
            </a:r>
            <a:r>
              <a:rPr lang="en-SG" sz="2000" dirty="0"/>
              <a:t> and which is punishable on conviction with </a:t>
            </a:r>
            <a:r>
              <a:rPr lang="en-SG" sz="2000" u="sng" dirty="0"/>
              <a:t>imprisonment for a term of not less than 2 years</a:t>
            </a:r>
            <a:r>
              <a:rPr lang="en-SG" sz="2000" dirty="0"/>
              <a:t>.</a:t>
            </a:r>
          </a:p>
          <a:p>
            <a:endParaRPr lang="en-SG" sz="2000" dirty="0"/>
          </a:p>
          <a:p>
            <a:r>
              <a:rPr lang="en-SG" sz="2000" dirty="0"/>
              <a:t>Punishment: fine not exceeding $50,000 or to imprisonment for a term not exceeding 10 years or to both.</a:t>
            </a:r>
          </a:p>
          <a:p>
            <a:r>
              <a:rPr lang="en-GB" sz="2000" dirty="0"/>
              <a:t>The dominant consideration which would influence the sentence would be the nature and magnitude of the crime intended and the resultant damage and loss. Unless the value of the property was low or the hurt minor, the offence would generally warrant a custodial sentence (imprisonment).</a:t>
            </a:r>
            <a:endParaRPr lang="en-SG" sz="2000" dirty="0"/>
          </a:p>
          <a:p>
            <a:endParaRPr lang="en-SG" sz="2200" dirty="0"/>
          </a:p>
        </p:txBody>
      </p:sp>
      <p:sp>
        <p:nvSpPr>
          <p:cNvPr id="11266" name="Slide Number Placeholder 3"/>
          <p:cNvSpPr>
            <a:spLocks noGrp="1"/>
          </p:cNvSpPr>
          <p:nvPr>
            <p:ph type="sldNum" sz="quarter" idx="10"/>
          </p:nvPr>
        </p:nvSpPr>
        <p:spPr>
          <a:noFill/>
        </p:spPr>
        <p:txBody>
          <a:bodyPr/>
          <a:lstStyle/>
          <a:p>
            <a:fld id="{B31B07F2-C4F0-42EB-AFEF-8B92631826D8}" type="slidenum">
              <a:rPr lang="en-GB"/>
              <a:pPr/>
              <a:t>16</a:t>
            </a:fld>
            <a:endParaRPr lang="en-GB"/>
          </a:p>
        </p:txBody>
      </p:sp>
      <p:sp>
        <p:nvSpPr>
          <p:cNvPr id="11269" name="Line 11"/>
          <p:cNvSpPr>
            <a:spLocks noChangeShapeType="1"/>
          </p:cNvSpPr>
          <p:nvPr/>
        </p:nvSpPr>
        <p:spPr bwMode="auto">
          <a:xfrm>
            <a:off x="5715000" y="2834636"/>
            <a:ext cx="533400" cy="381001"/>
          </a:xfrm>
          <a:prstGeom prst="line">
            <a:avLst/>
          </a:prstGeom>
          <a:noFill/>
          <a:ln w="19050">
            <a:solidFill>
              <a:schemeClr val="accent2">
                <a:lumMod val="50000"/>
              </a:schemeClr>
            </a:solidFill>
            <a:round/>
            <a:headEnd/>
            <a:tailEnd type="triangle" w="med" len="med"/>
          </a:ln>
        </p:spPr>
        <p:txBody>
          <a:bodyPr wrap="none"/>
          <a:lstStyle/>
          <a:p>
            <a:endParaRPr lang="en-SG" dirty="0">
              <a:latin typeface="Arial" panose="020B0604020202020204" pitchFamily="34" charset="0"/>
            </a:endParaRPr>
          </a:p>
        </p:txBody>
      </p:sp>
      <p:sp>
        <p:nvSpPr>
          <p:cNvPr id="6" name="Rounded Rectangle 5"/>
          <p:cNvSpPr/>
          <p:nvPr/>
        </p:nvSpPr>
        <p:spPr bwMode="auto">
          <a:xfrm>
            <a:off x="152400" y="1485032"/>
            <a:ext cx="8839200" cy="381001"/>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9"/>
          <p:cNvSpPr>
            <a:spLocks noGrp="1" noChangeArrowheads="1"/>
          </p:cNvSpPr>
          <p:nvPr>
            <p:ph type="title"/>
          </p:nvPr>
        </p:nvSpPr>
        <p:spPr>
          <a:xfrm>
            <a:off x="762000" y="197846"/>
            <a:ext cx="7315200" cy="1143000"/>
          </a:xfrm>
        </p:spPr>
        <p:txBody>
          <a:bodyPr/>
          <a:lstStyle/>
          <a:p>
            <a:pPr eaLnBrk="1" hangingPunct="1"/>
            <a:r>
              <a:rPr lang="en-US" sz="2800" dirty="0"/>
              <a:t>Section 4 – Access with Intent to Commit or Facilitate Commission of Offence</a:t>
            </a:r>
            <a:endParaRPr lang="en-GB" sz="2800" dirty="0"/>
          </a:p>
        </p:txBody>
      </p:sp>
      <p:sp>
        <p:nvSpPr>
          <p:cNvPr id="11266" name="Slide Number Placeholder 3"/>
          <p:cNvSpPr>
            <a:spLocks noGrp="1"/>
          </p:cNvSpPr>
          <p:nvPr>
            <p:ph type="sldNum" sz="quarter" idx="10"/>
          </p:nvPr>
        </p:nvSpPr>
        <p:spPr>
          <a:noFill/>
        </p:spPr>
        <p:txBody>
          <a:bodyPr/>
          <a:lstStyle/>
          <a:p>
            <a:fld id="{B31B07F2-C4F0-42EB-AFEF-8B92631826D8}" type="slidenum">
              <a:rPr lang="en-GB"/>
              <a:pPr/>
              <a:t>17</a:t>
            </a:fld>
            <a:endParaRPr lang="en-GB"/>
          </a:p>
        </p:txBody>
      </p:sp>
      <p:sp>
        <p:nvSpPr>
          <p:cNvPr id="2" name="TextBox 1">
            <a:extLst>
              <a:ext uri="{FF2B5EF4-FFF2-40B4-BE49-F238E27FC236}">
                <a16:creationId xmlns:a16="http://schemas.microsoft.com/office/drawing/2014/main" id="{E2244F44-5E6A-4012-AA2A-B94BD766E6AB}"/>
              </a:ext>
            </a:extLst>
          </p:cNvPr>
          <p:cNvSpPr txBox="1"/>
          <p:nvPr/>
        </p:nvSpPr>
        <p:spPr>
          <a:xfrm>
            <a:off x="187776" y="1600200"/>
            <a:ext cx="8270424" cy="3933384"/>
          </a:xfrm>
          <a:prstGeom prst="rect">
            <a:avLst/>
          </a:prstGeom>
          <a:noFill/>
        </p:spPr>
        <p:txBody>
          <a:bodyPr wrap="square" rtlCol="0">
            <a:spAutoFit/>
          </a:bodyPr>
          <a:lstStyle/>
          <a:p>
            <a:pPr marL="342900" indent="-342900" algn="just"/>
            <a:r>
              <a:rPr lang="en-US" sz="2400" dirty="0">
                <a:latin typeface="Arial" panose="020B0604020202020204" pitchFamily="34" charset="0"/>
                <a:cs typeface="Arial" panose="020B0604020202020204" pitchFamily="34" charset="0"/>
              </a:rPr>
              <a:t>Similar to Section 3 but targeted at persons who use computer to secure access in order to commit a further offence and this offence must be one of those listed under Section 4(2).</a:t>
            </a:r>
          </a:p>
          <a:p>
            <a:pPr marL="342900" indent="-342900" algn="just"/>
            <a:endParaRPr lang="en-US" sz="2400" dirty="0">
              <a:latin typeface="Arial" panose="020B0604020202020204" pitchFamily="34" charset="0"/>
              <a:cs typeface="Arial" panose="020B0604020202020204" pitchFamily="34" charset="0"/>
            </a:endParaRPr>
          </a:p>
          <a:p>
            <a:pPr marL="342900" indent="-342900" algn="just"/>
            <a:r>
              <a:rPr lang="en-US" sz="2400" dirty="0">
                <a:latin typeface="Arial" panose="020B0604020202020204" pitchFamily="34" charset="0"/>
                <a:cs typeface="Arial" panose="020B0604020202020204" pitchFamily="34" charset="0"/>
              </a:rPr>
              <a:t>For instance if hacker obtained unauthorized access to websites containing credit card details for fun, he is likely to be caught under Section 3. If the hacker had gone shopping with those credit cards thereafter, he would be caught under Section 4 as well.  </a:t>
            </a:r>
          </a:p>
        </p:txBody>
      </p:sp>
    </p:spTree>
    <p:extLst>
      <p:ext uri="{BB962C8B-B14F-4D97-AF65-F5344CB8AC3E}">
        <p14:creationId xmlns:p14="http://schemas.microsoft.com/office/powerpoint/2010/main" val="349071619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17"/>
          <p:cNvSpPr>
            <a:spLocks noGrp="1" noChangeArrowheads="1"/>
          </p:cNvSpPr>
          <p:nvPr>
            <p:ph type="title"/>
          </p:nvPr>
        </p:nvSpPr>
        <p:spPr/>
        <p:txBody>
          <a:bodyPr/>
          <a:lstStyle/>
          <a:p>
            <a:pPr eaLnBrk="1" hangingPunct="1"/>
            <a:r>
              <a:rPr lang="en-US" sz="3200" u="sng" dirty="0" err="1">
                <a:cs typeface="Arial" panose="020B0604020202020204" pitchFamily="34" charset="0"/>
              </a:rPr>
              <a:t>Ooi</a:t>
            </a:r>
            <a:r>
              <a:rPr lang="en-US" sz="3200" u="sng" dirty="0">
                <a:cs typeface="Arial" panose="020B0604020202020204" pitchFamily="34" charset="0"/>
              </a:rPr>
              <a:t> May Ling Irene Maria v </a:t>
            </a:r>
            <a:r>
              <a:rPr lang="en-US" sz="3200" u="sng" dirty="0" err="1">
                <a:cs typeface="Arial" panose="020B0604020202020204" pitchFamily="34" charset="0"/>
              </a:rPr>
              <a:t>PP</a:t>
            </a:r>
            <a:r>
              <a:rPr lang="en-US" sz="3200" u="sng" dirty="0">
                <a:cs typeface="Arial" panose="020B0604020202020204" pitchFamily="34" charset="0"/>
              </a:rPr>
              <a:t> (1998)</a:t>
            </a:r>
            <a:endParaRPr lang="en-GB" sz="3200" u="sng" dirty="0"/>
          </a:p>
        </p:txBody>
      </p:sp>
      <p:sp>
        <p:nvSpPr>
          <p:cNvPr id="34834" name="Rectangle 18"/>
          <p:cNvSpPr>
            <a:spLocks noGrp="1" noChangeArrowheads="1"/>
          </p:cNvSpPr>
          <p:nvPr>
            <p:ph idx="1"/>
          </p:nvPr>
        </p:nvSpPr>
        <p:spPr/>
        <p:txBody>
          <a:bodyPr/>
          <a:lstStyle/>
          <a:p>
            <a:pPr eaLnBrk="1" hangingPunct="1">
              <a:buFontTx/>
              <a:buNone/>
            </a:pPr>
            <a:r>
              <a:rPr lang="en-US" sz="2800" dirty="0">
                <a:cs typeface="Arial" panose="020B0604020202020204" pitchFamily="34" charset="0"/>
              </a:rPr>
              <a:t> </a:t>
            </a:r>
          </a:p>
          <a:p>
            <a:pPr eaLnBrk="1" hangingPunct="1">
              <a:buFontTx/>
              <a:buNone/>
            </a:pPr>
            <a:endParaRPr lang="en-US" sz="2800" dirty="0"/>
          </a:p>
          <a:p>
            <a:pPr eaLnBrk="1" hangingPunct="1"/>
            <a:endParaRPr lang="en-US" sz="2800" dirty="0"/>
          </a:p>
          <a:p>
            <a:pPr lvl="1" eaLnBrk="1" hangingPunct="1"/>
            <a:endParaRPr lang="en-US" sz="2800" dirty="0"/>
          </a:p>
        </p:txBody>
      </p:sp>
      <p:sp>
        <p:nvSpPr>
          <p:cNvPr id="12290" name="Slide Number Placeholder 3"/>
          <p:cNvSpPr>
            <a:spLocks noGrp="1"/>
          </p:cNvSpPr>
          <p:nvPr>
            <p:ph type="sldNum" sz="quarter" idx="10"/>
          </p:nvPr>
        </p:nvSpPr>
        <p:spPr>
          <a:noFill/>
        </p:spPr>
        <p:txBody>
          <a:bodyPr/>
          <a:lstStyle/>
          <a:p>
            <a:fld id="{808DFEA6-79A9-4357-AE0A-1722E2860F3A}" type="slidenum">
              <a:rPr lang="en-GB"/>
              <a:pPr/>
              <a:t>18</a:t>
            </a:fld>
            <a:endParaRPr lang="en-GB"/>
          </a:p>
        </p:txBody>
      </p:sp>
      <p:sp>
        <p:nvSpPr>
          <p:cNvPr id="34835" name="Text Box 19"/>
          <p:cNvSpPr txBox="1">
            <a:spLocks noChangeArrowheads="1"/>
          </p:cNvSpPr>
          <p:nvPr/>
        </p:nvSpPr>
        <p:spPr bwMode="auto">
          <a:xfrm>
            <a:off x="457200" y="1447800"/>
            <a:ext cx="8077200" cy="4339650"/>
          </a:xfrm>
          <a:prstGeom prst="rect">
            <a:avLst/>
          </a:prstGeom>
          <a:noFill/>
          <a:ln w="9525">
            <a:noFill/>
            <a:miter lim="800000"/>
            <a:headEnd/>
            <a:tailEnd/>
          </a:ln>
        </p:spPr>
        <p:txBody>
          <a:bodyPr>
            <a:spAutoFit/>
          </a:bodyPr>
          <a:lstStyle/>
          <a:p>
            <a:pPr marL="342900" indent="-342900" algn="just">
              <a:spcBef>
                <a:spcPct val="50000"/>
              </a:spcBef>
            </a:pPr>
            <a:r>
              <a:rPr lang="en-US" sz="2400" dirty="0">
                <a:latin typeface="Arial" panose="020B0604020202020204" pitchFamily="34" charset="0"/>
                <a:cs typeface="Arial" panose="020B0604020202020204" pitchFamily="34" charset="0"/>
              </a:rPr>
              <a:t>Maria was a bank clerk.</a:t>
            </a:r>
          </a:p>
          <a:p>
            <a:pPr marL="342900" indent="-342900" algn="just">
              <a:spcBef>
                <a:spcPct val="50000"/>
              </a:spcBef>
            </a:pPr>
            <a:r>
              <a:rPr lang="en-US" sz="2400" dirty="0">
                <a:latin typeface="Arial" panose="020B0604020202020204" pitchFamily="34" charset="0"/>
                <a:cs typeface="Arial" panose="020B0604020202020204" pitchFamily="34" charset="0"/>
              </a:rPr>
              <a:t>Maria </a:t>
            </a:r>
            <a:r>
              <a:rPr lang="en-US" sz="2400" dirty="0" err="1">
                <a:latin typeface="Arial" panose="020B0604020202020204" pitchFamily="34" charset="0"/>
                <a:cs typeface="Arial" panose="020B0604020202020204" pitchFamily="34" charset="0"/>
              </a:rPr>
              <a:t>authorised</a:t>
            </a:r>
            <a:r>
              <a:rPr lang="en-US" sz="2400" dirty="0">
                <a:latin typeface="Arial" panose="020B0604020202020204" pitchFamily="34" charset="0"/>
                <a:cs typeface="Arial" panose="020B0604020202020204" pitchFamily="34" charset="0"/>
              </a:rPr>
              <a:t> an internal cash transfer of about S$36,000 (US$22,502.30) from the bank account to her personal saving account with the bank.</a:t>
            </a:r>
          </a:p>
          <a:p>
            <a:pPr marL="342900" indent="-342900" algn="just">
              <a:spcBef>
                <a:spcPct val="50000"/>
              </a:spcBef>
            </a:pPr>
            <a:r>
              <a:rPr lang="en-US" sz="2400" dirty="0">
                <a:latin typeface="Arial" panose="020B0604020202020204" pitchFamily="34" charset="0"/>
                <a:cs typeface="Arial" panose="020B0604020202020204" pitchFamily="34" charset="0"/>
              </a:rPr>
              <a:t>Maria has therefore unlawfully accessed the computer system AND to illegally transfer the monies.</a:t>
            </a:r>
          </a:p>
          <a:p>
            <a:pPr marL="342900" indent="-342900" algn="just">
              <a:spcBef>
                <a:spcPct val="50000"/>
              </a:spcBef>
            </a:pPr>
            <a:r>
              <a:rPr lang="en-US" sz="2400" u="sng" dirty="0">
                <a:latin typeface="Arial" panose="020B0604020202020204" pitchFamily="34" charset="0"/>
                <a:cs typeface="Arial" panose="020B0604020202020204" pitchFamily="34" charset="0"/>
              </a:rPr>
              <a:t>Judgment by District Court:-</a:t>
            </a:r>
          </a:p>
          <a:p>
            <a:pPr lvl="1" algn="just">
              <a:spcBef>
                <a:spcPct val="50000"/>
              </a:spcBef>
              <a:buNone/>
            </a:pPr>
            <a:r>
              <a:rPr lang="en-US" sz="2400" dirty="0">
                <a:latin typeface="Arial" panose="020B0604020202020204" pitchFamily="34" charset="0"/>
                <a:cs typeface="Arial" panose="020B0604020202020204" pitchFamily="34" charset="0"/>
              </a:rPr>
              <a:t>12 months imprisonment</a:t>
            </a:r>
          </a:p>
          <a:p>
            <a:pPr>
              <a:spcBef>
                <a:spcPct val="50000"/>
              </a:spcBef>
              <a:buFontTx/>
              <a:buNone/>
            </a:pPr>
            <a:endParaRPr lang="en-US" sz="2400"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808DFEA6-79A9-4357-AE0A-1722E2860F3A}" type="slidenum">
              <a:rPr lang="en-GB"/>
              <a:pPr/>
              <a:t>19</a:t>
            </a:fld>
            <a:endParaRPr lang="en-GB" dirty="0"/>
          </a:p>
        </p:txBody>
      </p:sp>
      <p:sp>
        <p:nvSpPr>
          <p:cNvPr id="12291" name="Rectangle 17"/>
          <p:cNvSpPr>
            <a:spLocks noGrp="1" noChangeArrowheads="1"/>
          </p:cNvSpPr>
          <p:nvPr>
            <p:ph type="title"/>
          </p:nvPr>
        </p:nvSpPr>
        <p:spPr>
          <a:xfrm>
            <a:off x="685800" y="533400"/>
            <a:ext cx="7772400" cy="838200"/>
          </a:xfrm>
        </p:spPr>
        <p:txBody>
          <a:bodyPr/>
          <a:lstStyle/>
          <a:p>
            <a:pPr eaLnBrk="1" hangingPunct="1"/>
            <a:r>
              <a:rPr lang="en-US" sz="3200" u="sng" dirty="0">
                <a:cs typeface="Arial" panose="020B0604020202020204" pitchFamily="34" charset="0"/>
              </a:rPr>
              <a:t>Ho </a:t>
            </a:r>
            <a:r>
              <a:rPr lang="en-US" sz="3200" u="sng" dirty="0" err="1">
                <a:cs typeface="Arial" panose="020B0604020202020204" pitchFamily="34" charset="0"/>
              </a:rPr>
              <a:t>Poh</a:t>
            </a:r>
            <a:r>
              <a:rPr lang="en-US" sz="3200" u="sng" dirty="0">
                <a:cs typeface="Arial" panose="020B0604020202020204" pitchFamily="34" charset="0"/>
              </a:rPr>
              <a:t> Leong Nelson v </a:t>
            </a:r>
            <a:r>
              <a:rPr lang="en-US" sz="3200" u="sng" dirty="0" err="1">
                <a:cs typeface="Arial" panose="020B0604020202020204" pitchFamily="34" charset="0"/>
              </a:rPr>
              <a:t>PP</a:t>
            </a:r>
            <a:r>
              <a:rPr lang="en-US" sz="3200" u="sng" dirty="0">
                <a:cs typeface="Arial" panose="020B0604020202020204" pitchFamily="34" charset="0"/>
              </a:rPr>
              <a:t> (2002)</a:t>
            </a:r>
            <a:br>
              <a:rPr lang="en-US" sz="3200" u="sng" dirty="0">
                <a:cs typeface="Arial" panose="020B0604020202020204" pitchFamily="34" charset="0"/>
              </a:rPr>
            </a:br>
            <a:endParaRPr lang="en-GB" sz="3200" u="sng" dirty="0"/>
          </a:p>
        </p:txBody>
      </p:sp>
      <p:sp>
        <p:nvSpPr>
          <p:cNvPr id="2" name="Content Placeholder 1"/>
          <p:cNvSpPr>
            <a:spLocks noGrp="1"/>
          </p:cNvSpPr>
          <p:nvPr>
            <p:ph idx="1"/>
          </p:nvPr>
        </p:nvSpPr>
        <p:spPr>
          <a:xfrm>
            <a:off x="457200" y="1600200"/>
            <a:ext cx="8229600" cy="2317922"/>
          </a:xfrm>
        </p:spPr>
        <p:txBody>
          <a:bodyPr/>
          <a:lstStyle/>
          <a:p>
            <a:pPr>
              <a:spcBef>
                <a:spcPct val="50000"/>
              </a:spcBef>
            </a:pPr>
            <a:r>
              <a:rPr lang="en-US" sz="2400" kern="1200" dirty="0">
                <a:latin typeface="Arial" panose="020B0604020202020204" pitchFamily="34" charset="0"/>
                <a:cs typeface="Arial" panose="020B0604020202020204" pitchFamily="34" charset="0"/>
              </a:rPr>
              <a:t>Nelson gained </a:t>
            </a:r>
            <a:r>
              <a:rPr lang="en-US" sz="2400" kern="1200" dirty="0" err="1">
                <a:latin typeface="Arial" panose="020B0604020202020204" pitchFamily="34" charset="0"/>
                <a:cs typeface="Arial" panose="020B0604020202020204" pitchFamily="34" charset="0"/>
              </a:rPr>
              <a:t>unauthorised</a:t>
            </a:r>
            <a:r>
              <a:rPr lang="en-US" sz="2400" kern="1200" dirty="0">
                <a:latin typeface="Arial" panose="020B0604020202020204" pitchFamily="34" charset="0"/>
                <a:cs typeface="Arial" panose="020B0604020202020204" pitchFamily="34" charset="0"/>
              </a:rPr>
              <a:t> access to the computer server of DBS Internet Banking Service.</a:t>
            </a:r>
          </a:p>
          <a:p>
            <a:pPr>
              <a:spcBef>
                <a:spcPct val="50000"/>
              </a:spcBef>
            </a:pPr>
            <a:r>
              <a:rPr lang="en-US" sz="2400" kern="1200" dirty="0">
                <a:latin typeface="Arial" panose="020B0604020202020204" pitchFamily="34" charset="0"/>
                <a:cs typeface="Arial" panose="020B0604020202020204" pitchFamily="34" charset="0"/>
              </a:rPr>
              <a:t>Nelson unlawfully transferred $2,200.</a:t>
            </a:r>
          </a:p>
          <a:p>
            <a:pPr>
              <a:spcBef>
                <a:spcPct val="50000"/>
              </a:spcBef>
            </a:pPr>
            <a:r>
              <a:rPr lang="en-US" sz="2400" kern="1200" dirty="0">
                <a:latin typeface="Arial" panose="020B0604020202020204" pitchFamily="34" charset="0"/>
                <a:cs typeface="Arial" panose="020B0604020202020204" pitchFamily="34" charset="0"/>
              </a:rPr>
              <a:t>Court found him guilty under S4(1) of the Computer Misuse Act.</a:t>
            </a:r>
          </a:p>
          <a:p>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74069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5791200" cy="1143000"/>
          </a:xfrm>
          <a:solidFill>
            <a:schemeClr val="accent6"/>
          </a:solidFill>
        </p:spPr>
        <p:txBody>
          <a:bodyPr/>
          <a:lstStyle/>
          <a:p>
            <a:r>
              <a:rPr lang="en-SG" dirty="0"/>
              <a:t>Learning Objectives</a:t>
            </a:r>
          </a:p>
        </p:txBody>
      </p:sp>
      <p:sp>
        <p:nvSpPr>
          <p:cNvPr id="3" name="Content Placeholder 2"/>
          <p:cNvSpPr>
            <a:spLocks noGrp="1"/>
          </p:cNvSpPr>
          <p:nvPr>
            <p:ph idx="1"/>
          </p:nvPr>
        </p:nvSpPr>
        <p:spPr>
          <a:xfrm>
            <a:off x="762000" y="1780105"/>
            <a:ext cx="7772400" cy="4114800"/>
          </a:xfrm>
        </p:spPr>
        <p:txBody>
          <a:bodyPr/>
          <a:lstStyle/>
          <a:p>
            <a:r>
              <a:rPr lang="en-SG" sz="3200" dirty="0">
                <a:latin typeface="Arial" panose="020B0604020202020204" pitchFamily="34" charset="0"/>
                <a:cs typeface="Arial" panose="020B0604020202020204" pitchFamily="34" charset="0"/>
              </a:rPr>
              <a:t>Describe the Computer Misuse Act </a:t>
            </a:r>
            <a:r>
              <a:rPr lang="en-SG" sz="3200" dirty="0" err="1">
                <a:latin typeface="Arial" panose="020B0604020202020204" pitchFamily="34" charset="0"/>
                <a:cs typeface="Arial" panose="020B0604020202020204" pitchFamily="34" charset="0"/>
              </a:rPr>
              <a:t>Chpt</a:t>
            </a:r>
            <a:r>
              <a:rPr lang="en-SG" sz="3200" dirty="0">
                <a:latin typeface="Arial" panose="020B0604020202020204" pitchFamily="34" charset="0"/>
                <a:cs typeface="Arial" panose="020B0604020202020204" pitchFamily="34" charset="0"/>
              </a:rPr>
              <a:t> 50A (“CMA”)</a:t>
            </a:r>
          </a:p>
          <a:p>
            <a:r>
              <a:rPr lang="en-SG" sz="3200" dirty="0">
                <a:latin typeface="Arial" panose="020B0604020202020204" pitchFamily="34" charset="0"/>
                <a:cs typeface="Arial" panose="020B0604020202020204" pitchFamily="34" charset="0"/>
              </a:rPr>
              <a:t>Understand the various interpretations in CMA</a:t>
            </a:r>
          </a:p>
          <a:p>
            <a:r>
              <a:rPr lang="en-SG" sz="3200" dirty="0">
                <a:latin typeface="Arial" panose="020B0604020202020204" pitchFamily="34" charset="0"/>
                <a:cs typeface="Arial" panose="020B0604020202020204" pitchFamily="34" charset="0"/>
              </a:rPr>
              <a:t>Evaluate the offences under CMA</a:t>
            </a:r>
          </a:p>
          <a:p>
            <a:r>
              <a:rPr lang="en-SG" sz="3200" dirty="0">
                <a:latin typeface="Arial" panose="020B0604020202020204" pitchFamily="34" charset="0"/>
                <a:cs typeface="Arial" panose="020B0604020202020204" pitchFamily="34" charset="0"/>
              </a:rPr>
              <a:t>Describe the territorial scope of CMA</a:t>
            </a:r>
          </a:p>
          <a:p>
            <a:r>
              <a:rPr lang="en-SG" sz="3200" dirty="0">
                <a:latin typeface="Arial" panose="020B0604020202020204" pitchFamily="34" charset="0"/>
                <a:cs typeface="Arial" panose="020B0604020202020204" pitchFamily="34" charset="0"/>
              </a:rPr>
              <a:t>Evaluate the mitigating factors for criminal offences</a:t>
            </a:r>
          </a:p>
          <a:p>
            <a:pPr algn="l"/>
            <a:endParaRPr lang="en-S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50448D65-9E27-432B-AB68-7526389AA63A}" type="slidenum">
              <a:rPr lang="en-GB" smtClean="0"/>
              <a:pPr>
                <a:defRPr/>
              </a:pPr>
              <a:t>2</a:t>
            </a:fld>
            <a:endParaRPr lang="en-GB" dirty="0"/>
          </a:p>
        </p:txBody>
      </p:sp>
    </p:spTree>
    <p:extLst>
      <p:ext uri="{BB962C8B-B14F-4D97-AF65-F5344CB8AC3E}">
        <p14:creationId xmlns:p14="http://schemas.microsoft.com/office/powerpoint/2010/main" val="99274470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808DFEA6-79A9-4357-AE0A-1722E2860F3A}" type="slidenum">
              <a:rPr lang="en-GB"/>
              <a:pPr/>
              <a:t>20</a:t>
            </a:fld>
            <a:endParaRPr lang="en-GB" dirty="0"/>
          </a:p>
        </p:txBody>
      </p:sp>
      <p:sp>
        <p:nvSpPr>
          <p:cNvPr id="12291" name="Rectangle 17"/>
          <p:cNvSpPr>
            <a:spLocks noGrp="1" noChangeArrowheads="1"/>
          </p:cNvSpPr>
          <p:nvPr>
            <p:ph type="title"/>
          </p:nvPr>
        </p:nvSpPr>
        <p:spPr>
          <a:xfrm>
            <a:off x="762000" y="338278"/>
            <a:ext cx="5791200" cy="838200"/>
          </a:xfrm>
        </p:spPr>
        <p:txBody>
          <a:bodyPr/>
          <a:lstStyle/>
          <a:p>
            <a:pPr eaLnBrk="1" hangingPunct="1"/>
            <a:r>
              <a:rPr lang="en-US" sz="3200" u="sng" dirty="0">
                <a:cs typeface="Arial" panose="020B0604020202020204" pitchFamily="34" charset="0"/>
              </a:rPr>
              <a:t>PP v Ricky </a:t>
            </a:r>
            <a:r>
              <a:rPr lang="en-US" sz="3200" u="sng" dirty="0" err="1">
                <a:cs typeface="Arial" panose="020B0604020202020204" pitchFamily="34" charset="0"/>
              </a:rPr>
              <a:t>Widjaja</a:t>
            </a:r>
            <a:r>
              <a:rPr lang="en-US" sz="3200" u="sng" dirty="0">
                <a:cs typeface="Arial" panose="020B0604020202020204" pitchFamily="34" charset="0"/>
              </a:rPr>
              <a:t> (2015)</a:t>
            </a:r>
            <a:br>
              <a:rPr lang="en-US" sz="3200" dirty="0">
                <a:cs typeface="Arial" panose="020B0604020202020204" pitchFamily="34" charset="0"/>
              </a:rPr>
            </a:br>
            <a:endParaRPr lang="en-GB" sz="3200" u="sng" dirty="0"/>
          </a:p>
        </p:txBody>
      </p:sp>
      <p:sp>
        <p:nvSpPr>
          <p:cNvPr id="3" name="Rectangle 2">
            <a:extLst>
              <a:ext uri="{FF2B5EF4-FFF2-40B4-BE49-F238E27FC236}">
                <a16:creationId xmlns:a16="http://schemas.microsoft.com/office/drawing/2014/main" id="{EC339A50-DBE2-4910-8EA4-73A79D7A8732}"/>
              </a:ext>
            </a:extLst>
          </p:cNvPr>
          <p:cNvSpPr/>
          <p:nvPr/>
        </p:nvSpPr>
        <p:spPr>
          <a:xfrm>
            <a:off x="405653" y="1094994"/>
            <a:ext cx="8332694" cy="5328831"/>
          </a:xfrm>
          <a:prstGeom prst="rect">
            <a:avLst/>
          </a:prstGeom>
        </p:spPr>
        <p:txBody>
          <a:bodyPr wrap="square">
            <a:spAutoFit/>
          </a:bodyPr>
          <a:lstStyle/>
          <a:p>
            <a:pPr marL="285750" indent="-285750">
              <a:lnSpc>
                <a:spcPts val="1725"/>
              </a:lnSpc>
              <a:spcBef>
                <a:spcPts val="0"/>
              </a:spcBef>
              <a:spcAft>
                <a:spcPts val="800"/>
              </a:spcAft>
            </a:pPr>
            <a:endParaRPr lang="en-SG" sz="2000" dirty="0">
              <a:latin typeface="Arial" panose="020B0604020202020204" pitchFamily="34" charset="0"/>
              <a:ea typeface="DengXian" panose="02010600030101010101" pitchFamily="2" charset="-122"/>
              <a:cs typeface="Arial" panose="020B0604020202020204" pitchFamily="34" charset="0"/>
            </a:endParaRPr>
          </a:p>
          <a:p>
            <a:pPr marL="285750" indent="-285750" algn="just">
              <a:lnSpc>
                <a:spcPct val="107000"/>
              </a:lnSpc>
              <a:spcBef>
                <a:spcPts val="0"/>
              </a:spcBef>
              <a:spcAft>
                <a:spcPts val="0"/>
              </a:spcAft>
              <a:tabLst>
                <a:tab pos="457200" algn="l"/>
              </a:tabLst>
            </a:pPr>
            <a:r>
              <a:rPr lang="en-SG"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Widjaja</a:t>
            </a: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was a sports betting trader with Singapore Pools. One of the accused’s roles as a sports betting trader was to balance the supply and demand for opposite sides of a bet through adjustment of the odds. </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The accused and his accomplice hatched a plan to misuse their access to Singapore Pools’ computer systems to adjust the odds in their favour for brief moments in order to place risk-free bets.</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As a result of their offences, they made a net profit of S$198,500. The accused pleaded guilty to 13 charges under section 4(3) read with section 10(1) of the Computer Misuse Act. </a:t>
            </a:r>
            <a:endParaRPr lang="en-SG" sz="2000" dirty="0">
              <a:latin typeface="Arial" panose="020B0604020202020204" pitchFamily="34" charset="0"/>
              <a:ea typeface="DengXian" panose="02010600030101010101" pitchFamily="2" charset="-122"/>
              <a:cs typeface="Arial" panose="020B0604020202020204" pitchFamily="34" charset="0"/>
            </a:endParaRP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The accused had conspired with another to commit the offences for (a) financial gain and (b) harm was caused to his employer, Singapore Pools, as it caused a “</a:t>
            </a:r>
            <a:r>
              <a:rPr lang="en-SG" sz="2000" i="1" dirty="0">
                <a:solidFill>
                  <a:srgbClr val="000000"/>
                </a:solidFill>
                <a:latin typeface="Arial" panose="020B0604020202020204" pitchFamily="34" charset="0"/>
                <a:ea typeface="Times New Roman" panose="02020603050405020304" pitchFamily="18" charset="0"/>
                <a:cs typeface="Arial" panose="020B0604020202020204" pitchFamily="34" charset="0"/>
              </a:rPr>
              <a:t>loss in confidence in the integrity of Singapore Pools’ computer system</a:t>
            </a: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p>
          <a:p>
            <a:pPr marL="285750" indent="-285750" algn="just">
              <a:lnSpc>
                <a:spcPct val="107000"/>
              </a:lnSpc>
              <a:spcBef>
                <a:spcPts val="0"/>
              </a:spcBef>
              <a:spcAft>
                <a:spcPts val="0"/>
              </a:spcAft>
              <a:tabLst>
                <a:tab pos="457200" algn="l"/>
              </a:tabLst>
            </a:pPr>
            <a:r>
              <a:rPr lang="en-SG"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Sentenced to 4 years</a:t>
            </a:r>
          </a:p>
        </p:txBody>
      </p:sp>
      <p:sp>
        <p:nvSpPr>
          <p:cNvPr id="4" name="Rectangle 3">
            <a:extLst>
              <a:ext uri="{FF2B5EF4-FFF2-40B4-BE49-F238E27FC236}">
                <a16:creationId xmlns:a16="http://schemas.microsoft.com/office/drawing/2014/main" id="{926FEC6D-0275-42C9-8EC2-10ECC8CCB5EA}"/>
              </a:ext>
            </a:extLst>
          </p:cNvPr>
          <p:cNvSpPr/>
          <p:nvPr/>
        </p:nvSpPr>
        <p:spPr>
          <a:xfrm>
            <a:off x="228600" y="6363894"/>
            <a:ext cx="8915400" cy="307777"/>
          </a:xfrm>
          <a:prstGeom prst="rect">
            <a:avLst/>
          </a:prstGeom>
        </p:spPr>
        <p:txBody>
          <a:bodyPr wrap="square">
            <a:spAutoFit/>
          </a:bodyPr>
          <a:lstStyle/>
          <a:p>
            <a:pPr>
              <a:buNone/>
            </a:pPr>
            <a:r>
              <a:rPr lang="en-SG" sz="1400" dirty="0">
                <a:latin typeface="Arial" panose="020B0604020202020204" pitchFamily="34" charset="0"/>
                <a:hlinkClick r:id="rId2"/>
              </a:rPr>
              <a:t>https://www.straitstimes.com/singapore/courts-crime/ex-sports-betting-trader-who-tweaked-football-odds-jailed</a:t>
            </a:r>
            <a:endParaRPr lang="en-SG" sz="1400" dirty="0">
              <a:latin typeface="Arial" panose="020B060402020202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A94B-3E61-4DFB-AA36-17D504EEADF4}"/>
              </a:ext>
            </a:extLst>
          </p:cNvPr>
          <p:cNvSpPr>
            <a:spLocks noGrp="1"/>
          </p:cNvSpPr>
          <p:nvPr>
            <p:ph type="title"/>
          </p:nvPr>
        </p:nvSpPr>
        <p:spPr>
          <a:xfrm>
            <a:off x="304800" y="443925"/>
            <a:ext cx="8153400" cy="1143000"/>
          </a:xfrm>
        </p:spPr>
        <p:txBody>
          <a:bodyPr/>
          <a:lstStyle/>
          <a:p>
            <a:r>
              <a:rPr lang="en-US" sz="4000" dirty="0"/>
              <a:t>Recent Court Case</a:t>
            </a:r>
            <a:br>
              <a:rPr lang="en-US" dirty="0"/>
            </a:br>
            <a:endParaRPr lang="en-US" dirty="0"/>
          </a:p>
        </p:txBody>
      </p:sp>
      <p:sp>
        <p:nvSpPr>
          <p:cNvPr id="4" name="Slide Number Placeholder 3">
            <a:extLst>
              <a:ext uri="{FF2B5EF4-FFF2-40B4-BE49-F238E27FC236}">
                <a16:creationId xmlns:a16="http://schemas.microsoft.com/office/drawing/2014/main" id="{D028C1A3-2C48-4B73-9DE2-C979E16B4FDA}"/>
              </a:ext>
            </a:extLst>
          </p:cNvPr>
          <p:cNvSpPr>
            <a:spLocks noGrp="1"/>
          </p:cNvSpPr>
          <p:nvPr>
            <p:ph type="sldNum" sz="quarter" idx="10"/>
          </p:nvPr>
        </p:nvSpPr>
        <p:spPr/>
        <p:txBody>
          <a:bodyPr/>
          <a:lstStyle/>
          <a:p>
            <a:pPr>
              <a:defRPr/>
            </a:pPr>
            <a:fld id="{50448D65-9E27-432B-AB68-7526389AA63A}" type="slidenum">
              <a:rPr lang="en-GB" smtClean="0"/>
              <a:pPr>
                <a:defRPr/>
              </a:pPr>
              <a:t>21</a:t>
            </a:fld>
            <a:endParaRPr lang="en-GB"/>
          </a:p>
        </p:txBody>
      </p:sp>
      <p:sp>
        <p:nvSpPr>
          <p:cNvPr id="5" name="Content Placeholder 4">
            <a:extLst>
              <a:ext uri="{FF2B5EF4-FFF2-40B4-BE49-F238E27FC236}">
                <a16:creationId xmlns:a16="http://schemas.microsoft.com/office/drawing/2014/main" id="{5367A7EA-1893-464A-814E-1E00C80A2704}"/>
              </a:ext>
            </a:extLst>
          </p:cNvPr>
          <p:cNvSpPr>
            <a:spLocks noGrp="1"/>
          </p:cNvSpPr>
          <p:nvPr>
            <p:ph idx="1"/>
          </p:nvPr>
        </p:nvSpPr>
        <p:spPr>
          <a:xfrm>
            <a:off x="152400" y="5257800"/>
            <a:ext cx="8763000" cy="584775"/>
          </a:xfrm>
          <a:prstGeom prst="rect">
            <a:avLst/>
          </a:prstGeom>
        </p:spPr>
        <p:txBody>
          <a:bodyPr wrap="square">
            <a:spAutoFit/>
          </a:bodyPr>
          <a:lstStyle/>
          <a:p>
            <a:pPr marL="0" indent="0">
              <a:buNone/>
            </a:pPr>
            <a:r>
              <a:rPr lang="en-US" sz="1600" dirty="0">
                <a:hlinkClick r:id="rId2"/>
              </a:rPr>
              <a:t>https://www.straitstimes.com/singapore/courts-crime/man-on-trial-for-stealing-52000-from-girlfriend-after-moving-in-with-her</a:t>
            </a:r>
            <a:endParaRPr lang="en-US" sz="1600" dirty="0"/>
          </a:p>
        </p:txBody>
      </p:sp>
      <p:sp>
        <p:nvSpPr>
          <p:cNvPr id="6" name="TextBox 5">
            <a:extLst>
              <a:ext uri="{FF2B5EF4-FFF2-40B4-BE49-F238E27FC236}">
                <a16:creationId xmlns:a16="http://schemas.microsoft.com/office/drawing/2014/main" id="{138B13AF-41B7-439D-BE8F-121ACE51C45F}"/>
              </a:ext>
            </a:extLst>
          </p:cNvPr>
          <p:cNvSpPr txBox="1"/>
          <p:nvPr/>
        </p:nvSpPr>
        <p:spPr>
          <a:xfrm>
            <a:off x="1371600" y="1371600"/>
            <a:ext cx="6477000" cy="523220"/>
          </a:xfrm>
          <a:prstGeom prst="rect">
            <a:avLst/>
          </a:prstGeom>
          <a:noFill/>
        </p:spPr>
        <p:txBody>
          <a:bodyPr wrap="square" rtlCol="0">
            <a:spAutoFit/>
          </a:bodyPr>
          <a:lstStyle/>
          <a:p>
            <a:pPr>
              <a:buNone/>
            </a:pPr>
            <a:r>
              <a:rPr lang="en-US" dirty="0">
                <a:latin typeface="Arial" panose="020B0604020202020204" pitchFamily="34" charset="0"/>
              </a:rPr>
              <a:t>Man on trial for stealing from girlfriend</a:t>
            </a:r>
          </a:p>
        </p:txBody>
      </p:sp>
    </p:spTree>
    <p:extLst>
      <p:ext uri="{BB962C8B-B14F-4D97-AF65-F5344CB8AC3E}">
        <p14:creationId xmlns:p14="http://schemas.microsoft.com/office/powerpoint/2010/main" val="239359845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1029"/>
          <p:cNvSpPr>
            <a:spLocks noGrp="1" noChangeArrowheads="1"/>
          </p:cNvSpPr>
          <p:nvPr>
            <p:ph type="title"/>
          </p:nvPr>
        </p:nvSpPr>
        <p:spPr>
          <a:xfrm>
            <a:off x="0" y="0"/>
            <a:ext cx="7239000" cy="1143000"/>
          </a:xfrm>
        </p:spPr>
        <p:txBody>
          <a:bodyPr/>
          <a:lstStyle/>
          <a:p>
            <a:pPr eaLnBrk="1" hangingPunct="1"/>
            <a:r>
              <a:rPr lang="en-US" sz="3200" dirty="0"/>
              <a:t>Section 5 - </a:t>
            </a:r>
            <a:r>
              <a:rPr lang="en-US" sz="3200" dirty="0" err="1"/>
              <a:t>Unauthorised</a:t>
            </a:r>
            <a:r>
              <a:rPr lang="en-US" sz="3200" dirty="0"/>
              <a:t> Modification of Computer Material</a:t>
            </a:r>
            <a:endParaRPr lang="en-GB" sz="3200" dirty="0"/>
          </a:p>
        </p:txBody>
      </p:sp>
      <p:sp>
        <p:nvSpPr>
          <p:cNvPr id="148486" name="Rectangle 1030"/>
          <p:cNvSpPr>
            <a:spLocks noGrp="1" noChangeArrowheads="1"/>
          </p:cNvSpPr>
          <p:nvPr>
            <p:ph idx="1"/>
          </p:nvPr>
        </p:nvSpPr>
        <p:spPr>
          <a:xfrm>
            <a:off x="0" y="990600"/>
            <a:ext cx="9144000" cy="4114800"/>
          </a:xfrm>
        </p:spPr>
        <p:txBody>
          <a:bodyPr/>
          <a:lstStyle/>
          <a:p>
            <a:pPr marL="0" indent="0">
              <a:buNone/>
            </a:pPr>
            <a:r>
              <a:rPr lang="en-SG" sz="2200" b="1" dirty="0"/>
              <a:t>Unauthorised modification of computer material</a:t>
            </a:r>
          </a:p>
          <a:p>
            <a:r>
              <a:rPr lang="en-SG" sz="1700" b="1" dirty="0"/>
              <a:t>5.</a:t>
            </a:r>
            <a:r>
              <a:rPr lang="en-SG" sz="1700" dirty="0"/>
              <a:t> —(1)  Subject to subsection (2), any person who </a:t>
            </a:r>
            <a:r>
              <a:rPr lang="en-SG" sz="1700" b="1" u="sng" dirty="0"/>
              <a:t>does any act</a:t>
            </a:r>
            <a:r>
              <a:rPr lang="en-SG" sz="1700" dirty="0"/>
              <a:t> which </a:t>
            </a:r>
            <a:r>
              <a:rPr lang="en-SG" sz="1700" b="1" u="sng" dirty="0"/>
              <a:t>he knows</a:t>
            </a:r>
            <a:r>
              <a:rPr lang="en-SG" sz="1700" dirty="0"/>
              <a:t> will cause an </a:t>
            </a:r>
            <a:r>
              <a:rPr lang="en-SG" sz="1700" b="1" u="sng" dirty="0"/>
              <a:t>unauthorised modification</a:t>
            </a:r>
            <a:r>
              <a:rPr lang="en-SG" sz="1700" dirty="0"/>
              <a:t> </a:t>
            </a:r>
            <a:r>
              <a:rPr lang="en-SG" sz="1700" b="1" u="sng" dirty="0"/>
              <a:t>of the contents of any computer</a:t>
            </a:r>
            <a:r>
              <a:rPr lang="en-SG" sz="1700" dirty="0"/>
              <a:t> shall be guilty of an offence.</a:t>
            </a:r>
          </a:p>
          <a:p>
            <a:r>
              <a:rPr lang="en-SG" sz="1700" dirty="0"/>
              <a:t>(3)  For the purposes of this section, it is immaterial that the act in question is not directed at — (</a:t>
            </a:r>
            <a:r>
              <a:rPr lang="en-SG" sz="1700" i="1" dirty="0"/>
              <a:t>a</a:t>
            </a:r>
            <a:r>
              <a:rPr lang="en-SG" sz="1700" dirty="0"/>
              <a:t>) any particular program or data; (</a:t>
            </a:r>
            <a:r>
              <a:rPr lang="en-SG" sz="1700" i="1" dirty="0"/>
              <a:t>b</a:t>
            </a:r>
            <a:r>
              <a:rPr lang="en-SG" sz="1700" dirty="0"/>
              <a:t>) a program or data of any kind; or (</a:t>
            </a:r>
            <a:r>
              <a:rPr lang="en-SG" sz="1700" i="1" dirty="0"/>
              <a:t>c</a:t>
            </a:r>
            <a:r>
              <a:rPr lang="en-SG" sz="1700" dirty="0"/>
              <a:t>) a program or data held in any particular computer.</a:t>
            </a:r>
          </a:p>
          <a:p>
            <a:r>
              <a:rPr lang="en-SG" sz="1700" dirty="0"/>
              <a:t>(4) For the purposes of this section, it is immaterial whether an unauthorised modification is, or is intended to be, permanent or merely temporary.</a:t>
            </a:r>
            <a:endParaRPr lang="en-US" sz="1700" dirty="0"/>
          </a:p>
          <a:p>
            <a:endParaRPr lang="en-SG" sz="1700" dirty="0"/>
          </a:p>
          <a:p>
            <a:r>
              <a:rPr lang="en-SG" sz="1700" dirty="0"/>
              <a:t>First offence punishment: fine not exceeding $10,000 or to imprisonment for a term not exceeding 3 years or to both</a:t>
            </a:r>
          </a:p>
          <a:p>
            <a:r>
              <a:rPr lang="en-SG" sz="1700" dirty="0"/>
              <a:t>Subsequent offence punishment: fine not exceeding $20,000 or to imprisonment for a term not exceeding 5 years or to both.</a:t>
            </a:r>
          </a:p>
          <a:p>
            <a:r>
              <a:rPr lang="en-SG" sz="1700" dirty="0"/>
              <a:t>If damage is caused: fine not exceeding $50,000 or to imprisonment for a term not exceeding 7 years or to both.</a:t>
            </a:r>
          </a:p>
          <a:p>
            <a:r>
              <a:rPr lang="en-SG" sz="1700" dirty="0"/>
              <a:t>In assessing sentence, the main considerations would be the intent behind the modification, the extent of damages (if any), the kind of program or data modified, the potential mischief occasioned by the modification, and the difficulty in reinstating the program or data.</a:t>
            </a:r>
          </a:p>
        </p:txBody>
      </p:sp>
      <p:sp>
        <p:nvSpPr>
          <p:cNvPr id="13314" name="Slide Number Placeholder 3"/>
          <p:cNvSpPr>
            <a:spLocks noGrp="1"/>
          </p:cNvSpPr>
          <p:nvPr>
            <p:ph type="sldNum" sz="quarter" idx="10"/>
          </p:nvPr>
        </p:nvSpPr>
        <p:spPr>
          <a:xfrm>
            <a:off x="6553200" y="6172200"/>
            <a:ext cx="1905000" cy="457200"/>
          </a:xfrm>
          <a:noFill/>
        </p:spPr>
        <p:txBody>
          <a:bodyPr/>
          <a:lstStyle/>
          <a:p>
            <a:fld id="{7F0B9700-67E6-452D-8DD5-846ADD2EC23F}" type="slidenum">
              <a:rPr lang="en-GB"/>
              <a:pPr/>
              <a:t>22</a:t>
            </a:fld>
            <a:endParaRPr lang="en-GB"/>
          </a:p>
        </p:txBody>
      </p:sp>
      <p:sp>
        <p:nvSpPr>
          <p:cNvPr id="5" name="Rounded Rectangle 4"/>
          <p:cNvSpPr/>
          <p:nvPr/>
        </p:nvSpPr>
        <p:spPr bwMode="auto">
          <a:xfrm>
            <a:off x="19050" y="990600"/>
            <a:ext cx="6705600" cy="399472"/>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1029"/>
          <p:cNvSpPr>
            <a:spLocks noGrp="1" noChangeArrowheads="1"/>
          </p:cNvSpPr>
          <p:nvPr>
            <p:ph type="title"/>
          </p:nvPr>
        </p:nvSpPr>
        <p:spPr>
          <a:xfrm>
            <a:off x="838200" y="171450"/>
            <a:ext cx="7239000" cy="1143000"/>
          </a:xfrm>
        </p:spPr>
        <p:txBody>
          <a:bodyPr/>
          <a:lstStyle/>
          <a:p>
            <a:pPr eaLnBrk="1" hangingPunct="1"/>
            <a:r>
              <a:rPr lang="en-US" sz="3200" dirty="0"/>
              <a:t>Section 5 - </a:t>
            </a:r>
            <a:r>
              <a:rPr lang="en-US" sz="3200" dirty="0" err="1"/>
              <a:t>Unauthorised</a:t>
            </a:r>
            <a:r>
              <a:rPr lang="en-US" sz="3200" dirty="0"/>
              <a:t> Modification of Computer Material</a:t>
            </a:r>
            <a:endParaRPr lang="en-GB" sz="3200" dirty="0"/>
          </a:p>
        </p:txBody>
      </p:sp>
      <p:sp>
        <p:nvSpPr>
          <p:cNvPr id="148486" name="Rectangle 1030"/>
          <p:cNvSpPr>
            <a:spLocks noGrp="1" noChangeArrowheads="1"/>
          </p:cNvSpPr>
          <p:nvPr>
            <p:ph idx="1"/>
          </p:nvPr>
        </p:nvSpPr>
        <p:spPr>
          <a:xfrm>
            <a:off x="152400" y="1238250"/>
            <a:ext cx="8839200" cy="4114800"/>
          </a:xfrm>
        </p:spPr>
        <p:txBody>
          <a:bodyPr/>
          <a:lstStyle/>
          <a:p>
            <a:pPr>
              <a:buFontTx/>
              <a:buChar char="-"/>
            </a:pPr>
            <a:r>
              <a:rPr lang="en-SG" sz="2100" dirty="0"/>
              <a:t>The modification need not be permanent, even temporary modification if unauthorised, will subject perpetrator to liability under this section.</a:t>
            </a:r>
          </a:p>
          <a:p>
            <a:pPr>
              <a:buFontTx/>
              <a:buChar char="-"/>
            </a:pPr>
            <a:r>
              <a:rPr lang="en-SG" sz="2100" dirty="0"/>
              <a:t>Immaterial that the act in question is not directed at any particular program or data or a program or data held in any particular computer. E.g. a person who causes a computer virus to enter into circulation may be prosecuted under this section even though he may not have targeted any specific computer.</a:t>
            </a:r>
          </a:p>
          <a:p>
            <a:pPr>
              <a:buFontTx/>
              <a:buChar char="-"/>
            </a:pPr>
            <a:r>
              <a:rPr lang="en-SG" sz="2100" dirty="0"/>
              <a:t>The Court will pay particular attention to the motive and the consequences of the modification. </a:t>
            </a:r>
          </a:p>
          <a:p>
            <a:pPr>
              <a:buFontTx/>
              <a:buChar char="-"/>
            </a:pPr>
            <a:r>
              <a:rPr lang="en-SG" sz="2100" dirty="0"/>
              <a:t>Example of when a person may be charged under section 5:  where a person uses a debit card he found to make a purchase on eBay. He knew that by doing so, he would cause unauthorised modification to the contents of a computer namely the data stored in the bank’s servers such that the online purchase would be approved.</a:t>
            </a:r>
          </a:p>
          <a:p>
            <a:pPr>
              <a:buFontTx/>
              <a:buChar char="-"/>
            </a:pPr>
            <a:endParaRPr lang="en-SG" sz="2200" dirty="0"/>
          </a:p>
        </p:txBody>
      </p:sp>
      <p:sp>
        <p:nvSpPr>
          <p:cNvPr id="13314" name="Slide Number Placeholder 3"/>
          <p:cNvSpPr>
            <a:spLocks noGrp="1"/>
          </p:cNvSpPr>
          <p:nvPr>
            <p:ph type="sldNum" sz="quarter" idx="10"/>
          </p:nvPr>
        </p:nvSpPr>
        <p:spPr>
          <a:xfrm>
            <a:off x="6553200" y="6172200"/>
            <a:ext cx="1905000" cy="457200"/>
          </a:xfrm>
          <a:noFill/>
        </p:spPr>
        <p:txBody>
          <a:bodyPr/>
          <a:lstStyle/>
          <a:p>
            <a:fld id="{7F0B9700-67E6-452D-8DD5-846ADD2EC23F}" type="slidenum">
              <a:rPr lang="en-GB"/>
              <a:pPr/>
              <a:t>23</a:t>
            </a:fld>
            <a:endParaRPr lang="en-GB"/>
          </a:p>
        </p:txBody>
      </p:sp>
    </p:spTree>
    <p:extLst>
      <p:ext uri="{BB962C8B-B14F-4D97-AF65-F5344CB8AC3E}">
        <p14:creationId xmlns:p14="http://schemas.microsoft.com/office/powerpoint/2010/main" val="310013914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78309"/>
            <a:ext cx="7772400" cy="1143000"/>
          </a:xfrm>
        </p:spPr>
        <p:txBody>
          <a:bodyPr/>
          <a:lstStyle/>
          <a:p>
            <a:pPr eaLnBrk="1" hangingPunct="1"/>
            <a:r>
              <a:rPr lang="en-US" sz="3200" u="sng" dirty="0">
                <a:cs typeface="Arial" panose="020B0604020202020204" pitchFamily="34" charset="0"/>
              </a:rPr>
              <a:t>Lim </a:t>
            </a:r>
            <a:r>
              <a:rPr lang="en-US" sz="3200" u="sng" dirty="0" err="1">
                <a:cs typeface="Arial" panose="020B0604020202020204" pitchFamily="34" charset="0"/>
              </a:rPr>
              <a:t>ZhaoMing</a:t>
            </a:r>
            <a:r>
              <a:rPr lang="en-US" sz="3200" u="sng" dirty="0">
                <a:cs typeface="Arial" panose="020B0604020202020204" pitchFamily="34" charset="0"/>
              </a:rPr>
              <a:t> Edwin v PP (1999</a:t>
            </a:r>
            <a:r>
              <a:rPr lang="en-US" sz="3200" dirty="0">
                <a:cs typeface="Arial" panose="020B0604020202020204" pitchFamily="34" charset="0"/>
              </a:rPr>
              <a:t>)</a:t>
            </a:r>
            <a:endParaRPr lang="en-US" sz="3800" dirty="0">
              <a:cs typeface="Arial" panose="020B0604020202020204" pitchFamily="34" charset="0"/>
            </a:endParaRPr>
          </a:p>
        </p:txBody>
      </p:sp>
      <p:sp>
        <p:nvSpPr>
          <p:cNvPr id="210947" name="Rectangle 3"/>
          <p:cNvSpPr>
            <a:spLocks noGrp="1" noChangeArrowheads="1"/>
          </p:cNvSpPr>
          <p:nvPr>
            <p:ph idx="1"/>
          </p:nvPr>
        </p:nvSpPr>
        <p:spPr>
          <a:xfrm>
            <a:off x="304800" y="1052209"/>
            <a:ext cx="8458200" cy="4114800"/>
          </a:xfrm>
        </p:spPr>
        <p:txBody>
          <a:bodyPr/>
          <a:lstStyle/>
          <a:p>
            <a:pPr eaLnBrk="1" hangingPunct="1"/>
            <a:r>
              <a:rPr lang="en-US" sz="2000" dirty="0">
                <a:latin typeface="Arial" panose="020B0604020202020204" pitchFamily="34" charset="0"/>
                <a:cs typeface="Arial" panose="020B0604020202020204" pitchFamily="34" charset="0"/>
              </a:rPr>
              <a:t>Edwin was 18 years old at time of offence</a:t>
            </a:r>
          </a:p>
          <a:p>
            <a:pPr eaLnBrk="1" hangingPunct="1"/>
            <a:r>
              <a:rPr lang="en-US" sz="2000" dirty="0">
                <a:latin typeface="Arial" panose="020B0604020202020204" pitchFamily="34" charset="0"/>
                <a:cs typeface="Arial" panose="020B0604020202020204" pitchFamily="34" charset="0"/>
              </a:rPr>
              <a:t>S3(1) - Edwin secured access to data contained in the </a:t>
            </a:r>
            <a:r>
              <a:rPr lang="en-US" sz="2000" dirty="0" err="1">
                <a:latin typeface="Arial" panose="020B0604020202020204" pitchFamily="34" charset="0"/>
                <a:cs typeface="Arial" panose="020B0604020202020204" pitchFamily="34" charset="0"/>
              </a:rPr>
              <a:t>Mediacity</a:t>
            </a:r>
            <a:r>
              <a:rPr lang="en-US" sz="2000" dirty="0">
                <a:latin typeface="Arial" panose="020B0604020202020204" pitchFamily="34" charset="0"/>
                <a:cs typeface="Arial" panose="020B0604020202020204" pitchFamily="34" charset="0"/>
              </a:rPr>
              <a:t> website web server without the knowledge or authority of Multimedia Division of TCS (Television Corporation of Singapore)</a:t>
            </a:r>
          </a:p>
          <a:p>
            <a:pPr eaLnBrk="1" hangingPunct="1"/>
            <a:r>
              <a:rPr lang="en-US" sz="2000" dirty="0">
                <a:latin typeface="Arial" panose="020B0604020202020204" pitchFamily="34" charset="0"/>
                <a:cs typeface="Arial" panose="020B0604020202020204" pitchFamily="34" charset="0"/>
              </a:rPr>
              <a:t>S5(1) - With the unauthorized access, Edwin modified the homepage, </a:t>
            </a:r>
            <a:r>
              <a:rPr lang="en-US" sz="2000" dirty="0">
                <a:latin typeface="Arial" panose="020B0604020202020204" pitchFamily="34" charset="0"/>
                <a:cs typeface="Arial" panose="020B0604020202020204" pitchFamily="34" charset="0"/>
                <a:hlinkClick r:id="rId2"/>
              </a:rPr>
              <a:t>www.mediacity.com.sg</a:t>
            </a:r>
            <a:r>
              <a:rPr lang="en-US" sz="2000" dirty="0">
                <a:latin typeface="Arial" panose="020B0604020202020204" pitchFamily="34" charset="0"/>
                <a:cs typeface="Arial" panose="020B0604020202020204" pitchFamily="34" charset="0"/>
              </a:rPr>
              <a:t> to </a:t>
            </a:r>
            <a:r>
              <a:rPr lang="en-US" sz="2000" dirty="0">
                <a:latin typeface="Arial" panose="020B0604020202020204" pitchFamily="34" charset="0"/>
                <a:cs typeface="Arial" panose="020B0604020202020204" pitchFamily="34" charset="0"/>
                <a:hlinkClick r:id="rId3"/>
              </a:rPr>
              <a:t>www.mediashity.com.sg</a:t>
            </a:r>
            <a:r>
              <a:rPr lang="en-US" sz="2000" dirty="0">
                <a:latin typeface="Arial" panose="020B0604020202020204" pitchFamily="34" charset="0"/>
                <a:cs typeface="Arial" panose="020B0604020202020204" pitchFamily="34" charset="0"/>
              </a:rPr>
              <a:t> </a:t>
            </a:r>
          </a:p>
          <a:p>
            <a:pPr eaLnBrk="1" hangingPunct="1"/>
            <a:r>
              <a:rPr lang="en-US" sz="2000" dirty="0">
                <a:latin typeface="Arial" panose="020B0604020202020204" pitchFamily="34" charset="0"/>
                <a:cs typeface="Arial" panose="020B0604020202020204" pitchFamily="34" charset="0"/>
              </a:rPr>
              <a:t>He also created a new account in such a way that no password was required whenever he logged into the said server using the account and deleted a file to prevent tracing of his wrongdoings.</a:t>
            </a:r>
          </a:p>
          <a:p>
            <a:pPr eaLnBrk="1" hangingPunct="1"/>
            <a:r>
              <a:rPr lang="en-US" sz="2000" dirty="0">
                <a:cs typeface="Arial" panose="020B0604020202020204" pitchFamily="34" charset="0"/>
              </a:rPr>
              <a:t>As a result of his acts, the </a:t>
            </a:r>
            <a:r>
              <a:rPr lang="en-US" sz="2000" dirty="0" err="1">
                <a:cs typeface="Arial" panose="020B0604020202020204" pitchFamily="34" charset="0"/>
              </a:rPr>
              <a:t>Mediacity</a:t>
            </a:r>
            <a:r>
              <a:rPr lang="en-US" sz="2000" dirty="0">
                <a:cs typeface="Arial" panose="020B0604020202020204" pitchFamily="34" charset="0"/>
              </a:rPr>
              <a:t> website was taken off-line for about 10 hours. 80 man hours were spent on system recovery amounting to $12,000  and loss of advertising revenues which was quite substantial.</a:t>
            </a:r>
            <a:endParaRPr lang="en-US" sz="2000" dirty="0">
              <a:latin typeface="Arial" panose="020B0604020202020204" pitchFamily="34" charset="0"/>
              <a:cs typeface="Arial" panose="020B0604020202020204" pitchFamily="34" charset="0"/>
            </a:endParaRPr>
          </a:p>
          <a:p>
            <a:pPr eaLnBrk="1" hangingPunct="1"/>
            <a:r>
              <a:rPr lang="en-US" sz="2000" u="sng" dirty="0">
                <a:latin typeface="Arial" panose="020B0604020202020204" pitchFamily="34" charset="0"/>
                <a:cs typeface="Arial" panose="020B0604020202020204" pitchFamily="34" charset="0"/>
              </a:rPr>
              <a:t>Judgment:-</a:t>
            </a:r>
          </a:p>
          <a:p>
            <a:pPr marL="400050" lvl="1" indent="0" algn="just" eaLnBrk="1" hangingPunct="1">
              <a:buNone/>
            </a:pPr>
            <a:r>
              <a:rPr lang="en-US" sz="2000" dirty="0">
                <a:latin typeface="Arial" panose="020B0604020202020204" pitchFamily="34" charset="0"/>
                <a:cs typeface="Arial" panose="020B0604020202020204" pitchFamily="34" charset="0"/>
              </a:rPr>
              <a:t>District Court: 5 months imprisonment</a:t>
            </a:r>
          </a:p>
          <a:p>
            <a:pPr marL="400050" lvl="1" indent="0" algn="just" eaLnBrk="1" hangingPunct="1">
              <a:buNone/>
            </a:pPr>
            <a:r>
              <a:rPr lang="en-US" sz="2000" dirty="0">
                <a:latin typeface="Arial" panose="020B0604020202020204" pitchFamily="34" charset="0"/>
                <a:cs typeface="Arial" panose="020B0604020202020204" pitchFamily="34" charset="0"/>
              </a:rPr>
              <a:t>High Court: enhanced to 10 months imprisonment.</a:t>
            </a:r>
          </a:p>
        </p:txBody>
      </p:sp>
      <p:sp>
        <p:nvSpPr>
          <p:cNvPr id="4" name="Slide Number Placeholder 3">
            <a:extLst>
              <a:ext uri="{FF2B5EF4-FFF2-40B4-BE49-F238E27FC236}">
                <a16:creationId xmlns:a16="http://schemas.microsoft.com/office/drawing/2014/main" id="{7DD65FAF-FC82-41F1-BC5C-EF9524304E1C}"/>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24</a:t>
            </a:fld>
            <a:endParaRPr lang="en-GB"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76200"/>
            <a:ext cx="7772400" cy="1143000"/>
          </a:xfrm>
        </p:spPr>
        <p:txBody>
          <a:bodyPr/>
          <a:lstStyle/>
          <a:p>
            <a:pPr eaLnBrk="1" hangingPunct="1"/>
            <a:r>
              <a:rPr lang="en-US" sz="3200" u="sng" dirty="0">
                <a:cs typeface="Arial" panose="020B0604020202020204" pitchFamily="34" charset="0"/>
              </a:rPr>
              <a:t>Muhammad </a:t>
            </a:r>
            <a:r>
              <a:rPr lang="en-US" sz="3200" u="sng" dirty="0" err="1">
                <a:cs typeface="Arial" panose="020B0604020202020204" pitchFamily="34" charset="0"/>
              </a:rPr>
              <a:t>Nuzaihan</a:t>
            </a:r>
            <a:r>
              <a:rPr lang="en-US" sz="3200" u="sng" dirty="0">
                <a:cs typeface="Arial" panose="020B0604020202020204" pitchFamily="34" charset="0"/>
              </a:rPr>
              <a:t> v </a:t>
            </a:r>
            <a:r>
              <a:rPr lang="en-US" sz="3200" u="sng" dirty="0" err="1">
                <a:cs typeface="Arial" panose="020B0604020202020204" pitchFamily="34" charset="0"/>
              </a:rPr>
              <a:t>PP</a:t>
            </a:r>
            <a:r>
              <a:rPr lang="en-US" sz="3200" u="sng" dirty="0">
                <a:cs typeface="Arial" panose="020B0604020202020204" pitchFamily="34" charset="0"/>
              </a:rPr>
              <a:t> (1999)</a:t>
            </a:r>
            <a:r>
              <a:rPr lang="en-US" sz="3200" u="sng" dirty="0"/>
              <a:t> </a:t>
            </a:r>
          </a:p>
        </p:txBody>
      </p:sp>
      <p:sp>
        <p:nvSpPr>
          <p:cNvPr id="209923" name="Rectangle 3"/>
          <p:cNvSpPr>
            <a:spLocks noGrp="1" noChangeArrowheads="1"/>
          </p:cNvSpPr>
          <p:nvPr>
            <p:ph idx="1"/>
          </p:nvPr>
        </p:nvSpPr>
        <p:spPr>
          <a:xfrm>
            <a:off x="409575" y="1066800"/>
            <a:ext cx="8477250" cy="4114800"/>
          </a:xfrm>
        </p:spPr>
        <p:txBody>
          <a:bodyPr>
            <a:noAutofit/>
          </a:bodyPr>
          <a:lstStyle/>
          <a:p>
            <a:pPr eaLnBrk="1" hangingPunct="1">
              <a:defRPr/>
            </a:pPr>
            <a:r>
              <a:rPr lang="en-US" sz="1800" dirty="0" err="1">
                <a:latin typeface="Arial" panose="020B0604020202020204" pitchFamily="34" charset="0"/>
                <a:cs typeface="Arial" panose="020B0604020202020204" pitchFamily="34" charset="0"/>
              </a:rPr>
              <a:t>Nuzaihan</a:t>
            </a:r>
            <a:r>
              <a:rPr lang="en-US" sz="1800" dirty="0">
                <a:latin typeface="Arial" panose="020B0604020202020204" pitchFamily="34" charset="0"/>
                <a:cs typeface="Arial" panose="020B0604020202020204" pitchFamily="34" charset="0"/>
              </a:rPr>
              <a:t> was just a 17 year old student when he committed these offences. </a:t>
            </a:r>
          </a:p>
          <a:p>
            <a:pPr eaLnBrk="1" hangingPunct="1">
              <a:defRPr/>
            </a:pPr>
            <a:r>
              <a:rPr lang="en-US" sz="1800" dirty="0">
                <a:latin typeface="Arial" panose="020B0604020202020204" pitchFamily="34" charset="0"/>
                <a:cs typeface="Arial" panose="020B0604020202020204" pitchFamily="34" charset="0"/>
              </a:rPr>
              <a:t>S3(1) - </a:t>
            </a:r>
            <a:r>
              <a:rPr lang="en-US" sz="1800" dirty="0" err="1">
                <a:latin typeface="Arial" panose="020B0604020202020204" pitchFamily="34" charset="0"/>
                <a:cs typeface="Arial" panose="020B0604020202020204" pitchFamily="34" charset="0"/>
              </a:rPr>
              <a:t>Nuzaihan</a:t>
            </a:r>
            <a:r>
              <a:rPr lang="en-US" sz="1800" dirty="0">
                <a:latin typeface="Arial" panose="020B0604020202020204" pitchFamily="34" charset="0"/>
                <a:cs typeface="Arial" panose="020B0604020202020204" pitchFamily="34" charset="0"/>
              </a:rPr>
              <a:t> gained access into the computer files in </a:t>
            </a:r>
            <a:r>
              <a:rPr lang="en-US" sz="1800" dirty="0" err="1">
                <a:latin typeface="Arial" panose="020B0604020202020204" pitchFamily="34" charset="0"/>
                <a:cs typeface="Arial" panose="020B0604020202020204" pitchFamily="34" charset="0"/>
              </a:rPr>
              <a:t>Swiftech’s</a:t>
            </a:r>
            <a:r>
              <a:rPr lang="en-US" sz="1800" dirty="0">
                <a:latin typeface="Arial" panose="020B0604020202020204" pitchFamily="34" charset="0"/>
                <a:cs typeface="Arial" panose="020B0604020202020204" pitchFamily="34" charset="0"/>
              </a:rPr>
              <a:t> network.</a:t>
            </a:r>
          </a:p>
          <a:p>
            <a:pPr eaLnBrk="1" hangingPunct="1">
              <a:defRPr/>
            </a:pPr>
            <a:r>
              <a:rPr lang="en-US" sz="1800" dirty="0">
                <a:latin typeface="Arial" panose="020B0604020202020204" pitchFamily="34" charset="0"/>
                <a:cs typeface="Arial" panose="020B0604020202020204" pitchFamily="34" charset="0"/>
              </a:rPr>
              <a:t>S5(1) – he executed a program to allow him to gain access to the Internet Relay Chat and successfully created a user account for himself in the server of </a:t>
            </a:r>
            <a:r>
              <a:rPr lang="en-US" sz="1800" dirty="0" err="1">
                <a:latin typeface="Arial" panose="020B0604020202020204" pitchFamily="34" charset="0"/>
                <a:cs typeface="Arial" panose="020B0604020202020204" pitchFamily="34" charset="0"/>
              </a:rPr>
              <a:t>Swiftech</a:t>
            </a:r>
            <a:r>
              <a:rPr lang="en-US" sz="1800" dirty="0">
                <a:latin typeface="Arial" panose="020B0604020202020204" pitchFamily="34" charset="0"/>
                <a:cs typeface="Arial" panose="020B0604020202020204" pitchFamily="34" charset="0"/>
              </a:rPr>
              <a:t> to connect to the IRC. While on the IRC, </a:t>
            </a:r>
            <a:r>
              <a:rPr lang="en-US" sz="1800" dirty="0" err="1">
                <a:latin typeface="Arial" panose="020B0604020202020204" pitchFamily="34" charset="0"/>
                <a:cs typeface="Arial" panose="020B0604020202020204" pitchFamily="34" charset="0"/>
              </a:rPr>
              <a:t>Nuza</a:t>
            </a:r>
            <a:r>
              <a:rPr lang="en-US" sz="1800" dirty="0">
                <a:latin typeface="Arial" panose="020B0604020202020204" pitchFamily="34" charset="0"/>
                <a:cs typeface="Arial" panose="020B0604020202020204" pitchFamily="34" charset="0"/>
              </a:rPr>
              <a:t> indicated to other users on the channel that he was able to compromise a server which ran on a Linux operating system.</a:t>
            </a:r>
          </a:p>
          <a:p>
            <a:pPr eaLnBrk="1" hangingPunct="1">
              <a:defRPr/>
            </a:pPr>
            <a:r>
              <a:rPr lang="en-US" sz="1800" dirty="0">
                <a:latin typeface="Arial" panose="020B0604020202020204" pitchFamily="34" charset="0"/>
                <a:cs typeface="Arial" panose="020B0604020202020204" pitchFamily="34" charset="0"/>
              </a:rPr>
              <a:t>S6(1)(a) – he had earlier applied to Singapore Cable Vision for an internet account but was rejected as the cable modem service was not available to his estate. As such, he decided to gain </a:t>
            </a:r>
            <a:r>
              <a:rPr lang="en-US" sz="1800" dirty="0" err="1">
                <a:latin typeface="Arial" panose="020B0604020202020204" pitchFamily="34" charset="0"/>
                <a:cs typeface="Arial" panose="020B0604020202020204" pitchFamily="34" charset="0"/>
              </a:rPr>
              <a:t>unauthorised</a:t>
            </a:r>
            <a:r>
              <a:rPr lang="en-US" sz="1800" dirty="0">
                <a:latin typeface="Arial" panose="020B0604020202020204" pitchFamily="34" charset="0"/>
                <a:cs typeface="Arial" panose="020B0604020202020204" pitchFamily="34" charset="0"/>
              </a:rPr>
              <a:t> access to the server and configured a backdoor to the server which allowed him to access the server in the future without having to hack into the system again.</a:t>
            </a:r>
          </a:p>
          <a:p>
            <a:pPr eaLnBrk="1" hangingPunct="1">
              <a:defRPr/>
            </a:pPr>
            <a:r>
              <a:rPr lang="en-US" sz="1800" u="sng" dirty="0">
                <a:latin typeface="Arial" panose="020B0604020202020204" pitchFamily="34" charset="0"/>
                <a:cs typeface="Arial" panose="020B0604020202020204" pitchFamily="34" charset="0"/>
              </a:rPr>
              <a:t>Judgment:-</a:t>
            </a:r>
          </a:p>
          <a:p>
            <a:pPr marL="400050" lvl="1" indent="0" algn="just" eaLnBrk="1" hangingPunct="1">
              <a:buNone/>
              <a:defRPr/>
            </a:pPr>
            <a:r>
              <a:rPr lang="en-US" sz="1800" dirty="0">
                <a:latin typeface="Arial" panose="020B0604020202020204" pitchFamily="34" charset="0"/>
                <a:cs typeface="Arial" panose="020B0604020202020204" pitchFamily="34" charset="0"/>
              </a:rPr>
              <a:t>District Judge: 2 years and 6 months’ probation</a:t>
            </a:r>
          </a:p>
          <a:p>
            <a:pPr marL="400050" lvl="1" indent="0" algn="just" eaLnBrk="1" hangingPunct="1">
              <a:buNone/>
              <a:defRPr/>
            </a:pPr>
            <a:r>
              <a:rPr lang="en-US" sz="1800" dirty="0">
                <a:latin typeface="Arial" panose="020B0604020202020204" pitchFamily="34" charset="0"/>
                <a:cs typeface="Arial" panose="020B0604020202020204" pitchFamily="34" charset="0"/>
              </a:rPr>
              <a:t>High Court: 6 months imprisonment</a:t>
            </a:r>
            <a:r>
              <a:rPr lang="en-US" sz="1800" dirty="0">
                <a:cs typeface="Arial" panose="020B0604020202020204" pitchFamily="34" charset="0"/>
              </a:rPr>
              <a:t> </a:t>
            </a:r>
            <a:r>
              <a:rPr lang="en-US" sz="1800" dirty="0">
                <a:latin typeface="Arial" panose="020B0604020202020204" pitchFamily="34" charset="0"/>
                <a:cs typeface="Arial" panose="020B0604020202020204" pitchFamily="34" charset="0"/>
              </a:rPr>
              <a:t>(Chief Justice)</a:t>
            </a:r>
          </a:p>
          <a:p>
            <a:pPr algn="l" eaLnBrk="1" hangingPunct="1">
              <a:defRPr/>
            </a:pPr>
            <a:endParaRPr lang="en-US" sz="1800" dirty="0">
              <a:latin typeface="Arial" panose="020B0604020202020204" pitchFamily="34" charset="0"/>
              <a:cs typeface="Arial" panose="020B0604020202020204" pitchFamily="34" charset="0"/>
            </a:endParaRPr>
          </a:p>
        </p:txBody>
      </p:sp>
      <p:sp>
        <p:nvSpPr>
          <p:cNvPr id="7" name="Slide Number Placeholder 3">
            <a:extLst>
              <a:ext uri="{FF2B5EF4-FFF2-40B4-BE49-F238E27FC236}">
                <a16:creationId xmlns:a16="http://schemas.microsoft.com/office/drawing/2014/main" id="{A4750FC7-FAB3-4CF6-A186-1148B8CC3652}"/>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25</a:t>
            </a:fld>
            <a:endParaRPr lang="en-GB"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530630"/>
            <a:ext cx="7772400" cy="1143000"/>
          </a:xfrm>
        </p:spPr>
        <p:txBody>
          <a:bodyPr/>
          <a:lstStyle/>
          <a:p>
            <a:pPr eaLnBrk="1" hangingPunct="1"/>
            <a:r>
              <a:rPr lang="en-US" sz="3200" u="sng" dirty="0">
                <a:cs typeface="Arial" panose="020B0604020202020204" pitchFamily="34" charset="0"/>
              </a:rPr>
              <a:t>PP v James Raj </a:t>
            </a:r>
            <a:r>
              <a:rPr lang="en-US" sz="3200" u="sng" dirty="0" err="1">
                <a:cs typeface="Arial" panose="020B0604020202020204" pitchFamily="34" charset="0"/>
              </a:rPr>
              <a:t>s/o</a:t>
            </a:r>
            <a:r>
              <a:rPr lang="en-US" sz="3200" u="sng" dirty="0">
                <a:cs typeface="Arial" panose="020B0604020202020204" pitchFamily="34" charset="0"/>
              </a:rPr>
              <a:t> </a:t>
            </a:r>
            <a:r>
              <a:rPr lang="en-US" sz="3200" u="sng" dirty="0" err="1">
                <a:cs typeface="Arial" panose="020B0604020202020204" pitchFamily="34" charset="0"/>
              </a:rPr>
              <a:t>Arokiasamy</a:t>
            </a:r>
            <a:r>
              <a:rPr lang="en-US" sz="3200" u="sng" dirty="0">
                <a:cs typeface="Arial" panose="020B0604020202020204" pitchFamily="34" charset="0"/>
              </a:rPr>
              <a:t> (2015)</a:t>
            </a:r>
            <a:endParaRPr lang="en-US" sz="3200" u="sng" dirty="0"/>
          </a:p>
        </p:txBody>
      </p:sp>
      <p:sp>
        <p:nvSpPr>
          <p:cNvPr id="2" name="Rectangle 1">
            <a:extLst>
              <a:ext uri="{FF2B5EF4-FFF2-40B4-BE49-F238E27FC236}">
                <a16:creationId xmlns:a16="http://schemas.microsoft.com/office/drawing/2014/main" id="{05BF1179-5DE3-43A8-8CB2-0B6A144C1FC8}"/>
              </a:ext>
            </a:extLst>
          </p:cNvPr>
          <p:cNvSpPr/>
          <p:nvPr/>
        </p:nvSpPr>
        <p:spPr>
          <a:xfrm>
            <a:off x="163727" y="1383297"/>
            <a:ext cx="8523073" cy="4219938"/>
          </a:xfrm>
          <a:prstGeom prst="rect">
            <a:avLst/>
          </a:prstGeom>
          <a:ln w="12700">
            <a:noFill/>
          </a:ln>
        </p:spPr>
        <p:txBody>
          <a:bodyPr wrap="square">
            <a:spAutoFit/>
          </a:bodyPr>
          <a:lstStyle/>
          <a:p>
            <a:pPr marL="285750" indent="-285750" algn="just">
              <a:lnSpc>
                <a:spcPct val="107000"/>
              </a:lnSpc>
              <a:spcBef>
                <a:spcPts val="0"/>
              </a:spcBef>
              <a:spcAft>
                <a:spcPts val="0"/>
              </a:spcAft>
              <a:tabLst>
                <a:tab pos="457200" algn="l"/>
              </a:tabLst>
            </a:pPr>
            <a:r>
              <a:rPr lang="en-SG"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The accused carried out computer attacks on several websites under the moniker of </a:t>
            </a:r>
            <a:r>
              <a:rPr lang="en-SG" sz="1800" i="1" dirty="0">
                <a:solidFill>
                  <a:srgbClr val="000000"/>
                </a:solidFill>
                <a:latin typeface="Arial" panose="020B0604020202020204" pitchFamily="34" charset="0"/>
                <a:ea typeface="Times New Roman" panose="02020603050405020304" pitchFamily="18" charset="0"/>
                <a:cs typeface="Arial" panose="020B0604020202020204" pitchFamily="34" charset="0"/>
              </a:rPr>
              <a:t>“The Messiah”. </a:t>
            </a:r>
          </a:p>
          <a:p>
            <a:pPr marL="285750" indent="-285750" algn="just">
              <a:lnSpc>
                <a:spcPct val="107000"/>
              </a:lnSpc>
              <a:spcBef>
                <a:spcPts val="0"/>
              </a:spcBef>
              <a:spcAft>
                <a:spcPts val="0"/>
              </a:spcAft>
              <a:tabLst>
                <a:tab pos="457200" algn="l"/>
              </a:tabLst>
            </a:pPr>
            <a:r>
              <a:rPr lang="en-SG"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S3(1) - He hacked into Standard Chartered Bank’s server, the fan website of Sun Ho, the pastor of City Harvest Church, three websites linked to City Harvest Church, a Straits Times journalists blog, the PAP Community Foundation website and Ang Mo Kio Town Council’s website. </a:t>
            </a:r>
          </a:p>
          <a:p>
            <a:pPr marL="285750" indent="-285750" algn="just">
              <a:lnSpc>
                <a:spcPct val="107000"/>
              </a:lnSpc>
              <a:spcBef>
                <a:spcPts val="0"/>
              </a:spcBef>
              <a:spcAft>
                <a:spcPts val="0"/>
              </a:spcAft>
              <a:tabLst>
                <a:tab pos="457200" algn="l"/>
              </a:tabLst>
            </a:pPr>
            <a:r>
              <a:rPr lang="en-SG"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The accused also scanned and penetration tested various government servers. He pleaded guilty to 39 offences under the CMA and one charge under the Misuse of Drugs Act (Cap 185, 2008 Rev Ed) (“MDA”) with a further 119 charges under the CMA and 2 charges under the MDA being taken into consideration for the purposes of sentencing. </a:t>
            </a:r>
          </a:p>
          <a:p>
            <a:pPr marL="285750" indent="-285750" algn="just">
              <a:lnSpc>
                <a:spcPct val="107000"/>
              </a:lnSpc>
              <a:spcBef>
                <a:spcPts val="0"/>
              </a:spcBef>
              <a:spcAft>
                <a:spcPts val="0"/>
              </a:spcAft>
              <a:tabLst>
                <a:tab pos="457200" algn="l"/>
              </a:tabLst>
            </a:pPr>
            <a:r>
              <a:rPr lang="en-SG" sz="1800" dirty="0">
                <a:solidFill>
                  <a:srgbClr val="000000"/>
                </a:solidFill>
                <a:latin typeface="Arial" panose="020B0604020202020204" pitchFamily="34" charset="0"/>
                <a:ea typeface="Times New Roman" panose="02020603050405020304" pitchFamily="18" charset="0"/>
                <a:cs typeface="Arial" panose="020B0604020202020204" pitchFamily="34" charset="0"/>
              </a:rPr>
              <a:t>The accused was sentenced to a total of 4 years 8 months. There is no doubt that the accused in that case acted maliciously and harm had been caused to his victims.</a:t>
            </a:r>
            <a:endParaRPr lang="en-SG" sz="1800" dirty="0">
              <a:solidFill>
                <a:srgbClr val="000000"/>
              </a:solidFill>
              <a:latin typeface="Arial" panose="020B0604020202020204" pitchFamily="34" charset="0"/>
              <a:ea typeface="DengXian"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8B2AB10F-B9AA-4715-B054-E13658C06D73}"/>
              </a:ext>
            </a:extLst>
          </p:cNvPr>
          <p:cNvSpPr/>
          <p:nvPr/>
        </p:nvSpPr>
        <p:spPr>
          <a:xfrm>
            <a:off x="163727" y="6017029"/>
            <a:ext cx="8968946" cy="310341"/>
          </a:xfrm>
          <a:prstGeom prst="rect">
            <a:avLst/>
          </a:prstGeom>
        </p:spPr>
        <p:txBody>
          <a:bodyPr wrap="square">
            <a:spAutoFit/>
          </a:bodyPr>
          <a:lstStyle/>
          <a:p>
            <a:pPr marL="0" marR="0">
              <a:lnSpc>
                <a:spcPts val="1725"/>
              </a:lnSpc>
              <a:spcBef>
                <a:spcPts val="0"/>
              </a:spcBef>
              <a:spcAft>
                <a:spcPts val="800"/>
              </a:spcAft>
              <a:buNone/>
            </a:pPr>
            <a:r>
              <a:rPr lang="en-SG" sz="1600" dirty="0">
                <a:solidFill>
                  <a:srgbClr val="0000FF"/>
                </a:solidFill>
                <a:latin typeface="proxima_novaregular"/>
                <a:ea typeface="Times New Roman" panose="02020603050405020304" pitchFamily="18" charset="0"/>
                <a:cs typeface="Arial" panose="020B0604020202020204" pitchFamily="34" charset="0"/>
                <a:hlinkClick r:id="rId2"/>
              </a:rPr>
              <a:t>http://www.todayonline.com/singapore/messiah-hacker-jailed-56-months</a:t>
            </a:r>
            <a:endParaRPr lang="en-SG" sz="14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9" name="Slide Number Placeholder 3">
            <a:extLst>
              <a:ext uri="{FF2B5EF4-FFF2-40B4-BE49-F238E27FC236}">
                <a16:creationId xmlns:a16="http://schemas.microsoft.com/office/drawing/2014/main" id="{10F5FFC3-12E8-4804-8DE7-192C74A64BE0}"/>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26</a:t>
            </a:fld>
            <a:endParaRPr lang="en-GB" dirty="0"/>
          </a:p>
        </p:txBody>
      </p:sp>
      <p:sp>
        <p:nvSpPr>
          <p:cNvPr id="7" name="Title 1">
            <a:extLst>
              <a:ext uri="{FF2B5EF4-FFF2-40B4-BE49-F238E27FC236}">
                <a16:creationId xmlns:a16="http://schemas.microsoft.com/office/drawing/2014/main" id="{6BD860A8-5E62-435C-B3E0-FB123C3FE9A8}"/>
              </a:ext>
            </a:extLst>
          </p:cNvPr>
          <p:cNvSpPr txBox="1">
            <a:spLocks/>
          </p:cNvSpPr>
          <p:nvPr/>
        </p:nvSpPr>
        <p:spPr bwMode="auto">
          <a:xfrm>
            <a:off x="609600" y="105316"/>
            <a:ext cx="8153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800" b="1">
                <a:solidFill>
                  <a:schemeClr val="bg2"/>
                </a:solidFill>
                <a:latin typeface="Arial" panose="020B0604020202020204" pitchFamily="34" charset="0"/>
                <a:ea typeface="+mj-ea"/>
                <a:cs typeface="+mj-cs"/>
              </a:defRPr>
            </a:lvl1pPr>
            <a:lvl2pPr algn="ctr" rtl="0" eaLnBrk="0" fontAlgn="base" hangingPunct="0">
              <a:spcBef>
                <a:spcPct val="0"/>
              </a:spcBef>
              <a:spcAft>
                <a:spcPct val="0"/>
              </a:spcAft>
              <a:defRPr sz="5000" b="1">
                <a:solidFill>
                  <a:schemeClr val="bg2"/>
                </a:solidFill>
                <a:latin typeface="Abadi MT Condensed Extra Bold" pitchFamily="34" charset="0"/>
              </a:defRPr>
            </a:lvl2pPr>
            <a:lvl3pPr algn="ctr" rtl="0" eaLnBrk="0" fontAlgn="base" hangingPunct="0">
              <a:spcBef>
                <a:spcPct val="0"/>
              </a:spcBef>
              <a:spcAft>
                <a:spcPct val="0"/>
              </a:spcAft>
              <a:defRPr sz="5000" b="1">
                <a:solidFill>
                  <a:schemeClr val="bg2"/>
                </a:solidFill>
                <a:latin typeface="Abadi MT Condensed Extra Bold" pitchFamily="34" charset="0"/>
              </a:defRPr>
            </a:lvl3pPr>
            <a:lvl4pPr algn="ctr" rtl="0" eaLnBrk="0" fontAlgn="base" hangingPunct="0">
              <a:spcBef>
                <a:spcPct val="0"/>
              </a:spcBef>
              <a:spcAft>
                <a:spcPct val="0"/>
              </a:spcAft>
              <a:defRPr sz="5000" b="1">
                <a:solidFill>
                  <a:schemeClr val="bg2"/>
                </a:solidFill>
                <a:latin typeface="Abadi MT Condensed Extra Bold" pitchFamily="34" charset="0"/>
              </a:defRPr>
            </a:lvl4pPr>
            <a:lvl5pPr algn="ctr" rtl="0" eaLnBrk="0" fontAlgn="base" hangingPunct="0">
              <a:spcBef>
                <a:spcPct val="0"/>
              </a:spcBef>
              <a:spcAft>
                <a:spcPct val="0"/>
              </a:spcAft>
              <a:defRPr sz="5000" b="1">
                <a:solidFill>
                  <a:schemeClr val="bg2"/>
                </a:solidFill>
                <a:latin typeface="Abadi MT Condensed Extra Bold" pitchFamily="34" charset="0"/>
              </a:defRPr>
            </a:lvl5pPr>
            <a:lvl6pPr marL="457200" algn="ctr" rtl="0" fontAlgn="base">
              <a:spcBef>
                <a:spcPct val="0"/>
              </a:spcBef>
              <a:spcAft>
                <a:spcPct val="0"/>
              </a:spcAft>
              <a:defRPr sz="5000" b="1">
                <a:solidFill>
                  <a:schemeClr val="bg2"/>
                </a:solidFill>
                <a:latin typeface="Abadi MT Condensed Extra Bold" pitchFamily="34" charset="0"/>
              </a:defRPr>
            </a:lvl6pPr>
            <a:lvl7pPr marL="914400" algn="ctr" rtl="0" fontAlgn="base">
              <a:spcBef>
                <a:spcPct val="0"/>
              </a:spcBef>
              <a:spcAft>
                <a:spcPct val="0"/>
              </a:spcAft>
              <a:defRPr sz="5000" b="1">
                <a:solidFill>
                  <a:schemeClr val="bg2"/>
                </a:solidFill>
                <a:latin typeface="Abadi MT Condensed Extra Bold" pitchFamily="34" charset="0"/>
              </a:defRPr>
            </a:lvl7pPr>
            <a:lvl8pPr marL="1371600" algn="ctr" rtl="0" fontAlgn="base">
              <a:spcBef>
                <a:spcPct val="0"/>
              </a:spcBef>
              <a:spcAft>
                <a:spcPct val="0"/>
              </a:spcAft>
              <a:defRPr sz="5000" b="1">
                <a:solidFill>
                  <a:schemeClr val="bg2"/>
                </a:solidFill>
                <a:latin typeface="Abadi MT Condensed Extra Bold" pitchFamily="34" charset="0"/>
              </a:defRPr>
            </a:lvl8pPr>
            <a:lvl9pPr marL="1828800" algn="ctr" rtl="0" fontAlgn="base">
              <a:spcBef>
                <a:spcPct val="0"/>
              </a:spcBef>
              <a:spcAft>
                <a:spcPct val="0"/>
              </a:spcAft>
              <a:defRPr sz="5000" b="1">
                <a:solidFill>
                  <a:schemeClr val="bg2"/>
                </a:solidFill>
                <a:latin typeface="Abadi MT Condensed Extra Bold" pitchFamily="34" charset="0"/>
              </a:defRPr>
            </a:lvl9pPr>
          </a:lstStyle>
          <a:p>
            <a:pPr>
              <a:buClrTx/>
              <a:buNone/>
            </a:pPr>
            <a:r>
              <a:rPr lang="en-US" sz="4000" kern="0"/>
              <a:t>Recent Court Case</a:t>
            </a:r>
            <a:br>
              <a:rPr lang="en-US" kern="0"/>
            </a:br>
            <a:endParaRPr lang="en-US" kern="0" dirty="0"/>
          </a:p>
        </p:txBody>
      </p:sp>
    </p:spTree>
    <p:extLst>
      <p:ext uri="{BB962C8B-B14F-4D97-AF65-F5344CB8AC3E}">
        <p14:creationId xmlns:p14="http://schemas.microsoft.com/office/powerpoint/2010/main" val="405461035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3200" u="sng" dirty="0">
                <a:solidFill>
                  <a:srgbClr val="FF0000"/>
                </a:solidFill>
              </a:rPr>
              <a:t>Section 6 </a:t>
            </a:r>
            <a:r>
              <a:rPr lang="en-US" sz="3200" dirty="0"/>
              <a:t>– </a:t>
            </a:r>
            <a:r>
              <a:rPr lang="en-US" sz="3200" dirty="0" err="1"/>
              <a:t>Unauthorised</a:t>
            </a:r>
            <a:r>
              <a:rPr lang="en-US" sz="3200" dirty="0"/>
              <a:t> Use or Interception of Computer Service</a:t>
            </a:r>
            <a:endParaRPr lang="en-GB" sz="3200" dirty="0"/>
          </a:p>
        </p:txBody>
      </p:sp>
      <p:sp>
        <p:nvSpPr>
          <p:cNvPr id="158723" name="Rectangle 3"/>
          <p:cNvSpPr>
            <a:spLocks noGrp="1" noChangeArrowheads="1"/>
          </p:cNvSpPr>
          <p:nvPr>
            <p:ph idx="1"/>
          </p:nvPr>
        </p:nvSpPr>
        <p:spPr/>
        <p:txBody>
          <a:bodyPr/>
          <a:lstStyle/>
          <a:p>
            <a:pPr algn="ctr" eaLnBrk="1" hangingPunct="1">
              <a:buFontTx/>
              <a:buNone/>
            </a:pPr>
            <a:r>
              <a:rPr lang="en-US" b="1" dirty="0">
                <a:latin typeface="Arial" panose="020B0604020202020204" pitchFamily="34" charset="0"/>
                <a:cs typeface="Arial" panose="020B0604020202020204" pitchFamily="34" charset="0"/>
              </a:rPr>
              <a:t>3 parts:</a:t>
            </a:r>
            <a:endParaRPr lang="en-GB" b="1" dirty="0">
              <a:latin typeface="Arial" panose="020B0604020202020204" pitchFamily="34" charset="0"/>
              <a:cs typeface="Arial" panose="020B0604020202020204" pitchFamily="34" charset="0"/>
            </a:endParaRPr>
          </a:p>
        </p:txBody>
      </p:sp>
      <p:sp>
        <p:nvSpPr>
          <p:cNvPr id="18434" name="Slide Number Placeholder 3"/>
          <p:cNvSpPr>
            <a:spLocks noGrp="1"/>
          </p:cNvSpPr>
          <p:nvPr>
            <p:ph type="sldNum" sz="quarter" idx="10"/>
          </p:nvPr>
        </p:nvSpPr>
        <p:spPr>
          <a:noFill/>
        </p:spPr>
        <p:txBody>
          <a:bodyPr/>
          <a:lstStyle/>
          <a:p>
            <a:fld id="{125B14AB-18DC-4A9F-925D-158BB9F9B509}" type="slidenum">
              <a:rPr lang="en-GB">
                <a:latin typeface="Arial" panose="020B0604020202020204" pitchFamily="34" charset="0"/>
                <a:cs typeface="Arial" panose="020B0604020202020204" pitchFamily="34" charset="0"/>
              </a:rPr>
              <a:pPr/>
              <a:t>27</a:t>
            </a:fld>
            <a:endParaRPr lang="en-GB">
              <a:latin typeface="Arial" panose="020B0604020202020204" pitchFamily="34" charset="0"/>
              <a:cs typeface="Arial" panose="020B0604020202020204" pitchFamily="34" charset="0"/>
            </a:endParaRPr>
          </a:p>
        </p:txBody>
      </p:sp>
      <p:sp>
        <p:nvSpPr>
          <p:cNvPr id="158724" name="Text Box 4"/>
          <p:cNvSpPr txBox="1">
            <a:spLocks noChangeArrowheads="1"/>
          </p:cNvSpPr>
          <p:nvPr/>
        </p:nvSpPr>
        <p:spPr bwMode="auto">
          <a:xfrm>
            <a:off x="381000" y="3200400"/>
            <a:ext cx="2971800" cy="701675"/>
          </a:xfrm>
          <a:prstGeom prst="rect">
            <a:avLst/>
          </a:prstGeom>
          <a:noFill/>
          <a:ln w="9525">
            <a:noFill/>
            <a:miter lim="800000"/>
            <a:headEnd/>
            <a:tailEnd/>
          </a:ln>
        </p:spPr>
        <p:txBody>
          <a:bodyPr>
            <a:spAutoFit/>
          </a:bodyPr>
          <a:lstStyle/>
          <a:p>
            <a:pPr>
              <a:spcBef>
                <a:spcPct val="50000"/>
              </a:spcBef>
              <a:buClrTx/>
              <a:buFontTx/>
              <a:buNone/>
            </a:pPr>
            <a:r>
              <a:rPr lang="en-US" sz="4000" b="1" dirty="0">
                <a:solidFill>
                  <a:schemeClr val="bg1"/>
                </a:solidFill>
                <a:latin typeface="Arial" panose="020B0604020202020204" pitchFamily="34" charset="0"/>
                <a:cs typeface="Arial" panose="020B0604020202020204" pitchFamily="34" charset="0"/>
              </a:rPr>
              <a:t>S6(1)(a)</a:t>
            </a:r>
            <a:endParaRPr lang="en-GB" sz="4000" b="1" dirty="0">
              <a:solidFill>
                <a:schemeClr val="bg1"/>
              </a:solidFill>
              <a:latin typeface="Arial" panose="020B0604020202020204" pitchFamily="34" charset="0"/>
              <a:cs typeface="Arial" panose="020B0604020202020204" pitchFamily="34" charset="0"/>
            </a:endParaRPr>
          </a:p>
        </p:txBody>
      </p:sp>
      <p:sp>
        <p:nvSpPr>
          <p:cNvPr id="158725" name="Text Box 5"/>
          <p:cNvSpPr txBox="1">
            <a:spLocks noChangeArrowheads="1"/>
          </p:cNvSpPr>
          <p:nvPr/>
        </p:nvSpPr>
        <p:spPr bwMode="auto">
          <a:xfrm>
            <a:off x="3200400" y="3886200"/>
            <a:ext cx="2133600" cy="701675"/>
          </a:xfrm>
          <a:prstGeom prst="rect">
            <a:avLst/>
          </a:prstGeom>
          <a:noFill/>
          <a:ln w="9525">
            <a:noFill/>
            <a:miter lim="800000"/>
            <a:headEnd/>
            <a:tailEnd/>
          </a:ln>
        </p:spPr>
        <p:txBody>
          <a:bodyPr>
            <a:spAutoFit/>
          </a:bodyPr>
          <a:lstStyle/>
          <a:p>
            <a:pPr>
              <a:spcBef>
                <a:spcPct val="50000"/>
              </a:spcBef>
              <a:buClrTx/>
              <a:buFontTx/>
              <a:buNone/>
            </a:pPr>
            <a:r>
              <a:rPr lang="en-US" sz="4000" b="1">
                <a:solidFill>
                  <a:schemeClr val="bg1"/>
                </a:solidFill>
                <a:latin typeface="Arial" panose="020B0604020202020204" pitchFamily="34" charset="0"/>
                <a:cs typeface="Arial" panose="020B0604020202020204" pitchFamily="34" charset="0"/>
              </a:rPr>
              <a:t>S6(1)(b)</a:t>
            </a:r>
            <a:endParaRPr lang="en-GB" sz="4000" b="1">
              <a:solidFill>
                <a:schemeClr val="bg1"/>
              </a:solidFill>
              <a:latin typeface="Arial" panose="020B0604020202020204" pitchFamily="34" charset="0"/>
              <a:cs typeface="Arial" panose="020B0604020202020204" pitchFamily="34" charset="0"/>
            </a:endParaRPr>
          </a:p>
        </p:txBody>
      </p:sp>
      <p:cxnSp>
        <p:nvCxnSpPr>
          <p:cNvPr id="158726" name="AutoShape 6"/>
          <p:cNvCxnSpPr>
            <a:cxnSpLocks noChangeShapeType="1"/>
          </p:cNvCxnSpPr>
          <p:nvPr/>
        </p:nvCxnSpPr>
        <p:spPr bwMode="auto">
          <a:xfrm flipH="1">
            <a:off x="1828800" y="2133600"/>
            <a:ext cx="1676400" cy="990600"/>
          </a:xfrm>
          <a:prstGeom prst="straightConnector1">
            <a:avLst/>
          </a:prstGeom>
          <a:noFill/>
          <a:ln w="31750">
            <a:solidFill>
              <a:srgbClr val="FD1965"/>
            </a:solidFill>
            <a:round/>
            <a:headEnd/>
            <a:tailEnd type="triangle" w="med" len="med"/>
          </a:ln>
        </p:spPr>
      </p:cxnSp>
      <p:sp>
        <p:nvSpPr>
          <p:cNvPr id="158727" name="Line 7"/>
          <p:cNvSpPr>
            <a:spLocks noChangeShapeType="1"/>
          </p:cNvSpPr>
          <p:nvPr/>
        </p:nvSpPr>
        <p:spPr bwMode="auto">
          <a:xfrm>
            <a:off x="4419600" y="2514600"/>
            <a:ext cx="0" cy="1371600"/>
          </a:xfrm>
          <a:prstGeom prst="line">
            <a:avLst/>
          </a:prstGeom>
          <a:noFill/>
          <a:ln w="31750">
            <a:solidFill>
              <a:srgbClr val="FD1965"/>
            </a:solidFill>
            <a:round/>
            <a:headEnd/>
            <a:tailEnd type="triangle" w="med" len="med"/>
          </a:ln>
        </p:spPr>
        <p:txBody>
          <a:bodyPr wrap="none"/>
          <a:lstStyle/>
          <a:p>
            <a:endParaRPr lang="en-SG">
              <a:latin typeface="Arial" panose="020B0604020202020204" pitchFamily="34" charset="0"/>
              <a:cs typeface="Arial" panose="020B0604020202020204" pitchFamily="34" charset="0"/>
            </a:endParaRPr>
          </a:p>
        </p:txBody>
      </p:sp>
      <p:sp>
        <p:nvSpPr>
          <p:cNvPr id="158728" name="Text Box 8"/>
          <p:cNvSpPr txBox="1">
            <a:spLocks noChangeArrowheads="1"/>
          </p:cNvSpPr>
          <p:nvPr/>
        </p:nvSpPr>
        <p:spPr bwMode="auto">
          <a:xfrm>
            <a:off x="152400" y="4495800"/>
            <a:ext cx="3124200" cy="1815882"/>
          </a:xfrm>
          <a:prstGeom prst="rect">
            <a:avLst/>
          </a:prstGeom>
          <a:noFill/>
          <a:ln w="9525">
            <a:noFill/>
            <a:miter lim="800000"/>
            <a:headEnd/>
            <a:tailEnd/>
          </a:ln>
        </p:spPr>
        <p:txBody>
          <a:bodyPr wrap="square">
            <a:spAutoFit/>
          </a:bodyPr>
          <a:lstStyle/>
          <a:p>
            <a:pPr algn="ctr">
              <a:spcBef>
                <a:spcPct val="50000"/>
              </a:spcBef>
              <a:buClrTx/>
              <a:buFontTx/>
              <a:buNone/>
            </a:pPr>
            <a:r>
              <a:rPr lang="en-US" dirty="0">
                <a:solidFill>
                  <a:schemeClr val="bg1"/>
                </a:solidFill>
                <a:latin typeface="Arial" panose="020B0604020202020204" pitchFamily="34" charset="0"/>
                <a:cs typeface="Arial" panose="020B0604020202020204" pitchFamily="34" charset="0"/>
              </a:rPr>
              <a:t>Secures access without authority for obtaining any computer service</a:t>
            </a:r>
            <a:endParaRPr lang="en-GB" dirty="0">
              <a:solidFill>
                <a:schemeClr val="bg1"/>
              </a:solidFill>
              <a:latin typeface="Arial" panose="020B0604020202020204" pitchFamily="34" charset="0"/>
              <a:cs typeface="Arial" panose="020B0604020202020204" pitchFamily="34" charset="0"/>
            </a:endParaRPr>
          </a:p>
        </p:txBody>
      </p:sp>
      <p:sp>
        <p:nvSpPr>
          <p:cNvPr id="158729" name="Line 9"/>
          <p:cNvSpPr>
            <a:spLocks noChangeShapeType="1"/>
          </p:cNvSpPr>
          <p:nvPr/>
        </p:nvSpPr>
        <p:spPr bwMode="auto">
          <a:xfrm>
            <a:off x="1371600" y="3886200"/>
            <a:ext cx="0" cy="762000"/>
          </a:xfrm>
          <a:prstGeom prst="line">
            <a:avLst/>
          </a:prstGeom>
          <a:noFill/>
          <a:ln w="28575">
            <a:solidFill>
              <a:srgbClr val="FD1965"/>
            </a:solidFill>
            <a:round/>
            <a:headEnd/>
            <a:tailEnd type="triangle" w="med" len="med"/>
          </a:ln>
        </p:spPr>
        <p:txBody>
          <a:bodyPr wrap="none"/>
          <a:lstStyle/>
          <a:p>
            <a:endParaRPr lang="en-SG">
              <a:latin typeface="Arial" panose="020B0604020202020204" pitchFamily="34" charset="0"/>
              <a:cs typeface="Arial" panose="020B0604020202020204" pitchFamily="34" charset="0"/>
            </a:endParaRPr>
          </a:p>
        </p:txBody>
      </p:sp>
      <p:sp>
        <p:nvSpPr>
          <p:cNvPr id="158730" name="Line 10"/>
          <p:cNvSpPr>
            <a:spLocks noChangeShapeType="1"/>
          </p:cNvSpPr>
          <p:nvPr/>
        </p:nvSpPr>
        <p:spPr bwMode="auto">
          <a:xfrm>
            <a:off x="4800600" y="4648200"/>
            <a:ext cx="457200" cy="609600"/>
          </a:xfrm>
          <a:prstGeom prst="line">
            <a:avLst/>
          </a:prstGeom>
          <a:noFill/>
          <a:ln w="28575">
            <a:solidFill>
              <a:srgbClr val="FD1965"/>
            </a:solidFill>
            <a:round/>
            <a:headEnd/>
            <a:tailEnd type="triangle" w="med" len="med"/>
          </a:ln>
        </p:spPr>
        <p:txBody>
          <a:bodyPr wrap="none"/>
          <a:lstStyle/>
          <a:p>
            <a:endParaRPr lang="en-SG">
              <a:latin typeface="Arial" panose="020B0604020202020204" pitchFamily="34" charset="0"/>
              <a:cs typeface="Arial" panose="020B0604020202020204" pitchFamily="34" charset="0"/>
            </a:endParaRPr>
          </a:p>
        </p:txBody>
      </p:sp>
      <p:sp>
        <p:nvSpPr>
          <p:cNvPr id="158731" name="Text Box 11"/>
          <p:cNvSpPr txBox="1">
            <a:spLocks noChangeArrowheads="1"/>
          </p:cNvSpPr>
          <p:nvPr/>
        </p:nvSpPr>
        <p:spPr bwMode="auto">
          <a:xfrm>
            <a:off x="3276600" y="5105400"/>
            <a:ext cx="3962400" cy="1384995"/>
          </a:xfrm>
          <a:prstGeom prst="rect">
            <a:avLst/>
          </a:prstGeom>
          <a:noFill/>
          <a:ln w="9525">
            <a:noFill/>
            <a:miter lim="800000"/>
            <a:headEnd/>
            <a:tailEnd/>
          </a:ln>
        </p:spPr>
        <p:txBody>
          <a:bodyPr>
            <a:spAutoFit/>
          </a:bodyPr>
          <a:lstStyle/>
          <a:p>
            <a:pPr algn="ctr">
              <a:spcBef>
                <a:spcPct val="50000"/>
              </a:spcBef>
              <a:buClrTx/>
              <a:buFontTx/>
              <a:buNone/>
            </a:pPr>
            <a:r>
              <a:rPr lang="en-US" dirty="0">
                <a:solidFill>
                  <a:schemeClr val="bg1"/>
                </a:solidFill>
                <a:latin typeface="Arial" panose="020B0604020202020204" pitchFamily="34" charset="0"/>
                <a:cs typeface="Arial" panose="020B0604020202020204" pitchFamily="34" charset="0"/>
              </a:rPr>
              <a:t>Intercepts without authority any function of a computer</a:t>
            </a:r>
            <a:endParaRPr lang="en-GB" dirty="0">
              <a:solidFill>
                <a:schemeClr val="bg1"/>
              </a:solidFill>
              <a:latin typeface="Arial" panose="020B0604020202020204" pitchFamily="34" charset="0"/>
              <a:cs typeface="Arial" panose="020B0604020202020204" pitchFamily="34" charset="0"/>
            </a:endParaRPr>
          </a:p>
        </p:txBody>
      </p:sp>
      <p:sp>
        <p:nvSpPr>
          <p:cNvPr id="158732" name="Line 12"/>
          <p:cNvSpPr>
            <a:spLocks noChangeShapeType="1"/>
          </p:cNvSpPr>
          <p:nvPr/>
        </p:nvSpPr>
        <p:spPr bwMode="auto">
          <a:xfrm>
            <a:off x="5562600" y="2133600"/>
            <a:ext cx="1143000" cy="228600"/>
          </a:xfrm>
          <a:prstGeom prst="line">
            <a:avLst/>
          </a:prstGeom>
          <a:noFill/>
          <a:ln w="31750">
            <a:solidFill>
              <a:srgbClr val="FF0066"/>
            </a:solidFill>
            <a:round/>
            <a:headEnd/>
            <a:tailEnd type="triangle" w="med" len="med"/>
          </a:ln>
        </p:spPr>
        <p:txBody>
          <a:bodyPr wrap="none"/>
          <a:lstStyle/>
          <a:p>
            <a:endParaRPr lang="en-SG">
              <a:latin typeface="Arial" panose="020B0604020202020204" pitchFamily="34" charset="0"/>
              <a:cs typeface="Arial" panose="020B0604020202020204" pitchFamily="34" charset="0"/>
            </a:endParaRPr>
          </a:p>
        </p:txBody>
      </p:sp>
      <p:sp>
        <p:nvSpPr>
          <p:cNvPr id="158733" name="Rectangle 13"/>
          <p:cNvSpPr>
            <a:spLocks noChangeArrowheads="1"/>
          </p:cNvSpPr>
          <p:nvPr/>
        </p:nvSpPr>
        <p:spPr bwMode="auto">
          <a:xfrm>
            <a:off x="6705600" y="1981200"/>
            <a:ext cx="2068195" cy="707886"/>
          </a:xfrm>
          <a:prstGeom prst="rect">
            <a:avLst/>
          </a:prstGeom>
          <a:noFill/>
          <a:ln w="9525">
            <a:noFill/>
            <a:miter lim="800000"/>
            <a:headEnd/>
            <a:tailEnd/>
          </a:ln>
        </p:spPr>
        <p:txBody>
          <a:bodyPr wrap="none">
            <a:spAutoFit/>
          </a:bodyPr>
          <a:lstStyle/>
          <a:p>
            <a:pPr>
              <a:spcBef>
                <a:spcPct val="50000"/>
              </a:spcBef>
              <a:buClrTx/>
              <a:buFontTx/>
              <a:buNone/>
            </a:pPr>
            <a:r>
              <a:rPr lang="en-US" sz="4000" b="1" dirty="0">
                <a:solidFill>
                  <a:schemeClr val="bg1"/>
                </a:solidFill>
                <a:latin typeface="Arial" panose="020B0604020202020204" pitchFamily="34" charset="0"/>
                <a:cs typeface="Arial" panose="020B0604020202020204" pitchFamily="34" charset="0"/>
              </a:rPr>
              <a:t>S6(1)(c)</a:t>
            </a:r>
            <a:endParaRPr lang="en-GB" sz="4000" b="1" dirty="0">
              <a:solidFill>
                <a:schemeClr val="bg1"/>
              </a:solidFill>
              <a:latin typeface="Arial" panose="020B0604020202020204" pitchFamily="34" charset="0"/>
              <a:cs typeface="Arial" panose="020B0604020202020204" pitchFamily="34" charset="0"/>
            </a:endParaRPr>
          </a:p>
        </p:txBody>
      </p:sp>
      <p:sp>
        <p:nvSpPr>
          <p:cNvPr id="158734" name="Line 14"/>
          <p:cNvSpPr>
            <a:spLocks noChangeShapeType="1"/>
          </p:cNvSpPr>
          <p:nvPr/>
        </p:nvSpPr>
        <p:spPr bwMode="auto">
          <a:xfrm flipH="1">
            <a:off x="7010400" y="2682875"/>
            <a:ext cx="228600" cy="517525"/>
          </a:xfrm>
          <a:prstGeom prst="line">
            <a:avLst/>
          </a:prstGeom>
          <a:noFill/>
          <a:ln w="28575">
            <a:solidFill>
              <a:srgbClr val="FD1965"/>
            </a:solidFill>
            <a:round/>
            <a:headEnd/>
            <a:tailEnd type="triangle" w="med" len="med"/>
          </a:ln>
        </p:spPr>
        <p:txBody>
          <a:bodyPr wrap="none"/>
          <a:lstStyle/>
          <a:p>
            <a:endParaRPr lang="en-SG">
              <a:latin typeface="Arial" panose="020B0604020202020204" pitchFamily="34" charset="0"/>
              <a:cs typeface="Arial" panose="020B0604020202020204" pitchFamily="34" charset="0"/>
            </a:endParaRPr>
          </a:p>
        </p:txBody>
      </p:sp>
      <p:sp>
        <p:nvSpPr>
          <p:cNvPr id="158735" name="Rectangle 15"/>
          <p:cNvSpPr>
            <a:spLocks noChangeArrowheads="1"/>
          </p:cNvSpPr>
          <p:nvPr/>
        </p:nvSpPr>
        <p:spPr bwMode="auto">
          <a:xfrm>
            <a:off x="5715000" y="3124200"/>
            <a:ext cx="3352800" cy="1200329"/>
          </a:xfrm>
          <a:prstGeom prst="rect">
            <a:avLst/>
          </a:prstGeom>
          <a:noFill/>
          <a:ln w="9525">
            <a:noFill/>
            <a:miter lim="800000"/>
            <a:headEnd/>
            <a:tailEnd/>
          </a:ln>
        </p:spPr>
        <p:txBody>
          <a:bodyPr wrap="square">
            <a:spAutoFit/>
          </a:bodyPr>
          <a:lstStyle/>
          <a:p>
            <a:pPr>
              <a:spcBef>
                <a:spcPct val="50000"/>
              </a:spcBef>
              <a:buClrTx/>
              <a:buFontTx/>
              <a:buNone/>
            </a:pPr>
            <a:r>
              <a:rPr lang="en-US" sz="2400" dirty="0">
                <a:solidFill>
                  <a:schemeClr val="bg1"/>
                </a:solidFill>
                <a:latin typeface="Arial" panose="020B0604020202020204" pitchFamily="34" charset="0"/>
                <a:cs typeface="Arial" panose="020B0604020202020204" pitchFamily="34" charset="0"/>
              </a:rPr>
              <a:t>Using the computer to commit an offence under (a) or (b)</a:t>
            </a:r>
            <a:endParaRPr lang="en-GB" sz="2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a:xfrm>
            <a:off x="485775" y="-123954"/>
            <a:ext cx="6677025" cy="1143000"/>
          </a:xfrm>
        </p:spPr>
        <p:txBody>
          <a:bodyPr/>
          <a:lstStyle/>
          <a:p>
            <a:pPr eaLnBrk="1" hangingPunct="1"/>
            <a:r>
              <a:rPr lang="en-US" sz="2800" dirty="0"/>
              <a:t>Section 6 – </a:t>
            </a:r>
            <a:r>
              <a:rPr lang="en-US" sz="2800" dirty="0" err="1"/>
              <a:t>Unauthorised</a:t>
            </a:r>
            <a:r>
              <a:rPr lang="en-US" sz="2800" dirty="0"/>
              <a:t> Use or Interception of Computer Service</a:t>
            </a:r>
            <a:endParaRPr lang="en-GB" sz="2800" dirty="0"/>
          </a:p>
        </p:txBody>
      </p:sp>
      <p:sp>
        <p:nvSpPr>
          <p:cNvPr id="159749" name="Rectangle 5"/>
          <p:cNvSpPr>
            <a:spLocks noGrp="1" noChangeArrowheads="1"/>
          </p:cNvSpPr>
          <p:nvPr>
            <p:ph idx="1"/>
          </p:nvPr>
        </p:nvSpPr>
        <p:spPr>
          <a:xfrm>
            <a:off x="0" y="780093"/>
            <a:ext cx="9144000" cy="4114800"/>
          </a:xfrm>
        </p:spPr>
        <p:txBody>
          <a:bodyPr/>
          <a:lstStyle/>
          <a:p>
            <a:pPr marL="0" indent="0">
              <a:buNone/>
            </a:pPr>
            <a:r>
              <a:rPr lang="en-SG" sz="1800" b="1" dirty="0"/>
              <a:t>Unauthorised use or interception of computer service</a:t>
            </a:r>
          </a:p>
          <a:p>
            <a:r>
              <a:rPr lang="en-SG" sz="1800" b="1" dirty="0"/>
              <a:t>6.</a:t>
            </a:r>
            <a:r>
              <a:rPr lang="en-SG" sz="1800" dirty="0"/>
              <a:t> —(1)  Subject to subsection (2), any person who </a:t>
            </a:r>
            <a:r>
              <a:rPr lang="en-SG" sz="1800" b="1" u="sng" dirty="0"/>
              <a:t>knowingly</a:t>
            </a:r>
            <a:r>
              <a:rPr lang="en-SG" sz="1800" dirty="0"/>
              <a:t> — </a:t>
            </a:r>
          </a:p>
          <a:p>
            <a:r>
              <a:rPr lang="en-SG" sz="1800" dirty="0"/>
              <a:t>(</a:t>
            </a:r>
            <a:r>
              <a:rPr lang="en-SG" sz="1800" i="1" dirty="0"/>
              <a:t>a</a:t>
            </a:r>
            <a:r>
              <a:rPr lang="en-SG" sz="1800" dirty="0"/>
              <a:t>) </a:t>
            </a:r>
            <a:r>
              <a:rPr lang="en-SG" sz="1800" b="1" u="sng" dirty="0"/>
              <a:t>secures access</a:t>
            </a:r>
            <a:r>
              <a:rPr lang="en-SG" sz="1800" dirty="0"/>
              <a:t> </a:t>
            </a:r>
            <a:r>
              <a:rPr lang="en-SG" sz="1800" b="1" u="sng" dirty="0"/>
              <a:t>without authority</a:t>
            </a:r>
            <a:r>
              <a:rPr lang="en-SG" sz="1800" dirty="0"/>
              <a:t> to any computer for the purpose of obtaining, directly or indirectly, any computer service;</a:t>
            </a:r>
          </a:p>
          <a:p>
            <a:r>
              <a:rPr lang="en-SG" sz="1800" dirty="0"/>
              <a:t>(</a:t>
            </a:r>
            <a:r>
              <a:rPr lang="en-SG" sz="1800" i="1" dirty="0"/>
              <a:t>b</a:t>
            </a:r>
            <a:r>
              <a:rPr lang="en-SG" sz="1800" dirty="0"/>
              <a:t>) </a:t>
            </a:r>
            <a:r>
              <a:rPr lang="en-SG" sz="1800" b="1" u="sng" dirty="0"/>
              <a:t>intercepts</a:t>
            </a:r>
            <a:r>
              <a:rPr lang="en-SG" sz="1800" dirty="0"/>
              <a:t> or causes to be intercepted </a:t>
            </a:r>
            <a:r>
              <a:rPr lang="en-SG" sz="1800" b="1" u="sng" dirty="0"/>
              <a:t>without authority</a:t>
            </a:r>
            <a:r>
              <a:rPr lang="en-SG" sz="1800" dirty="0"/>
              <a:t>, directly or indirectly, any function of a computer by means of an electro-magnetic, acoustic, mechanical or other device; or</a:t>
            </a:r>
          </a:p>
          <a:p>
            <a:r>
              <a:rPr lang="en-SG" sz="1800" dirty="0"/>
              <a:t>(</a:t>
            </a:r>
            <a:r>
              <a:rPr lang="en-SG" sz="1800" i="1" dirty="0"/>
              <a:t>c</a:t>
            </a:r>
            <a:r>
              <a:rPr lang="en-SG" sz="1800" dirty="0"/>
              <a:t>) </a:t>
            </a:r>
            <a:r>
              <a:rPr lang="en-SG" sz="1800" b="1" u="sng" dirty="0"/>
              <a:t>uses</a:t>
            </a:r>
            <a:r>
              <a:rPr lang="en-SG" sz="1800" dirty="0"/>
              <a:t> or causes to be used, directly or indirectly, the computer or any other device for the purpose of committing an offence under paragraph (</a:t>
            </a:r>
            <a:r>
              <a:rPr lang="en-SG" sz="1800" i="1" dirty="0"/>
              <a:t>a</a:t>
            </a:r>
            <a:r>
              <a:rPr lang="en-SG" sz="1800" dirty="0"/>
              <a:t>) or (</a:t>
            </a:r>
            <a:r>
              <a:rPr lang="en-SG" sz="1800" i="1" dirty="0"/>
              <a:t>b</a:t>
            </a:r>
            <a:r>
              <a:rPr lang="en-SG" sz="1800" dirty="0"/>
              <a:t>),</a:t>
            </a:r>
          </a:p>
          <a:p>
            <a:endParaRPr lang="en-SG" sz="1800" dirty="0"/>
          </a:p>
          <a:p>
            <a:r>
              <a:rPr lang="en-SG" sz="1800" dirty="0"/>
              <a:t>First offence punishment: fine not exceeding $10,000 or to imprisonment for a term not exceeding 3 years or to both</a:t>
            </a:r>
          </a:p>
          <a:p>
            <a:r>
              <a:rPr lang="en-SG" sz="1800" dirty="0"/>
              <a:t>Subsequent offence punishment: fine not exceeding $20,000 or to imprisonment for a term not exceeding 5 years or to both. </a:t>
            </a:r>
          </a:p>
          <a:p>
            <a:r>
              <a:rPr lang="en-SG" sz="1800" dirty="0"/>
              <a:t>If damage is caused: fine not exceeding $50,000 or to imprisonment for a term not exceeding 7 years or to both. </a:t>
            </a:r>
          </a:p>
          <a:p>
            <a:r>
              <a:rPr lang="en-GB" sz="1800" dirty="0"/>
              <a:t>For unauthorised use of computer services, the main considerations in assessing sentence would be the nature and extent of the abuse and damage (if any). For the interception of computer services, the nature of the data intercepted and its use would determine whether a fine or imprisonment is appropriate. </a:t>
            </a:r>
          </a:p>
          <a:p>
            <a:endParaRPr lang="en-SG" sz="1800" dirty="0"/>
          </a:p>
          <a:p>
            <a:endParaRPr lang="en-SG" sz="1800" dirty="0"/>
          </a:p>
        </p:txBody>
      </p:sp>
      <p:sp>
        <p:nvSpPr>
          <p:cNvPr id="19458" name="Slide Number Placeholder 3"/>
          <p:cNvSpPr>
            <a:spLocks noGrp="1"/>
          </p:cNvSpPr>
          <p:nvPr>
            <p:ph type="sldNum" sz="quarter" idx="10"/>
          </p:nvPr>
        </p:nvSpPr>
        <p:spPr>
          <a:noFill/>
        </p:spPr>
        <p:txBody>
          <a:bodyPr/>
          <a:lstStyle/>
          <a:p>
            <a:fld id="{179D5C3B-C9D6-4746-B70C-EEA0B103221E}" type="slidenum">
              <a:rPr lang="en-GB"/>
              <a:pPr/>
              <a:t>28</a:t>
            </a:fld>
            <a:endParaRPr lang="en-GB"/>
          </a:p>
        </p:txBody>
      </p:sp>
      <p:sp>
        <p:nvSpPr>
          <p:cNvPr id="5" name="Rounded Rectangle 4"/>
          <p:cNvSpPr/>
          <p:nvPr/>
        </p:nvSpPr>
        <p:spPr bwMode="auto">
          <a:xfrm>
            <a:off x="0" y="877995"/>
            <a:ext cx="6057900" cy="282102"/>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a:xfrm>
            <a:off x="247650" y="192486"/>
            <a:ext cx="6677025" cy="1143000"/>
          </a:xfrm>
        </p:spPr>
        <p:txBody>
          <a:bodyPr/>
          <a:lstStyle/>
          <a:p>
            <a:pPr eaLnBrk="1" hangingPunct="1"/>
            <a:r>
              <a:rPr lang="en-US" sz="3200" dirty="0"/>
              <a:t>Section 6 – </a:t>
            </a:r>
            <a:r>
              <a:rPr lang="en-US" sz="3200" dirty="0" err="1"/>
              <a:t>Unauthorised</a:t>
            </a:r>
            <a:r>
              <a:rPr lang="en-US" sz="3200" dirty="0"/>
              <a:t> Use or Interception of Computer Service</a:t>
            </a:r>
            <a:endParaRPr lang="en-GB" sz="3200" dirty="0"/>
          </a:p>
        </p:txBody>
      </p:sp>
      <p:sp>
        <p:nvSpPr>
          <p:cNvPr id="19458" name="Slide Number Placeholder 3"/>
          <p:cNvSpPr>
            <a:spLocks noGrp="1"/>
          </p:cNvSpPr>
          <p:nvPr>
            <p:ph type="sldNum" sz="quarter" idx="10"/>
          </p:nvPr>
        </p:nvSpPr>
        <p:spPr>
          <a:noFill/>
        </p:spPr>
        <p:txBody>
          <a:bodyPr/>
          <a:lstStyle/>
          <a:p>
            <a:fld id="{179D5C3B-C9D6-4746-B70C-EEA0B103221E}" type="slidenum">
              <a:rPr lang="en-GB"/>
              <a:pPr/>
              <a:t>29</a:t>
            </a:fld>
            <a:endParaRPr lang="en-GB"/>
          </a:p>
        </p:txBody>
      </p:sp>
      <p:sp>
        <p:nvSpPr>
          <p:cNvPr id="3" name="Content Placeholder 2">
            <a:extLst>
              <a:ext uri="{FF2B5EF4-FFF2-40B4-BE49-F238E27FC236}">
                <a16:creationId xmlns:a16="http://schemas.microsoft.com/office/drawing/2014/main" id="{A7921C4F-EA2E-43B6-8E16-FE21D5DAFD0A}"/>
              </a:ext>
            </a:extLst>
          </p:cNvPr>
          <p:cNvSpPr>
            <a:spLocks noGrp="1"/>
          </p:cNvSpPr>
          <p:nvPr>
            <p:ph idx="1"/>
          </p:nvPr>
        </p:nvSpPr>
        <p:spPr>
          <a:xfrm>
            <a:off x="57150" y="1416050"/>
            <a:ext cx="8743950" cy="4114800"/>
          </a:xfrm>
        </p:spPr>
        <p:txBody>
          <a:bodyPr/>
          <a:lstStyle/>
          <a:p>
            <a:pPr>
              <a:buFontTx/>
              <a:buChar char="-"/>
            </a:pPr>
            <a:r>
              <a:rPr lang="en-GB" sz="2000" dirty="0"/>
              <a:t>“</a:t>
            </a:r>
            <a:r>
              <a:rPr lang="en-GB" sz="2000" u="sng" dirty="0"/>
              <a:t>Computer service</a:t>
            </a:r>
            <a:r>
              <a:rPr lang="en-GB" sz="2000" dirty="0"/>
              <a:t>” is defined in section 2 as including “computer time, data processing and the storage or retrieval of data”.</a:t>
            </a:r>
          </a:p>
          <a:p>
            <a:pPr>
              <a:buFontTx/>
              <a:buChar char="-"/>
            </a:pPr>
            <a:r>
              <a:rPr lang="en-GB" sz="2000" dirty="0"/>
              <a:t>It is </a:t>
            </a:r>
            <a:r>
              <a:rPr lang="en-GB" sz="2000" u="sng" dirty="0"/>
              <a:t>immaterial that the unauthorised access or interception is not directed at any particular program or data or a program or data held in any particular computer</a:t>
            </a:r>
            <a:r>
              <a:rPr lang="en-GB" sz="2000" dirty="0"/>
              <a:t>. As long as anyone, without authority, knowingly uses or intercepts the computer service, there is liability under this section. </a:t>
            </a:r>
          </a:p>
          <a:p>
            <a:pPr lvl="0">
              <a:buFontTx/>
              <a:buChar char="-"/>
            </a:pPr>
            <a:r>
              <a:rPr lang="en-GB" sz="2000" u="sng" dirty="0"/>
              <a:t>For example</a:t>
            </a:r>
            <a:r>
              <a:rPr lang="en-GB" sz="2000" dirty="0"/>
              <a:t>, a perpetrator </a:t>
            </a:r>
            <a:r>
              <a:rPr lang="en-GB" sz="2000" u="sng" dirty="0"/>
              <a:t>secures access to a computer within a network server</a:t>
            </a:r>
            <a:r>
              <a:rPr lang="en-GB" sz="2000" dirty="0"/>
              <a:t> and confidential information is retrieved or used without the knowledge or approval of the owner this would probably be caught under this section. </a:t>
            </a:r>
          </a:p>
          <a:p>
            <a:pPr lvl="0">
              <a:buFontTx/>
              <a:buChar char="-"/>
            </a:pPr>
            <a:r>
              <a:rPr lang="en-GB" sz="2000" dirty="0"/>
              <a:t>Similarly when a perpetrator </a:t>
            </a:r>
            <a:r>
              <a:rPr lang="en-GB" sz="2000" u="sng" dirty="0"/>
              <a:t>manages to secure internet access </a:t>
            </a:r>
            <a:r>
              <a:rPr lang="en-GB" sz="2000" dirty="0"/>
              <a:t>by way of an unauthorised use of a password (say he peeped at someone entering his password) or when he without authority manages to intercept computer or phone services (say </a:t>
            </a:r>
            <a:r>
              <a:rPr lang="en-GB" sz="2000" u="sng" dirty="0"/>
              <a:t>broadband services which can be expensive) subscribed by someone else </a:t>
            </a:r>
            <a:r>
              <a:rPr lang="en-GB" sz="2000" dirty="0"/>
              <a:t>and meant for his sole exclusive use, these acts could constitute offences under this section.</a:t>
            </a:r>
            <a:endParaRPr lang="en-US" sz="2000" dirty="0"/>
          </a:p>
          <a:p>
            <a:endParaRPr lang="en-US" dirty="0"/>
          </a:p>
        </p:txBody>
      </p:sp>
    </p:spTree>
    <p:extLst>
      <p:ext uri="{BB962C8B-B14F-4D97-AF65-F5344CB8AC3E}">
        <p14:creationId xmlns:p14="http://schemas.microsoft.com/office/powerpoint/2010/main" val="11903094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F1CAF970-1AF7-46F8-98E7-54AA0A2F0F38}" type="slidenum">
              <a:rPr lang="en-GB"/>
              <a:pPr/>
              <a:t>3</a:t>
            </a:fld>
            <a:endParaRPr lang="en-GB" dirty="0"/>
          </a:p>
        </p:txBody>
      </p:sp>
      <p:sp>
        <p:nvSpPr>
          <p:cNvPr id="4099" name="Rectangle 13"/>
          <p:cNvSpPr>
            <a:spLocks noGrp="1" noChangeArrowheads="1"/>
          </p:cNvSpPr>
          <p:nvPr>
            <p:ph type="title"/>
          </p:nvPr>
        </p:nvSpPr>
        <p:spPr>
          <a:xfrm>
            <a:off x="762000" y="-228600"/>
            <a:ext cx="7772400" cy="990600"/>
          </a:xfrm>
        </p:spPr>
        <p:txBody>
          <a:bodyPr/>
          <a:lstStyle/>
          <a:p>
            <a:pPr eaLnBrk="1" hangingPunct="1"/>
            <a:r>
              <a:rPr lang="en-US" sz="3600" u="sng" dirty="0"/>
              <a:t>Background</a:t>
            </a:r>
            <a:endParaRPr lang="en-GB" sz="3600" u="sng" dirty="0"/>
          </a:p>
        </p:txBody>
      </p:sp>
      <p:sp>
        <p:nvSpPr>
          <p:cNvPr id="94222" name="Rectangle 14"/>
          <p:cNvSpPr>
            <a:spLocks noGrp="1" noChangeArrowheads="1"/>
          </p:cNvSpPr>
          <p:nvPr>
            <p:ph type="body" idx="1"/>
          </p:nvPr>
        </p:nvSpPr>
        <p:spPr>
          <a:xfrm>
            <a:off x="342900" y="562356"/>
            <a:ext cx="8610600" cy="5410200"/>
          </a:xfrm>
        </p:spPr>
        <p:txBody>
          <a:bodyPr/>
          <a:lstStyle/>
          <a:p>
            <a:pPr marL="0" indent="0" eaLnBrk="1" hangingPunct="1">
              <a:buNone/>
            </a:pPr>
            <a:r>
              <a:rPr lang="en-US" sz="2000" dirty="0">
                <a:latin typeface="Arial" panose="020B0604020202020204" pitchFamily="34" charset="0"/>
                <a:cs typeface="Arial" panose="020B0604020202020204" pitchFamily="34" charset="0"/>
              </a:rPr>
              <a:t>Why is there a need for a Computer Misuse Act and a Cybersecurity Act in Singapore?</a:t>
            </a:r>
          </a:p>
          <a:p>
            <a:pPr lvl="1" algn="just" eaLnBrk="1" hangingPunct="1"/>
            <a:r>
              <a:rPr lang="en-US" sz="2000" dirty="0">
                <a:latin typeface="Arial" panose="020B0604020202020204" pitchFamily="34" charset="0"/>
                <a:cs typeface="Arial" panose="020B0604020202020204" pitchFamily="34" charset="0"/>
              </a:rPr>
              <a:t>An “Intelligent Island”, A “Financial Hub”, “ Smart Nation”</a:t>
            </a:r>
          </a:p>
          <a:p>
            <a:pPr lvl="1" algn="just" eaLnBrk="1" hangingPunct="1"/>
            <a:r>
              <a:rPr lang="en-US" sz="2000" dirty="0">
                <a:latin typeface="Arial" panose="020B0604020202020204" pitchFamily="34" charset="0"/>
                <a:cs typeface="Arial" panose="020B0604020202020204" pitchFamily="34" charset="0"/>
              </a:rPr>
              <a:t>Information Technology has become very pervasive in every aspect of society (government, business, households)</a:t>
            </a:r>
          </a:p>
          <a:p>
            <a:pPr lvl="1" algn="just" eaLnBrk="1" hangingPunct="1"/>
            <a:r>
              <a:rPr lang="en-US" sz="2000" dirty="0">
                <a:latin typeface="Arial" panose="020B0604020202020204" pitchFamily="34" charset="0"/>
                <a:cs typeface="Arial" panose="020B0604020202020204" pitchFamily="34" charset="0"/>
              </a:rPr>
              <a:t>Rising crime rate relating to the use of computers (in 2018, there were 1024 cases reported under the Computer Misuse Act, increase of 40% compared to 2017)</a:t>
            </a:r>
          </a:p>
          <a:p>
            <a:pPr lvl="1" algn="just" eaLnBrk="1" hangingPunct="1"/>
            <a:r>
              <a:rPr lang="en-US" sz="2000" dirty="0">
                <a:latin typeface="Arial" panose="020B0604020202020204" pitchFamily="34" charset="0"/>
                <a:cs typeface="Arial" panose="020B0604020202020204" pitchFamily="34" charset="0"/>
              </a:rPr>
              <a:t>There were 6,179 cybercrimes in 2018, up from 5,351 in 2017</a:t>
            </a:r>
          </a:p>
          <a:p>
            <a:pPr lvl="2" eaLnBrk="1" hangingPunct="1">
              <a:buFontTx/>
              <a:buNone/>
            </a:pPr>
            <a:endParaRPr lang="en-US" sz="2000" dirty="0">
              <a:latin typeface="Arial" panose="020B0604020202020204" pitchFamily="34" charset="0"/>
              <a:cs typeface="Arial" panose="020B0604020202020204" pitchFamily="3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a:cs typeface="Arial" panose="020B0604020202020204" pitchFamily="34" charset="0"/>
              </a:rPr>
              <a:t>Ong </a:t>
            </a:r>
            <a:r>
              <a:rPr lang="en-US" sz="3200" u="sng" dirty="0" err="1">
                <a:cs typeface="Arial" panose="020B0604020202020204" pitchFamily="34" charset="0"/>
              </a:rPr>
              <a:t>Poh</a:t>
            </a:r>
            <a:r>
              <a:rPr lang="en-US" sz="3200" u="sng" dirty="0">
                <a:cs typeface="Arial" panose="020B0604020202020204" pitchFamily="34" charset="0"/>
              </a:rPr>
              <a:t> Teng v </a:t>
            </a:r>
            <a:r>
              <a:rPr lang="en-US" sz="3200" u="sng" dirty="0" err="1">
                <a:cs typeface="Arial" panose="020B0604020202020204" pitchFamily="34" charset="0"/>
              </a:rPr>
              <a:t>PP</a:t>
            </a:r>
            <a:r>
              <a:rPr lang="en-US" sz="3200" u="sng" dirty="0">
                <a:cs typeface="Arial" panose="020B0604020202020204" pitchFamily="34" charset="0"/>
              </a:rPr>
              <a:t> (2001) </a:t>
            </a:r>
            <a:endParaRPr lang="en-SG" sz="3200" u="sng" dirty="0">
              <a:cs typeface="Arial" panose="020B0604020202020204" pitchFamily="34" charset="0"/>
            </a:endParaRPr>
          </a:p>
        </p:txBody>
      </p:sp>
      <p:sp>
        <p:nvSpPr>
          <p:cNvPr id="211972" name="Text Box 4"/>
          <p:cNvSpPr>
            <a:spLocks noGrp="1" noChangeArrowheads="1"/>
          </p:cNvSpPr>
          <p:nvPr>
            <p:ph idx="1"/>
          </p:nvPr>
        </p:nvSpPr>
        <p:spPr>
          <a:xfrm>
            <a:off x="228600" y="1600200"/>
            <a:ext cx="8305800" cy="4114800"/>
          </a:xfrm>
          <a:noFill/>
        </p:spPr>
        <p:txBody>
          <a:bodyPr/>
          <a:lstStyle/>
          <a:p>
            <a:pPr eaLnBrk="1" hangingPunct="1">
              <a:spcBef>
                <a:spcPct val="50000"/>
              </a:spcBef>
            </a:pPr>
            <a:r>
              <a:rPr lang="en-US" sz="2400" dirty="0">
                <a:latin typeface="Arial" panose="020B0604020202020204" pitchFamily="34" charset="0"/>
                <a:cs typeface="Arial" panose="020B0604020202020204" pitchFamily="34" charset="0"/>
              </a:rPr>
              <a:t>Ong and his co-conspirators committed the offences to obtain pager messages on horse betting tips and information by intercepting radio signals sent from a paging network computer to his program clone pagers.</a:t>
            </a:r>
          </a:p>
          <a:p>
            <a:pPr eaLnBrk="1" hangingPunct="1">
              <a:spcBef>
                <a:spcPct val="50000"/>
              </a:spcBef>
            </a:pPr>
            <a:r>
              <a:rPr lang="en-US" sz="2400" dirty="0">
                <a:latin typeface="Arial" panose="020B0604020202020204" pitchFamily="34" charset="0"/>
                <a:cs typeface="Arial" panose="020B0604020202020204" pitchFamily="34" charset="0"/>
              </a:rPr>
              <a:t>Court found him guilty under s 6(1)(b) and (c) of the CMA. 18 months imprisonment.</a:t>
            </a:r>
          </a:p>
          <a:p>
            <a:pPr eaLnBrk="1" hangingPunct="1">
              <a:spcBef>
                <a:spcPct val="50000"/>
              </a:spcBef>
            </a:pPr>
            <a:endParaRPr lang="en-US" sz="2400" dirty="0">
              <a:cs typeface="Arial" panose="020B0604020202020204" pitchFamily="34" charset="0"/>
            </a:endParaRPr>
          </a:p>
          <a:p>
            <a:pPr eaLnBrk="1" hangingPunct="1">
              <a:spcBef>
                <a:spcPct val="50000"/>
              </a:spcBef>
            </a:pPr>
            <a:endParaRPr lang="en-US" sz="2400" dirty="0">
              <a:cs typeface="Arial" panose="020B0604020202020204" pitchFamily="34" charset="0"/>
            </a:endParaRPr>
          </a:p>
          <a:p>
            <a:pPr eaLnBrk="1" hangingPunct="1">
              <a:spcBef>
                <a:spcPct val="50000"/>
              </a:spcBef>
            </a:pPr>
            <a:endParaRPr lang="en-GB" sz="2800" dirty="0"/>
          </a:p>
          <a:p>
            <a:pPr marL="0" lvl="0" indent="0">
              <a:buNone/>
            </a:pPr>
            <a:r>
              <a:rPr lang="en-GB" sz="2000" dirty="0"/>
              <a:t>	NB: see also PP v Muhammad </a:t>
            </a:r>
            <a:r>
              <a:rPr lang="en-GB" sz="2000" dirty="0" err="1"/>
              <a:t>Nuzaihan</a:t>
            </a:r>
            <a:r>
              <a:rPr lang="en-GB" sz="2000" dirty="0"/>
              <a:t> (discussed above</a:t>
            </a:r>
            <a:r>
              <a:rPr lang="en-GB" sz="1600" dirty="0"/>
              <a:t>)</a:t>
            </a:r>
            <a:endParaRPr lang="en-US" sz="1600" dirty="0"/>
          </a:p>
          <a:p>
            <a:pPr eaLnBrk="1" hangingPunct="1">
              <a:spcBef>
                <a:spcPct val="50000"/>
              </a:spcBef>
            </a:pPr>
            <a:endParaRPr lang="en-US" sz="2400" dirty="0">
              <a:latin typeface="Arial" panose="020B0604020202020204" pitchFamily="34" charset="0"/>
              <a:cs typeface="Arial" panose="020B0604020202020204" pitchFamily="34" charset="0"/>
            </a:endParaRPr>
          </a:p>
          <a:p>
            <a:pPr algn="l" eaLnBrk="1" hangingPunct="1">
              <a:spcBef>
                <a:spcPct val="50000"/>
              </a:spcBef>
            </a:pPr>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5C284F8-C29F-4557-B276-85CBA10CC8C6}"/>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30</a:t>
            </a:fld>
            <a:endParaRPr lang="en-GB"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9"/>
          <p:cNvSpPr>
            <a:spLocks noGrp="1" noChangeArrowheads="1"/>
          </p:cNvSpPr>
          <p:nvPr>
            <p:ph type="title"/>
          </p:nvPr>
        </p:nvSpPr>
        <p:spPr>
          <a:xfrm>
            <a:off x="-1" y="57151"/>
            <a:ext cx="6986081" cy="1143000"/>
          </a:xfrm>
        </p:spPr>
        <p:txBody>
          <a:bodyPr/>
          <a:lstStyle/>
          <a:p>
            <a:pPr eaLnBrk="1" hangingPunct="1"/>
            <a:r>
              <a:rPr lang="en-US" sz="3200" dirty="0"/>
              <a:t>Section 7 – </a:t>
            </a:r>
            <a:r>
              <a:rPr lang="en-US" sz="3200" dirty="0" err="1"/>
              <a:t>Unauthorised</a:t>
            </a:r>
            <a:r>
              <a:rPr lang="en-US" sz="3200" dirty="0"/>
              <a:t> </a:t>
            </a:r>
            <a:br>
              <a:rPr lang="en-US" sz="3200" dirty="0"/>
            </a:br>
            <a:r>
              <a:rPr lang="en-US" sz="3200" dirty="0"/>
              <a:t>Obstruction of Use of Computer</a:t>
            </a:r>
            <a:endParaRPr lang="en-GB" sz="3200" dirty="0"/>
          </a:p>
        </p:txBody>
      </p:sp>
      <p:sp>
        <p:nvSpPr>
          <p:cNvPr id="22532" name="Rectangle 10"/>
          <p:cNvSpPr>
            <a:spLocks noGrp="1" noChangeArrowheads="1"/>
          </p:cNvSpPr>
          <p:nvPr>
            <p:ph idx="1"/>
          </p:nvPr>
        </p:nvSpPr>
        <p:spPr>
          <a:xfrm>
            <a:off x="0" y="1295401"/>
            <a:ext cx="9144000" cy="4114800"/>
          </a:xfrm>
        </p:spPr>
        <p:txBody>
          <a:bodyPr/>
          <a:lstStyle/>
          <a:p>
            <a:pPr marL="0" indent="0">
              <a:buNone/>
            </a:pPr>
            <a:r>
              <a:rPr lang="en-SG" sz="2000" b="1" dirty="0"/>
              <a:t>Unauthorised obstruction of use of computer</a:t>
            </a:r>
          </a:p>
          <a:p>
            <a:r>
              <a:rPr lang="en-SG" sz="2000" b="1" dirty="0"/>
              <a:t>7.</a:t>
            </a:r>
            <a:r>
              <a:rPr lang="en-SG" sz="2000" dirty="0"/>
              <a:t> —(1)  Any person who, </a:t>
            </a:r>
            <a:r>
              <a:rPr lang="en-SG" sz="2000" b="1" u="sng" dirty="0"/>
              <a:t>knowingly</a:t>
            </a:r>
            <a:r>
              <a:rPr lang="en-SG" sz="2000" dirty="0"/>
              <a:t> and </a:t>
            </a:r>
            <a:r>
              <a:rPr lang="en-SG" sz="2000" b="1" u="sng" dirty="0"/>
              <a:t>without authority</a:t>
            </a:r>
            <a:r>
              <a:rPr lang="en-SG" sz="2000" dirty="0"/>
              <a:t> or lawful excuse — (</a:t>
            </a:r>
            <a:r>
              <a:rPr lang="en-SG" sz="2000" i="1" dirty="0"/>
              <a:t>a</a:t>
            </a:r>
            <a:r>
              <a:rPr lang="en-SG" sz="2000" dirty="0"/>
              <a:t>) </a:t>
            </a:r>
            <a:r>
              <a:rPr lang="en-SG" sz="2000" b="1" u="sng" dirty="0"/>
              <a:t>interferes</a:t>
            </a:r>
            <a:r>
              <a:rPr lang="en-SG" sz="2000" dirty="0"/>
              <a:t> with, or interrupts or obstructs the lawful use of, a computer; or (</a:t>
            </a:r>
            <a:r>
              <a:rPr lang="en-SG" sz="2000" i="1" dirty="0"/>
              <a:t>b</a:t>
            </a:r>
            <a:r>
              <a:rPr lang="en-SG" sz="2000" dirty="0"/>
              <a:t>) </a:t>
            </a:r>
            <a:r>
              <a:rPr lang="en-SG" sz="2000" b="1" u="sng" dirty="0"/>
              <a:t>impedes</a:t>
            </a:r>
            <a:r>
              <a:rPr lang="en-SG" sz="2000" dirty="0"/>
              <a:t> or prevents access to, or impairs the usefulness or effectiveness of, any program or data stored in a computer,</a:t>
            </a:r>
          </a:p>
          <a:p>
            <a:endParaRPr lang="en-SG" sz="2000" dirty="0"/>
          </a:p>
          <a:p>
            <a:r>
              <a:rPr lang="en-SG" sz="2000" dirty="0"/>
              <a:t>First offence punishment: fine not exceeding $10,000 or to imprisonment for a term not exceeding 3 years or to both</a:t>
            </a:r>
          </a:p>
          <a:p>
            <a:r>
              <a:rPr lang="en-SG" sz="2000" dirty="0"/>
              <a:t>Subsequent offence punishment: fine not exceeding $20,000 or to imprisonment for a term not exceeding 5 years or to both. </a:t>
            </a:r>
          </a:p>
          <a:p>
            <a:r>
              <a:rPr lang="en-SG" sz="2000" dirty="0"/>
              <a:t>If damage is caused: fine not exceeding $50,000 or to imprisonment for a term not exceeding 7 years or to both. </a:t>
            </a:r>
          </a:p>
          <a:p>
            <a:r>
              <a:rPr lang="en-GB" sz="2000" dirty="0"/>
              <a:t>The sentence to be imposed would essentially depend on the motive and extent of the obstruction, its consequence and the nature of the computer system.</a:t>
            </a:r>
            <a:endParaRPr lang="en-US" sz="2000" dirty="0"/>
          </a:p>
          <a:p>
            <a:pPr algn="l" eaLnBrk="1" hangingPunct="1">
              <a:buFontTx/>
              <a:buNone/>
            </a:pPr>
            <a:endParaRPr lang="en-US" sz="2400" b="1" dirty="0">
              <a:cs typeface="Arial" panose="020B0604020202020204" pitchFamily="34" charset="0"/>
            </a:endParaRPr>
          </a:p>
        </p:txBody>
      </p:sp>
      <p:sp>
        <p:nvSpPr>
          <p:cNvPr id="22530" name="Slide Number Placeholder 3"/>
          <p:cNvSpPr>
            <a:spLocks noGrp="1"/>
          </p:cNvSpPr>
          <p:nvPr>
            <p:ph type="sldNum" sz="quarter" idx="10"/>
          </p:nvPr>
        </p:nvSpPr>
        <p:spPr>
          <a:noFill/>
        </p:spPr>
        <p:txBody>
          <a:bodyPr/>
          <a:lstStyle/>
          <a:p>
            <a:fld id="{BD201FEE-C514-479E-8AE2-81BDC4F0FBD5}" type="slidenum">
              <a:rPr lang="en-GB"/>
              <a:pPr/>
              <a:t>31</a:t>
            </a:fld>
            <a:endParaRPr lang="en-GB" dirty="0"/>
          </a:p>
        </p:txBody>
      </p:sp>
      <p:sp>
        <p:nvSpPr>
          <p:cNvPr id="5" name="Rounded Rectangle 4"/>
          <p:cNvSpPr/>
          <p:nvPr/>
        </p:nvSpPr>
        <p:spPr bwMode="auto">
          <a:xfrm>
            <a:off x="0" y="1257299"/>
            <a:ext cx="5638800" cy="381000"/>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9"/>
          <p:cNvSpPr>
            <a:spLocks noGrp="1" noChangeArrowheads="1"/>
          </p:cNvSpPr>
          <p:nvPr>
            <p:ph type="title"/>
          </p:nvPr>
        </p:nvSpPr>
        <p:spPr>
          <a:xfrm>
            <a:off x="-19050" y="161925"/>
            <a:ext cx="6986081" cy="1143000"/>
          </a:xfrm>
        </p:spPr>
        <p:txBody>
          <a:bodyPr/>
          <a:lstStyle/>
          <a:p>
            <a:pPr eaLnBrk="1" hangingPunct="1"/>
            <a:r>
              <a:rPr lang="en-US" sz="3200" dirty="0"/>
              <a:t>Section 7 – </a:t>
            </a:r>
            <a:r>
              <a:rPr lang="en-US" sz="3200" dirty="0" err="1"/>
              <a:t>Unauthorised</a:t>
            </a:r>
            <a:r>
              <a:rPr lang="en-US" sz="3200" dirty="0"/>
              <a:t> </a:t>
            </a:r>
            <a:br>
              <a:rPr lang="en-US" sz="3200" dirty="0"/>
            </a:br>
            <a:r>
              <a:rPr lang="en-US" sz="3200" dirty="0"/>
              <a:t>Obstruction of Use of Computer</a:t>
            </a:r>
            <a:endParaRPr lang="en-GB" sz="3200" dirty="0"/>
          </a:p>
        </p:txBody>
      </p:sp>
      <p:sp>
        <p:nvSpPr>
          <p:cNvPr id="22530" name="Slide Number Placeholder 3"/>
          <p:cNvSpPr>
            <a:spLocks noGrp="1"/>
          </p:cNvSpPr>
          <p:nvPr>
            <p:ph type="sldNum" sz="quarter" idx="10"/>
          </p:nvPr>
        </p:nvSpPr>
        <p:spPr>
          <a:noFill/>
        </p:spPr>
        <p:txBody>
          <a:bodyPr/>
          <a:lstStyle/>
          <a:p>
            <a:fld id="{BD201FEE-C514-479E-8AE2-81BDC4F0FBD5}" type="slidenum">
              <a:rPr lang="en-GB"/>
              <a:pPr/>
              <a:t>32</a:t>
            </a:fld>
            <a:endParaRPr lang="en-GB"/>
          </a:p>
        </p:txBody>
      </p:sp>
      <p:sp>
        <p:nvSpPr>
          <p:cNvPr id="4" name="Rectangle 3">
            <a:extLst>
              <a:ext uri="{FF2B5EF4-FFF2-40B4-BE49-F238E27FC236}">
                <a16:creationId xmlns:a16="http://schemas.microsoft.com/office/drawing/2014/main" id="{203BC163-9438-4A18-9BA1-A234B03E192B}"/>
              </a:ext>
            </a:extLst>
          </p:cNvPr>
          <p:cNvSpPr/>
          <p:nvPr/>
        </p:nvSpPr>
        <p:spPr>
          <a:xfrm>
            <a:off x="-19050" y="1905000"/>
            <a:ext cx="9144000" cy="5755422"/>
          </a:xfrm>
          <a:prstGeom prst="rect">
            <a:avLst/>
          </a:prstGeom>
        </p:spPr>
        <p:txBody>
          <a:bodyPr wrap="square">
            <a:spAutoFit/>
          </a:bodyPr>
          <a:lstStyle/>
          <a:p>
            <a:pPr marL="342900" marR="0" lvl="0" indent="-342900" algn="just">
              <a:spcBef>
                <a:spcPts val="0"/>
              </a:spcBef>
              <a:spcAft>
                <a:spcPts val="0"/>
              </a:spcAft>
              <a:buFont typeface="Wingdings" panose="05000000000000000000" pitchFamily="2" charset="2"/>
              <a:buChar char=""/>
              <a:tabLst>
                <a:tab pos="457200" algn="l"/>
              </a:tabLst>
            </a:pPr>
            <a:r>
              <a:rPr lang="en-GB" sz="2600" dirty="0">
                <a:latin typeface="Arial" panose="020B0604020202020204" pitchFamily="34" charset="0"/>
                <a:ea typeface="SimSun" panose="02010600030101010101" pitchFamily="2" charset="-122"/>
                <a:cs typeface="Arial" panose="020B0604020202020204" pitchFamily="34" charset="0"/>
              </a:rPr>
              <a:t>This section was originally intended to deal with E-mail bombing, where the victim receives an enormous amount of electronic mail manifesting in download problems resulting in the system eventually “crashing” causing financial loss and inconvenience. </a:t>
            </a:r>
          </a:p>
          <a:p>
            <a:pPr marL="342900" marR="0" lvl="0" indent="-342900" algn="just">
              <a:spcBef>
                <a:spcPts val="0"/>
              </a:spcBef>
              <a:spcAft>
                <a:spcPts val="0"/>
              </a:spcAft>
              <a:buFont typeface="Wingdings" panose="05000000000000000000" pitchFamily="2" charset="2"/>
              <a:buChar char=""/>
              <a:tabLst>
                <a:tab pos="457200" algn="l"/>
              </a:tabLst>
            </a:pPr>
            <a:endParaRPr lang="en-GB" sz="2600" dirty="0">
              <a:latin typeface="Arial" panose="020B0604020202020204" pitchFamily="34" charset="0"/>
              <a:ea typeface="SimSun" panose="02010600030101010101" pitchFamily="2" charset="-122"/>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
              <a:tabLst>
                <a:tab pos="457200" algn="l"/>
              </a:tabLst>
            </a:pPr>
            <a:r>
              <a:rPr lang="en-GB" sz="2600" dirty="0">
                <a:latin typeface="Arial" panose="020B0604020202020204" pitchFamily="34" charset="0"/>
                <a:ea typeface="SimSun" panose="02010600030101010101" pitchFamily="2" charset="-122"/>
                <a:cs typeface="Arial" panose="020B0604020202020204" pitchFamily="34" charset="0"/>
              </a:rPr>
              <a:t>The phenomenon of “Spamming” may also be caught under section 7, although this has now to be considered in the light of the recently enacted Spam Control Act (Cap 311A).</a:t>
            </a:r>
          </a:p>
          <a:p>
            <a:pPr marL="342900" marR="0" lvl="0" indent="-342900" algn="just">
              <a:spcBef>
                <a:spcPts val="0"/>
              </a:spcBef>
              <a:spcAft>
                <a:spcPts val="0"/>
              </a:spcAft>
              <a:buFont typeface="Wingdings" panose="05000000000000000000" pitchFamily="2" charset="2"/>
              <a:buChar char=""/>
              <a:tabLst>
                <a:tab pos="457200" algn="l"/>
              </a:tabLst>
            </a:pPr>
            <a:endParaRPr lang="en-GB" sz="2600" dirty="0">
              <a:latin typeface="Arial" panose="020B0604020202020204" pitchFamily="34" charset="0"/>
              <a:ea typeface="SimSun" panose="02010600030101010101" pitchFamily="2" charset="-122"/>
              <a:cs typeface="Arial" panose="020B0604020202020204" pitchFamily="34" charset="0"/>
            </a:endParaRPr>
          </a:p>
          <a:p>
            <a:pPr marL="342900" marR="0" lvl="0" indent="-342900" algn="just">
              <a:spcBef>
                <a:spcPts val="0"/>
              </a:spcBef>
              <a:spcAft>
                <a:spcPts val="0"/>
              </a:spcAft>
              <a:buFont typeface="Wingdings" panose="05000000000000000000" pitchFamily="2" charset="2"/>
              <a:buChar char=""/>
              <a:tabLst>
                <a:tab pos="457200" algn="l"/>
              </a:tabLst>
            </a:pPr>
            <a:r>
              <a:rPr lang="en-GB" sz="2600" dirty="0">
                <a:latin typeface="Arial" panose="020B0604020202020204" pitchFamily="34" charset="0"/>
                <a:ea typeface="SimSun" panose="02010600030101010101" pitchFamily="2" charset="-122"/>
                <a:cs typeface="Arial" panose="020B0604020202020204" pitchFamily="34" charset="0"/>
              </a:rPr>
              <a:t>Also referred to as “denial of service” attacks.</a:t>
            </a:r>
          </a:p>
          <a:p>
            <a:pPr marL="342900" marR="0" lvl="0" indent="-342900" algn="just">
              <a:spcBef>
                <a:spcPts val="0"/>
              </a:spcBef>
              <a:spcAft>
                <a:spcPts val="0"/>
              </a:spcAft>
              <a:buFont typeface="Wingdings" panose="05000000000000000000" pitchFamily="2" charset="2"/>
              <a:buChar char=""/>
              <a:tabLst>
                <a:tab pos="457200" algn="l"/>
              </a:tabLst>
            </a:pPr>
            <a:endParaRPr lang="en-GB" dirty="0">
              <a:ea typeface="SimSun" panose="02010600030101010101" pitchFamily="2" charset="-122"/>
            </a:endParaRPr>
          </a:p>
          <a:p>
            <a:pPr marL="342900" marR="0" lvl="0" indent="-342900" algn="just">
              <a:spcBef>
                <a:spcPts val="0"/>
              </a:spcBef>
              <a:spcAft>
                <a:spcPts val="0"/>
              </a:spcAft>
              <a:buFont typeface="Wingdings" panose="05000000000000000000" pitchFamily="2" charset="2"/>
              <a:buChar char=""/>
              <a:tabLst>
                <a:tab pos="457200" algn="l"/>
              </a:tabLst>
            </a:pPr>
            <a:endParaRPr lang="en-US" dirty="0">
              <a:ea typeface="SimSun" panose="02010600030101010101" pitchFamily="2" charset="-122"/>
            </a:endParaRPr>
          </a:p>
        </p:txBody>
      </p:sp>
    </p:spTree>
    <p:extLst>
      <p:ext uri="{BB962C8B-B14F-4D97-AF65-F5344CB8AC3E}">
        <p14:creationId xmlns:p14="http://schemas.microsoft.com/office/powerpoint/2010/main" val="310653524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sz="3200" u="sng" dirty="0">
                <a:cs typeface="Arial" panose="020B0604020202020204" pitchFamily="34" charset="0"/>
              </a:rPr>
              <a:t>Tan Cheng Kang v </a:t>
            </a:r>
            <a:r>
              <a:rPr lang="en-US" sz="3200" u="sng" dirty="0" err="1">
                <a:cs typeface="Arial" panose="020B0604020202020204" pitchFamily="34" charset="0"/>
              </a:rPr>
              <a:t>PP</a:t>
            </a:r>
            <a:r>
              <a:rPr lang="en-US" sz="3200" u="sng" dirty="0">
                <a:cs typeface="Arial" panose="020B0604020202020204" pitchFamily="34" charset="0"/>
              </a:rPr>
              <a:t> (2000)</a:t>
            </a:r>
            <a:endParaRPr lang="en-SG" sz="3200" u="sng" dirty="0">
              <a:cs typeface="Arial" panose="020B0604020202020204" pitchFamily="34" charset="0"/>
            </a:endParaRPr>
          </a:p>
        </p:txBody>
      </p:sp>
      <p:sp>
        <p:nvSpPr>
          <p:cNvPr id="200707" name="Rectangle 3"/>
          <p:cNvSpPr>
            <a:spLocks noGrp="1" noChangeArrowheads="1"/>
          </p:cNvSpPr>
          <p:nvPr>
            <p:ph idx="1"/>
          </p:nvPr>
        </p:nvSpPr>
        <p:spPr>
          <a:xfrm>
            <a:off x="495300" y="1352550"/>
            <a:ext cx="8305800" cy="4114800"/>
          </a:xfrm>
        </p:spPr>
        <p:txBody>
          <a:bodyPr/>
          <a:lstStyle/>
          <a:p>
            <a:pPr eaLnBrk="1" hangingPunct="1"/>
            <a:r>
              <a:rPr lang="en-US" sz="2000" dirty="0">
                <a:latin typeface="Arial" panose="020B0604020202020204" pitchFamily="34" charset="0"/>
                <a:cs typeface="Arial" panose="020B0604020202020204" pitchFamily="34" charset="0"/>
              </a:rPr>
              <a:t>The offender was found guilty of three charges under s 7(1)(a) of knowingly interfering without lawful authority or excuse with the lawful use of </a:t>
            </a:r>
            <a:r>
              <a:rPr lang="en-US" sz="2000" dirty="0" err="1">
                <a:latin typeface="Arial" panose="020B0604020202020204" pitchFamily="34" charset="0"/>
                <a:cs typeface="Arial" panose="020B0604020202020204" pitchFamily="34" charset="0"/>
              </a:rPr>
              <a:t>HDB’s</a:t>
            </a:r>
            <a:r>
              <a:rPr lang="en-US" sz="2000" dirty="0">
                <a:latin typeface="Arial" panose="020B0604020202020204" pitchFamily="34" charset="0"/>
                <a:cs typeface="Arial" panose="020B0604020202020204" pitchFamily="34" charset="0"/>
              </a:rPr>
              <a:t> Corporate Development Department Compaq 4500R mail server by repeatedly sending 2500 emails to the public mailbox of the computer; to the Quality Service Management mailbox of the computer and to the </a:t>
            </a:r>
            <a:r>
              <a:rPr lang="en-US" sz="2000" dirty="0" err="1">
                <a:latin typeface="Arial" panose="020B0604020202020204" pitchFamily="34" charset="0"/>
                <a:cs typeface="Arial" panose="020B0604020202020204" pitchFamily="34" charset="0"/>
              </a:rPr>
              <a:t>HDB</a:t>
            </a:r>
            <a:r>
              <a:rPr lang="en-US" sz="2000" dirty="0">
                <a:latin typeface="Arial" panose="020B0604020202020204" pitchFamily="34" charset="0"/>
                <a:cs typeface="Arial" panose="020B0604020202020204" pitchFamily="34" charset="0"/>
              </a:rPr>
              <a:t> resale mailbox, resulting in a slowdown.</a:t>
            </a:r>
          </a:p>
          <a:p>
            <a:pPr eaLnBrk="1" hangingPunct="1"/>
            <a:endParaRPr lang="en-US" sz="2000" dirty="0">
              <a:latin typeface="Arial" panose="020B0604020202020204" pitchFamily="34" charset="0"/>
              <a:cs typeface="Arial" panose="020B0604020202020204" pitchFamily="34" charset="0"/>
            </a:endParaRPr>
          </a:p>
          <a:p>
            <a:pPr eaLnBrk="1" hangingPunct="1"/>
            <a:r>
              <a:rPr lang="en-US" sz="2000" dirty="0">
                <a:latin typeface="Arial" panose="020B0604020202020204" pitchFamily="34" charset="0"/>
                <a:cs typeface="Arial" panose="020B0604020202020204" pitchFamily="34" charset="0"/>
              </a:rPr>
              <a:t>The email subject was “letter of complaint – purchase of resale flat” and the contents consisted of about 2 pages of text.</a:t>
            </a:r>
          </a:p>
          <a:p>
            <a:pPr eaLnBrk="1" hangingPunct="1"/>
            <a:r>
              <a:rPr lang="en-US" sz="2000" dirty="0">
                <a:latin typeface="Arial" panose="020B0604020202020204" pitchFamily="34" charset="0"/>
                <a:cs typeface="Arial" panose="020B0604020202020204" pitchFamily="34" charset="0"/>
              </a:rPr>
              <a:t>In the email, the offender complained about the delay of his </a:t>
            </a:r>
            <a:r>
              <a:rPr lang="en-US" sz="2000" dirty="0" err="1">
                <a:latin typeface="Arial" panose="020B0604020202020204" pitchFamily="34" charset="0"/>
                <a:cs typeface="Arial" panose="020B0604020202020204" pitchFamily="34" charset="0"/>
              </a:rPr>
              <a:t>HDB</a:t>
            </a:r>
            <a:r>
              <a:rPr lang="en-US" sz="2000" dirty="0">
                <a:latin typeface="Arial" panose="020B0604020202020204" pitchFamily="34" charset="0"/>
                <a:cs typeface="Arial" panose="020B0604020202020204" pitchFamily="34" charset="0"/>
              </a:rPr>
              <a:t> resale transaction. The offender was frustrated by the delay. He had a clean record. </a:t>
            </a:r>
          </a:p>
          <a:p>
            <a:pPr eaLnBrk="1" hangingPunct="1"/>
            <a:endParaRPr lang="en-US" sz="2000" dirty="0">
              <a:latin typeface="Arial" panose="020B0604020202020204" pitchFamily="34" charset="0"/>
              <a:cs typeface="Arial" panose="020B0604020202020204" pitchFamily="34" charset="0"/>
            </a:endParaRPr>
          </a:p>
          <a:p>
            <a:pPr eaLnBrk="1" hangingPunct="1"/>
            <a:r>
              <a:rPr lang="en-US" sz="2000" dirty="0">
                <a:latin typeface="Arial" panose="020B0604020202020204" pitchFamily="34" charset="0"/>
                <a:cs typeface="Arial" panose="020B0604020202020204" pitchFamily="34" charset="0"/>
              </a:rPr>
              <a:t>District Court – fined $10,000 for each of 3 charges, total $30,000 fine</a:t>
            </a:r>
          </a:p>
          <a:p>
            <a:pPr algn="l" eaLnBrk="1" hangingPunct="1"/>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57103C9-CB78-447B-81D8-628EF4FA515E}"/>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33</a:t>
            </a:fld>
            <a:endParaRPr lang="en-GB" dirty="0"/>
          </a:p>
        </p:txBody>
      </p:sp>
      <p:pic>
        <p:nvPicPr>
          <p:cNvPr id="2050" name="Picture 2" descr="Image result for hdb logo">
            <a:extLst>
              <a:ext uri="{FF2B5EF4-FFF2-40B4-BE49-F238E27FC236}">
                <a16:creationId xmlns:a16="http://schemas.microsoft.com/office/drawing/2014/main" id="{06B8F5A2-07DA-4FB3-A98C-9C645FCFA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712" y="193257"/>
            <a:ext cx="3135976" cy="7564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8"/>
          <p:cNvSpPr>
            <a:spLocks noGrp="1" noChangeArrowheads="1"/>
          </p:cNvSpPr>
          <p:nvPr>
            <p:ph type="title"/>
          </p:nvPr>
        </p:nvSpPr>
        <p:spPr>
          <a:xfrm>
            <a:off x="1009650" y="-148466"/>
            <a:ext cx="7772400" cy="1439932"/>
          </a:xfrm>
        </p:spPr>
        <p:txBody>
          <a:bodyPr/>
          <a:lstStyle/>
          <a:p>
            <a:pPr algn="l" eaLnBrk="1" hangingPunct="1"/>
            <a:r>
              <a:rPr lang="en-SG" sz="3200" dirty="0"/>
              <a:t>Section 8 – Unauthorised </a:t>
            </a:r>
            <a:br>
              <a:rPr lang="en-SG" sz="3200" dirty="0"/>
            </a:br>
            <a:r>
              <a:rPr lang="en-SG" sz="3200" dirty="0"/>
              <a:t>disclosure of access cod</a:t>
            </a:r>
            <a:r>
              <a:rPr lang="en-US" sz="3200" dirty="0"/>
              <a:t>e</a:t>
            </a:r>
            <a:endParaRPr lang="en-GB" sz="3200" dirty="0"/>
          </a:p>
        </p:txBody>
      </p:sp>
      <p:sp>
        <p:nvSpPr>
          <p:cNvPr id="179209" name="Rectangle 9"/>
          <p:cNvSpPr>
            <a:spLocks noGrp="1" noChangeArrowheads="1"/>
          </p:cNvSpPr>
          <p:nvPr>
            <p:ph idx="1"/>
          </p:nvPr>
        </p:nvSpPr>
        <p:spPr>
          <a:xfrm>
            <a:off x="342900" y="1066800"/>
            <a:ext cx="8801100" cy="4114800"/>
          </a:xfrm>
        </p:spPr>
        <p:txBody>
          <a:bodyPr/>
          <a:lstStyle/>
          <a:p>
            <a:pPr marL="0" indent="0">
              <a:buNone/>
            </a:pPr>
            <a:r>
              <a:rPr lang="en-SG" sz="1900" b="1" dirty="0"/>
              <a:t>Unauthorised disclosure of access code</a:t>
            </a:r>
          </a:p>
          <a:p>
            <a:r>
              <a:rPr lang="en-SG" sz="1900" b="1" dirty="0"/>
              <a:t>8.</a:t>
            </a:r>
            <a:r>
              <a:rPr lang="en-SG" sz="1900" dirty="0"/>
              <a:t> —(1)  Any person who, </a:t>
            </a:r>
            <a:r>
              <a:rPr lang="en-SG" sz="1900" b="1" u="sng" dirty="0"/>
              <a:t>knowingly</a:t>
            </a:r>
            <a:r>
              <a:rPr lang="en-SG" sz="1900" dirty="0"/>
              <a:t> and </a:t>
            </a:r>
            <a:r>
              <a:rPr lang="en-SG" sz="1900" b="1" u="sng" dirty="0"/>
              <a:t>without authority</a:t>
            </a:r>
            <a:r>
              <a:rPr lang="en-SG" sz="1900" dirty="0"/>
              <a:t>, </a:t>
            </a:r>
            <a:r>
              <a:rPr lang="en-SG" sz="1900" b="1" u="sng" dirty="0"/>
              <a:t>discloses any password</a:t>
            </a:r>
            <a:r>
              <a:rPr lang="en-SG" sz="1900" dirty="0"/>
              <a:t>, access code or any other means of gaining access to any program or data held in any computer shall be guilty of an offence if he did so — </a:t>
            </a:r>
          </a:p>
          <a:p>
            <a:r>
              <a:rPr lang="en-SG" sz="1900" dirty="0"/>
              <a:t>(</a:t>
            </a:r>
            <a:r>
              <a:rPr lang="en-SG" sz="1900" i="1" dirty="0"/>
              <a:t>a</a:t>
            </a:r>
            <a:r>
              <a:rPr lang="en-SG" sz="1900" dirty="0"/>
              <a:t>) </a:t>
            </a:r>
            <a:r>
              <a:rPr lang="en-SG" sz="1900" b="1" u="sng" dirty="0"/>
              <a:t>for any wrongful gain</a:t>
            </a:r>
            <a:r>
              <a:rPr lang="en-SG" sz="1900" dirty="0"/>
              <a:t>; </a:t>
            </a:r>
          </a:p>
          <a:p>
            <a:r>
              <a:rPr lang="en-SG" sz="1900" dirty="0"/>
              <a:t>(</a:t>
            </a:r>
            <a:r>
              <a:rPr lang="en-SG" sz="1900" i="1" dirty="0"/>
              <a:t>b</a:t>
            </a:r>
            <a:r>
              <a:rPr lang="en-SG" sz="1900" dirty="0"/>
              <a:t>) for any </a:t>
            </a:r>
            <a:r>
              <a:rPr lang="en-SG" sz="1900" b="1" u="sng" dirty="0"/>
              <a:t>unlawful purpose</a:t>
            </a:r>
            <a:r>
              <a:rPr lang="en-SG" sz="1900" dirty="0"/>
              <a:t>; or </a:t>
            </a:r>
          </a:p>
          <a:p>
            <a:r>
              <a:rPr lang="en-SG" sz="1900" dirty="0"/>
              <a:t>(</a:t>
            </a:r>
            <a:r>
              <a:rPr lang="en-SG" sz="1900" i="1" dirty="0"/>
              <a:t>c</a:t>
            </a:r>
            <a:r>
              <a:rPr lang="en-SG" sz="1900" dirty="0"/>
              <a:t>) </a:t>
            </a:r>
            <a:r>
              <a:rPr lang="en-SG" sz="1900" b="1" u="sng" dirty="0"/>
              <a:t>knowing</a:t>
            </a:r>
            <a:r>
              <a:rPr lang="en-SG" sz="1900" dirty="0"/>
              <a:t> that it is </a:t>
            </a:r>
            <a:r>
              <a:rPr lang="en-SG" sz="1900" b="1" u="sng" dirty="0"/>
              <a:t>likely to cause wrongful loss</a:t>
            </a:r>
            <a:r>
              <a:rPr lang="en-SG" sz="1900" dirty="0"/>
              <a:t> to any person. </a:t>
            </a:r>
          </a:p>
          <a:p>
            <a:endParaRPr lang="en-SG" sz="1900" dirty="0"/>
          </a:p>
          <a:p>
            <a:r>
              <a:rPr lang="en-SG" sz="1900" dirty="0"/>
              <a:t>First offence punishment: fine not exceeding $10,000 or to imprisonment for a term not exceeding 3 years or to both</a:t>
            </a:r>
          </a:p>
          <a:p>
            <a:r>
              <a:rPr lang="en-SG" sz="1900" dirty="0"/>
              <a:t>Subsequent offence punishment: fine not exceeding $20,000 or to imprisonment for a term not exceeding 5 years or to both.</a:t>
            </a:r>
          </a:p>
          <a:p>
            <a:r>
              <a:rPr lang="en-SG" sz="1900" dirty="0"/>
              <a:t>Sentencing considerations : sensitivity of computer system and overriding intent behind disclosure of the access code.</a:t>
            </a:r>
          </a:p>
          <a:p>
            <a:pPr marL="0" indent="0" eaLnBrk="1" hangingPunct="1">
              <a:lnSpc>
                <a:spcPct val="90000"/>
              </a:lnSpc>
              <a:buNone/>
            </a:pPr>
            <a:r>
              <a:rPr lang="en-US" sz="1900" b="1" dirty="0">
                <a:solidFill>
                  <a:srgbClr val="FF0000"/>
                </a:solidFill>
                <a:effectLst>
                  <a:outerShdw blurRad="38100" dist="38100" dir="2700000" algn="tl">
                    <a:srgbClr val="000000">
                      <a:alpha val="43137"/>
                    </a:srgbClr>
                  </a:outerShdw>
                </a:effectLst>
                <a:cs typeface="Arial" panose="020B0604020202020204" pitchFamily="34" charset="0"/>
              </a:rPr>
              <a:t>* </a:t>
            </a:r>
            <a:r>
              <a:rPr lang="en-US" sz="1900" b="1" dirty="0">
                <a:solidFill>
                  <a:srgbClr val="FF0000"/>
                </a:solidFill>
                <a:effectLst>
                  <a:outerShdw blurRad="38100" dist="38100" dir="2700000" algn="tl">
                    <a:srgbClr val="000000">
                      <a:alpha val="43137"/>
                    </a:srgbClr>
                  </a:outerShdw>
                </a:effectLst>
              </a:rPr>
              <a:t>Section 8 is targeted at </a:t>
            </a:r>
            <a:r>
              <a:rPr lang="en-SG" sz="1900" b="1" dirty="0">
                <a:solidFill>
                  <a:srgbClr val="FF0000"/>
                </a:solidFill>
                <a:effectLst>
                  <a:outerShdw blurRad="38100" dist="38100" dir="2700000" algn="tl">
                    <a:srgbClr val="000000">
                      <a:alpha val="43137"/>
                    </a:srgbClr>
                  </a:outerShdw>
                </a:effectLst>
              </a:rPr>
              <a:t>unauthorised</a:t>
            </a:r>
            <a:r>
              <a:rPr lang="en-US" sz="1900" b="1" dirty="0">
                <a:solidFill>
                  <a:srgbClr val="FF0000"/>
                </a:solidFill>
                <a:effectLst>
                  <a:outerShdw blurRad="38100" dist="38100" dir="2700000" algn="tl">
                    <a:srgbClr val="000000">
                      <a:alpha val="43137"/>
                    </a:srgbClr>
                  </a:outerShdw>
                </a:effectLst>
              </a:rPr>
              <a:t> password disclosure and “password trading” i.e. sell passwords to unauthorized users to enable them access and procure unauthorized usage.</a:t>
            </a:r>
          </a:p>
          <a:p>
            <a:pPr eaLnBrk="1" hangingPunct="1">
              <a:lnSpc>
                <a:spcPct val="90000"/>
              </a:lnSpc>
            </a:pPr>
            <a:endParaRPr lang="en-GB" sz="2400" dirty="0"/>
          </a:p>
        </p:txBody>
      </p:sp>
      <p:sp>
        <p:nvSpPr>
          <p:cNvPr id="25602" name="Slide Number Placeholder 3"/>
          <p:cNvSpPr>
            <a:spLocks noGrp="1"/>
          </p:cNvSpPr>
          <p:nvPr>
            <p:ph type="sldNum" sz="quarter" idx="10"/>
          </p:nvPr>
        </p:nvSpPr>
        <p:spPr>
          <a:noFill/>
        </p:spPr>
        <p:txBody>
          <a:bodyPr/>
          <a:lstStyle/>
          <a:p>
            <a:fld id="{A4143A6D-7A63-43B8-AD01-E3DA28C165D0}" type="slidenum">
              <a:rPr lang="en-GB"/>
              <a:pPr/>
              <a:t>34</a:t>
            </a:fld>
            <a:endParaRPr lang="en-GB"/>
          </a:p>
        </p:txBody>
      </p:sp>
      <p:sp>
        <p:nvSpPr>
          <p:cNvPr id="5" name="Rounded Rectangle 4"/>
          <p:cNvSpPr/>
          <p:nvPr/>
        </p:nvSpPr>
        <p:spPr bwMode="auto">
          <a:xfrm>
            <a:off x="304800" y="1104280"/>
            <a:ext cx="4876800" cy="381000"/>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8"/>
          <p:cNvSpPr>
            <a:spLocks noGrp="1" noChangeArrowheads="1"/>
          </p:cNvSpPr>
          <p:nvPr>
            <p:ph type="title"/>
          </p:nvPr>
        </p:nvSpPr>
        <p:spPr>
          <a:xfrm>
            <a:off x="19050" y="318644"/>
            <a:ext cx="7010400" cy="1143000"/>
          </a:xfrm>
        </p:spPr>
        <p:txBody>
          <a:bodyPr/>
          <a:lstStyle/>
          <a:p>
            <a:pPr eaLnBrk="1" hangingPunct="1"/>
            <a:r>
              <a:rPr lang="en-US" sz="3200" dirty="0"/>
              <a:t>Section 8A – </a:t>
            </a:r>
            <a:r>
              <a:rPr lang="en-SG" sz="3200" dirty="0"/>
              <a:t>Supplying, etc., personal information obtained in contravention of certain provisions </a:t>
            </a:r>
            <a:endParaRPr lang="en-GB" sz="2000" dirty="0">
              <a:solidFill>
                <a:srgbClr val="FF0000"/>
              </a:solidFill>
            </a:endParaRPr>
          </a:p>
        </p:txBody>
      </p:sp>
      <p:sp>
        <p:nvSpPr>
          <p:cNvPr id="179209" name="Rectangle 9"/>
          <p:cNvSpPr>
            <a:spLocks noGrp="1" noChangeArrowheads="1"/>
          </p:cNvSpPr>
          <p:nvPr>
            <p:ph idx="1"/>
          </p:nvPr>
        </p:nvSpPr>
        <p:spPr>
          <a:xfrm>
            <a:off x="0" y="1828800"/>
            <a:ext cx="9144000" cy="4114800"/>
          </a:xfrm>
        </p:spPr>
        <p:txBody>
          <a:bodyPr/>
          <a:lstStyle/>
          <a:p>
            <a:pPr marL="0" indent="0">
              <a:buNone/>
            </a:pPr>
            <a:r>
              <a:rPr lang="en-SG" sz="1800" b="1" dirty="0"/>
              <a:t>Supplying of personal information obtained in contravention of certain provisions</a:t>
            </a:r>
          </a:p>
          <a:p>
            <a:r>
              <a:rPr lang="en-SG" sz="1900" b="1" dirty="0"/>
              <a:t>8A</a:t>
            </a:r>
            <a:r>
              <a:rPr lang="en-SG" sz="1900" dirty="0"/>
              <a:t>.—(1)  A person shall be guilty of an offence if the person, </a:t>
            </a:r>
            <a:r>
              <a:rPr lang="en-SG" sz="1900" b="1" u="sng" dirty="0"/>
              <a:t>knowing</a:t>
            </a:r>
            <a:r>
              <a:rPr lang="en-SG" sz="1900" dirty="0"/>
              <a:t> or having reason to believe that </a:t>
            </a:r>
            <a:r>
              <a:rPr lang="en-SG" sz="1900" b="1" u="sng" dirty="0"/>
              <a:t>any personal information</a:t>
            </a:r>
            <a:r>
              <a:rPr lang="en-SG" sz="1900" dirty="0"/>
              <a:t> about another person (being an individual) </a:t>
            </a:r>
            <a:r>
              <a:rPr lang="en-SG" sz="1900" b="1" u="sng" dirty="0"/>
              <a:t>was obtained</a:t>
            </a:r>
            <a:r>
              <a:rPr lang="en-SG" sz="1900" dirty="0"/>
              <a:t> </a:t>
            </a:r>
            <a:r>
              <a:rPr lang="en-SG" sz="1900" b="1" u="sng" dirty="0"/>
              <a:t>by an act</a:t>
            </a:r>
            <a:r>
              <a:rPr lang="en-SG" sz="1900" dirty="0"/>
              <a:t> done in contravention of section 3, 4, 5 or 6 —</a:t>
            </a:r>
          </a:p>
          <a:p>
            <a:pPr marL="623888" lvl="1" indent="-260350" algn="just"/>
            <a:r>
              <a:rPr lang="en-SG" sz="1900" dirty="0"/>
              <a:t>(a) obtains or retains the personal information; or</a:t>
            </a:r>
          </a:p>
          <a:p>
            <a:pPr marL="623888" lvl="1" indent="-260350" algn="just"/>
            <a:r>
              <a:rPr lang="en-SG" sz="1900" dirty="0"/>
              <a:t>(b)  supplies, offers to supply, transmits or makes available, by any means the personal information.</a:t>
            </a:r>
          </a:p>
          <a:p>
            <a:r>
              <a:rPr lang="en-SG" sz="1900" dirty="0"/>
              <a:t>(2)  It is not an offence under subsection (1)(a) if the person obtained or retained the personal information for a purpose other than —</a:t>
            </a:r>
          </a:p>
          <a:p>
            <a:pPr marL="623888" lvl="1" indent="-260350" algn="just"/>
            <a:r>
              <a:rPr lang="en-SG" sz="1900" dirty="0"/>
              <a:t>(a)  </a:t>
            </a:r>
            <a:r>
              <a:rPr lang="en-SG" sz="1900" b="1" u="sng" dirty="0"/>
              <a:t>for use in committing</a:t>
            </a:r>
            <a:r>
              <a:rPr lang="en-SG" sz="1900" dirty="0"/>
              <a:t>, or in facilitating the commission of, </a:t>
            </a:r>
            <a:r>
              <a:rPr lang="en-SG" sz="1900" b="1" u="sng" dirty="0"/>
              <a:t>any offence</a:t>
            </a:r>
            <a:r>
              <a:rPr lang="en-SG" sz="1900" b="1" dirty="0"/>
              <a:t> </a:t>
            </a:r>
            <a:r>
              <a:rPr lang="en-SG" sz="1900" dirty="0"/>
              <a:t>under any written law; or</a:t>
            </a:r>
          </a:p>
          <a:p>
            <a:pPr marL="623888" lvl="1" indent="-260350" algn="just"/>
            <a:r>
              <a:rPr lang="en-SG" sz="1900" dirty="0"/>
              <a:t>(b)  for supply, transmission or making available by any means for the personal information to be used in committing, or in facilitating the commission of, any offence under any written law.</a:t>
            </a:r>
          </a:p>
        </p:txBody>
      </p:sp>
      <p:sp>
        <p:nvSpPr>
          <p:cNvPr id="25602" name="Slide Number Placeholder 3"/>
          <p:cNvSpPr>
            <a:spLocks noGrp="1"/>
          </p:cNvSpPr>
          <p:nvPr>
            <p:ph type="sldNum" sz="quarter" idx="10"/>
          </p:nvPr>
        </p:nvSpPr>
        <p:spPr>
          <a:noFill/>
        </p:spPr>
        <p:txBody>
          <a:bodyPr/>
          <a:lstStyle/>
          <a:p>
            <a:fld id="{A4143A6D-7A63-43B8-AD01-E3DA28C165D0}" type="slidenum">
              <a:rPr lang="en-GB"/>
              <a:pPr/>
              <a:t>35</a:t>
            </a:fld>
            <a:endParaRPr lang="en-GB" dirty="0"/>
          </a:p>
        </p:txBody>
      </p:sp>
      <p:sp>
        <p:nvSpPr>
          <p:cNvPr id="5" name="Rounded Rectangle 4"/>
          <p:cNvSpPr/>
          <p:nvPr/>
        </p:nvSpPr>
        <p:spPr bwMode="auto">
          <a:xfrm>
            <a:off x="0" y="1837439"/>
            <a:ext cx="9144000" cy="381000"/>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21184319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8"/>
          <p:cNvSpPr>
            <a:spLocks noGrp="1" noChangeArrowheads="1"/>
          </p:cNvSpPr>
          <p:nvPr>
            <p:ph type="title"/>
          </p:nvPr>
        </p:nvSpPr>
        <p:spPr>
          <a:xfrm>
            <a:off x="-228600" y="323850"/>
            <a:ext cx="7391400" cy="1143000"/>
          </a:xfrm>
        </p:spPr>
        <p:txBody>
          <a:bodyPr/>
          <a:lstStyle/>
          <a:p>
            <a:pPr eaLnBrk="1" hangingPunct="1"/>
            <a:r>
              <a:rPr lang="en-US" sz="3200" dirty="0"/>
              <a:t>Section 8A – </a:t>
            </a:r>
            <a:r>
              <a:rPr lang="en-SG" sz="3200" dirty="0"/>
              <a:t>Supplying, etc., personal information obtained in contravention of certain provisions</a:t>
            </a:r>
            <a:r>
              <a:rPr lang="en-SG" sz="2000" dirty="0">
                <a:solidFill>
                  <a:srgbClr val="FF0000"/>
                </a:solidFill>
              </a:rPr>
              <a:t> </a:t>
            </a:r>
            <a:endParaRPr lang="en-GB" sz="3200" dirty="0"/>
          </a:p>
        </p:txBody>
      </p:sp>
      <p:sp>
        <p:nvSpPr>
          <p:cNvPr id="179209" name="Rectangle 9"/>
          <p:cNvSpPr>
            <a:spLocks noGrp="1" noChangeArrowheads="1"/>
          </p:cNvSpPr>
          <p:nvPr>
            <p:ph idx="1"/>
          </p:nvPr>
        </p:nvSpPr>
        <p:spPr>
          <a:xfrm>
            <a:off x="0" y="1653788"/>
            <a:ext cx="9144000" cy="4114800"/>
          </a:xfrm>
        </p:spPr>
        <p:txBody>
          <a:bodyPr/>
          <a:lstStyle/>
          <a:p>
            <a:pPr marL="0" indent="0">
              <a:buNone/>
            </a:pPr>
            <a:r>
              <a:rPr lang="en-SG" sz="1600" b="1" dirty="0"/>
              <a:t>Supplying of personal information obtained in contravention of certain provisions</a:t>
            </a:r>
          </a:p>
          <a:p>
            <a:r>
              <a:rPr lang="en-SG" sz="1800" b="1" dirty="0"/>
              <a:t>8A</a:t>
            </a:r>
            <a:r>
              <a:rPr lang="en-SG" sz="1800" dirty="0"/>
              <a:t> of CMCA criminalises acts that deal with personal information which the wrongdoer knows or has reason to believe that the information was obtained by committing a computer crime (s3, s4, s5 &amp; s6).  The act of obtaining or dealing with such personal information will be an offence, as well as supplying, offering to supply, transmitting or making available the personal information to facilitate the commission of any crimes. </a:t>
            </a:r>
          </a:p>
          <a:p>
            <a:pPr>
              <a:spcBef>
                <a:spcPts val="1000"/>
              </a:spcBef>
            </a:pPr>
            <a:r>
              <a:rPr lang="en-SG" sz="1800" dirty="0"/>
              <a:t>First offence punishment: fine not exceeding $10,000 or to imprisonment for a term not exceeding 3 years or to both</a:t>
            </a:r>
          </a:p>
          <a:p>
            <a:r>
              <a:rPr lang="en-SG" sz="1800" dirty="0"/>
              <a:t>Subsequent offence punishment: fine not exceeding $20,000 or to imprisonment for a term not exceeding 5 years or to both.</a:t>
            </a:r>
          </a:p>
          <a:p>
            <a:pPr marL="0" lvl="0" indent="0">
              <a:buNone/>
            </a:pPr>
            <a:endParaRPr lang="en-US" sz="1400" b="1" dirty="0">
              <a:solidFill>
                <a:srgbClr val="000000"/>
              </a:solidFill>
              <a:cs typeface="Arial" panose="020B0604020202020204" pitchFamily="34" charset="0"/>
            </a:endParaRPr>
          </a:p>
          <a:p>
            <a:pPr lvl="0">
              <a:buFont typeface="Arial" panose="020B0604020202020204" pitchFamily="34" charset="0"/>
              <a:buChar char="•"/>
            </a:pPr>
            <a:r>
              <a:rPr lang="en-US" sz="1800" b="1" dirty="0">
                <a:solidFill>
                  <a:srgbClr val="FF0000"/>
                </a:solidFill>
                <a:cs typeface="Arial" panose="020B0604020202020204" pitchFamily="34" charset="0"/>
              </a:rPr>
              <a:t>Section 8A is targeted at </a:t>
            </a:r>
            <a:r>
              <a:rPr lang="en-US" sz="1800" b="1" u="sng" dirty="0">
                <a:solidFill>
                  <a:srgbClr val="FF0000"/>
                </a:solidFill>
                <a:cs typeface="Arial" panose="020B0604020202020204" pitchFamily="34" charset="0"/>
              </a:rPr>
              <a:t>dealing in hacked personal information</a:t>
            </a:r>
            <a:r>
              <a:rPr lang="en-US" sz="1800" b="1" dirty="0">
                <a:solidFill>
                  <a:srgbClr val="FF0000"/>
                </a:solidFill>
                <a:cs typeface="Arial" panose="020B0604020202020204" pitchFamily="34" charset="0"/>
              </a:rPr>
              <a:t> to commit any offence </a:t>
            </a:r>
          </a:p>
          <a:p>
            <a:pPr lvl="0">
              <a:buFont typeface="Arial" panose="020B0604020202020204" pitchFamily="34" charset="0"/>
              <a:buChar char="•"/>
            </a:pPr>
            <a:r>
              <a:rPr lang="en-US" sz="1400" b="1" dirty="0">
                <a:solidFill>
                  <a:srgbClr val="000000"/>
                </a:solidFill>
                <a:cs typeface="Arial" panose="020B0604020202020204" pitchFamily="34" charset="0"/>
              </a:rPr>
              <a:t>* </a:t>
            </a:r>
            <a:r>
              <a:rPr lang="en-US" sz="1400" dirty="0">
                <a:solidFill>
                  <a:srgbClr val="000000"/>
                </a:solidFill>
                <a:cs typeface="Arial" panose="020B0604020202020204" pitchFamily="34" charset="0"/>
              </a:rPr>
              <a:t>Example: criminals trade in hacked credit card information, even though they are not responsible for hacking the personal information. </a:t>
            </a:r>
          </a:p>
          <a:p>
            <a:pPr lvl="0">
              <a:buFont typeface="Arial" panose="020B0604020202020204" pitchFamily="34" charset="0"/>
              <a:buChar char="•"/>
            </a:pPr>
            <a:r>
              <a:rPr lang="en-US" sz="1400" dirty="0">
                <a:solidFill>
                  <a:srgbClr val="000000"/>
                </a:solidFill>
                <a:cs typeface="Arial" panose="020B0604020202020204" pitchFamily="34" charset="0"/>
              </a:rPr>
              <a:t>NB: theft of personal data may constitute offence under Personal Data Protection Act.</a:t>
            </a:r>
            <a:endParaRPr lang="en-US" sz="1400" b="1" dirty="0">
              <a:solidFill>
                <a:srgbClr val="000000"/>
              </a:solidFill>
              <a:cs typeface="Arial" panose="020B0604020202020204" pitchFamily="34" charset="0"/>
            </a:endParaRPr>
          </a:p>
          <a:p>
            <a:pPr marL="914400" lvl="2" indent="0">
              <a:buNone/>
            </a:pPr>
            <a:endParaRPr lang="en-SG" sz="1200" dirty="0"/>
          </a:p>
        </p:txBody>
      </p:sp>
      <p:sp>
        <p:nvSpPr>
          <p:cNvPr id="25602" name="Slide Number Placeholder 3"/>
          <p:cNvSpPr>
            <a:spLocks noGrp="1"/>
          </p:cNvSpPr>
          <p:nvPr>
            <p:ph type="sldNum" sz="quarter" idx="10"/>
          </p:nvPr>
        </p:nvSpPr>
        <p:spPr>
          <a:noFill/>
        </p:spPr>
        <p:txBody>
          <a:bodyPr/>
          <a:lstStyle/>
          <a:p>
            <a:fld id="{A4143A6D-7A63-43B8-AD01-E3DA28C165D0}" type="slidenum">
              <a:rPr lang="en-GB"/>
              <a:pPr/>
              <a:t>36</a:t>
            </a:fld>
            <a:endParaRPr lang="en-GB" dirty="0"/>
          </a:p>
        </p:txBody>
      </p:sp>
      <p:sp>
        <p:nvSpPr>
          <p:cNvPr id="5" name="Rounded Rectangle 4"/>
          <p:cNvSpPr/>
          <p:nvPr/>
        </p:nvSpPr>
        <p:spPr bwMode="auto">
          <a:xfrm>
            <a:off x="57150" y="1679962"/>
            <a:ext cx="9029700" cy="381000"/>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pic>
        <p:nvPicPr>
          <p:cNvPr id="5124" name="Picture 4" descr="Image result for credit card information">
            <a:extLst>
              <a:ext uri="{FF2B5EF4-FFF2-40B4-BE49-F238E27FC236}">
                <a16:creationId xmlns:a16="http://schemas.microsoft.com/office/drawing/2014/main" id="{13D22E24-A6E0-4622-AE68-E275E7423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867" y="189768"/>
            <a:ext cx="1940783" cy="131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2791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8"/>
          <p:cNvSpPr>
            <a:spLocks noGrp="1" noChangeArrowheads="1"/>
          </p:cNvSpPr>
          <p:nvPr>
            <p:ph type="title"/>
          </p:nvPr>
        </p:nvSpPr>
        <p:spPr>
          <a:xfrm>
            <a:off x="-304800" y="-76200"/>
            <a:ext cx="7772400" cy="1143000"/>
          </a:xfrm>
        </p:spPr>
        <p:txBody>
          <a:bodyPr/>
          <a:lstStyle/>
          <a:p>
            <a:pPr eaLnBrk="1" hangingPunct="1"/>
            <a:r>
              <a:rPr lang="en-US" sz="3200" dirty="0"/>
              <a:t>Section 8B – </a:t>
            </a:r>
            <a:r>
              <a:rPr lang="en-SG" sz="3200" dirty="0"/>
              <a:t>Obtaining, etc., </a:t>
            </a:r>
            <a:br>
              <a:rPr lang="en-SG" sz="3200" dirty="0"/>
            </a:br>
            <a:r>
              <a:rPr lang="en-SG" sz="3200" dirty="0"/>
              <a:t>items for use in certain offences</a:t>
            </a:r>
            <a:r>
              <a:rPr lang="en-SG" sz="2000" dirty="0">
                <a:solidFill>
                  <a:srgbClr val="FF0000"/>
                </a:solidFill>
              </a:rPr>
              <a:t> </a:t>
            </a:r>
            <a:endParaRPr lang="en-GB" sz="3200" dirty="0"/>
          </a:p>
        </p:txBody>
      </p:sp>
      <p:sp>
        <p:nvSpPr>
          <p:cNvPr id="179209" name="Rectangle 9"/>
          <p:cNvSpPr>
            <a:spLocks noGrp="1" noChangeArrowheads="1"/>
          </p:cNvSpPr>
          <p:nvPr>
            <p:ph idx="1"/>
          </p:nvPr>
        </p:nvSpPr>
        <p:spPr>
          <a:xfrm>
            <a:off x="228600" y="990600"/>
            <a:ext cx="8915400" cy="4114800"/>
          </a:xfrm>
        </p:spPr>
        <p:txBody>
          <a:bodyPr/>
          <a:lstStyle/>
          <a:p>
            <a:pPr marL="0" indent="0">
              <a:buNone/>
            </a:pPr>
            <a:r>
              <a:rPr lang="en-SG" sz="1800" b="1" dirty="0"/>
              <a:t>Obtaining items for use</a:t>
            </a:r>
          </a:p>
          <a:p>
            <a:r>
              <a:rPr lang="en-SG" sz="1900" b="1" dirty="0"/>
              <a:t>8B</a:t>
            </a:r>
            <a:r>
              <a:rPr lang="en-SG" sz="1900" dirty="0"/>
              <a:t>.—(1)  A person shall be guilty of an offence if the person —</a:t>
            </a:r>
          </a:p>
          <a:p>
            <a:r>
              <a:rPr lang="en-SG" sz="1900" dirty="0"/>
              <a:t>(a)	</a:t>
            </a:r>
            <a:r>
              <a:rPr lang="en-SG" sz="1900" b="1" u="sng" dirty="0"/>
              <a:t>obtains</a:t>
            </a:r>
            <a:r>
              <a:rPr lang="en-SG" sz="1900" dirty="0"/>
              <a:t> or retains </a:t>
            </a:r>
            <a:r>
              <a:rPr lang="en-SG" sz="1900" b="1" u="sng" dirty="0"/>
              <a:t>any item</a:t>
            </a:r>
            <a:r>
              <a:rPr lang="en-SG" sz="1900" dirty="0"/>
              <a:t> to which this section applies —</a:t>
            </a:r>
          </a:p>
          <a:p>
            <a:pPr marL="857250" lvl="2" indent="0" algn="just">
              <a:buNone/>
            </a:pPr>
            <a:r>
              <a:rPr lang="en-SG" sz="1900" dirty="0"/>
              <a:t>(</a:t>
            </a:r>
            <a:r>
              <a:rPr lang="en-SG" sz="1900" dirty="0" err="1"/>
              <a:t>i</a:t>
            </a:r>
            <a:r>
              <a:rPr lang="en-SG" sz="1900" dirty="0"/>
              <a:t>)  intending to </a:t>
            </a:r>
            <a:r>
              <a:rPr lang="en-SG" sz="1900" b="1" u="sng" dirty="0"/>
              <a:t>use it to commit</a:t>
            </a:r>
            <a:r>
              <a:rPr lang="en-SG" sz="1900" dirty="0"/>
              <a:t>, or facilitate the commission of, </a:t>
            </a:r>
            <a:r>
              <a:rPr lang="en-SG" sz="1900" b="1" u="sng" dirty="0"/>
              <a:t>an offence</a:t>
            </a:r>
            <a:r>
              <a:rPr lang="en-SG" sz="1900" dirty="0"/>
              <a:t> </a:t>
            </a:r>
            <a:r>
              <a:rPr lang="en-SG" sz="1900" b="1" u="sng" dirty="0"/>
              <a:t>under section 3, 4, 5, 6 or 7</a:t>
            </a:r>
            <a:r>
              <a:rPr lang="en-SG" sz="1900" dirty="0"/>
              <a:t>; or</a:t>
            </a:r>
          </a:p>
          <a:p>
            <a:pPr marL="800100" lvl="2" indent="0" algn="just">
              <a:buNone/>
            </a:pPr>
            <a:r>
              <a:rPr lang="en-SG" sz="1900" dirty="0"/>
              <a:t>(ii)  with a view to it being supplied or made available, by any means for use in committing, or in facilitating the commission of, any of those offences; or</a:t>
            </a:r>
          </a:p>
          <a:p>
            <a:r>
              <a:rPr lang="en-SG" sz="1900" dirty="0"/>
              <a:t>(b)	makes, supplies, offers to supply or makes available, by any means any item to which this section applies, intending it to be used to commit, or facilitate the commission of, an offence under section 3, 4, 5, 6 or 7.</a:t>
            </a:r>
          </a:p>
          <a:p>
            <a:pPr>
              <a:spcBef>
                <a:spcPts val="1000"/>
              </a:spcBef>
            </a:pPr>
            <a:r>
              <a:rPr lang="en-SG" sz="1800" dirty="0"/>
              <a:t>First offence punishment: fine not exceeding $10,000 or to imprisonment for a term not exceeding 3 years or to both</a:t>
            </a:r>
          </a:p>
          <a:p>
            <a:r>
              <a:rPr lang="en-SG" sz="1800" dirty="0"/>
              <a:t>Subsequent offence punishment: fine not exceeding $20,000 or to imprisonment for a term not exceeding 5 years or to both.</a:t>
            </a:r>
          </a:p>
          <a:p>
            <a:pPr>
              <a:spcBef>
                <a:spcPts val="1000"/>
              </a:spcBef>
              <a:buFont typeface="Arial" panose="020B0604020202020204" pitchFamily="34" charset="0"/>
              <a:buChar char="•"/>
            </a:pPr>
            <a:r>
              <a:rPr lang="en-US" sz="1900" b="1" dirty="0">
                <a:solidFill>
                  <a:srgbClr val="FF0000"/>
                </a:solidFill>
                <a:cs typeface="Arial" panose="020B0604020202020204" pitchFamily="34" charset="0"/>
              </a:rPr>
              <a:t>Section 8B is targeted at </a:t>
            </a:r>
            <a:r>
              <a:rPr lang="en-US" sz="1900" b="1" u="sng" dirty="0">
                <a:solidFill>
                  <a:srgbClr val="FF0000"/>
                </a:solidFill>
                <a:cs typeface="Arial" panose="020B0604020202020204" pitchFamily="34" charset="0"/>
              </a:rPr>
              <a:t>supplying, dealing in “hacking tools” </a:t>
            </a:r>
            <a:r>
              <a:rPr lang="en-US" sz="1900" b="1" u="sng" dirty="0" err="1">
                <a:solidFill>
                  <a:srgbClr val="FF0000"/>
                </a:solidFill>
                <a:cs typeface="Arial" panose="020B0604020202020204" pitchFamily="34" charset="0"/>
              </a:rPr>
              <a:t>etc</a:t>
            </a:r>
            <a:r>
              <a:rPr lang="en-SG" sz="1900" b="1" dirty="0">
                <a:solidFill>
                  <a:srgbClr val="FF0000"/>
                </a:solidFill>
                <a:cs typeface="Arial" panose="020B0604020202020204" pitchFamily="34" charset="0"/>
              </a:rPr>
              <a:t> to commit computer crimes.</a:t>
            </a:r>
          </a:p>
          <a:p>
            <a:pPr>
              <a:spcBef>
                <a:spcPts val="1000"/>
              </a:spcBef>
              <a:buFont typeface="Arial" panose="020B0604020202020204" pitchFamily="34" charset="0"/>
              <a:buChar char="•"/>
            </a:pPr>
            <a:r>
              <a:rPr lang="en-SG" sz="1600" dirty="0">
                <a:cs typeface="Arial" panose="020B0604020202020204" pitchFamily="34" charset="0"/>
              </a:rPr>
              <a:t>* Example of hacking tools: malware and port scanners.</a:t>
            </a:r>
          </a:p>
        </p:txBody>
      </p:sp>
      <p:sp>
        <p:nvSpPr>
          <p:cNvPr id="5" name="Rounded Rectangle 4"/>
          <p:cNvSpPr/>
          <p:nvPr/>
        </p:nvSpPr>
        <p:spPr bwMode="auto">
          <a:xfrm>
            <a:off x="38100" y="971550"/>
            <a:ext cx="2895600" cy="381000"/>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
        <p:nvSpPr>
          <p:cNvPr id="7" name="Slide Number Placeholder 6"/>
          <p:cNvSpPr>
            <a:spLocks noGrp="1"/>
          </p:cNvSpPr>
          <p:nvPr>
            <p:ph type="sldNum" sz="quarter" idx="10"/>
          </p:nvPr>
        </p:nvSpPr>
        <p:spPr/>
        <p:txBody>
          <a:bodyPr/>
          <a:lstStyle/>
          <a:p>
            <a:pPr>
              <a:defRPr/>
            </a:pPr>
            <a:fld id="{50448D65-9E27-432B-AB68-7526389AA63A}" type="slidenum">
              <a:rPr lang="en-GB" smtClean="0"/>
              <a:pPr>
                <a:defRPr/>
              </a:pPr>
              <a:t>37</a:t>
            </a:fld>
            <a:endParaRPr lang="en-GB" dirty="0"/>
          </a:p>
        </p:txBody>
      </p:sp>
    </p:spTree>
    <p:extLst>
      <p:ext uri="{BB962C8B-B14F-4D97-AF65-F5344CB8AC3E}">
        <p14:creationId xmlns:p14="http://schemas.microsoft.com/office/powerpoint/2010/main" val="323153247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a:xfrm>
            <a:off x="304800" y="228600"/>
            <a:ext cx="8229600" cy="1143000"/>
          </a:xfrm>
        </p:spPr>
        <p:txBody>
          <a:bodyPr/>
          <a:lstStyle/>
          <a:p>
            <a:pPr eaLnBrk="1" hangingPunct="1"/>
            <a:r>
              <a:rPr lang="en-US" sz="3200" dirty="0"/>
              <a:t>Section 9 - </a:t>
            </a:r>
            <a:r>
              <a:rPr lang="en-SG" sz="3200" dirty="0"/>
              <a:t>Enhanced punishment for offences involving protected computers</a:t>
            </a:r>
            <a:endParaRPr lang="en-GB" sz="3200" dirty="0"/>
          </a:p>
        </p:txBody>
      </p:sp>
      <p:sp>
        <p:nvSpPr>
          <p:cNvPr id="183301" name="Rectangle 5"/>
          <p:cNvSpPr>
            <a:spLocks noGrp="1" noChangeArrowheads="1"/>
          </p:cNvSpPr>
          <p:nvPr>
            <p:ph idx="1"/>
          </p:nvPr>
        </p:nvSpPr>
        <p:spPr>
          <a:xfrm>
            <a:off x="609600" y="1371600"/>
            <a:ext cx="8229600" cy="4114800"/>
          </a:xfrm>
        </p:spPr>
        <p:txBody>
          <a:bodyPr/>
          <a:lstStyle/>
          <a:p>
            <a:pPr marL="0" indent="0">
              <a:buNone/>
            </a:pPr>
            <a:r>
              <a:rPr lang="en-SG" sz="2000" b="1" dirty="0"/>
              <a:t>9.</a:t>
            </a:r>
            <a:r>
              <a:rPr lang="en-SG" sz="2000" dirty="0"/>
              <a:t> —(2)  For the purposes of subsection (1), a computer shall be treated as a “protected computer” if the person committing the offence knew, or ought reasonably to have known, that the computer or program or data is used directly in connection with or necessary for — </a:t>
            </a:r>
          </a:p>
          <a:p>
            <a:r>
              <a:rPr lang="en-SG" sz="2000" dirty="0"/>
              <a:t>(</a:t>
            </a:r>
            <a:r>
              <a:rPr lang="en-SG" sz="2000" i="1" dirty="0"/>
              <a:t>a</a:t>
            </a:r>
            <a:r>
              <a:rPr lang="en-SG" sz="2000" dirty="0"/>
              <a:t>) the </a:t>
            </a:r>
            <a:r>
              <a:rPr lang="en-SG" sz="2000" b="1" dirty="0"/>
              <a:t>security, defence or international relations of Singapore</a:t>
            </a:r>
            <a:r>
              <a:rPr lang="en-SG" sz="2000" dirty="0"/>
              <a:t>;</a:t>
            </a:r>
          </a:p>
          <a:p>
            <a:r>
              <a:rPr lang="en-SG" sz="2000" dirty="0"/>
              <a:t>(</a:t>
            </a:r>
            <a:r>
              <a:rPr lang="en-SG" sz="2000" i="1" dirty="0"/>
              <a:t>b</a:t>
            </a:r>
            <a:r>
              <a:rPr lang="en-SG" sz="2000" dirty="0"/>
              <a:t>) the existence or identity of a confidential source of information relating to the </a:t>
            </a:r>
            <a:r>
              <a:rPr lang="en-SG" sz="2000" b="1" dirty="0"/>
              <a:t>enforcement of a criminal law</a:t>
            </a:r>
            <a:r>
              <a:rPr lang="en-SG" sz="2000" dirty="0"/>
              <a:t>;</a:t>
            </a:r>
          </a:p>
          <a:p>
            <a:r>
              <a:rPr lang="en-SG" sz="2000" dirty="0"/>
              <a:t>(</a:t>
            </a:r>
            <a:r>
              <a:rPr lang="en-SG" sz="2000" i="1" dirty="0"/>
              <a:t>c</a:t>
            </a:r>
            <a:r>
              <a:rPr lang="en-SG" sz="2000" dirty="0"/>
              <a:t>) the provision of services directly related to </a:t>
            </a:r>
            <a:r>
              <a:rPr lang="en-SG" sz="2000" b="1" dirty="0"/>
              <a:t>communications infrastructure, banking and financial services, public utilities, public transportation or public key infrastructure</a:t>
            </a:r>
            <a:r>
              <a:rPr lang="en-SG" sz="2000" dirty="0"/>
              <a:t>; or</a:t>
            </a:r>
          </a:p>
          <a:p>
            <a:r>
              <a:rPr lang="en-SG" sz="2000" dirty="0"/>
              <a:t>(</a:t>
            </a:r>
            <a:r>
              <a:rPr lang="en-SG" sz="2000" i="1" dirty="0"/>
              <a:t>d</a:t>
            </a:r>
            <a:r>
              <a:rPr lang="en-SG" sz="2000" dirty="0"/>
              <a:t>) the protection of public safety including systems related to </a:t>
            </a:r>
            <a:r>
              <a:rPr lang="en-SG" sz="2000" b="1" dirty="0"/>
              <a:t>essential emergency services such as police, civil defence and medical services</a:t>
            </a:r>
            <a:r>
              <a:rPr lang="en-SG" sz="2000" dirty="0"/>
              <a:t>.</a:t>
            </a:r>
          </a:p>
          <a:p>
            <a:pPr lvl="1" eaLnBrk="1" hangingPunct="1"/>
            <a:endParaRPr lang="en-GB" sz="2400" dirty="0"/>
          </a:p>
        </p:txBody>
      </p:sp>
      <p:sp>
        <p:nvSpPr>
          <p:cNvPr id="26626" name="Slide Number Placeholder 3"/>
          <p:cNvSpPr>
            <a:spLocks noGrp="1"/>
          </p:cNvSpPr>
          <p:nvPr>
            <p:ph type="sldNum" sz="quarter" idx="10"/>
          </p:nvPr>
        </p:nvSpPr>
        <p:spPr>
          <a:noFill/>
        </p:spPr>
        <p:txBody>
          <a:bodyPr/>
          <a:lstStyle/>
          <a:p>
            <a:fld id="{CCEB0056-3D22-4CE8-BCA4-C871A350F94D}" type="slidenum">
              <a:rPr lang="en-GB"/>
              <a:pPr/>
              <a:t>38</a:t>
            </a:fld>
            <a:endParaRPr lang="en-GB"/>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228600" y="384106"/>
            <a:ext cx="7772400" cy="1143000"/>
          </a:xfrm>
        </p:spPr>
        <p:txBody>
          <a:bodyPr/>
          <a:lstStyle/>
          <a:p>
            <a:pPr eaLnBrk="1" hangingPunct="1">
              <a:defRPr/>
            </a:pPr>
            <a:r>
              <a:rPr lang="en-US" sz="3200" dirty="0">
                <a:cs typeface="Arial" panose="020B0604020202020204" pitchFamily="34" charset="0"/>
              </a:rPr>
              <a:t>Enhanced punishment</a:t>
            </a:r>
            <a:endParaRPr lang="en-US" dirty="0"/>
          </a:p>
        </p:txBody>
      </p:sp>
      <p:sp>
        <p:nvSpPr>
          <p:cNvPr id="201731" name="Rectangle 3"/>
          <p:cNvSpPr>
            <a:spLocks noGrp="1" noChangeArrowheads="1"/>
          </p:cNvSpPr>
          <p:nvPr>
            <p:ph idx="1"/>
          </p:nvPr>
        </p:nvSpPr>
        <p:spPr>
          <a:xfrm>
            <a:off x="323850" y="1563345"/>
            <a:ext cx="8458200" cy="4114800"/>
          </a:xfrm>
        </p:spPr>
        <p:txBody>
          <a:bodyPr/>
          <a:lstStyle/>
          <a:p>
            <a:pPr marL="0" indent="0" eaLnBrk="1" hangingPunct="1">
              <a:buNone/>
            </a:pPr>
            <a:r>
              <a:rPr lang="en-SG" sz="2500" b="1" dirty="0"/>
              <a:t>9.</a:t>
            </a:r>
            <a:r>
              <a:rPr lang="en-SG" sz="2500" dirty="0"/>
              <a:t> —(1)  Where access to any protected computer is obtained in the course of the commission of an offence under </a:t>
            </a:r>
            <a:r>
              <a:rPr lang="en-SG" sz="2500" b="1" dirty="0"/>
              <a:t>section 3, 5, 6 or 7</a:t>
            </a:r>
            <a:r>
              <a:rPr lang="en-SG" sz="2500" dirty="0"/>
              <a:t>, the person convicted of such an offence shall, in lieu of the punishment prescribed in those sections, be liable to </a:t>
            </a:r>
          </a:p>
          <a:p>
            <a:pPr eaLnBrk="1" hangingPunct="1"/>
            <a:r>
              <a:rPr lang="en-SG" sz="2500" dirty="0"/>
              <a:t>a fine not exceeding $100,000 </a:t>
            </a:r>
          </a:p>
          <a:p>
            <a:pPr eaLnBrk="1" hangingPunct="1"/>
            <a:r>
              <a:rPr lang="en-SG" sz="2500" dirty="0"/>
              <a:t>imprisonment for a term not exceeding 20 years </a:t>
            </a:r>
          </a:p>
          <a:p>
            <a:pPr eaLnBrk="1" hangingPunct="1"/>
            <a:r>
              <a:rPr lang="en-SG" sz="2500" dirty="0"/>
              <a:t>or to both.</a:t>
            </a:r>
          </a:p>
          <a:p>
            <a:pPr eaLnBrk="1" hangingPunct="1"/>
            <a:endParaRPr lang="en-US" dirty="0"/>
          </a:p>
        </p:txBody>
      </p:sp>
      <p:sp>
        <p:nvSpPr>
          <p:cNvPr id="201734" name="Text Box 6"/>
          <p:cNvSpPr txBox="1">
            <a:spLocks noChangeArrowheads="1"/>
          </p:cNvSpPr>
          <p:nvPr/>
        </p:nvSpPr>
        <p:spPr bwMode="auto">
          <a:xfrm>
            <a:off x="228600" y="5072896"/>
            <a:ext cx="8915400" cy="1785104"/>
          </a:xfrm>
          <a:prstGeom prst="rect">
            <a:avLst/>
          </a:prstGeom>
          <a:noFill/>
          <a:ln w="9525">
            <a:noFill/>
            <a:miter lim="800000"/>
            <a:headEnd/>
            <a:tailEnd/>
          </a:ln>
        </p:spPr>
        <p:txBody>
          <a:bodyPr>
            <a:spAutoFit/>
          </a:bodyPr>
          <a:lstStyle/>
          <a:p>
            <a:pPr>
              <a:spcBef>
                <a:spcPct val="50000"/>
              </a:spcBef>
              <a:buNone/>
            </a:pPr>
            <a:r>
              <a:rPr lang="en-US"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Section 9 only applies to the commission of an offence under section 3, 5, 6 or 7</a:t>
            </a:r>
          </a:p>
          <a:p>
            <a:pPr algn="just">
              <a:spcBef>
                <a:spcPct val="50000"/>
              </a:spcBef>
              <a:buNone/>
            </a:pPr>
            <a:r>
              <a:rPr lang="en-US"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NB also that the Court can order a person convicted of a CMA offence to pay compensation to any person for any damage caused to the computer, program or data.</a:t>
            </a:r>
          </a:p>
        </p:txBody>
      </p:sp>
      <p:sp>
        <p:nvSpPr>
          <p:cNvPr id="5" name="Slide Number Placeholder 3">
            <a:extLst>
              <a:ext uri="{FF2B5EF4-FFF2-40B4-BE49-F238E27FC236}">
                <a16:creationId xmlns:a16="http://schemas.microsoft.com/office/drawing/2014/main" id="{BD963836-0FC1-486D-B662-E03FB5A84F59}"/>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39</a:t>
            </a:fld>
            <a:endParaRPr lang="en-GB"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353671" y="141194"/>
            <a:ext cx="7772400" cy="1143000"/>
          </a:xfrm>
        </p:spPr>
        <p:txBody>
          <a:bodyPr/>
          <a:lstStyle/>
          <a:p>
            <a:pPr algn="l" eaLnBrk="1" hangingPunct="1"/>
            <a:r>
              <a:rPr lang="en-US" sz="3200" dirty="0"/>
              <a:t>Objectives of Computer Misuse Act</a:t>
            </a:r>
          </a:p>
        </p:txBody>
      </p:sp>
      <p:sp>
        <p:nvSpPr>
          <p:cNvPr id="198659" name="Rectangle 3"/>
          <p:cNvSpPr>
            <a:spLocks noGrp="1" noChangeArrowheads="1"/>
          </p:cNvSpPr>
          <p:nvPr>
            <p:ph idx="1"/>
          </p:nvPr>
        </p:nvSpPr>
        <p:spPr>
          <a:xfrm>
            <a:off x="676469" y="1129330"/>
            <a:ext cx="7772400" cy="1905000"/>
          </a:xfrm>
        </p:spPr>
        <p:txBody>
          <a:bodyPr/>
          <a:lstStyle/>
          <a:p>
            <a:pPr eaLnBrk="1" hangingPunct="1">
              <a:buFontTx/>
              <a:buChar char="•"/>
            </a:pPr>
            <a:r>
              <a:rPr lang="en-US" sz="2200" u="sng" dirty="0">
                <a:latin typeface="Arial" panose="020B0604020202020204" pitchFamily="34" charset="0"/>
                <a:cs typeface="Arial" panose="020B0604020202020204" pitchFamily="34" charset="0"/>
              </a:rPr>
              <a:t>Enhance security</a:t>
            </a:r>
            <a:r>
              <a:rPr lang="en-US" sz="2200" dirty="0">
                <a:latin typeface="Arial" panose="020B0604020202020204" pitchFamily="34" charset="0"/>
                <a:cs typeface="Arial" panose="020B0604020202020204" pitchFamily="34" charset="0"/>
              </a:rPr>
              <a:t> in areas like financial transactions, </a:t>
            </a:r>
            <a:r>
              <a:rPr lang="en-US" sz="2200" dirty="0" err="1">
                <a:latin typeface="Arial" panose="020B0604020202020204" pitchFamily="34" charset="0"/>
                <a:cs typeface="Arial" panose="020B0604020202020204" pitchFamily="34" charset="0"/>
              </a:rPr>
              <a:t>defence</a:t>
            </a:r>
            <a:r>
              <a:rPr lang="en-US" sz="2200" dirty="0">
                <a:latin typeface="Arial" panose="020B0604020202020204" pitchFamily="34" charset="0"/>
                <a:cs typeface="Arial" panose="020B0604020202020204" pitchFamily="34" charset="0"/>
              </a:rPr>
              <a:t>, telecommunication, public utilities, airport control, road traffic light control system.</a:t>
            </a:r>
          </a:p>
          <a:p>
            <a:pPr eaLnBrk="1" hangingPunct="1">
              <a:buFontTx/>
              <a:buChar char="•"/>
            </a:pPr>
            <a:r>
              <a:rPr lang="en-US" sz="2200" u="sng" dirty="0">
                <a:latin typeface="Arial" panose="020B0604020202020204" pitchFamily="34" charset="0"/>
                <a:cs typeface="Arial" panose="020B0604020202020204" pitchFamily="34" charset="0"/>
              </a:rPr>
              <a:t>Deterrence</a:t>
            </a:r>
            <a:r>
              <a:rPr lang="en-US" sz="2200" dirty="0">
                <a:latin typeface="Arial" panose="020B0604020202020204" pitchFamily="34" charset="0"/>
                <a:cs typeface="Arial" panose="020B0604020202020204" pitchFamily="34" charset="0"/>
              </a:rPr>
              <a:t> – punishment to be commensurate with severity of offence (making unattractive to commit the offence)</a:t>
            </a:r>
          </a:p>
          <a:p>
            <a:pPr eaLnBrk="1" hangingPunct="1">
              <a:buFontTx/>
              <a:buChar char="•"/>
            </a:pPr>
            <a:endParaRPr lang="en-US" sz="22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0448D65-9E27-432B-AB68-7526389AA63A}" type="slidenum">
              <a:rPr lang="en-GB" smtClean="0"/>
              <a:pPr>
                <a:defRPr/>
              </a:pPr>
              <a:t>4</a:t>
            </a:fld>
            <a:endParaRPr lang="en-GB"/>
          </a:p>
        </p:txBody>
      </p:sp>
      <p:sp>
        <p:nvSpPr>
          <p:cNvPr id="3" name="Rectangle 2">
            <a:extLst>
              <a:ext uri="{FF2B5EF4-FFF2-40B4-BE49-F238E27FC236}">
                <a16:creationId xmlns:a16="http://schemas.microsoft.com/office/drawing/2014/main" id="{3A7BC3F9-4D24-469D-B374-F4EDC5F6A100}"/>
              </a:ext>
            </a:extLst>
          </p:cNvPr>
          <p:cNvSpPr/>
          <p:nvPr/>
        </p:nvSpPr>
        <p:spPr>
          <a:xfrm>
            <a:off x="304800" y="3206079"/>
            <a:ext cx="6705600" cy="3194721"/>
          </a:xfrm>
          <a:prstGeom prst="rect">
            <a:avLst/>
          </a:prstGeom>
        </p:spPr>
        <p:txBody>
          <a:bodyPr wrap="square">
            <a:spAutoFit/>
          </a:bodyPr>
          <a:lstStyle/>
          <a:p>
            <a:pPr marL="0" indent="0" algn="just" eaLnBrk="1" hangingPunct="1">
              <a:buNone/>
            </a:pPr>
            <a:r>
              <a:rPr lang="en-US" sz="2000" dirty="0">
                <a:solidFill>
                  <a:schemeClr val="accent2">
                    <a:lumMod val="50000"/>
                  </a:schemeClr>
                </a:solidFill>
                <a:latin typeface="Arial" panose="020B0604020202020204" pitchFamily="34" charset="0"/>
                <a:cs typeface="Arial" panose="020B0604020202020204" pitchFamily="34" charset="0"/>
              </a:rPr>
              <a:t>“Cyber crimes not only undermine public and international confidence in the commercial integrity and viability of our computer systems, it also gravely compromises Singapore’s efforts to position itself as a global e-commence hub. The potential for which these cyber crimes have in undermining Singapore’s burgeoning IT industry cannot be ignored. IT security is a major consideration when investors decide to invest in the local IT sector”</a:t>
            </a:r>
          </a:p>
          <a:p>
            <a:pPr marL="0" indent="0" algn="just" eaLnBrk="1" hangingPunct="1">
              <a:buNone/>
            </a:pPr>
            <a:r>
              <a:rPr lang="en-US" sz="1800" dirty="0">
                <a:solidFill>
                  <a:schemeClr val="accent2">
                    <a:lumMod val="50000"/>
                  </a:schemeClr>
                </a:solidFill>
                <a:latin typeface="Arial" panose="020B0604020202020204" pitchFamily="34" charset="0"/>
                <a:cs typeface="Arial" panose="020B0604020202020204" pitchFamily="34" charset="0"/>
              </a:rPr>
              <a:t>- </a:t>
            </a:r>
            <a:r>
              <a:rPr lang="en-US" sz="1800" i="1" dirty="0">
                <a:solidFill>
                  <a:schemeClr val="accent2">
                    <a:lumMod val="50000"/>
                  </a:schemeClr>
                </a:solidFill>
                <a:latin typeface="Arial" panose="020B0604020202020204" pitchFamily="34" charset="0"/>
                <a:cs typeface="Arial" panose="020B0604020202020204" pitchFamily="34" charset="0"/>
              </a:rPr>
              <a:t>PP v. Muhd </a:t>
            </a:r>
            <a:r>
              <a:rPr lang="en-US" sz="1800" i="1" dirty="0" err="1">
                <a:solidFill>
                  <a:schemeClr val="accent2">
                    <a:lumMod val="50000"/>
                  </a:schemeClr>
                </a:solidFill>
                <a:latin typeface="Arial" panose="020B0604020202020204" pitchFamily="34" charset="0"/>
                <a:cs typeface="Arial" panose="020B0604020202020204" pitchFamily="34" charset="0"/>
              </a:rPr>
              <a:t>Nuzaihan</a:t>
            </a:r>
            <a:r>
              <a:rPr lang="en-US" sz="1800" i="1" dirty="0">
                <a:solidFill>
                  <a:schemeClr val="accent2">
                    <a:lumMod val="50000"/>
                  </a:schemeClr>
                </a:solidFill>
                <a:latin typeface="Arial" panose="020B0604020202020204" pitchFamily="34" charset="0"/>
                <a:cs typeface="Arial" panose="020B0604020202020204" pitchFamily="34" charset="0"/>
              </a:rPr>
              <a:t>,</a:t>
            </a:r>
            <a:r>
              <a:rPr lang="en-US" sz="1800" dirty="0">
                <a:solidFill>
                  <a:schemeClr val="accent2">
                    <a:lumMod val="50000"/>
                  </a:schemeClr>
                </a:solidFill>
                <a:latin typeface="Arial" panose="020B0604020202020204" pitchFamily="34" charset="0"/>
                <a:cs typeface="Arial" panose="020B0604020202020204" pitchFamily="34" charset="0"/>
              </a:rPr>
              <a:t> Chief Justice Yong </a:t>
            </a:r>
            <a:r>
              <a:rPr lang="en-US" sz="1800" dirty="0" err="1">
                <a:solidFill>
                  <a:schemeClr val="accent2">
                    <a:lumMod val="50000"/>
                  </a:schemeClr>
                </a:solidFill>
                <a:latin typeface="Arial" panose="020B0604020202020204" pitchFamily="34" charset="0"/>
                <a:cs typeface="Arial" panose="020B0604020202020204" pitchFamily="34" charset="0"/>
              </a:rPr>
              <a:t>Pung</a:t>
            </a:r>
            <a:r>
              <a:rPr lang="en-US" sz="1800" dirty="0">
                <a:solidFill>
                  <a:schemeClr val="accent2">
                    <a:lumMod val="50000"/>
                  </a:schemeClr>
                </a:solidFill>
                <a:latin typeface="Arial" panose="020B0604020202020204" pitchFamily="34" charset="0"/>
                <a:cs typeface="Arial" panose="020B0604020202020204" pitchFamily="34" charset="0"/>
              </a:rPr>
              <a:t> How, 2000</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33350"/>
            <a:ext cx="7772400" cy="1143000"/>
          </a:xfrm>
        </p:spPr>
        <p:txBody>
          <a:bodyPr/>
          <a:lstStyle/>
          <a:p>
            <a:pPr eaLnBrk="1" hangingPunct="1"/>
            <a:r>
              <a:rPr lang="en-US" sz="3200" dirty="0"/>
              <a:t>Section 10 - </a:t>
            </a:r>
            <a:r>
              <a:rPr lang="en-SG" sz="3200" dirty="0"/>
              <a:t>Abetments and attempts punishable as offences</a:t>
            </a:r>
            <a:endParaRPr lang="en-US" sz="3200" dirty="0"/>
          </a:p>
        </p:txBody>
      </p:sp>
      <p:sp>
        <p:nvSpPr>
          <p:cNvPr id="202755" name="Rectangle 3"/>
          <p:cNvSpPr>
            <a:spLocks noGrp="1" noChangeArrowheads="1"/>
          </p:cNvSpPr>
          <p:nvPr>
            <p:ph idx="1"/>
          </p:nvPr>
        </p:nvSpPr>
        <p:spPr>
          <a:xfrm>
            <a:off x="762000" y="1390650"/>
            <a:ext cx="7772400" cy="4114800"/>
          </a:xfrm>
        </p:spPr>
        <p:txBody>
          <a:bodyPr/>
          <a:lstStyle/>
          <a:p>
            <a:pPr marL="0" indent="0" algn="l" eaLnBrk="1" hangingPunct="1">
              <a:buNone/>
            </a:pPr>
            <a:r>
              <a:rPr lang="en-US" sz="2400" b="1" dirty="0">
                <a:cs typeface="Arial" panose="020B0604020202020204" pitchFamily="34" charset="0"/>
              </a:rPr>
              <a:t>Abetments and attempts punishable as offences </a:t>
            </a:r>
            <a:endParaRPr lang="en-US" sz="2400" dirty="0">
              <a:cs typeface="Arial" panose="020B0604020202020204" pitchFamily="34" charset="0"/>
            </a:endParaRPr>
          </a:p>
          <a:p>
            <a:pPr eaLnBrk="1" hangingPunct="1"/>
            <a:r>
              <a:rPr lang="en-SG" sz="2400" b="1" dirty="0"/>
              <a:t>10.</a:t>
            </a:r>
            <a:r>
              <a:rPr lang="en-SG" sz="2400" dirty="0"/>
              <a:t> —(1)  </a:t>
            </a:r>
            <a:r>
              <a:rPr lang="en-SG" sz="2400" b="1" u="sng" dirty="0"/>
              <a:t>Any person</a:t>
            </a:r>
            <a:r>
              <a:rPr lang="en-SG" sz="2400" dirty="0"/>
              <a:t> who </a:t>
            </a:r>
            <a:r>
              <a:rPr lang="en-SG" sz="2400" b="1" u="sng" dirty="0"/>
              <a:t>abets</a:t>
            </a:r>
            <a:r>
              <a:rPr lang="en-SG" sz="2400" dirty="0"/>
              <a:t> </a:t>
            </a:r>
            <a:r>
              <a:rPr lang="en-SG" sz="2400" b="1" u="sng" dirty="0"/>
              <a:t>the commission of</a:t>
            </a:r>
            <a:r>
              <a:rPr lang="en-SG" sz="2400" dirty="0"/>
              <a:t> or who attempts to commit or does any act preparatory to or in furtherance of the commission of </a:t>
            </a:r>
            <a:r>
              <a:rPr lang="en-SG" sz="2400" b="1" u="sng" dirty="0"/>
              <a:t>any offence under this Act</a:t>
            </a:r>
            <a:r>
              <a:rPr lang="en-SG" sz="2400" dirty="0"/>
              <a:t> shall be guilty of that offence and shall be liable on conviction to the punishment provided for the offence.</a:t>
            </a:r>
          </a:p>
          <a:p>
            <a:pPr eaLnBrk="1" hangingPunct="1"/>
            <a:endParaRPr lang="en-US" sz="2400" dirty="0">
              <a:cs typeface="Arial" panose="020B0604020202020204" pitchFamily="34" charset="0"/>
            </a:endParaRPr>
          </a:p>
          <a:p>
            <a:pPr eaLnBrk="1" hangingPunct="1"/>
            <a:r>
              <a:rPr lang="en-US" sz="2400" dirty="0">
                <a:cs typeface="Arial" panose="020B0604020202020204" pitchFamily="34" charset="0"/>
              </a:rPr>
              <a:t>For an offence to be committed under this section, it is immaterial where the act in question took place. </a:t>
            </a:r>
          </a:p>
        </p:txBody>
      </p:sp>
      <p:sp>
        <p:nvSpPr>
          <p:cNvPr id="4" name="Rounded Rectangle 3"/>
          <p:cNvSpPr/>
          <p:nvPr/>
        </p:nvSpPr>
        <p:spPr bwMode="auto">
          <a:xfrm>
            <a:off x="762000" y="1371600"/>
            <a:ext cx="7239000" cy="438728"/>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
        <p:nvSpPr>
          <p:cNvPr id="5" name="Slide Number Placeholder 3">
            <a:extLst>
              <a:ext uri="{FF2B5EF4-FFF2-40B4-BE49-F238E27FC236}">
                <a16:creationId xmlns:a16="http://schemas.microsoft.com/office/drawing/2014/main" id="{DB7FAD84-AE45-4867-AB4D-6CE4CA3CA1B4}"/>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40</a:t>
            </a:fld>
            <a:endParaRPr lang="en-GB"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5750" y="371475"/>
            <a:ext cx="7772400" cy="1143000"/>
          </a:xfrm>
        </p:spPr>
        <p:txBody>
          <a:bodyPr/>
          <a:lstStyle/>
          <a:p>
            <a:r>
              <a:rPr lang="en-GB" sz="3600" dirty="0"/>
              <a:t>Territorial Nature of CMA</a:t>
            </a:r>
          </a:p>
        </p:txBody>
      </p:sp>
      <p:sp>
        <p:nvSpPr>
          <p:cNvPr id="13315" name="Rectangle 3"/>
          <p:cNvSpPr>
            <a:spLocks noGrp="1" noChangeArrowheads="1"/>
          </p:cNvSpPr>
          <p:nvPr>
            <p:ph idx="1"/>
          </p:nvPr>
        </p:nvSpPr>
        <p:spPr>
          <a:xfrm>
            <a:off x="304800" y="1695450"/>
            <a:ext cx="8534400" cy="4114800"/>
          </a:xfrm>
        </p:spPr>
        <p:txBody>
          <a:bodyPr/>
          <a:lstStyle/>
          <a:p>
            <a:pPr>
              <a:lnSpc>
                <a:spcPct val="80000"/>
              </a:lnSpc>
              <a:buFontTx/>
              <a:buNone/>
            </a:pPr>
            <a:r>
              <a:rPr lang="en-GB" sz="2300" b="1" dirty="0"/>
              <a:t>Territorial scope of offences under this Act</a:t>
            </a:r>
            <a:endParaRPr lang="en-GB" sz="2300" dirty="0"/>
          </a:p>
          <a:p>
            <a:pPr>
              <a:lnSpc>
                <a:spcPct val="80000"/>
              </a:lnSpc>
            </a:pPr>
            <a:r>
              <a:rPr lang="en-SG" sz="2300" b="1" dirty="0"/>
              <a:t>11</a:t>
            </a:r>
            <a:r>
              <a:rPr lang="en-SG" sz="2300" dirty="0"/>
              <a:t>.—(1)  Subject to subsection (3), the provisions of this Act shall have effect, in relation to any person, whatever his nationality or citizenship, outside as well as within Singapore.</a:t>
            </a:r>
          </a:p>
          <a:p>
            <a:pPr>
              <a:lnSpc>
                <a:spcPct val="80000"/>
              </a:lnSpc>
            </a:pPr>
            <a:endParaRPr lang="en-SG" sz="1500" dirty="0"/>
          </a:p>
          <a:p>
            <a:pPr>
              <a:lnSpc>
                <a:spcPct val="80000"/>
              </a:lnSpc>
            </a:pPr>
            <a:r>
              <a:rPr lang="en-SG" sz="2300" dirty="0"/>
              <a:t>(2)  Where an offence under this Act is committed by any person in any place outside Singapore, he may be dealt with as if the offence had been committed within Singapore. </a:t>
            </a:r>
          </a:p>
          <a:p>
            <a:pPr>
              <a:lnSpc>
                <a:spcPct val="80000"/>
              </a:lnSpc>
            </a:pPr>
            <a:endParaRPr lang="en-SG" sz="1500" dirty="0"/>
          </a:p>
          <a:p>
            <a:pPr>
              <a:lnSpc>
                <a:spcPct val="80000"/>
              </a:lnSpc>
            </a:pPr>
            <a:r>
              <a:rPr lang="en-SG" sz="2300" dirty="0"/>
              <a:t>(3)  For the purposes of this section, this Act applies if —</a:t>
            </a:r>
          </a:p>
          <a:p>
            <a:pPr lvl="1">
              <a:lnSpc>
                <a:spcPct val="80000"/>
              </a:lnSpc>
            </a:pPr>
            <a:r>
              <a:rPr lang="en-SG" sz="2000" dirty="0"/>
              <a:t>(a) for the offence in question, the accused was in Singapore at the material time; </a:t>
            </a:r>
          </a:p>
          <a:p>
            <a:pPr lvl="1">
              <a:lnSpc>
                <a:spcPct val="80000"/>
              </a:lnSpc>
            </a:pPr>
            <a:r>
              <a:rPr lang="en-SG" sz="2000" dirty="0"/>
              <a:t>(b) for the offence in question (being one under section 3, 4, 5, 6, 7 or 8), the computer, program or data was in Singapore at the material time; or </a:t>
            </a:r>
          </a:p>
          <a:p>
            <a:pPr lvl="1">
              <a:lnSpc>
                <a:spcPct val="80000"/>
              </a:lnSpc>
            </a:pPr>
            <a:r>
              <a:rPr lang="en-SG" sz="2000" dirty="0"/>
              <a:t>(c) the offence causes, or creates a significant risk of, </a:t>
            </a:r>
            <a:r>
              <a:rPr lang="en-SG" sz="2000" u="sng" dirty="0"/>
              <a:t>serious harm in Singapore</a:t>
            </a:r>
            <a:r>
              <a:rPr lang="en-SG" sz="2000" dirty="0"/>
              <a:t>.</a:t>
            </a:r>
          </a:p>
          <a:p>
            <a:pPr marL="0" indent="0">
              <a:lnSpc>
                <a:spcPct val="80000"/>
              </a:lnSpc>
              <a:buNone/>
            </a:pPr>
            <a:r>
              <a:rPr lang="en-SG" sz="2300" b="1" dirty="0"/>
              <a:t> </a:t>
            </a:r>
          </a:p>
        </p:txBody>
      </p:sp>
      <p:sp>
        <p:nvSpPr>
          <p:cNvPr id="2" name="Slide Number Placeholder 1"/>
          <p:cNvSpPr>
            <a:spLocks noGrp="1"/>
          </p:cNvSpPr>
          <p:nvPr>
            <p:ph type="sldNum" sz="quarter" idx="10"/>
          </p:nvPr>
        </p:nvSpPr>
        <p:spPr/>
        <p:txBody>
          <a:bodyPr/>
          <a:lstStyle/>
          <a:p>
            <a:pPr>
              <a:defRPr/>
            </a:pPr>
            <a:fld id="{50448D65-9E27-432B-AB68-7526389AA63A}" type="slidenum">
              <a:rPr lang="en-GB" smtClean="0"/>
              <a:pPr>
                <a:defRPr/>
              </a:pPr>
              <a:t>41</a:t>
            </a:fld>
            <a:endParaRPr lang="en-GB"/>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66700" y="133350"/>
            <a:ext cx="7772400" cy="1143000"/>
          </a:xfrm>
        </p:spPr>
        <p:txBody>
          <a:bodyPr/>
          <a:lstStyle/>
          <a:p>
            <a:r>
              <a:rPr lang="en-GB" sz="3600" dirty="0"/>
              <a:t>Territorial Nature of CMA</a:t>
            </a:r>
          </a:p>
        </p:txBody>
      </p:sp>
      <p:sp>
        <p:nvSpPr>
          <p:cNvPr id="13315" name="Rectangle 3"/>
          <p:cNvSpPr>
            <a:spLocks noGrp="1" noChangeArrowheads="1"/>
          </p:cNvSpPr>
          <p:nvPr>
            <p:ph idx="1"/>
          </p:nvPr>
        </p:nvSpPr>
        <p:spPr>
          <a:xfrm>
            <a:off x="304800" y="1219200"/>
            <a:ext cx="8229600" cy="4114800"/>
          </a:xfrm>
        </p:spPr>
        <p:txBody>
          <a:bodyPr/>
          <a:lstStyle/>
          <a:p>
            <a:pPr>
              <a:lnSpc>
                <a:spcPct val="80000"/>
              </a:lnSpc>
              <a:buFontTx/>
              <a:buNone/>
            </a:pPr>
            <a:r>
              <a:rPr lang="en-GB" sz="2300" b="1" dirty="0"/>
              <a:t>Territorial scope of offences under this Act</a:t>
            </a:r>
            <a:endParaRPr lang="en-GB" sz="2300" dirty="0"/>
          </a:p>
          <a:p>
            <a:pPr>
              <a:lnSpc>
                <a:spcPct val="80000"/>
              </a:lnSpc>
            </a:pPr>
            <a:r>
              <a:rPr lang="en-SG" sz="2300" b="1" dirty="0"/>
              <a:t>11</a:t>
            </a:r>
            <a:r>
              <a:rPr lang="en-SG" sz="2300" dirty="0"/>
              <a:t>.—(4)  In subsection (3)(c), “</a:t>
            </a:r>
            <a:r>
              <a:rPr lang="en-SG" sz="2300" u="sng" dirty="0"/>
              <a:t>serious harm in Singapore</a:t>
            </a:r>
            <a:r>
              <a:rPr lang="en-SG" sz="2300" dirty="0"/>
              <a:t>” means </a:t>
            </a:r>
          </a:p>
          <a:p>
            <a:pPr lvl="1" algn="just">
              <a:lnSpc>
                <a:spcPct val="80000"/>
              </a:lnSpc>
            </a:pPr>
            <a:r>
              <a:rPr lang="en-SG" sz="2300" dirty="0"/>
              <a:t>(a) illness, injury or death of individuals in Singapore; </a:t>
            </a:r>
          </a:p>
          <a:p>
            <a:pPr lvl="1" algn="just">
              <a:lnSpc>
                <a:spcPct val="80000"/>
              </a:lnSpc>
            </a:pPr>
            <a:endParaRPr lang="en-SG" sz="1500" dirty="0"/>
          </a:p>
          <a:p>
            <a:pPr lvl="1" algn="just">
              <a:lnSpc>
                <a:spcPct val="80000"/>
              </a:lnSpc>
            </a:pPr>
            <a:r>
              <a:rPr lang="en-SG" sz="2300" dirty="0"/>
              <a:t>(b) a disruption of, or a serious diminution of public confidence in, the provision of any essential service in Singapore [such as communications and transport infrastructure or public utilities]; </a:t>
            </a:r>
          </a:p>
          <a:p>
            <a:pPr lvl="1" algn="just">
              <a:lnSpc>
                <a:spcPct val="80000"/>
              </a:lnSpc>
            </a:pPr>
            <a:endParaRPr lang="en-SG" sz="1500" dirty="0"/>
          </a:p>
          <a:p>
            <a:pPr lvl="1" algn="just">
              <a:lnSpc>
                <a:spcPct val="80000"/>
              </a:lnSpc>
            </a:pPr>
            <a:r>
              <a:rPr lang="en-SG" sz="2300" dirty="0"/>
              <a:t>(c) a disruption of, or a serious diminution of public confidence in, the performance of any duty or function of, or the exercise of any power by, the Government, an Organ of State, a statutory board, or a part of the Government, an Organ of State or a statutory board; or </a:t>
            </a:r>
          </a:p>
          <a:p>
            <a:pPr lvl="1" algn="just">
              <a:lnSpc>
                <a:spcPct val="80000"/>
              </a:lnSpc>
            </a:pPr>
            <a:endParaRPr lang="en-SG" sz="1500" dirty="0"/>
          </a:p>
          <a:p>
            <a:pPr lvl="1" algn="just">
              <a:lnSpc>
                <a:spcPct val="80000"/>
              </a:lnSpc>
            </a:pPr>
            <a:r>
              <a:rPr lang="en-SG" sz="2300" dirty="0"/>
              <a:t>(d) damage to the national security, defence or foreign relations of Singapore. </a:t>
            </a:r>
          </a:p>
          <a:p>
            <a:pPr marL="0" indent="0">
              <a:lnSpc>
                <a:spcPct val="80000"/>
              </a:lnSpc>
              <a:buNone/>
            </a:pPr>
            <a:r>
              <a:rPr lang="en-SG" sz="2300" b="1" dirty="0"/>
              <a:t> </a:t>
            </a:r>
          </a:p>
        </p:txBody>
      </p:sp>
      <p:sp>
        <p:nvSpPr>
          <p:cNvPr id="2" name="Slide Number Placeholder 1"/>
          <p:cNvSpPr>
            <a:spLocks noGrp="1"/>
          </p:cNvSpPr>
          <p:nvPr>
            <p:ph type="sldNum" sz="quarter" idx="10"/>
          </p:nvPr>
        </p:nvSpPr>
        <p:spPr/>
        <p:txBody>
          <a:bodyPr/>
          <a:lstStyle/>
          <a:p>
            <a:pPr>
              <a:defRPr/>
            </a:pPr>
            <a:fld id="{50448D65-9E27-432B-AB68-7526389AA63A}" type="slidenum">
              <a:rPr lang="en-GB" smtClean="0"/>
              <a:pPr>
                <a:defRPr/>
              </a:pPr>
              <a:t>42</a:t>
            </a:fld>
            <a:endParaRPr lang="en-GB"/>
          </a:p>
        </p:txBody>
      </p:sp>
    </p:spTree>
    <p:extLst>
      <p:ext uri="{BB962C8B-B14F-4D97-AF65-F5344CB8AC3E}">
        <p14:creationId xmlns:p14="http://schemas.microsoft.com/office/powerpoint/2010/main" val="2466327145"/>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a:t>Mitigating Factors </a:t>
            </a:r>
            <a:br>
              <a:rPr lang="en-US" sz="3200"/>
            </a:br>
            <a:r>
              <a:rPr lang="en-US" sz="3200"/>
              <a:t>(To say “I am sorry…”)</a:t>
            </a:r>
          </a:p>
        </p:txBody>
      </p:sp>
      <p:sp>
        <p:nvSpPr>
          <p:cNvPr id="203779" name="Rectangle 3"/>
          <p:cNvSpPr>
            <a:spLocks noGrp="1" noChangeArrowheads="1"/>
          </p:cNvSpPr>
          <p:nvPr>
            <p:ph idx="1"/>
          </p:nvPr>
        </p:nvSpPr>
        <p:spPr>
          <a:xfrm>
            <a:off x="533400" y="2800529"/>
            <a:ext cx="8458200" cy="4114800"/>
          </a:xfrm>
        </p:spPr>
        <p:txBody>
          <a:bodyPr/>
          <a:lstStyle/>
          <a:p>
            <a:pPr marL="0" indent="0" algn="l" eaLnBrk="1" hangingPunct="1">
              <a:buNone/>
            </a:pPr>
            <a:r>
              <a:rPr lang="en-US" sz="2000" b="1" u="sng" dirty="0">
                <a:latin typeface="Arial" panose="020B0604020202020204" pitchFamily="34" charset="0"/>
                <a:cs typeface="Arial" panose="020B0604020202020204" pitchFamily="34" charset="0"/>
              </a:rPr>
              <a:t>Good Mitigating Factors</a:t>
            </a:r>
          </a:p>
          <a:p>
            <a:pPr marL="666750" indent="-666750" algn="l" eaLnBrk="1" hangingPunct="1">
              <a:buFontTx/>
              <a:buChar char="•"/>
            </a:pPr>
            <a:r>
              <a:rPr lang="en-US" sz="2000" dirty="0">
                <a:latin typeface="Arial" panose="020B0604020202020204" pitchFamily="34" charset="0"/>
                <a:cs typeface="Arial" panose="020B0604020202020204" pitchFamily="34" charset="0"/>
              </a:rPr>
              <a:t>“First Offence” Submission</a:t>
            </a:r>
          </a:p>
          <a:p>
            <a:pPr marL="666750" indent="-666750" algn="l" eaLnBrk="1" hangingPunct="1">
              <a:buFontTx/>
              <a:buChar char="•"/>
            </a:pPr>
            <a:r>
              <a:rPr lang="en-US" sz="2000" dirty="0">
                <a:latin typeface="Arial" panose="020B0604020202020204" pitchFamily="34" charset="0"/>
                <a:cs typeface="Arial" panose="020B0604020202020204" pitchFamily="34" charset="0"/>
              </a:rPr>
              <a:t>Community Service / Good Public Service / Good student</a:t>
            </a:r>
          </a:p>
          <a:p>
            <a:pPr marL="666750" indent="-666750" algn="l" eaLnBrk="1" hangingPunct="1">
              <a:buFontTx/>
              <a:buChar char="•"/>
            </a:pPr>
            <a:r>
              <a:rPr lang="en-US" sz="2000" dirty="0">
                <a:latin typeface="Arial" panose="020B0604020202020204" pitchFamily="34" charset="0"/>
                <a:cs typeface="Arial" panose="020B0604020202020204" pitchFamily="34" charset="0"/>
              </a:rPr>
              <a:t>Plea of Guilt at earliest opportunity</a:t>
            </a:r>
          </a:p>
          <a:p>
            <a:pPr marL="666750" indent="-666750" algn="l" eaLnBrk="1" hangingPunct="1">
              <a:buFontTx/>
              <a:buChar char="•"/>
            </a:pPr>
            <a:r>
              <a:rPr lang="en-US" sz="2000" dirty="0">
                <a:latin typeface="Arial" panose="020B0604020202020204" pitchFamily="34" charset="0"/>
                <a:cs typeface="Arial" panose="020B0604020202020204" pitchFamily="34" charset="0"/>
              </a:rPr>
              <a:t>Shown remorse by doing certain acts (</a:t>
            </a:r>
            <a:r>
              <a:rPr lang="en-US" sz="2000" dirty="0" err="1">
                <a:latin typeface="Arial" panose="020B0604020202020204" pitchFamily="34" charset="0"/>
                <a:cs typeface="Arial" panose="020B0604020202020204" pitchFamily="34" charset="0"/>
              </a:rPr>
              <a:t>eg</a:t>
            </a:r>
            <a:r>
              <a:rPr lang="en-US" sz="2000" dirty="0">
                <a:latin typeface="Arial" panose="020B0604020202020204" pitchFamily="34" charset="0"/>
                <a:cs typeface="Arial" panose="020B0604020202020204" pitchFamily="34" charset="0"/>
              </a:rPr>
              <a:t>; returned stolen money)</a:t>
            </a:r>
          </a:p>
          <a:p>
            <a:pPr marL="666750" indent="-666750" algn="l" eaLnBrk="1" hangingPunct="1">
              <a:buFontTx/>
              <a:buChar char="•"/>
            </a:pPr>
            <a:r>
              <a:rPr lang="en-US" sz="2000" dirty="0">
                <a:cs typeface="Arial" panose="020B0604020202020204" pitchFamily="34" charset="0"/>
              </a:rPr>
              <a:t>Cooperation with enforcement authorities</a:t>
            </a:r>
            <a:endParaRPr lang="en-US" sz="2000" dirty="0">
              <a:latin typeface="Arial" panose="020B0604020202020204" pitchFamily="34" charset="0"/>
              <a:cs typeface="Arial" panose="020B0604020202020204" pitchFamily="34" charset="0"/>
            </a:endParaRPr>
          </a:p>
          <a:p>
            <a:pPr marL="666750" indent="-666750" algn="l" eaLnBrk="1" hangingPunct="1"/>
            <a:endParaRPr lang="en-US" sz="2000" b="1" u="sng" dirty="0">
              <a:latin typeface="Arial" panose="020B0604020202020204" pitchFamily="34" charset="0"/>
              <a:cs typeface="Arial" panose="020B0604020202020204" pitchFamily="34" charset="0"/>
            </a:endParaRPr>
          </a:p>
          <a:p>
            <a:pPr marL="0" indent="0" algn="l" eaLnBrk="1" hangingPunct="1">
              <a:buNone/>
            </a:pPr>
            <a:r>
              <a:rPr lang="en-US" sz="2000" b="1" u="sng" dirty="0">
                <a:latin typeface="Arial" panose="020B0604020202020204" pitchFamily="34" charset="0"/>
                <a:cs typeface="Arial" panose="020B0604020202020204" pitchFamily="34" charset="0"/>
              </a:rPr>
              <a:t>Poor Mitigating Factors</a:t>
            </a:r>
          </a:p>
          <a:p>
            <a:pPr marL="666750" indent="-666750" algn="l" eaLnBrk="1" hangingPunct="1">
              <a:buFontTx/>
              <a:buChar char="•"/>
            </a:pPr>
            <a:r>
              <a:rPr lang="en-US" sz="2000" dirty="0">
                <a:latin typeface="Arial" panose="020B0604020202020204" pitchFamily="34" charset="0"/>
                <a:cs typeface="Arial" panose="020B0604020202020204" pitchFamily="34" charset="0"/>
              </a:rPr>
              <a:t>Ignorance of the law</a:t>
            </a:r>
          </a:p>
          <a:p>
            <a:pPr marL="666750" indent="-666750" algn="l" eaLnBrk="1" hangingPunct="1">
              <a:buFontTx/>
              <a:buChar char="•"/>
            </a:pPr>
            <a:r>
              <a:rPr lang="en-US" sz="2000" dirty="0">
                <a:latin typeface="Arial" panose="020B0604020202020204" pitchFamily="34" charset="0"/>
                <a:cs typeface="Arial" panose="020B0604020202020204" pitchFamily="34" charset="0"/>
              </a:rPr>
              <a:t>“Sole Bread winner” theory</a:t>
            </a:r>
          </a:p>
          <a:p>
            <a:pPr marL="666750" indent="-666750" algn="l" eaLnBrk="1" hangingPunct="1">
              <a:buFontTx/>
              <a:buChar char="•"/>
            </a:pPr>
            <a:r>
              <a:rPr lang="en-US" sz="2000" dirty="0">
                <a:latin typeface="Arial" panose="020B0604020202020204" pitchFamily="34" charset="0"/>
                <a:cs typeface="Arial" panose="020B0604020202020204" pitchFamily="34" charset="0"/>
              </a:rPr>
              <a:t>Intoxication</a:t>
            </a:r>
          </a:p>
          <a:p>
            <a:pPr marL="666750" indent="-666750" algn="l" eaLnBrk="1" hangingPunct="1">
              <a:buFontTx/>
              <a:buChar char="•"/>
            </a:pPr>
            <a:endParaRPr lang="en-US" sz="2000" dirty="0">
              <a:latin typeface="Arial" panose="020B0604020202020204" pitchFamily="34" charset="0"/>
              <a:cs typeface="Arial" panose="020B0604020202020204" pitchFamily="34" charset="0"/>
            </a:endParaRPr>
          </a:p>
          <a:p>
            <a:pPr marL="666750" indent="-666750" algn="l" eaLnBrk="1" hangingPunct="1">
              <a:buFontTx/>
              <a:buChar char="•"/>
            </a:pPr>
            <a:endParaRPr lang="en-US" sz="2000" dirty="0">
              <a:latin typeface="Arial" panose="020B0604020202020204" pitchFamily="34" charset="0"/>
              <a:cs typeface="Arial" panose="020B0604020202020204" pitchFamily="34" charset="0"/>
            </a:endParaRPr>
          </a:p>
          <a:p>
            <a:pPr marL="666750" indent="-666750" algn="l" eaLnBrk="1" hangingPunct="1">
              <a:buFontTx/>
              <a:buChar char="•"/>
            </a:pPr>
            <a:endParaRPr lang="en-US" sz="2000" dirty="0">
              <a:latin typeface="Arial" panose="020B0604020202020204" pitchFamily="34" charset="0"/>
              <a:cs typeface="Arial" panose="020B0604020202020204" pitchFamily="34" charset="0"/>
            </a:endParaRPr>
          </a:p>
          <a:p>
            <a:pPr marL="666750" indent="-666750" algn="l" eaLnBrk="1" hangingPunct="1">
              <a:buFontTx/>
              <a:buChar char="•"/>
            </a:pPr>
            <a:endParaRPr lang="en-US" sz="2000" dirty="0">
              <a:latin typeface="Arial" panose="020B0604020202020204" pitchFamily="34" charset="0"/>
              <a:cs typeface="Arial" panose="020B0604020202020204" pitchFamily="34" charset="0"/>
            </a:endParaRPr>
          </a:p>
          <a:p>
            <a:pPr marL="666750" indent="-666750" algn="l" eaLnBrk="1" hangingPunct="1">
              <a:buFontTx/>
              <a:buAutoNum type="arabicPeriod"/>
            </a:pPr>
            <a:endParaRPr lang="en-US"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ACBB6F7-1F74-42AD-8138-3BF44D2C4F7E}"/>
              </a:ext>
            </a:extLst>
          </p:cNvPr>
          <p:cNvSpPr/>
          <p:nvPr/>
        </p:nvSpPr>
        <p:spPr>
          <a:xfrm>
            <a:off x="381000" y="1371600"/>
            <a:ext cx="8458200" cy="1200329"/>
          </a:xfrm>
          <a:prstGeom prst="rect">
            <a:avLst/>
          </a:prstGeom>
        </p:spPr>
        <p:txBody>
          <a:bodyPr wrap="square">
            <a:spAutoFit/>
          </a:bodyPr>
          <a:lstStyle/>
          <a:p>
            <a:pPr algn="just">
              <a:buNone/>
            </a:pPr>
            <a:r>
              <a:rPr lang="en-US" sz="2400" dirty="0">
                <a:solidFill>
                  <a:schemeClr val="bg1">
                    <a:lumMod val="60000"/>
                    <a:lumOff val="40000"/>
                  </a:schemeClr>
                </a:solidFill>
                <a:latin typeface="arial" panose="020B0604020202020204" pitchFamily="34" charset="0"/>
              </a:rPr>
              <a:t>Any information or evidence presented to the court regarding the defendant or the </a:t>
            </a:r>
            <a:r>
              <a:rPr lang="en-US" sz="2400" b="1" dirty="0">
                <a:solidFill>
                  <a:schemeClr val="bg1">
                    <a:lumMod val="60000"/>
                    <a:lumOff val="40000"/>
                  </a:schemeClr>
                </a:solidFill>
                <a:latin typeface="arial" panose="020B0604020202020204" pitchFamily="34" charset="0"/>
              </a:rPr>
              <a:t>circumstances</a:t>
            </a:r>
            <a:r>
              <a:rPr lang="en-US" sz="2400" dirty="0">
                <a:solidFill>
                  <a:schemeClr val="bg1">
                    <a:lumMod val="60000"/>
                    <a:lumOff val="40000"/>
                  </a:schemeClr>
                </a:solidFill>
                <a:latin typeface="arial" panose="020B0604020202020204" pitchFamily="34" charset="0"/>
              </a:rPr>
              <a:t> of the crime that might result in reduced charges or a lesser sentence.</a:t>
            </a:r>
            <a:endParaRPr lang="en-SG" sz="2400" dirty="0">
              <a:solidFill>
                <a:schemeClr val="bg1">
                  <a:lumMod val="60000"/>
                  <a:lumOff val="40000"/>
                </a:schemeClr>
              </a:solidFill>
              <a:latin typeface="Arial" panose="020B0604020202020204" pitchFamily="34" charset="0"/>
            </a:endParaRPr>
          </a:p>
        </p:txBody>
      </p:sp>
      <p:sp>
        <p:nvSpPr>
          <p:cNvPr id="5" name="Slide Number Placeholder 3">
            <a:extLst>
              <a:ext uri="{FF2B5EF4-FFF2-40B4-BE49-F238E27FC236}">
                <a16:creationId xmlns:a16="http://schemas.microsoft.com/office/drawing/2014/main" id="{4BC415DD-E4FC-4A5F-8E1D-0EF33FC6D367}"/>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43</a:t>
            </a:fld>
            <a:endParaRPr lang="en-GB" dirty="0"/>
          </a:p>
        </p:txBody>
      </p:sp>
      <p:pic>
        <p:nvPicPr>
          <p:cNvPr id="12290" name="Picture 2" descr="Image result for mitigating factors">
            <a:extLst>
              <a:ext uri="{FF2B5EF4-FFF2-40B4-BE49-F238E27FC236}">
                <a16:creationId xmlns:a16="http://schemas.microsoft.com/office/drawing/2014/main" id="{FA3CF8D9-AAF7-4E58-8B64-B92DC61FB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012" y="4886325"/>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FC5C-CBC9-4FA7-8C16-1CFE33757029}"/>
              </a:ext>
            </a:extLst>
          </p:cNvPr>
          <p:cNvSpPr>
            <a:spLocks noGrp="1"/>
          </p:cNvSpPr>
          <p:nvPr>
            <p:ph type="ctrTitle"/>
          </p:nvPr>
        </p:nvSpPr>
        <p:spPr>
          <a:xfrm>
            <a:off x="685799" y="116634"/>
            <a:ext cx="7772400" cy="1143000"/>
          </a:xfrm>
        </p:spPr>
        <p:txBody>
          <a:bodyPr/>
          <a:lstStyle/>
          <a:p>
            <a:r>
              <a:rPr lang="en-US" dirty="0"/>
              <a:t>For Discussion</a:t>
            </a:r>
          </a:p>
        </p:txBody>
      </p:sp>
      <p:sp>
        <p:nvSpPr>
          <p:cNvPr id="3" name="Subtitle 2">
            <a:extLst>
              <a:ext uri="{FF2B5EF4-FFF2-40B4-BE49-F238E27FC236}">
                <a16:creationId xmlns:a16="http://schemas.microsoft.com/office/drawing/2014/main" id="{B49E94C2-4B3E-46A2-B2C9-7564268038D5}"/>
              </a:ext>
            </a:extLst>
          </p:cNvPr>
          <p:cNvSpPr>
            <a:spLocks noGrp="1"/>
          </p:cNvSpPr>
          <p:nvPr>
            <p:ph type="subTitle" idx="1"/>
          </p:nvPr>
        </p:nvSpPr>
        <p:spPr>
          <a:xfrm>
            <a:off x="314325" y="3962401"/>
            <a:ext cx="8515350" cy="1143000"/>
          </a:xfrm>
        </p:spPr>
        <p:txBody>
          <a:bodyPr/>
          <a:lstStyle/>
          <a:p>
            <a:endParaRPr lang="en-US" sz="2000" dirty="0">
              <a:solidFill>
                <a:schemeClr val="bg1"/>
              </a:solidFill>
              <a:hlinkClick r:id="rId3">
                <a:extLst>
                  <a:ext uri="{A12FA001-AC4F-418D-AE19-62706E023703}">
                    <ahyp:hlinkClr xmlns:ahyp="http://schemas.microsoft.com/office/drawing/2018/hyperlinkcolor" val="tx"/>
                  </a:ext>
                </a:extLst>
              </a:hlinkClick>
            </a:endParaRPr>
          </a:p>
          <a:p>
            <a:r>
              <a:rPr lang="en-US" sz="1900" dirty="0">
                <a:solidFill>
                  <a:schemeClr val="bg1"/>
                </a:solidFill>
                <a:hlinkClick r:id="rId3">
                  <a:extLst>
                    <a:ext uri="{A12FA001-AC4F-418D-AE19-62706E023703}">
                      <ahyp:hlinkClr xmlns:ahyp="http://schemas.microsoft.com/office/drawing/2018/hyperlinkcolor" val="tx"/>
                    </a:ext>
                  </a:extLst>
                </a:hlinkClick>
              </a:rPr>
              <a:t>https://www.straitstimes.com/singapore/personal-info-of-15m-singhealth-patients-including-pm-lee-stolen-in-singapores-most</a:t>
            </a:r>
            <a:endParaRPr lang="en-US" sz="1900" dirty="0">
              <a:solidFill>
                <a:schemeClr val="bg1"/>
              </a:solidFill>
            </a:endParaRPr>
          </a:p>
          <a:p>
            <a:r>
              <a:rPr lang="en-US" sz="1900" dirty="0">
                <a:solidFill>
                  <a:schemeClr val="bg1"/>
                </a:solidFill>
                <a:hlinkClick r:id="rId4">
                  <a:extLst>
                    <a:ext uri="{A12FA001-AC4F-418D-AE19-62706E023703}">
                      <ahyp:hlinkClr xmlns:ahyp="http://schemas.microsoft.com/office/drawing/2018/hyperlinkcolor" val="tx"/>
                    </a:ext>
                  </a:extLst>
                </a:hlinkClick>
              </a:rPr>
              <a:t>https://graphics.straitstimes.com/STI/STIMEDIA/Interactives/2018/07/sg-cyber-breach/index.html</a:t>
            </a:r>
            <a:endParaRPr lang="en-US" sz="1900" dirty="0">
              <a:solidFill>
                <a:schemeClr val="bg1"/>
              </a:solidFill>
            </a:endParaRPr>
          </a:p>
        </p:txBody>
      </p:sp>
    </p:spTree>
    <p:extLst>
      <p:ext uri="{BB962C8B-B14F-4D97-AF65-F5344CB8AC3E}">
        <p14:creationId xmlns:p14="http://schemas.microsoft.com/office/powerpoint/2010/main" val="151257137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2"/>
            <a:ext cx="7772400" cy="1143000"/>
          </a:xfrm>
        </p:spPr>
        <p:txBody>
          <a:bodyPr>
            <a:normAutofit/>
          </a:bodyPr>
          <a:lstStyle/>
          <a:p>
            <a:r>
              <a:rPr lang="en-US" sz="3200" dirty="0"/>
              <a:t>Takeaways from today?</a:t>
            </a:r>
          </a:p>
        </p:txBody>
      </p:sp>
      <p:sp>
        <p:nvSpPr>
          <p:cNvPr id="3" name="Content Placeholder 2"/>
          <p:cNvSpPr>
            <a:spLocks noGrp="1"/>
          </p:cNvSpPr>
          <p:nvPr>
            <p:ph idx="1"/>
          </p:nvPr>
        </p:nvSpPr>
        <p:spPr>
          <a:xfrm>
            <a:off x="457200" y="1219201"/>
            <a:ext cx="8229600" cy="4921932"/>
          </a:xfrm>
        </p:spPr>
        <p:txBody>
          <a:bodyPr/>
          <a:lstStyle/>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mj-lt"/>
              <a:buAutoNum type="arabicPeriod"/>
            </a:pPr>
            <a:endParaRPr lang="en-US" sz="2400" dirty="0"/>
          </a:p>
          <a:p>
            <a:pPr marL="457200" lvl="0" indent="-457200">
              <a:buFont typeface="+mj-lt"/>
              <a:buAutoNum type="arabicPeriod"/>
            </a:pPr>
            <a:r>
              <a:rPr lang="en-US" sz="2400" b="0" dirty="0"/>
              <a:t>x</a:t>
            </a:r>
          </a:p>
          <a:p>
            <a:pPr marL="457200" lvl="0" indent="-457200">
              <a:buFont typeface="Arial" charset="0"/>
              <a:buChar char="•"/>
            </a:pPr>
            <a:endParaRPr lang="en-US" dirty="0"/>
          </a:p>
        </p:txBody>
      </p:sp>
    </p:spTree>
    <p:extLst>
      <p:ext uri="{BB962C8B-B14F-4D97-AF65-F5344CB8AC3E}">
        <p14:creationId xmlns:p14="http://schemas.microsoft.com/office/powerpoint/2010/main" val="421278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63588"/>
            <a:ext cx="7772400" cy="1143000"/>
          </a:xfrm>
        </p:spPr>
        <p:txBody>
          <a:bodyPr/>
          <a:lstStyle/>
          <a:p>
            <a:pPr eaLnBrk="1" hangingPunct="1"/>
            <a:r>
              <a:rPr lang="en-US" sz="6600" dirty="0"/>
              <a:t>End Of Lecture</a:t>
            </a:r>
          </a:p>
        </p:txBody>
      </p:sp>
      <p:sp>
        <p:nvSpPr>
          <p:cNvPr id="3" name="Slide Number Placeholder 3">
            <a:extLst>
              <a:ext uri="{FF2B5EF4-FFF2-40B4-BE49-F238E27FC236}">
                <a16:creationId xmlns:a16="http://schemas.microsoft.com/office/drawing/2014/main" id="{DF2D437A-6A3D-4291-898F-2F9F6DA742D9}"/>
              </a:ext>
            </a:extLst>
          </p:cNvPr>
          <p:cNvSpPr>
            <a:spLocks noGrp="1"/>
          </p:cNvSpPr>
          <p:nvPr>
            <p:ph type="sldNum" sz="quarter" idx="10"/>
          </p:nvPr>
        </p:nvSpPr>
        <p:spPr>
          <a:xfrm>
            <a:off x="6553200" y="6172200"/>
            <a:ext cx="1905000" cy="457200"/>
          </a:xfrm>
        </p:spPr>
        <p:txBody>
          <a:bodyPr/>
          <a:lstStyle/>
          <a:p>
            <a:pPr>
              <a:defRPr/>
            </a:pPr>
            <a:fld id="{50448D65-9E27-432B-AB68-7526389AA63A}" type="slidenum">
              <a:rPr lang="en-GB" smtClean="0"/>
              <a:pPr>
                <a:defRPr/>
              </a:pPr>
              <a:t>46</a:t>
            </a:fld>
            <a:endParaRPr lang="en-GB" dirty="0"/>
          </a:p>
        </p:txBody>
      </p:sp>
    </p:spTree>
    <p:extLst>
      <p:ext uri="{BB962C8B-B14F-4D97-AF65-F5344CB8AC3E}">
        <p14:creationId xmlns:p14="http://schemas.microsoft.com/office/powerpoint/2010/main" val="82458958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a:xfrm>
            <a:off x="-248039" y="17446"/>
            <a:ext cx="7772400" cy="1143000"/>
          </a:xfrm>
        </p:spPr>
        <p:txBody>
          <a:bodyPr/>
          <a:lstStyle/>
          <a:p>
            <a:pPr eaLnBrk="1" hangingPunct="1"/>
            <a:r>
              <a:rPr lang="en-US" sz="3200" dirty="0"/>
              <a:t>Cybersecurity Act (Act 9 of 2018)</a:t>
            </a:r>
          </a:p>
        </p:txBody>
      </p:sp>
      <p:sp>
        <p:nvSpPr>
          <p:cNvPr id="6148" name="Rectangle 1027"/>
          <p:cNvSpPr>
            <a:spLocks noGrp="1" noChangeArrowheads="1"/>
          </p:cNvSpPr>
          <p:nvPr>
            <p:ph idx="1"/>
          </p:nvPr>
        </p:nvSpPr>
        <p:spPr>
          <a:xfrm>
            <a:off x="107302" y="1106358"/>
            <a:ext cx="8829869" cy="4114800"/>
          </a:xfrm>
        </p:spPr>
        <p:txBody>
          <a:bodyPr/>
          <a:lstStyle/>
          <a:p>
            <a:pPr eaLnBrk="1" hangingPunct="1">
              <a:lnSpc>
                <a:spcPct val="90000"/>
              </a:lnSpc>
            </a:pPr>
            <a:r>
              <a:rPr lang="en-SG" sz="1800" dirty="0">
                <a:latin typeface="Arial" panose="020B0604020202020204" pitchFamily="34" charset="0"/>
                <a:cs typeface="Arial" panose="020B0604020202020204" pitchFamily="34" charset="0"/>
              </a:rPr>
              <a:t>On 5 February 2018, Parliament passed the </a:t>
            </a:r>
            <a:r>
              <a:rPr lang="en-SG" sz="1800" b="1" dirty="0">
                <a:solidFill>
                  <a:schemeClr val="accent2">
                    <a:lumMod val="50000"/>
                  </a:schemeClr>
                </a:solidFill>
                <a:latin typeface="Arial" panose="020B0604020202020204" pitchFamily="34" charset="0"/>
                <a:cs typeface="Arial" panose="020B0604020202020204" pitchFamily="34" charset="0"/>
              </a:rPr>
              <a:t>Cybersecurity Act (Act 9 of 2018)</a:t>
            </a:r>
            <a:r>
              <a:rPr lang="en-SG" sz="1800" dirty="0">
                <a:latin typeface="Arial" panose="020B0604020202020204" pitchFamily="34" charset="0"/>
                <a:cs typeface="Arial" panose="020B0604020202020204" pitchFamily="34" charset="0"/>
              </a:rPr>
              <a:t> to take measures to prevent, manage and respond to cybersecurity threats and incidents, to regulate owners of </a:t>
            </a:r>
            <a:r>
              <a:rPr lang="en-SG" sz="1800" u="sng" dirty="0">
                <a:solidFill>
                  <a:srgbClr val="7030A0"/>
                </a:solidFill>
                <a:latin typeface="Arial" panose="020B0604020202020204" pitchFamily="34" charset="0"/>
                <a:cs typeface="Arial" panose="020B0604020202020204" pitchFamily="34" charset="0"/>
              </a:rPr>
              <a:t>critical information infrastructure</a:t>
            </a:r>
            <a:r>
              <a:rPr lang="en-SG" sz="1800" dirty="0">
                <a:latin typeface="Arial" panose="020B0604020202020204" pitchFamily="34" charset="0"/>
                <a:cs typeface="Arial" panose="020B0604020202020204" pitchFamily="34" charset="0"/>
              </a:rPr>
              <a:t> (CII), to regulate </a:t>
            </a:r>
            <a:r>
              <a:rPr lang="en-SG" sz="1800" u="sng" dirty="0">
                <a:solidFill>
                  <a:srgbClr val="7030A0"/>
                </a:solidFill>
                <a:latin typeface="Arial" panose="020B0604020202020204" pitchFamily="34" charset="0"/>
                <a:cs typeface="Arial" panose="020B0604020202020204" pitchFamily="34" charset="0"/>
              </a:rPr>
              <a:t>cybersecurity service providers</a:t>
            </a:r>
            <a:r>
              <a:rPr lang="en-SG" sz="1800" dirty="0">
                <a:latin typeface="Arial" panose="020B0604020202020204" pitchFamily="34" charset="0"/>
                <a:cs typeface="Arial" panose="020B0604020202020204" pitchFamily="34" charset="0"/>
              </a:rPr>
              <a:t>. The Act came into force on </a:t>
            </a:r>
            <a:r>
              <a:rPr lang="en-SG" sz="1800" u="sng" dirty="0">
                <a:latin typeface="Arial" panose="020B0604020202020204" pitchFamily="34" charset="0"/>
                <a:cs typeface="Arial" panose="020B0604020202020204" pitchFamily="34" charset="0"/>
              </a:rPr>
              <a:t>31 August 2018</a:t>
            </a:r>
            <a:r>
              <a:rPr lang="en-SG" sz="1800" dirty="0">
                <a:latin typeface="Arial" panose="020B0604020202020204" pitchFamily="34" charset="0"/>
                <a:cs typeface="Arial" panose="020B0604020202020204" pitchFamily="34" charset="0"/>
              </a:rPr>
              <a:t>.</a:t>
            </a:r>
          </a:p>
          <a:p>
            <a:pPr eaLnBrk="1" hangingPunct="1">
              <a:lnSpc>
                <a:spcPct val="90000"/>
              </a:lnSpc>
            </a:pPr>
            <a:endParaRPr lang="en-SG" sz="1800" dirty="0">
              <a:latin typeface="Arial" panose="020B0604020202020204" pitchFamily="34" charset="0"/>
              <a:cs typeface="Arial" panose="020B0604020202020204" pitchFamily="34" charset="0"/>
            </a:endParaRPr>
          </a:p>
          <a:p>
            <a:pPr eaLnBrk="1" hangingPunct="1">
              <a:lnSpc>
                <a:spcPct val="90000"/>
              </a:lnSpc>
            </a:pPr>
            <a:r>
              <a:rPr lang="en-SG" sz="1800" dirty="0">
                <a:latin typeface="Arial" panose="020B0604020202020204" pitchFamily="34" charset="0"/>
                <a:cs typeface="Arial" panose="020B0604020202020204" pitchFamily="34" charset="0"/>
              </a:rPr>
              <a:t>“</a:t>
            </a:r>
            <a:r>
              <a:rPr lang="en-SG" sz="1800" u="sng" dirty="0">
                <a:latin typeface="Arial" panose="020B0604020202020204" pitchFamily="34" charset="0"/>
                <a:cs typeface="Arial" panose="020B0604020202020204" pitchFamily="34" charset="0"/>
              </a:rPr>
              <a:t>Cybersecurity</a:t>
            </a:r>
            <a:r>
              <a:rPr lang="en-SG" sz="1800" dirty="0">
                <a:latin typeface="Arial" panose="020B0604020202020204" pitchFamily="34" charset="0"/>
                <a:cs typeface="Arial" panose="020B0604020202020204" pitchFamily="34" charset="0"/>
              </a:rPr>
              <a:t>”: the state in which a computer or computer system is protected from unauthorised access or attack. </a:t>
            </a:r>
            <a:r>
              <a:rPr lang="en-US" sz="1800" dirty="0">
                <a:cs typeface="Arial" panose="020B0604020202020204" pitchFamily="34" charset="0"/>
              </a:rPr>
              <a:t>An </a:t>
            </a:r>
            <a:r>
              <a:rPr lang="en-US" sz="1800" u="sng" dirty="0">
                <a:cs typeface="Arial" panose="020B0604020202020204" pitchFamily="34" charset="0"/>
              </a:rPr>
              <a:t>example of a cybersecurity threat </a:t>
            </a:r>
            <a:r>
              <a:rPr lang="en-US" sz="1800" dirty="0">
                <a:cs typeface="Arial" panose="020B0604020202020204" pitchFamily="34" charset="0"/>
              </a:rPr>
              <a:t>is a phishing email, or an email that is infected with a malicious computer program. </a:t>
            </a:r>
            <a:r>
              <a:rPr lang="en-US" sz="1800" u="sng" dirty="0">
                <a:cs typeface="Arial" panose="020B0604020202020204" pitchFamily="34" charset="0"/>
              </a:rPr>
              <a:t>A cybersecurity incident </a:t>
            </a:r>
            <a:r>
              <a:rPr lang="en-US" sz="1800" dirty="0">
                <a:cs typeface="Arial" panose="020B0604020202020204" pitchFamily="34" charset="0"/>
              </a:rPr>
              <a:t>is essentially a cybersecurity threat that has been </a:t>
            </a:r>
            <a:r>
              <a:rPr lang="en-US" sz="1800" dirty="0" err="1">
                <a:cs typeface="Arial" panose="020B0604020202020204" pitchFamily="34" charset="0"/>
              </a:rPr>
              <a:t>realised</a:t>
            </a:r>
            <a:r>
              <a:rPr lang="en-US" sz="1800" dirty="0">
                <a:cs typeface="Arial" panose="020B0604020202020204" pitchFamily="34" charset="0"/>
              </a:rPr>
              <a:t>. Hence, the accessing of a hyperlink in a phishing email by the recipient resulting in the installation of a malicious computer program on the recipient’s computer.  </a:t>
            </a:r>
            <a:endParaRPr lang="en-SG" sz="1800" dirty="0">
              <a:latin typeface="Arial" panose="020B0604020202020204" pitchFamily="34" charset="0"/>
              <a:cs typeface="Arial" panose="020B0604020202020204" pitchFamily="34" charset="0"/>
            </a:endParaRPr>
          </a:p>
          <a:p>
            <a:pPr eaLnBrk="1" hangingPunct="1">
              <a:lnSpc>
                <a:spcPct val="90000"/>
              </a:lnSpc>
            </a:pPr>
            <a:endParaRPr lang="en-SG" sz="1800" dirty="0">
              <a:latin typeface="Arial" panose="020B0604020202020204" pitchFamily="34" charset="0"/>
              <a:cs typeface="Arial" panose="020B0604020202020204" pitchFamily="34" charset="0"/>
            </a:endParaRPr>
          </a:p>
          <a:p>
            <a:pPr eaLnBrk="1" hangingPunct="1">
              <a:lnSpc>
                <a:spcPct val="90000"/>
              </a:lnSpc>
              <a:spcBef>
                <a:spcPts val="800"/>
              </a:spcBef>
            </a:pPr>
            <a:r>
              <a:rPr lang="en-SG" sz="1800" dirty="0">
                <a:latin typeface="Arial" panose="020B0604020202020204" pitchFamily="34" charset="0"/>
                <a:cs typeface="Arial" panose="020B0604020202020204" pitchFamily="34" charset="0"/>
              </a:rPr>
              <a:t>Comprehensive cybersecurity law that covers </a:t>
            </a:r>
            <a:r>
              <a:rPr lang="en-SG" sz="1800" u="sng" dirty="0">
                <a:latin typeface="Arial" panose="020B0604020202020204" pitchFamily="34" charset="0"/>
                <a:cs typeface="Arial" panose="020B0604020202020204" pitchFamily="34" charset="0"/>
              </a:rPr>
              <a:t>standard setting</a:t>
            </a:r>
            <a:r>
              <a:rPr lang="en-SG" sz="1800" dirty="0">
                <a:latin typeface="Arial" panose="020B0604020202020204" pitchFamily="34" charset="0"/>
                <a:cs typeface="Arial" panose="020B0604020202020204" pitchFamily="34" charset="0"/>
              </a:rPr>
              <a:t>, </a:t>
            </a:r>
            <a:r>
              <a:rPr lang="en-SG" sz="1800" u="sng" dirty="0">
                <a:latin typeface="Arial" panose="020B0604020202020204" pitchFamily="34" charset="0"/>
                <a:cs typeface="Arial" panose="020B0604020202020204" pitchFamily="34" charset="0"/>
              </a:rPr>
              <a:t>information sharing</a:t>
            </a:r>
            <a:r>
              <a:rPr lang="en-SG" sz="1800" dirty="0">
                <a:latin typeface="Arial" panose="020B0604020202020204" pitchFamily="34" charset="0"/>
                <a:cs typeface="Arial" panose="020B0604020202020204" pitchFamily="34" charset="0"/>
              </a:rPr>
              <a:t> and </a:t>
            </a:r>
            <a:r>
              <a:rPr lang="en-SG" sz="1800" u="sng" dirty="0">
                <a:latin typeface="Arial" panose="020B0604020202020204" pitchFamily="34" charset="0"/>
                <a:cs typeface="Arial" panose="020B0604020202020204" pitchFamily="34" charset="0"/>
              </a:rPr>
              <a:t>incident management</a:t>
            </a:r>
            <a:r>
              <a:rPr lang="en-SG" sz="1800" dirty="0">
                <a:latin typeface="Arial" panose="020B0604020202020204" pitchFamily="34" charset="0"/>
                <a:cs typeface="Arial" panose="020B0604020202020204" pitchFamily="34" charset="0"/>
              </a:rPr>
              <a:t>.</a:t>
            </a:r>
          </a:p>
          <a:p>
            <a:pPr eaLnBrk="1" hangingPunct="1">
              <a:lnSpc>
                <a:spcPct val="90000"/>
              </a:lnSpc>
              <a:spcBef>
                <a:spcPts val="800"/>
              </a:spcBef>
            </a:pPr>
            <a:endParaRPr lang="en-SG" sz="1800" dirty="0">
              <a:latin typeface="Arial" panose="020B0604020202020204" pitchFamily="34" charset="0"/>
              <a:cs typeface="Arial" panose="020B0604020202020204" pitchFamily="34" charset="0"/>
            </a:endParaRPr>
          </a:p>
          <a:p>
            <a:pPr eaLnBrk="1" hangingPunct="1">
              <a:lnSpc>
                <a:spcPct val="90000"/>
              </a:lnSpc>
              <a:spcBef>
                <a:spcPts val="800"/>
              </a:spcBef>
            </a:pPr>
            <a:r>
              <a:rPr lang="en-SG" sz="1800" dirty="0">
                <a:latin typeface="Arial" panose="020B0604020202020204" pitchFamily="34" charset="0"/>
                <a:cs typeface="Arial" panose="020B0604020202020204" pitchFamily="34" charset="0"/>
              </a:rPr>
              <a:t>The CII are computer systems directly involved in provision of essential services and the CII sectors are </a:t>
            </a:r>
            <a:r>
              <a:rPr lang="en-US" sz="1800" dirty="0">
                <a:latin typeface="Arial" panose="020B0604020202020204" pitchFamily="34" charset="0"/>
                <a:cs typeface="Arial" panose="020B0604020202020204" pitchFamily="34" charset="0"/>
              </a:rPr>
              <a:t>Energy, Water, Banking and Finance, Healthcare, Transport (which includes Land, Maritime, and Aviation), </a:t>
            </a:r>
            <a:r>
              <a:rPr lang="en-US" sz="1800" dirty="0" err="1">
                <a:latin typeface="Arial" panose="020B0604020202020204" pitchFamily="34" charset="0"/>
                <a:cs typeface="Arial" panose="020B0604020202020204" pitchFamily="34" charset="0"/>
              </a:rPr>
              <a:t>Infocomm</a:t>
            </a:r>
            <a:r>
              <a:rPr lang="en-US" sz="1800" dirty="0">
                <a:latin typeface="Arial" panose="020B0604020202020204" pitchFamily="34" charset="0"/>
                <a:cs typeface="Arial" panose="020B0604020202020204" pitchFamily="34" charset="0"/>
              </a:rPr>
              <a:t>, Media, Security and Emergency Services and Government.</a:t>
            </a:r>
          </a:p>
          <a:p>
            <a:pPr eaLnBrk="1" hangingPunct="1">
              <a:lnSpc>
                <a:spcPct val="90000"/>
              </a:lnSpc>
              <a:spcBef>
                <a:spcPts val="800"/>
              </a:spcBef>
            </a:pPr>
            <a:endParaRPr lang="en-US" sz="1800" dirty="0">
              <a:cs typeface="Arial" panose="020B0604020202020204" pitchFamily="34" charset="0"/>
            </a:endParaRPr>
          </a:p>
        </p:txBody>
      </p:sp>
      <p:sp>
        <p:nvSpPr>
          <p:cNvPr id="6146" name="Slide Number Placeholder 3"/>
          <p:cNvSpPr>
            <a:spLocks noGrp="1"/>
          </p:cNvSpPr>
          <p:nvPr>
            <p:ph type="sldNum" sz="quarter" idx="10"/>
          </p:nvPr>
        </p:nvSpPr>
        <p:spPr>
          <a:noFill/>
        </p:spPr>
        <p:txBody>
          <a:bodyPr/>
          <a:lstStyle/>
          <a:p>
            <a:fld id="{BF35C8AD-2D2F-46F3-8583-75DE06740EFF}" type="slidenum">
              <a:rPr lang="en-GB"/>
              <a:pPr/>
              <a:t>5</a:t>
            </a:fld>
            <a:endParaRPr lang="en-GB"/>
          </a:p>
        </p:txBody>
      </p:sp>
      <p:sp>
        <p:nvSpPr>
          <p:cNvPr id="7" name="Rectangle 6">
            <a:extLst>
              <a:ext uri="{FF2B5EF4-FFF2-40B4-BE49-F238E27FC236}">
                <a16:creationId xmlns:a16="http://schemas.microsoft.com/office/drawing/2014/main" id="{C2400AE3-CC1D-4D86-BA6E-FE1D9702508F}"/>
              </a:ext>
            </a:extLst>
          </p:cNvPr>
          <p:cNvSpPr/>
          <p:nvPr/>
        </p:nvSpPr>
        <p:spPr>
          <a:xfrm>
            <a:off x="3649047" y="6400800"/>
            <a:ext cx="5867400" cy="323165"/>
          </a:xfrm>
          <a:prstGeom prst="rect">
            <a:avLst/>
          </a:prstGeom>
        </p:spPr>
        <p:txBody>
          <a:bodyPr wrap="square">
            <a:spAutoFit/>
          </a:bodyPr>
          <a:lstStyle/>
          <a:p>
            <a:pPr>
              <a:buNone/>
            </a:pPr>
            <a:r>
              <a:rPr lang="en-SG" sz="1500" dirty="0">
                <a:latin typeface="Arial" panose="020B0604020202020204" pitchFamily="34" charset="0"/>
                <a:hlinkClick r:id="rId2"/>
              </a:rPr>
              <a:t>https://www.csa.gov.sg/legislation/cybersecurity-act</a:t>
            </a:r>
            <a:endParaRPr lang="en-SG" sz="1500" dirty="0">
              <a:latin typeface="Arial" panose="020B0604020202020204" pitchFamily="34" charset="0"/>
            </a:endParaRPr>
          </a:p>
        </p:txBody>
      </p:sp>
    </p:spTree>
    <p:extLst>
      <p:ext uri="{BB962C8B-B14F-4D97-AF65-F5344CB8AC3E}">
        <p14:creationId xmlns:p14="http://schemas.microsoft.com/office/powerpoint/2010/main" val="198121726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a:xfrm>
            <a:off x="-248039" y="17446"/>
            <a:ext cx="7772400" cy="1143000"/>
          </a:xfrm>
        </p:spPr>
        <p:txBody>
          <a:bodyPr/>
          <a:lstStyle/>
          <a:p>
            <a:pPr eaLnBrk="1" hangingPunct="1"/>
            <a:r>
              <a:rPr lang="en-US" sz="3200" dirty="0"/>
              <a:t>Cybersecurity Act (Act 9 of 2018)</a:t>
            </a:r>
          </a:p>
        </p:txBody>
      </p:sp>
      <p:sp>
        <p:nvSpPr>
          <p:cNvPr id="6148" name="Rectangle 1027"/>
          <p:cNvSpPr>
            <a:spLocks noGrp="1" noChangeArrowheads="1"/>
          </p:cNvSpPr>
          <p:nvPr>
            <p:ph idx="1"/>
          </p:nvPr>
        </p:nvSpPr>
        <p:spPr>
          <a:xfrm>
            <a:off x="0" y="1005754"/>
            <a:ext cx="9143999" cy="4114800"/>
          </a:xfrm>
        </p:spPr>
        <p:txBody>
          <a:bodyPr/>
          <a:lstStyle/>
          <a:p>
            <a:pPr eaLnBrk="1" hangingPunct="1">
              <a:lnSpc>
                <a:spcPct val="90000"/>
              </a:lnSpc>
              <a:spcBef>
                <a:spcPts val="800"/>
              </a:spcBef>
            </a:pPr>
            <a:r>
              <a:rPr lang="en-US" sz="1700" dirty="0"/>
              <a:t>The Act provides a framework for the designation of CII, and provides CII owners with clarity on their obligations to proactively protect the CII from cyber-attacks e.g. CII owner is required to notify </a:t>
            </a:r>
            <a:r>
              <a:rPr lang="en-US" sz="1700" dirty="0">
                <a:cs typeface="Arial" panose="020B0604020202020204" pitchFamily="34" charset="0"/>
              </a:rPr>
              <a:t>Cyber Security Agency of Singapore (CSA) of change in ownership, as well as conduct audits and cybersecurity risk assessment. Non-compliance without reasonable excuse is a criminal offence which attracts a fine and/or imprisonment.</a:t>
            </a:r>
            <a:endParaRPr lang="en-US" sz="1700" dirty="0"/>
          </a:p>
          <a:p>
            <a:pPr eaLnBrk="1" hangingPunct="1">
              <a:lnSpc>
                <a:spcPct val="90000"/>
              </a:lnSpc>
              <a:spcBef>
                <a:spcPts val="800"/>
              </a:spcBef>
            </a:pPr>
            <a:endParaRPr lang="en-US" sz="1700" dirty="0">
              <a:latin typeface="Arial" panose="020B0604020202020204" pitchFamily="34" charset="0"/>
              <a:cs typeface="Arial" panose="020B0604020202020204" pitchFamily="34" charset="0"/>
            </a:endParaRPr>
          </a:p>
          <a:p>
            <a:pPr eaLnBrk="1" hangingPunct="1">
              <a:lnSpc>
                <a:spcPct val="90000"/>
              </a:lnSpc>
              <a:spcBef>
                <a:spcPts val="800"/>
              </a:spcBef>
            </a:pPr>
            <a:r>
              <a:rPr lang="en-US" sz="1700" dirty="0">
                <a:cs typeface="Arial" panose="020B0604020202020204" pitchFamily="34" charset="0"/>
              </a:rPr>
              <a:t>The Act also authorizes </a:t>
            </a:r>
            <a:r>
              <a:rPr lang="en-US" sz="1700" dirty="0"/>
              <a:t>CSA </a:t>
            </a:r>
            <a:r>
              <a:rPr lang="en-US" sz="1700" dirty="0">
                <a:cs typeface="Arial" panose="020B0604020202020204" pitchFamily="34" charset="0"/>
              </a:rPr>
              <a:t>to prevent, investigate and respond to cybersecurity threats and incidents (based on level of severity). And CSA can request cybersecurity information – as information sharing / </a:t>
            </a:r>
            <a:r>
              <a:rPr lang="en-US" sz="1700" dirty="0"/>
              <a:t>timely information is critical to help the government and owners of computer systems identify vulnerabilities and prevent cyber incidents more effectively.</a:t>
            </a:r>
          </a:p>
          <a:p>
            <a:pPr eaLnBrk="1" hangingPunct="1">
              <a:lnSpc>
                <a:spcPct val="90000"/>
              </a:lnSpc>
              <a:spcBef>
                <a:spcPts val="800"/>
              </a:spcBef>
            </a:pPr>
            <a:endParaRPr lang="en-US" sz="1700" dirty="0">
              <a:cs typeface="Arial" panose="020B0604020202020204" pitchFamily="34" charset="0"/>
            </a:endParaRPr>
          </a:p>
          <a:p>
            <a:pPr eaLnBrk="1" hangingPunct="1">
              <a:lnSpc>
                <a:spcPct val="90000"/>
              </a:lnSpc>
              <a:spcBef>
                <a:spcPts val="800"/>
              </a:spcBef>
            </a:pPr>
            <a:r>
              <a:rPr lang="en-US" sz="1700" dirty="0">
                <a:cs typeface="Arial" panose="020B0604020202020204" pitchFamily="34" charset="0"/>
              </a:rPr>
              <a:t>In addition, the Act establishes a licensing framework </a:t>
            </a:r>
            <a:r>
              <a:rPr lang="en-US" sz="1700" dirty="0"/>
              <a:t>(yet to be implemented)</a:t>
            </a:r>
            <a:r>
              <a:rPr lang="en-US" sz="1700" dirty="0">
                <a:cs typeface="Arial" panose="020B0604020202020204" pitchFamily="34" charset="0"/>
              </a:rPr>
              <a:t> for cybersecurity service providers whereby CSA will currently license 2 types of service providers, namely penetration testing and managed security operations </a:t>
            </a:r>
            <a:r>
              <a:rPr lang="en-US" sz="1700" dirty="0" err="1">
                <a:cs typeface="Arial" panose="020B0604020202020204" pitchFamily="34" charset="0"/>
              </a:rPr>
              <a:t>centre</a:t>
            </a:r>
            <a:r>
              <a:rPr lang="en-US" sz="1700" dirty="0">
                <a:cs typeface="Arial" panose="020B0604020202020204" pitchFamily="34" charset="0"/>
              </a:rPr>
              <a:t> (SOC) monitoring.</a:t>
            </a:r>
            <a:r>
              <a:rPr lang="en-US" sz="1700" dirty="0"/>
              <a:t> Providers of such services have access to sensitive information from their clients. They are also relatively mainstream in our market and hence have a significant impact on the overall security landscape. CSA will continue to monitor international and industry trends and assess if new types of cybersecurity services are considered high-risk, and evaluate whether the providers of such services should be licensed</a:t>
            </a:r>
          </a:p>
          <a:p>
            <a:pPr marL="0" indent="0" eaLnBrk="1" hangingPunct="1">
              <a:lnSpc>
                <a:spcPct val="90000"/>
              </a:lnSpc>
              <a:spcBef>
                <a:spcPts val="800"/>
              </a:spcBef>
              <a:buNone/>
            </a:pPr>
            <a:r>
              <a:rPr lang="en-US" sz="1700" dirty="0">
                <a:solidFill>
                  <a:srgbClr val="7030A0"/>
                </a:solidFill>
              </a:rPr>
              <a:t> </a:t>
            </a:r>
            <a:r>
              <a:rPr lang="en-SG" sz="1700" dirty="0">
                <a:solidFill>
                  <a:srgbClr val="7030A0"/>
                </a:solidFill>
                <a:latin typeface="Arial" panose="020B0604020202020204" pitchFamily="34" charset="0"/>
                <a:cs typeface="Arial" panose="020B0604020202020204" pitchFamily="34" charset="0"/>
              </a:rPr>
              <a:t>CMA, on the other hand, mainly deals with cybercrimes such as the unauthorised access of computer material, does not provide a </a:t>
            </a:r>
            <a:r>
              <a:rPr lang="en-SG" sz="1700" u="sng" dirty="0">
                <a:solidFill>
                  <a:srgbClr val="7030A0"/>
                </a:solidFill>
                <a:latin typeface="Arial" panose="020B0604020202020204" pitchFamily="34" charset="0"/>
                <a:cs typeface="Arial" panose="020B0604020202020204" pitchFamily="34" charset="0"/>
              </a:rPr>
              <a:t>regulatory framework for the routine and proactive protection of CII</a:t>
            </a:r>
            <a:r>
              <a:rPr lang="en-SG" sz="1700" dirty="0">
                <a:solidFill>
                  <a:srgbClr val="7030A0"/>
                </a:solidFill>
                <a:latin typeface="Arial" panose="020B0604020202020204" pitchFamily="34" charset="0"/>
                <a:cs typeface="Arial" panose="020B0604020202020204" pitchFamily="34" charset="0"/>
              </a:rPr>
              <a:t>.</a:t>
            </a:r>
          </a:p>
        </p:txBody>
      </p:sp>
      <p:sp>
        <p:nvSpPr>
          <p:cNvPr id="6146" name="Slide Number Placeholder 3"/>
          <p:cNvSpPr>
            <a:spLocks noGrp="1"/>
          </p:cNvSpPr>
          <p:nvPr>
            <p:ph type="sldNum" sz="quarter" idx="10"/>
          </p:nvPr>
        </p:nvSpPr>
        <p:spPr>
          <a:noFill/>
        </p:spPr>
        <p:txBody>
          <a:bodyPr/>
          <a:lstStyle/>
          <a:p>
            <a:fld id="{BF35C8AD-2D2F-46F3-8583-75DE06740EFF}" type="slidenum">
              <a:rPr lang="en-GB"/>
              <a:pPr/>
              <a:t>6</a:t>
            </a:fld>
            <a:endParaRPr lang="en-GB"/>
          </a:p>
        </p:txBody>
      </p:sp>
    </p:spTree>
    <p:extLst>
      <p:ext uri="{BB962C8B-B14F-4D97-AF65-F5344CB8AC3E}">
        <p14:creationId xmlns:p14="http://schemas.microsoft.com/office/powerpoint/2010/main" val="57463078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a:xfrm>
            <a:off x="-525236" y="331237"/>
            <a:ext cx="7772400" cy="1143000"/>
          </a:xfrm>
        </p:spPr>
        <p:txBody>
          <a:bodyPr/>
          <a:lstStyle/>
          <a:p>
            <a:pPr eaLnBrk="1" hangingPunct="1"/>
            <a:r>
              <a:rPr lang="en-US" sz="3600" dirty="0"/>
              <a:t>CMA vs CA 2018</a:t>
            </a:r>
          </a:p>
        </p:txBody>
      </p:sp>
      <p:sp>
        <p:nvSpPr>
          <p:cNvPr id="6148" name="Rectangle 1027"/>
          <p:cNvSpPr>
            <a:spLocks noGrp="1" noChangeArrowheads="1"/>
          </p:cNvSpPr>
          <p:nvPr>
            <p:ph idx="1"/>
          </p:nvPr>
        </p:nvSpPr>
        <p:spPr>
          <a:xfrm>
            <a:off x="457200" y="2057400"/>
            <a:ext cx="8229600" cy="4114800"/>
          </a:xfrm>
        </p:spPr>
        <p:txBody>
          <a:bodyPr/>
          <a:lstStyle/>
          <a:p>
            <a:pPr lvl="1" algn="just" eaLnBrk="1" hangingPunct="1">
              <a:lnSpc>
                <a:spcPct val="90000"/>
              </a:lnSpc>
            </a:pPr>
            <a:r>
              <a:rPr lang="en-SG" sz="2800" dirty="0">
                <a:latin typeface="Arial" panose="020B0604020202020204" pitchFamily="34" charset="0"/>
                <a:cs typeface="Arial" panose="020B0604020202020204" pitchFamily="34" charset="0"/>
              </a:rPr>
              <a:t>NOTE: </a:t>
            </a:r>
            <a:r>
              <a:rPr lang="en-SG" sz="2800" b="1" dirty="0">
                <a:solidFill>
                  <a:srgbClr val="7030A0"/>
                </a:solidFill>
                <a:latin typeface="Arial" panose="020B0604020202020204" pitchFamily="34" charset="0"/>
                <a:cs typeface="Arial" panose="020B0604020202020204" pitchFamily="34" charset="0"/>
              </a:rPr>
              <a:t>Computer Misuse Act and Cybersecurity Act are </a:t>
            </a:r>
            <a:r>
              <a:rPr lang="en-SG" sz="2800" b="1" u="sng" dirty="0">
                <a:solidFill>
                  <a:srgbClr val="7030A0"/>
                </a:solidFill>
                <a:latin typeface="Arial" panose="020B0604020202020204" pitchFamily="34" charset="0"/>
                <a:cs typeface="Arial" panose="020B0604020202020204" pitchFamily="34" charset="0"/>
              </a:rPr>
              <a:t>complementary</a:t>
            </a:r>
            <a:r>
              <a:rPr lang="en-SG" sz="2800" dirty="0">
                <a:latin typeface="Arial" panose="020B0604020202020204" pitchFamily="34" charset="0"/>
                <a:cs typeface="Arial" panose="020B0604020202020204" pitchFamily="34" charset="0"/>
              </a:rPr>
              <a:t>.</a:t>
            </a:r>
          </a:p>
          <a:p>
            <a:pPr lvl="1" algn="just" eaLnBrk="1" hangingPunct="1">
              <a:lnSpc>
                <a:spcPct val="90000"/>
              </a:lnSpc>
            </a:pPr>
            <a:endParaRPr lang="en-SG" sz="2800" dirty="0">
              <a:latin typeface="Arial" panose="020B0604020202020204" pitchFamily="34" charset="0"/>
              <a:cs typeface="Arial" panose="020B0604020202020204" pitchFamily="34" charset="0"/>
            </a:endParaRPr>
          </a:p>
          <a:p>
            <a:pPr lvl="1" algn="just" eaLnBrk="1" hangingPunct="1">
              <a:lnSpc>
                <a:spcPct val="90000"/>
              </a:lnSpc>
            </a:pPr>
            <a:r>
              <a:rPr lang="en-SG" sz="2800" b="1" dirty="0">
                <a:solidFill>
                  <a:srgbClr val="7030A0"/>
                </a:solidFill>
                <a:latin typeface="Arial" panose="020B0604020202020204" pitchFamily="34" charset="0"/>
                <a:cs typeface="Arial" panose="020B0604020202020204" pitchFamily="34" charset="0"/>
              </a:rPr>
              <a:t>Computer Misuse Act: </a:t>
            </a:r>
            <a:r>
              <a:rPr lang="en-SG" sz="2800" dirty="0">
                <a:latin typeface="Arial" panose="020B0604020202020204" pitchFamily="34" charset="0"/>
                <a:cs typeface="Arial" panose="020B0604020202020204" pitchFamily="34" charset="0"/>
              </a:rPr>
              <a:t>investigation and prosecution of computer crimes</a:t>
            </a:r>
          </a:p>
          <a:p>
            <a:pPr lvl="1" algn="just" eaLnBrk="1" hangingPunct="1">
              <a:lnSpc>
                <a:spcPct val="90000"/>
              </a:lnSpc>
            </a:pPr>
            <a:endParaRPr lang="en-SG" sz="2800" dirty="0">
              <a:latin typeface="Arial" panose="020B0604020202020204" pitchFamily="34" charset="0"/>
              <a:cs typeface="Arial" panose="020B0604020202020204" pitchFamily="34" charset="0"/>
            </a:endParaRPr>
          </a:p>
          <a:p>
            <a:pPr lvl="1" algn="just" eaLnBrk="1" hangingPunct="1">
              <a:lnSpc>
                <a:spcPct val="90000"/>
              </a:lnSpc>
            </a:pPr>
            <a:r>
              <a:rPr lang="en-SG" sz="2800" b="1" dirty="0">
                <a:solidFill>
                  <a:srgbClr val="7030A0"/>
                </a:solidFill>
                <a:latin typeface="Arial" panose="020B0604020202020204" pitchFamily="34" charset="0"/>
                <a:cs typeface="Arial" panose="020B0604020202020204" pitchFamily="34" charset="0"/>
              </a:rPr>
              <a:t>Cybersecurity Act: </a:t>
            </a:r>
            <a:r>
              <a:rPr lang="en-SG" sz="2800" dirty="0">
                <a:latin typeface="Arial" panose="020B0604020202020204" pitchFamily="34" charset="0"/>
                <a:cs typeface="Arial" panose="020B0604020202020204" pitchFamily="34" charset="0"/>
              </a:rPr>
              <a:t>protect computer systems in Singapore, especially CII, against cybersecurity threats and incidents. </a:t>
            </a:r>
          </a:p>
        </p:txBody>
      </p:sp>
      <p:sp>
        <p:nvSpPr>
          <p:cNvPr id="6146" name="Slide Number Placeholder 3"/>
          <p:cNvSpPr>
            <a:spLocks noGrp="1"/>
          </p:cNvSpPr>
          <p:nvPr>
            <p:ph type="sldNum" sz="quarter" idx="10"/>
          </p:nvPr>
        </p:nvSpPr>
        <p:spPr>
          <a:noFill/>
        </p:spPr>
        <p:txBody>
          <a:bodyPr/>
          <a:lstStyle/>
          <a:p>
            <a:fld id="{BF35C8AD-2D2F-46F3-8583-75DE06740EFF}" type="slidenum">
              <a:rPr lang="en-GB"/>
              <a:pPr/>
              <a:t>7</a:t>
            </a:fld>
            <a:endParaRPr lang="en-GB" dirty="0"/>
          </a:p>
        </p:txBody>
      </p:sp>
    </p:spTree>
    <p:extLst>
      <p:ext uri="{BB962C8B-B14F-4D97-AF65-F5344CB8AC3E}">
        <p14:creationId xmlns:p14="http://schemas.microsoft.com/office/powerpoint/2010/main" val="116053734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 y="104321"/>
            <a:ext cx="7772400" cy="1143000"/>
          </a:xfrm>
        </p:spPr>
        <p:txBody>
          <a:bodyPr/>
          <a:lstStyle/>
          <a:p>
            <a:r>
              <a:rPr lang="en-US" sz="3200" dirty="0">
                <a:solidFill>
                  <a:srgbClr val="000000"/>
                </a:solidFill>
              </a:rPr>
              <a:t>Computer Misuse Act </a:t>
            </a:r>
            <a:br>
              <a:rPr lang="en-US" sz="3200" dirty="0">
                <a:solidFill>
                  <a:srgbClr val="000000"/>
                </a:solidFill>
              </a:rPr>
            </a:br>
            <a:r>
              <a:rPr lang="en-US" sz="3200" dirty="0">
                <a:solidFill>
                  <a:srgbClr val="000000"/>
                </a:solidFill>
              </a:rPr>
              <a:t>(CMA) Interpretation</a:t>
            </a:r>
            <a:endParaRPr lang="en-SG" dirty="0"/>
          </a:p>
        </p:txBody>
      </p:sp>
      <p:sp>
        <p:nvSpPr>
          <p:cNvPr id="3" name="Content Placeholder 2"/>
          <p:cNvSpPr>
            <a:spLocks noGrp="1"/>
          </p:cNvSpPr>
          <p:nvPr>
            <p:ph idx="1"/>
          </p:nvPr>
        </p:nvSpPr>
        <p:spPr>
          <a:xfrm>
            <a:off x="494393" y="1371600"/>
            <a:ext cx="8305800" cy="4114800"/>
          </a:xfrm>
        </p:spPr>
        <p:txBody>
          <a:bodyPr/>
          <a:lstStyle/>
          <a:p>
            <a:pPr marL="0" indent="0">
              <a:buNone/>
            </a:pPr>
            <a:r>
              <a:rPr lang="en-SG" sz="1800" b="1" dirty="0">
                <a:cs typeface="Arial" panose="020B0604020202020204" pitchFamily="34" charset="0"/>
              </a:rPr>
              <a:t>Interpretation </a:t>
            </a:r>
            <a:r>
              <a:rPr lang="en-SG" sz="1800" b="1" i="1" dirty="0">
                <a:cs typeface="Arial" panose="020B0604020202020204" pitchFamily="34" charset="0"/>
              </a:rPr>
              <a:t>(excerpts)</a:t>
            </a:r>
            <a:endParaRPr lang="en-SG" sz="1800" b="1" dirty="0">
              <a:cs typeface="Arial" panose="020B0604020202020204" pitchFamily="34" charset="0"/>
            </a:endParaRPr>
          </a:p>
          <a:p>
            <a:pPr marL="0" indent="0">
              <a:buNone/>
            </a:pPr>
            <a:r>
              <a:rPr lang="en-SG" sz="1700" b="1" dirty="0">
                <a:cs typeface="Arial" panose="020B0604020202020204" pitchFamily="34" charset="0"/>
              </a:rPr>
              <a:t>2.</a:t>
            </a:r>
            <a:r>
              <a:rPr lang="en-SG" sz="1700" dirty="0">
                <a:cs typeface="Arial" panose="020B0604020202020204" pitchFamily="34" charset="0"/>
              </a:rPr>
              <a:t> —(1)  In this Act, unless the context otherwise requires — </a:t>
            </a:r>
          </a:p>
          <a:p>
            <a:pPr marL="0" indent="0">
              <a:buNone/>
            </a:pPr>
            <a:r>
              <a:rPr lang="en-SG" sz="1700" b="1" dirty="0">
                <a:solidFill>
                  <a:schemeClr val="accent2">
                    <a:lumMod val="50000"/>
                  </a:schemeClr>
                </a:solidFill>
                <a:cs typeface="Arial" panose="020B0604020202020204" pitchFamily="34" charset="0"/>
              </a:rPr>
              <a:t>“computer”</a:t>
            </a:r>
            <a:r>
              <a:rPr lang="en-SG" sz="1700" dirty="0">
                <a:cs typeface="Arial" panose="020B0604020202020204" pitchFamily="34" charset="0"/>
              </a:rPr>
              <a:t> “computer” means an electronic, magnetic, optical, electrochemical, or other data processing device, or a group of such interconnected or related devices, performing logical, arithmetic, or storage functions, and includes any data storage facility or communications facility directly related to or operating in conjunction with such device or group of such interconnected or related devices, </a:t>
            </a:r>
            <a:r>
              <a:rPr lang="en-SG" sz="1700" u="sng" dirty="0">
                <a:cs typeface="Arial" panose="020B0604020202020204" pitchFamily="34" charset="0"/>
              </a:rPr>
              <a:t>but does not include </a:t>
            </a:r>
            <a:r>
              <a:rPr lang="en-SG" sz="1700" dirty="0">
                <a:cs typeface="Arial" panose="020B0604020202020204" pitchFamily="34" charset="0"/>
              </a:rPr>
              <a:t>— (a) an automated typewriter or typesetter; (b) a portable hand-held calculator; (c) a similar device which is non-programmable or which does not contain any data storage facility; or (d) such other device as the Minister may, by notification in the Gazette, prescribe;</a:t>
            </a:r>
          </a:p>
          <a:p>
            <a:pPr marL="0" indent="0">
              <a:buNone/>
            </a:pPr>
            <a:r>
              <a:rPr lang="en-SG" sz="1700" b="1" dirty="0">
                <a:solidFill>
                  <a:schemeClr val="accent2">
                    <a:lumMod val="50000"/>
                  </a:schemeClr>
                </a:solidFill>
                <a:cs typeface="Arial" panose="020B0604020202020204" pitchFamily="34" charset="0"/>
              </a:rPr>
              <a:t>“damage”</a:t>
            </a:r>
            <a:r>
              <a:rPr lang="en-SG" sz="1700" dirty="0">
                <a:cs typeface="Arial" panose="020B0604020202020204" pitchFamily="34" charset="0"/>
              </a:rPr>
              <a:t> means, except for the purposes of section 13, any impairment to a computer or the integrity or availability of data, a program or system, or information, that — (a</a:t>
            </a:r>
            <a:r>
              <a:rPr lang="en-SG" sz="1700" u="sng" dirty="0">
                <a:cs typeface="Arial" panose="020B0604020202020204" pitchFamily="34" charset="0"/>
              </a:rPr>
              <a:t>) causes loss aggregating at least $10,000 in value</a:t>
            </a:r>
            <a:r>
              <a:rPr lang="en-SG" sz="1700" dirty="0">
                <a:cs typeface="Arial" panose="020B0604020202020204" pitchFamily="34" charset="0"/>
              </a:rPr>
              <a:t>, or such other amount as the Minister may, by notification in the Gazette, prescribe except that any loss incurred or accrued more than one year after the date of the offence in question shall not be taken into account; (b) modifies or impairs, or potentially modifies or impairs, </a:t>
            </a:r>
            <a:r>
              <a:rPr lang="en-SG" sz="1700" u="sng" dirty="0">
                <a:cs typeface="Arial" panose="020B0604020202020204" pitchFamily="34" charset="0"/>
              </a:rPr>
              <a:t>the medical examination, diagnosis, treatment or care </a:t>
            </a:r>
            <a:r>
              <a:rPr lang="en-SG" sz="1700" dirty="0">
                <a:cs typeface="Arial" panose="020B0604020202020204" pitchFamily="34" charset="0"/>
              </a:rPr>
              <a:t>of one or more persons; (c) </a:t>
            </a:r>
            <a:r>
              <a:rPr lang="en-SG" sz="1700" u="sng" dirty="0">
                <a:cs typeface="Arial" panose="020B0604020202020204" pitchFamily="34" charset="0"/>
              </a:rPr>
              <a:t>causes or threatens physical injury or death </a:t>
            </a:r>
            <a:r>
              <a:rPr lang="en-SG" sz="1700" dirty="0">
                <a:cs typeface="Arial" panose="020B0604020202020204" pitchFamily="34" charset="0"/>
              </a:rPr>
              <a:t>to any person; or (d) </a:t>
            </a:r>
            <a:r>
              <a:rPr lang="en-SG" sz="1700" u="sng" dirty="0">
                <a:cs typeface="Arial" panose="020B0604020202020204" pitchFamily="34" charset="0"/>
              </a:rPr>
              <a:t>threatens public health or public safety</a:t>
            </a:r>
            <a:r>
              <a:rPr lang="en-SG" sz="1700" dirty="0">
                <a:cs typeface="Arial" panose="020B0604020202020204" pitchFamily="34" charset="0"/>
              </a:rPr>
              <a:t>;</a:t>
            </a:r>
          </a:p>
          <a:p>
            <a:endParaRPr lang="en-SG" sz="1800" dirty="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50448D65-9E27-432B-AB68-7526389AA63A}" type="slidenum">
              <a:rPr lang="en-GB" smtClean="0"/>
              <a:pPr>
                <a:defRPr/>
              </a:pPr>
              <a:t>8</a:t>
            </a:fld>
            <a:endParaRPr lang="en-GB"/>
          </a:p>
        </p:txBody>
      </p:sp>
      <p:sp>
        <p:nvSpPr>
          <p:cNvPr id="5" name="Rounded Rectangle 4"/>
          <p:cNvSpPr/>
          <p:nvPr/>
        </p:nvSpPr>
        <p:spPr bwMode="auto">
          <a:xfrm>
            <a:off x="533400" y="1361621"/>
            <a:ext cx="2743200" cy="381000"/>
          </a:xfrm>
          <a:prstGeom prst="roundRect">
            <a:avLst>
              <a:gd name="adj" fmla="val 50000"/>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
                <a:srgbClr val="CC66FF"/>
              </a:buClr>
              <a:buSzTx/>
              <a:buFontTx/>
              <a:buChar char="•"/>
              <a:tabLst/>
            </a:pPr>
            <a:endParaRPr kumimoji="0" lang="en-SG" sz="2800" b="0" i="0" u="none" strike="noStrike" cap="none" normalizeH="0" baseline="0" dirty="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16278829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044EF5-5F64-428A-973A-E4052F510AFF}"/>
              </a:ext>
            </a:extLst>
          </p:cNvPr>
          <p:cNvSpPr>
            <a:spLocks noGrp="1"/>
          </p:cNvSpPr>
          <p:nvPr>
            <p:ph type="sldNum" sz="quarter" idx="10"/>
          </p:nvPr>
        </p:nvSpPr>
        <p:spPr/>
        <p:txBody>
          <a:bodyPr/>
          <a:lstStyle/>
          <a:p>
            <a:pPr>
              <a:defRPr/>
            </a:pPr>
            <a:fld id="{50448D65-9E27-432B-AB68-7526389AA63A}" type="slidenum">
              <a:rPr lang="en-GB" smtClean="0"/>
              <a:pPr>
                <a:defRPr/>
              </a:pPr>
              <a:t>9</a:t>
            </a:fld>
            <a:endParaRPr lang="en-GB"/>
          </a:p>
        </p:txBody>
      </p:sp>
      <p:sp>
        <p:nvSpPr>
          <p:cNvPr id="7" name="Rectangle 1026">
            <a:extLst>
              <a:ext uri="{FF2B5EF4-FFF2-40B4-BE49-F238E27FC236}">
                <a16:creationId xmlns:a16="http://schemas.microsoft.com/office/drawing/2014/main" id="{88008625-F831-42E7-A017-71A8DD28D10A}"/>
              </a:ext>
            </a:extLst>
          </p:cNvPr>
          <p:cNvSpPr>
            <a:spLocks noGrp="1" noChangeArrowheads="1"/>
          </p:cNvSpPr>
          <p:nvPr>
            <p:ph type="title"/>
          </p:nvPr>
        </p:nvSpPr>
        <p:spPr>
          <a:xfrm>
            <a:off x="685800" y="732902"/>
            <a:ext cx="7772400" cy="1143000"/>
          </a:xfrm>
        </p:spPr>
        <p:txBody>
          <a:bodyPr/>
          <a:lstStyle/>
          <a:p>
            <a:pPr eaLnBrk="1" hangingPunct="1"/>
            <a:r>
              <a:rPr lang="en-US" sz="4800" dirty="0"/>
              <a:t>Computer Misuse </a:t>
            </a:r>
            <a:br>
              <a:rPr lang="en-US" sz="4800" dirty="0"/>
            </a:br>
            <a:r>
              <a:rPr lang="en-US" sz="4800" dirty="0"/>
              <a:t>in Action (video)</a:t>
            </a:r>
          </a:p>
        </p:txBody>
      </p:sp>
      <p:sp>
        <p:nvSpPr>
          <p:cNvPr id="3" name="AutoShape 2" descr="Image result for computer misuse in action">
            <a:extLst>
              <a:ext uri="{FF2B5EF4-FFF2-40B4-BE49-F238E27FC236}">
                <a16:creationId xmlns:a16="http://schemas.microsoft.com/office/drawing/2014/main" id="{943CB577-537C-464B-B4DC-25D6CEF2C76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AutoShape 4" descr="Image result for computer misuse in action">
            <a:extLst>
              <a:ext uri="{FF2B5EF4-FFF2-40B4-BE49-F238E27FC236}">
                <a16:creationId xmlns:a16="http://schemas.microsoft.com/office/drawing/2014/main" id="{2AE21E52-611E-47D4-BD7B-0AF835A2CC78}"/>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computer misuse in action">
            <a:extLst>
              <a:ext uri="{FF2B5EF4-FFF2-40B4-BE49-F238E27FC236}">
                <a16:creationId xmlns:a16="http://schemas.microsoft.com/office/drawing/2014/main" id="{1F96AA44-5B73-4B46-8E15-7808D1424FD6}"/>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 name="Rectangle 1">
            <a:extLst>
              <a:ext uri="{FF2B5EF4-FFF2-40B4-BE49-F238E27FC236}">
                <a16:creationId xmlns:a16="http://schemas.microsoft.com/office/drawing/2014/main" id="{36BA345C-05D0-437E-B31E-4F4FD51CA435}"/>
              </a:ext>
            </a:extLst>
          </p:cNvPr>
          <p:cNvSpPr/>
          <p:nvPr/>
        </p:nvSpPr>
        <p:spPr>
          <a:xfrm>
            <a:off x="657225" y="5201425"/>
            <a:ext cx="8382000" cy="1077218"/>
          </a:xfrm>
          <a:prstGeom prst="rect">
            <a:avLst/>
          </a:prstGeom>
        </p:spPr>
        <p:txBody>
          <a:bodyPr wrap="square">
            <a:spAutoFit/>
          </a:bodyPr>
          <a:lstStyle/>
          <a:p>
            <a:pPr>
              <a:buNone/>
            </a:pPr>
            <a:r>
              <a:rPr lang="en-SG" sz="1600" dirty="0">
                <a:hlinkClick r:id="rId3"/>
              </a:rPr>
              <a:t>https://video.search.yahoo.com/search/video;_ylt=Awr9H6q6ONJd7IQAihZXNyoA;_ylu=X3oDMTEyY3NpdDQ1BGNvbG8DZ3ExBHBvcwMxBHZ0aWQDQjkwMTNfMQRzZWMDc2M-?p=crimewatch+2018+episode+8&amp;fr=mcafee#id=4&amp;vid=5d610eb70cae4d8e06f63215ea8f20d6&amp;action=view</a:t>
            </a:r>
            <a:endParaRPr lang="en-SG" sz="1600" dirty="0"/>
          </a:p>
        </p:txBody>
      </p:sp>
    </p:spTree>
    <p:extLst>
      <p:ext uri="{BB962C8B-B14F-4D97-AF65-F5344CB8AC3E}">
        <p14:creationId xmlns:p14="http://schemas.microsoft.com/office/powerpoint/2010/main" val="3305864008"/>
      </p:ext>
    </p:extLst>
  </p:cSld>
  <p:clrMapOvr>
    <a:masterClrMapping/>
  </p:clrMapOvr>
  <p:transition spd="slow"/>
</p:sld>
</file>

<file path=ppt/theme/theme1.xml><?xml version="1.0" encoding="utf-8"?>
<a:theme xmlns:a="http://schemas.openxmlformats.org/drawingml/2006/main" name="Radar">
  <a:themeElements>
    <a:clrScheme name="Radar 1">
      <a:dk1>
        <a:srgbClr val="000000"/>
      </a:dk1>
      <a:lt1>
        <a:srgbClr val="EAEAEA"/>
      </a:lt1>
      <a:dk2>
        <a:srgbClr val="000066"/>
      </a:dk2>
      <a:lt2>
        <a:srgbClr val="FFFFFF"/>
      </a:lt2>
      <a:accent1>
        <a:srgbClr val="003399"/>
      </a:accent1>
      <a:accent2>
        <a:srgbClr val="99CCFF"/>
      </a:accent2>
      <a:accent3>
        <a:srgbClr val="AAAAB8"/>
      </a:accent3>
      <a:accent4>
        <a:srgbClr val="C8C8C8"/>
      </a:accent4>
      <a:accent5>
        <a:srgbClr val="AAADCA"/>
      </a:accent5>
      <a:accent6>
        <a:srgbClr val="8AB9E7"/>
      </a:accent6>
      <a:hlink>
        <a:srgbClr val="CC9900"/>
      </a:hlink>
      <a:folHlink>
        <a:srgbClr val="996600"/>
      </a:folHlink>
    </a:clrScheme>
    <a:fontScheme name="Radar">
      <a:majorFont>
        <a:latin typeface="Abadi MT Condensed Extra Bol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66FF"/>
          </a:buClr>
          <a:buSzTx/>
          <a:buFontTx/>
          <a:buChar char="•"/>
          <a:tabLst/>
          <a:defRPr kumimoji="0" lang="en-GB" sz="28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rgbClr val="CC66FF"/>
          </a:buClr>
          <a:buSzTx/>
          <a:buFontTx/>
          <a:buChar char="•"/>
          <a:tabLst/>
          <a:defRPr kumimoji="0" lang="en-GB" sz="28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Radar 1">
        <a:dk1>
          <a:srgbClr val="000000"/>
        </a:dk1>
        <a:lt1>
          <a:srgbClr val="EAEAEA"/>
        </a:lt1>
        <a:dk2>
          <a:srgbClr val="000066"/>
        </a:dk2>
        <a:lt2>
          <a:srgbClr val="FFFFFF"/>
        </a:lt2>
        <a:accent1>
          <a:srgbClr val="003399"/>
        </a:accent1>
        <a:accent2>
          <a:srgbClr val="99CCFF"/>
        </a:accent2>
        <a:accent3>
          <a:srgbClr val="AAAAB8"/>
        </a:accent3>
        <a:accent4>
          <a:srgbClr val="C8C8C8"/>
        </a:accent4>
        <a:accent5>
          <a:srgbClr val="AAADCA"/>
        </a:accent5>
        <a:accent6>
          <a:srgbClr val="8AB9E7"/>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Radar 2">
        <a:dk1>
          <a:srgbClr val="666699"/>
        </a:dk1>
        <a:lt1>
          <a:srgbClr val="CCCCFF"/>
        </a:lt1>
        <a:dk2>
          <a:srgbClr val="000040"/>
        </a:dk2>
        <a:lt2>
          <a:srgbClr val="A4A4C2"/>
        </a:lt2>
        <a:accent1>
          <a:srgbClr val="003399"/>
        </a:accent1>
        <a:accent2>
          <a:srgbClr val="0099FF"/>
        </a:accent2>
        <a:accent3>
          <a:srgbClr val="E2E2FF"/>
        </a:accent3>
        <a:accent4>
          <a:srgbClr val="565682"/>
        </a:accent4>
        <a:accent5>
          <a:srgbClr val="AAADCA"/>
        </a:accent5>
        <a:accent6>
          <a:srgbClr val="008AE7"/>
        </a:accent6>
        <a:hlink>
          <a:srgbClr val="B68600"/>
        </a:hlink>
        <a:folHlink>
          <a:srgbClr val="8A5C00"/>
        </a:folHlink>
      </a:clrScheme>
      <a:clrMap bg1="lt1" tx1="dk1" bg2="lt2" tx2="dk2" accent1="accent1" accent2="accent2" accent3="accent3" accent4="accent4" accent5="accent5" accent6="accent6" hlink="hlink" folHlink="folHlink"/>
    </a:extraClrScheme>
    <a:extraClrScheme>
      <a:clrScheme name="Radar 3">
        <a:dk1>
          <a:srgbClr val="000000"/>
        </a:dk1>
        <a:lt1>
          <a:srgbClr val="EAEAEA"/>
        </a:lt1>
        <a:dk2>
          <a:srgbClr val="000000"/>
        </a:dk2>
        <a:lt2>
          <a:srgbClr val="B2B2B2"/>
        </a:lt2>
        <a:accent1>
          <a:srgbClr val="777777"/>
        </a:accent1>
        <a:accent2>
          <a:srgbClr val="B2B2B2"/>
        </a:accent2>
        <a:accent3>
          <a:srgbClr val="F3F3F3"/>
        </a:accent3>
        <a:accent4>
          <a:srgbClr val="000000"/>
        </a:accent4>
        <a:accent5>
          <a:srgbClr val="BDBDBD"/>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Radar 4">
        <a:dk1>
          <a:srgbClr val="333333"/>
        </a:dk1>
        <a:lt1>
          <a:srgbClr val="FFFF66"/>
        </a:lt1>
        <a:dk2>
          <a:srgbClr val="000000"/>
        </a:dk2>
        <a:lt2>
          <a:srgbClr val="CC3300"/>
        </a:lt2>
        <a:accent1>
          <a:srgbClr val="5F5F5F"/>
        </a:accent1>
        <a:accent2>
          <a:srgbClr val="3399FF"/>
        </a:accent2>
        <a:accent3>
          <a:srgbClr val="AAAAAA"/>
        </a:accent3>
        <a:accent4>
          <a:srgbClr val="DADA56"/>
        </a:accent4>
        <a:accent5>
          <a:srgbClr val="B6B6B6"/>
        </a:accent5>
        <a:accent6>
          <a:srgbClr val="2D8AE7"/>
        </a:accent6>
        <a:hlink>
          <a:srgbClr val="008000"/>
        </a:hlink>
        <a:folHlink>
          <a:srgbClr val="CCECFF"/>
        </a:folHlink>
      </a:clrScheme>
      <a:clrMap bg1="dk2" tx1="lt1" bg2="dk1" tx2="lt2" accent1="accent1" accent2="accent2" accent3="accent3" accent4="accent4" accent5="accent5" accent6="accent6" hlink="hlink" folHlink="folHlink"/>
    </a:extraClrScheme>
    <a:extraClrScheme>
      <a:clrScheme name="Radar 5">
        <a:dk1>
          <a:srgbClr val="003300"/>
        </a:dk1>
        <a:lt1>
          <a:srgbClr val="FFFFCC"/>
        </a:lt1>
        <a:dk2>
          <a:srgbClr val="006600"/>
        </a:dk2>
        <a:lt2>
          <a:srgbClr val="FFFF00"/>
        </a:lt2>
        <a:accent1>
          <a:srgbClr val="008000"/>
        </a:accent1>
        <a:accent2>
          <a:srgbClr val="3399FF"/>
        </a:accent2>
        <a:accent3>
          <a:srgbClr val="AAB8AA"/>
        </a:accent3>
        <a:accent4>
          <a:srgbClr val="DADAAE"/>
        </a:accent4>
        <a:accent5>
          <a:srgbClr val="AAC0AA"/>
        </a:accent5>
        <a:accent6>
          <a:srgbClr val="2D8AE7"/>
        </a:accent6>
        <a:hlink>
          <a:srgbClr val="6666FF"/>
        </a:hlink>
        <a:folHlink>
          <a:srgbClr val="CCEC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7067</Words>
  <Application>Microsoft Office PowerPoint</Application>
  <PresentationFormat>On-screen Show (4:3)</PresentationFormat>
  <Paragraphs>425</Paragraphs>
  <Slides>46</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Abadi MT Condensed Extra Bold</vt:lpstr>
      <vt:lpstr>Albertus Extra Bold</vt:lpstr>
      <vt:lpstr>Andy</vt:lpstr>
      <vt:lpstr>proxima_novaregular</vt:lpstr>
      <vt:lpstr>Aharoni</vt:lpstr>
      <vt:lpstr>Arial</vt:lpstr>
      <vt:lpstr>Arial</vt:lpstr>
      <vt:lpstr>Calibri</vt:lpstr>
      <vt:lpstr>Tahoma</vt:lpstr>
      <vt:lpstr>Times New Roman</vt:lpstr>
      <vt:lpstr>Wingdings</vt:lpstr>
      <vt:lpstr>Radar</vt:lpstr>
      <vt:lpstr>  </vt:lpstr>
      <vt:lpstr>Learning Objectives</vt:lpstr>
      <vt:lpstr>Background</vt:lpstr>
      <vt:lpstr>Objectives of Computer Misuse Act</vt:lpstr>
      <vt:lpstr>Cybersecurity Act (Act 9 of 2018)</vt:lpstr>
      <vt:lpstr>Cybersecurity Act (Act 9 of 2018)</vt:lpstr>
      <vt:lpstr>CMA vs CA 2018</vt:lpstr>
      <vt:lpstr>Computer Misuse Act  (CMA) Interpretation</vt:lpstr>
      <vt:lpstr>Computer Misuse  in Action (video)</vt:lpstr>
      <vt:lpstr>Computer Misuse Act (CMA) OFFENCES</vt:lpstr>
      <vt:lpstr>Section 3 - Unauthorised Access to Computer Material</vt:lpstr>
      <vt:lpstr>Section 3 - Unauthorised Access to Computer Material</vt:lpstr>
      <vt:lpstr>Lim Siong Khee v PP (2001) </vt:lpstr>
      <vt:lpstr>Judgment</vt:lpstr>
      <vt:lpstr>PP v Koh Chee Tong (2016)</vt:lpstr>
      <vt:lpstr>Section 4 – Access with Intent to Commit or Facilitate Commission of Offence</vt:lpstr>
      <vt:lpstr>Section 4 – Access with Intent to Commit or Facilitate Commission of Offence</vt:lpstr>
      <vt:lpstr>Ooi May Ling Irene Maria v PP (1998)</vt:lpstr>
      <vt:lpstr>Ho Poh Leong Nelson v PP (2002) </vt:lpstr>
      <vt:lpstr>PP v Ricky Widjaja (2015) </vt:lpstr>
      <vt:lpstr>Recent Court Case </vt:lpstr>
      <vt:lpstr>Section 5 - Unauthorised Modification of Computer Material</vt:lpstr>
      <vt:lpstr>Section 5 - Unauthorised Modification of Computer Material</vt:lpstr>
      <vt:lpstr>Lim ZhaoMing Edwin v PP (1999)</vt:lpstr>
      <vt:lpstr>Muhammad Nuzaihan v PP (1999) </vt:lpstr>
      <vt:lpstr>PP v James Raj s/o Arokiasamy (2015)</vt:lpstr>
      <vt:lpstr>Section 6 – Unauthorised Use or Interception of Computer Service</vt:lpstr>
      <vt:lpstr>Section 6 – Unauthorised Use or Interception of Computer Service</vt:lpstr>
      <vt:lpstr>Section 6 – Unauthorised Use or Interception of Computer Service</vt:lpstr>
      <vt:lpstr>Ong Poh Teng v PP (2001) </vt:lpstr>
      <vt:lpstr>Section 7 – Unauthorised  Obstruction of Use of Computer</vt:lpstr>
      <vt:lpstr>Section 7 – Unauthorised  Obstruction of Use of Computer</vt:lpstr>
      <vt:lpstr>Tan Cheng Kang v PP (2000)</vt:lpstr>
      <vt:lpstr>Section 8 – Unauthorised  disclosure of access code</vt:lpstr>
      <vt:lpstr>Section 8A – Supplying, etc., personal information obtained in contravention of certain provisions </vt:lpstr>
      <vt:lpstr>Section 8A – Supplying, etc., personal information obtained in contravention of certain provisions </vt:lpstr>
      <vt:lpstr>Section 8B – Obtaining, etc.,  items for use in certain offences </vt:lpstr>
      <vt:lpstr>Section 9 - Enhanced punishment for offences involving protected computers</vt:lpstr>
      <vt:lpstr>Enhanced punishment</vt:lpstr>
      <vt:lpstr>Section 10 - Abetments and attempts punishable as offences</vt:lpstr>
      <vt:lpstr>Territorial Nature of CMA</vt:lpstr>
      <vt:lpstr>Territorial Nature of CMA</vt:lpstr>
      <vt:lpstr>Mitigating Factors  (To say “I am sorry…”)</vt:lpstr>
      <vt:lpstr>For Discussion</vt:lpstr>
      <vt:lpstr>Takeaways from today?</vt:lpstr>
      <vt:lpstr>End Of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dc:title>
  <dc:creator>Clarence Ng</dc:creator>
  <cp:lastModifiedBy>Jerry Loo</cp:lastModifiedBy>
  <cp:revision>360</cp:revision>
  <dcterms:modified xsi:type="dcterms:W3CDTF">2019-11-20T08:30:35Z</dcterms:modified>
</cp:coreProperties>
</file>