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302" r:id="rId2"/>
    <p:sldId id="256" r:id="rId3"/>
    <p:sldId id="297" r:id="rId4"/>
    <p:sldId id="296" r:id="rId5"/>
    <p:sldId id="271" r:id="rId6"/>
    <p:sldId id="272" r:id="rId7"/>
    <p:sldId id="273" r:id="rId8"/>
    <p:sldId id="274" r:id="rId9"/>
    <p:sldId id="276" r:id="rId10"/>
    <p:sldId id="277" r:id="rId11"/>
    <p:sldId id="281" r:id="rId12"/>
    <p:sldId id="282" r:id="rId13"/>
    <p:sldId id="294" r:id="rId14"/>
    <p:sldId id="295" r:id="rId15"/>
    <p:sldId id="298" r:id="rId16"/>
  </p:sldIdLst>
  <p:sldSz cx="9144000" cy="6858000" type="screen4x3"/>
  <p:notesSz cx="7099300" cy="10234613"/>
  <p:defaultTextStyle>
    <a:defPPr>
      <a:defRPr lang="en-US"/>
    </a:defPPr>
    <a:lvl1pPr algn="l" rtl="0" fontAlgn="base">
      <a:spcBef>
        <a:spcPct val="0"/>
      </a:spcBef>
      <a:spcAft>
        <a:spcPct val="0"/>
      </a:spcAft>
      <a:defRPr sz="8000" kern="1200">
        <a:solidFill>
          <a:schemeClr val="tx1"/>
        </a:solidFill>
        <a:latin typeface="Arial" charset="0"/>
        <a:ea typeface="+mn-ea"/>
        <a:cs typeface="+mn-cs"/>
      </a:defRPr>
    </a:lvl1pPr>
    <a:lvl2pPr marL="457200" algn="l" rtl="0" fontAlgn="base">
      <a:spcBef>
        <a:spcPct val="0"/>
      </a:spcBef>
      <a:spcAft>
        <a:spcPct val="0"/>
      </a:spcAft>
      <a:defRPr sz="8000" kern="1200">
        <a:solidFill>
          <a:schemeClr val="tx1"/>
        </a:solidFill>
        <a:latin typeface="Arial" charset="0"/>
        <a:ea typeface="+mn-ea"/>
        <a:cs typeface="+mn-cs"/>
      </a:defRPr>
    </a:lvl2pPr>
    <a:lvl3pPr marL="914400" algn="l" rtl="0" fontAlgn="base">
      <a:spcBef>
        <a:spcPct val="0"/>
      </a:spcBef>
      <a:spcAft>
        <a:spcPct val="0"/>
      </a:spcAft>
      <a:defRPr sz="8000" kern="1200">
        <a:solidFill>
          <a:schemeClr val="tx1"/>
        </a:solidFill>
        <a:latin typeface="Arial" charset="0"/>
        <a:ea typeface="+mn-ea"/>
        <a:cs typeface="+mn-cs"/>
      </a:defRPr>
    </a:lvl3pPr>
    <a:lvl4pPr marL="1371600" algn="l" rtl="0" fontAlgn="base">
      <a:spcBef>
        <a:spcPct val="0"/>
      </a:spcBef>
      <a:spcAft>
        <a:spcPct val="0"/>
      </a:spcAft>
      <a:defRPr sz="8000" kern="1200">
        <a:solidFill>
          <a:schemeClr val="tx1"/>
        </a:solidFill>
        <a:latin typeface="Arial" charset="0"/>
        <a:ea typeface="+mn-ea"/>
        <a:cs typeface="+mn-cs"/>
      </a:defRPr>
    </a:lvl4pPr>
    <a:lvl5pPr marL="1828800" algn="l" rtl="0" fontAlgn="base">
      <a:spcBef>
        <a:spcPct val="0"/>
      </a:spcBef>
      <a:spcAft>
        <a:spcPct val="0"/>
      </a:spcAft>
      <a:defRPr sz="8000" kern="1200">
        <a:solidFill>
          <a:schemeClr val="tx1"/>
        </a:solidFill>
        <a:latin typeface="Arial" charset="0"/>
        <a:ea typeface="+mn-ea"/>
        <a:cs typeface="+mn-cs"/>
      </a:defRPr>
    </a:lvl5pPr>
    <a:lvl6pPr marL="2286000" algn="l" defTabSz="914400" rtl="0" eaLnBrk="1" latinLnBrk="0" hangingPunct="1">
      <a:defRPr sz="8000" kern="1200">
        <a:solidFill>
          <a:schemeClr val="tx1"/>
        </a:solidFill>
        <a:latin typeface="Arial" charset="0"/>
        <a:ea typeface="+mn-ea"/>
        <a:cs typeface="+mn-cs"/>
      </a:defRPr>
    </a:lvl6pPr>
    <a:lvl7pPr marL="2743200" algn="l" defTabSz="914400" rtl="0" eaLnBrk="1" latinLnBrk="0" hangingPunct="1">
      <a:defRPr sz="8000" kern="1200">
        <a:solidFill>
          <a:schemeClr val="tx1"/>
        </a:solidFill>
        <a:latin typeface="Arial" charset="0"/>
        <a:ea typeface="+mn-ea"/>
        <a:cs typeface="+mn-cs"/>
      </a:defRPr>
    </a:lvl7pPr>
    <a:lvl8pPr marL="3200400" algn="l" defTabSz="914400" rtl="0" eaLnBrk="1" latinLnBrk="0" hangingPunct="1">
      <a:defRPr sz="8000" kern="1200">
        <a:solidFill>
          <a:schemeClr val="tx1"/>
        </a:solidFill>
        <a:latin typeface="Arial" charset="0"/>
        <a:ea typeface="+mn-ea"/>
        <a:cs typeface="+mn-cs"/>
      </a:defRPr>
    </a:lvl8pPr>
    <a:lvl9pPr marL="3657600" algn="l" defTabSz="914400" rtl="0" eaLnBrk="1" latinLnBrk="0" hangingPunct="1">
      <a:defRPr sz="8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99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56" autoAdjust="0"/>
  </p:normalViewPr>
  <p:slideViewPr>
    <p:cSldViewPr>
      <p:cViewPr varScale="1">
        <p:scale>
          <a:sx n="70" d="100"/>
          <a:sy n="70" d="100"/>
        </p:scale>
        <p:origin x="11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p>
        </p:txBody>
      </p:sp>
      <p:sp>
        <p:nvSpPr>
          <p:cNvPr id="53251" name="Rectangle 3"/>
          <p:cNvSpPr>
            <a:spLocks noGrp="1" noChangeArrowheads="1"/>
          </p:cNvSpPr>
          <p:nvPr>
            <p:ph type="dt" sz="quarter"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p>
        </p:txBody>
      </p:sp>
      <p:sp>
        <p:nvSpPr>
          <p:cNvPr id="53252" name="Rectangle 4"/>
          <p:cNvSpPr>
            <a:spLocks noGrp="1" noChangeArrowheads="1"/>
          </p:cNvSpPr>
          <p:nvPr>
            <p:ph type="ftr" sz="quarter" idx="2"/>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p>
        </p:txBody>
      </p:sp>
      <p:sp>
        <p:nvSpPr>
          <p:cNvPr id="53253" name="Rectangle 5"/>
          <p:cNvSpPr>
            <a:spLocks noGrp="1" noChangeArrowheads="1"/>
          </p:cNvSpPr>
          <p:nvPr>
            <p:ph type="sldNum" sz="quarter" idx="3"/>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9FD29FB9-0A0A-4A88-A437-60471EC1510C}" type="slidenum">
              <a:rPr lang="en-US"/>
              <a:pPr/>
              <a:t>‹#›</a:t>
            </a:fld>
            <a:endParaRPr lang="en-US"/>
          </a:p>
        </p:txBody>
      </p:sp>
    </p:spTree>
    <p:extLst>
      <p:ext uri="{BB962C8B-B14F-4D97-AF65-F5344CB8AC3E}">
        <p14:creationId xmlns:p14="http://schemas.microsoft.com/office/powerpoint/2010/main" val="2598089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p>
        </p:txBody>
      </p:sp>
      <p:sp>
        <p:nvSpPr>
          <p:cNvPr id="50179"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p>
        </p:txBody>
      </p:sp>
      <p:sp>
        <p:nvSpPr>
          <p:cNvPr id="5018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2"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p>
        </p:txBody>
      </p:sp>
      <p:sp>
        <p:nvSpPr>
          <p:cNvPr id="50183"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F66BF836-707D-4BB1-BBDE-3136ACB99CF7}" type="slidenum">
              <a:rPr lang="en-US"/>
              <a:pPr/>
              <a:t>‹#›</a:t>
            </a:fld>
            <a:endParaRPr lang="en-US"/>
          </a:p>
        </p:txBody>
      </p:sp>
    </p:spTree>
    <p:extLst>
      <p:ext uri="{BB962C8B-B14F-4D97-AF65-F5344CB8AC3E}">
        <p14:creationId xmlns:p14="http://schemas.microsoft.com/office/powerpoint/2010/main" val="16768505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Hello and welcome</a:t>
            </a:r>
            <a:r>
              <a:rPr lang="en-SG" sz="1800" baseline="0" dirty="0"/>
              <a:t> to the topic Law of Confidence</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2</a:t>
            </a:fld>
            <a:endParaRPr lang="en-US"/>
          </a:p>
        </p:txBody>
      </p:sp>
    </p:spTree>
    <p:extLst>
      <p:ext uri="{BB962C8B-B14F-4D97-AF65-F5344CB8AC3E}">
        <p14:creationId xmlns:p14="http://schemas.microsoft.com/office/powerpoint/2010/main" val="309155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The second</a:t>
            </a:r>
            <a:r>
              <a:rPr lang="en-SG" sz="1800" baseline="0" dirty="0"/>
              <a:t> element is obligation of confidence.  This obligation to keep information confidential is imposed on someone the moment he realises that he has received confidential information.  Sometimes, these obligations can be imposed when the confidential information is disclosed for a limited purpose.  Let’s see the examples in the next slide.</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11</a:t>
            </a:fld>
            <a:endParaRPr lang="en-US"/>
          </a:p>
        </p:txBody>
      </p:sp>
    </p:spTree>
    <p:extLst>
      <p:ext uri="{BB962C8B-B14F-4D97-AF65-F5344CB8AC3E}">
        <p14:creationId xmlns:p14="http://schemas.microsoft.com/office/powerpoint/2010/main" val="185448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An obligation</a:t>
            </a:r>
            <a:r>
              <a:rPr lang="en-SG" sz="1800" baseline="0" dirty="0"/>
              <a:t> of confidence can be imposed in any of the contractual relationships above.  For example, your relationship with your lawyer forbids the latter from discussing your legal case with anyone outside of his firm.</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12</a:t>
            </a:fld>
            <a:endParaRPr lang="en-US"/>
          </a:p>
        </p:txBody>
      </p:sp>
    </p:spTree>
    <p:extLst>
      <p:ext uri="{BB962C8B-B14F-4D97-AF65-F5344CB8AC3E}">
        <p14:creationId xmlns:p14="http://schemas.microsoft.com/office/powerpoint/2010/main" val="3719787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Third element is unauthorised</a:t>
            </a:r>
            <a:r>
              <a:rPr lang="en-SG" sz="1800" baseline="0" dirty="0"/>
              <a:t> use of the confidential information.  To prove this element, the plaintiff must show that the defendant made use of the information that came from the plaintiff, the disclosure or use of the confidential information was inconsistent with the purpose for which the information was given and lastly, the use was without the plaintiff’s consent.</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13</a:t>
            </a:fld>
            <a:endParaRPr lang="en-US"/>
          </a:p>
        </p:txBody>
      </p:sp>
    </p:spTree>
    <p:extLst>
      <p:ext uri="{BB962C8B-B14F-4D97-AF65-F5344CB8AC3E}">
        <p14:creationId xmlns:p14="http://schemas.microsoft.com/office/powerpoint/2010/main" val="138108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Under</a:t>
            </a:r>
            <a:r>
              <a:rPr lang="en-SG" sz="1800" baseline="0" dirty="0"/>
              <a:t> the law of confidence, a civil suit can result in the following: an injunction, or a stop order, being placed in the defendant and a claim of damage.</a:t>
            </a:r>
          </a:p>
          <a:p>
            <a:endParaRPr lang="en-SG" sz="1800" baseline="0" dirty="0"/>
          </a:p>
          <a:p>
            <a:r>
              <a:rPr lang="en-SG" sz="1800" baseline="0" dirty="0"/>
              <a:t>However, there are criminal liabilities if those information are considered government secrets or official secrets.</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14</a:t>
            </a:fld>
            <a:endParaRPr lang="en-US"/>
          </a:p>
        </p:txBody>
      </p:sp>
    </p:spTree>
    <p:extLst>
      <p:ext uri="{BB962C8B-B14F-4D97-AF65-F5344CB8AC3E}">
        <p14:creationId xmlns:p14="http://schemas.microsoft.com/office/powerpoint/2010/main" val="74789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In closing, we have covered the three elements in the law of confidence</a:t>
            </a:r>
            <a:r>
              <a:rPr lang="en-SG" sz="1800" baseline="0" dirty="0"/>
              <a:t> as well as the civil liabilities.  Thank you.</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15</a:t>
            </a:fld>
            <a:endParaRPr lang="en-US"/>
          </a:p>
        </p:txBody>
      </p:sp>
    </p:spTree>
    <p:extLst>
      <p:ext uri="{BB962C8B-B14F-4D97-AF65-F5344CB8AC3E}">
        <p14:creationId xmlns:p14="http://schemas.microsoft.com/office/powerpoint/2010/main" val="3265890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In this video,</a:t>
            </a:r>
            <a:r>
              <a:rPr lang="en-SG" sz="1800" baseline="0" dirty="0"/>
              <a:t> we will examine the elements under the law of confidence and the liabilities.</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3</a:t>
            </a:fld>
            <a:endParaRPr lang="en-US"/>
          </a:p>
        </p:txBody>
      </p:sp>
    </p:spTree>
    <p:extLst>
      <p:ext uri="{BB962C8B-B14F-4D97-AF65-F5344CB8AC3E}">
        <p14:creationId xmlns:p14="http://schemas.microsoft.com/office/powerpoint/2010/main" val="228081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This law protects</a:t>
            </a:r>
            <a:r>
              <a:rPr lang="en-SG" sz="1800" baseline="0" dirty="0"/>
              <a:t> confidential information, such as commercial secrets as well as technical and industrial secrets.  We will also examine how government secrets are managed and what about personal secrets?</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4</a:t>
            </a:fld>
            <a:endParaRPr lang="en-US"/>
          </a:p>
        </p:txBody>
      </p:sp>
    </p:spTree>
    <p:extLst>
      <p:ext uri="{BB962C8B-B14F-4D97-AF65-F5344CB8AC3E}">
        <p14:creationId xmlns:p14="http://schemas.microsoft.com/office/powerpoint/2010/main" val="3126745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The three elements are: information must be confidential,</a:t>
            </a:r>
            <a:r>
              <a:rPr lang="en-SG" sz="1800" baseline="0" dirty="0"/>
              <a:t> it must be imparted in circumstance importing an obligation of confidence, and lastly, unauthorised use.</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5</a:t>
            </a:fld>
            <a:endParaRPr lang="en-US"/>
          </a:p>
        </p:txBody>
      </p:sp>
    </p:spTree>
    <p:extLst>
      <p:ext uri="{BB962C8B-B14F-4D97-AF65-F5344CB8AC3E}">
        <p14:creationId xmlns:p14="http://schemas.microsoft.com/office/powerpoint/2010/main" val="1519331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Let us</a:t>
            </a:r>
            <a:r>
              <a:rPr lang="en-SG" sz="1800" baseline="0" dirty="0"/>
              <a:t> first define the two main categories: information that are not under public domain and those that are.  Information that are not under public domain are considered secrets, as you can see on this slide.  Information that are under public domain are those considered public property and there is public knowledge of it.  Once a secret enters into the public domain, it is no longer a secret.</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6</a:t>
            </a:fld>
            <a:endParaRPr lang="en-US"/>
          </a:p>
        </p:txBody>
      </p:sp>
    </p:spTree>
    <p:extLst>
      <p:ext uri="{BB962C8B-B14F-4D97-AF65-F5344CB8AC3E}">
        <p14:creationId xmlns:p14="http://schemas.microsoft.com/office/powerpoint/2010/main" val="4189728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The first type of secrets</a:t>
            </a:r>
            <a:r>
              <a:rPr lang="en-SG" sz="1800" baseline="0" dirty="0"/>
              <a:t> are trade secrets and these can be technical secrets, such as software and hardware specifications, as well as business secrets, like a list of customers.  These secrets are considered confidential information and one can use this law to protect them.</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7</a:t>
            </a:fld>
            <a:endParaRPr lang="en-US"/>
          </a:p>
        </p:txBody>
      </p:sp>
    </p:spTree>
    <p:extLst>
      <p:ext uri="{BB962C8B-B14F-4D97-AF65-F5344CB8AC3E}">
        <p14:creationId xmlns:p14="http://schemas.microsoft.com/office/powerpoint/2010/main" val="995193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The second type of secrets</a:t>
            </a:r>
            <a:r>
              <a:rPr lang="en-SG" sz="1800" baseline="0" dirty="0"/>
              <a:t> are government secrets and these can be government policies, statistics, and military information.  These secrets are protected under a separate law called the Official Secrets Act.  Do note that we do not cover this law in this module.</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8</a:t>
            </a:fld>
            <a:endParaRPr lang="en-US"/>
          </a:p>
        </p:txBody>
      </p:sp>
    </p:spTree>
    <p:extLst>
      <p:ext uri="{BB962C8B-B14F-4D97-AF65-F5344CB8AC3E}">
        <p14:creationId xmlns:p14="http://schemas.microsoft.com/office/powerpoint/2010/main" val="55276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The third type of secrets are personal secrets, like your secret affair</a:t>
            </a:r>
            <a:r>
              <a:rPr lang="en-SG" sz="1800" baseline="0" dirty="0"/>
              <a:t> with your second girlfriend.  Although these information might be considered secret, one cannot make use of the common law of confidence to protect them.</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9</a:t>
            </a:fld>
            <a:endParaRPr lang="en-US"/>
          </a:p>
        </p:txBody>
      </p:sp>
    </p:spTree>
    <p:extLst>
      <p:ext uri="{BB962C8B-B14F-4D97-AF65-F5344CB8AC3E}">
        <p14:creationId xmlns:p14="http://schemas.microsoft.com/office/powerpoint/2010/main" val="1378351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800" dirty="0"/>
              <a:t>We</a:t>
            </a:r>
            <a:r>
              <a:rPr lang="en-SG" sz="1800" baseline="0" dirty="0"/>
              <a:t> will now move on to information that come under the public domain and the information is public property, public knowledge or common knowledge.  These types of information are not confidential as well as those that are previously released by the owners.</a:t>
            </a:r>
            <a:endParaRPr lang="en-SG" sz="1800" dirty="0"/>
          </a:p>
        </p:txBody>
      </p:sp>
      <p:sp>
        <p:nvSpPr>
          <p:cNvPr id="4" name="Slide Number Placeholder 3"/>
          <p:cNvSpPr>
            <a:spLocks noGrp="1"/>
          </p:cNvSpPr>
          <p:nvPr>
            <p:ph type="sldNum" sz="quarter" idx="10"/>
          </p:nvPr>
        </p:nvSpPr>
        <p:spPr/>
        <p:txBody>
          <a:bodyPr/>
          <a:lstStyle/>
          <a:p>
            <a:fld id="{F66BF836-707D-4BB1-BBDE-3136ACB99CF7}" type="slidenum">
              <a:rPr lang="en-US" smtClean="0"/>
              <a:pPr/>
              <a:t>10</a:t>
            </a:fld>
            <a:endParaRPr lang="en-US"/>
          </a:p>
        </p:txBody>
      </p:sp>
    </p:spTree>
    <p:extLst>
      <p:ext uri="{BB962C8B-B14F-4D97-AF65-F5344CB8AC3E}">
        <p14:creationId xmlns:p14="http://schemas.microsoft.com/office/powerpoint/2010/main" val="64778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7FA8061-A692-46F9-8DC8-623CD59C77C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677D17-71DD-4F45-948F-8D89CCFE1A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474D70-465A-4186-A088-D30DAF78A4F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4394F9-357B-4D01-8AC6-0B542C96749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0B1F7F-862C-41CD-BF0E-A659D317043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880A1E-4998-43FC-BA7A-3FC2640117C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04728A5-CD94-4A7B-9235-D8D7900F2FE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42629EC-CB00-402B-90CB-650EB2F6772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B66F810-7C52-4D60-989E-09E04B31797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1A2CD45-AE78-4C5F-821F-283731F3BCA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3D77192-79C4-496C-BE9E-CEE69D14653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5E0628-B700-4D5B-A510-FF7DAB14FEE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Z0DZBRPJrf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traitstimes.com/singapore/courts-crime/sia-pilot-who-shared-picture-of-dead-maid-on-whatsapp-is-found-guilty-of-os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tnp.sg/news/singapore/hdb-officer-charged-breaching-official-secrets-ac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ECDFA6-9759-4EF5-B2F8-6442DD0B1489}"/>
              </a:ext>
            </a:extLst>
          </p:cNvPr>
          <p:cNvSpPr>
            <a:spLocks noGrp="1"/>
          </p:cNvSpPr>
          <p:nvPr>
            <p:ph type="sldNum" sz="quarter" idx="12"/>
          </p:nvPr>
        </p:nvSpPr>
        <p:spPr/>
        <p:txBody>
          <a:bodyPr/>
          <a:lstStyle/>
          <a:p>
            <a:fld id="{9E4394F9-357B-4D01-8AC6-0B542C96749F}" type="slidenum">
              <a:rPr lang="en-US" smtClean="0"/>
              <a:pPr/>
              <a:t>1</a:t>
            </a:fld>
            <a:endParaRPr lang="en-US"/>
          </a:p>
        </p:txBody>
      </p:sp>
      <p:sp>
        <p:nvSpPr>
          <p:cNvPr id="7" name="Rectangle 6">
            <a:extLst>
              <a:ext uri="{FF2B5EF4-FFF2-40B4-BE49-F238E27FC236}">
                <a16:creationId xmlns:a16="http://schemas.microsoft.com/office/drawing/2014/main" id="{D8E91CD8-5D57-4D5D-9BC4-2DAA36C220C3}"/>
              </a:ext>
            </a:extLst>
          </p:cNvPr>
          <p:cNvSpPr txBox="1">
            <a:spLocks noChangeArrowheads="1"/>
          </p:cNvSpPr>
          <p:nvPr/>
        </p:nvSpPr>
        <p:spPr bwMode="auto">
          <a:xfrm>
            <a:off x="1828800" y="505835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br>
              <a:rPr lang="en-US" sz="3200" kern="0" dirty="0">
                <a:solidFill>
                  <a:srgbClr val="FF0000"/>
                </a:solidFill>
              </a:rPr>
            </a:br>
            <a:r>
              <a:rPr lang="en-US" b="1" kern="0" dirty="0">
                <a:solidFill>
                  <a:srgbClr val="FF0000"/>
                </a:solidFill>
                <a:effectLst>
                  <a:outerShdw blurRad="38100" dist="38100" dir="2700000" algn="tl">
                    <a:srgbClr val="C0C0C0"/>
                  </a:outerShdw>
                </a:effectLst>
              </a:rPr>
              <a:t>The Law of Confidence</a:t>
            </a:r>
            <a:endParaRPr lang="en-US" sz="3200" kern="0" dirty="0">
              <a:solidFill>
                <a:srgbClr val="FF0000"/>
              </a:solidFill>
            </a:endParaRPr>
          </a:p>
        </p:txBody>
      </p:sp>
      <p:sp>
        <p:nvSpPr>
          <p:cNvPr id="8" name="Rectangle 3">
            <a:extLst>
              <a:ext uri="{FF2B5EF4-FFF2-40B4-BE49-F238E27FC236}">
                <a16:creationId xmlns:a16="http://schemas.microsoft.com/office/drawing/2014/main" id="{192ED950-FEDC-4F75-A175-6A73E3A0410B}"/>
              </a:ext>
            </a:extLst>
          </p:cNvPr>
          <p:cNvSpPr txBox="1">
            <a:spLocks noChangeArrowheads="1"/>
          </p:cNvSpPr>
          <p:nvPr/>
        </p:nvSpPr>
        <p:spPr bwMode="auto">
          <a:xfrm>
            <a:off x="3048000" y="-51377"/>
            <a:ext cx="57150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r">
              <a:buNone/>
            </a:pPr>
            <a:r>
              <a:rPr lang="en-US" altLang="en-US" sz="3600" kern="0" dirty="0">
                <a:solidFill>
                  <a:srgbClr val="FF0000"/>
                </a:solidFill>
              </a:rPr>
              <a:t>CLI </a:t>
            </a:r>
          </a:p>
          <a:p>
            <a:pPr marL="0" indent="0" algn="r">
              <a:buNone/>
            </a:pPr>
            <a:r>
              <a:rPr lang="en-US" altLang="en-US" sz="3600" kern="0" dirty="0">
                <a:solidFill>
                  <a:srgbClr val="FF0000"/>
                </a:solidFill>
              </a:rPr>
              <a:t>Corporate Investigation Part 2</a:t>
            </a:r>
          </a:p>
        </p:txBody>
      </p:sp>
    </p:spTree>
    <p:extLst>
      <p:ext uri="{BB962C8B-B14F-4D97-AF65-F5344CB8AC3E}">
        <p14:creationId xmlns:p14="http://schemas.microsoft.com/office/powerpoint/2010/main" val="3805292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4000" b="1" dirty="0"/>
              <a:t>1. Information must be confidential (Public domain)</a:t>
            </a:r>
            <a:endParaRPr lang="en-US" sz="4000" dirty="0"/>
          </a:p>
        </p:txBody>
      </p:sp>
      <p:sp>
        <p:nvSpPr>
          <p:cNvPr id="24579" name="Rectangle 3"/>
          <p:cNvSpPr>
            <a:spLocks noGrp="1" noChangeArrowheads="1"/>
          </p:cNvSpPr>
          <p:nvPr>
            <p:ph idx="1"/>
          </p:nvPr>
        </p:nvSpPr>
        <p:spPr/>
        <p:txBody>
          <a:bodyPr/>
          <a:lstStyle/>
          <a:p>
            <a:pPr>
              <a:buFontTx/>
              <a:buNone/>
            </a:pPr>
            <a:r>
              <a:rPr lang="en-US" dirty="0"/>
              <a:t>• 	</a:t>
            </a:r>
            <a:r>
              <a:rPr lang="en-US" sz="3000" dirty="0"/>
              <a:t>Information that is:</a:t>
            </a:r>
          </a:p>
          <a:p>
            <a:pPr lvl="1"/>
            <a:r>
              <a:rPr lang="en-US" sz="2600" dirty="0"/>
              <a:t>Public property</a:t>
            </a:r>
          </a:p>
          <a:p>
            <a:pPr lvl="1"/>
            <a:r>
              <a:rPr lang="en-US" sz="2600" dirty="0"/>
              <a:t>Public knowledge (</a:t>
            </a:r>
            <a:r>
              <a:rPr lang="en-US" sz="2600" dirty="0" err="1"/>
              <a:t>eg</a:t>
            </a:r>
            <a:r>
              <a:rPr lang="en-US" sz="2600" dirty="0"/>
              <a:t>. there is an ATM at Dover MRT)</a:t>
            </a:r>
          </a:p>
          <a:p>
            <a:pPr lvl="1"/>
            <a:r>
              <a:rPr lang="en-US" sz="2600" dirty="0"/>
              <a:t>Common knowledge (</a:t>
            </a:r>
            <a:r>
              <a:rPr lang="en-US" sz="2600" dirty="0" err="1"/>
              <a:t>eg</a:t>
            </a:r>
            <a:r>
              <a:rPr lang="en-US" sz="2600" dirty="0"/>
              <a:t>. location of Dover MRT)</a:t>
            </a:r>
          </a:p>
          <a:p>
            <a:r>
              <a:rPr lang="en-US" sz="3000" dirty="0"/>
              <a:t>Information made freely available to public by owner is not confidential information</a:t>
            </a:r>
          </a:p>
          <a:p>
            <a:pPr lvl="1"/>
            <a:r>
              <a:rPr lang="en-US" sz="2600" dirty="0" err="1"/>
              <a:t>Mustad</a:t>
            </a:r>
            <a:r>
              <a:rPr lang="en-US" sz="2600" dirty="0"/>
              <a:t> v. </a:t>
            </a:r>
            <a:r>
              <a:rPr lang="en-US" sz="2600" dirty="0" err="1"/>
              <a:t>Allocock</a:t>
            </a:r>
            <a:r>
              <a:rPr lang="en-US" sz="2600" dirty="0"/>
              <a:t>: publishing a patent specification means confidential information has been disclosed to the world</a:t>
            </a:r>
          </a:p>
          <a:p>
            <a:pPr lvl="2"/>
            <a:r>
              <a:rPr lang="en-US" sz="2200" dirty="0" err="1"/>
              <a:t>Eg</a:t>
            </a:r>
            <a:r>
              <a:rPr lang="en-US" sz="2200" dirty="0"/>
              <a:t>. Mobile phone number</a:t>
            </a:r>
          </a:p>
        </p:txBody>
      </p:sp>
      <p:sp>
        <p:nvSpPr>
          <p:cNvPr id="6" name="Slide Number Placeholder 5"/>
          <p:cNvSpPr>
            <a:spLocks noGrp="1"/>
          </p:cNvSpPr>
          <p:nvPr>
            <p:ph type="sldNum" sz="quarter" idx="12"/>
          </p:nvPr>
        </p:nvSpPr>
        <p:spPr/>
        <p:txBody>
          <a:bodyPr/>
          <a:lstStyle/>
          <a:p>
            <a:fld id="{73315DCE-2D89-49C7-96E1-2A0FEBCC0D83}" type="slidenum">
              <a:rPr lang="en-US"/>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b="1" dirty="0"/>
              <a:t>2. Obligation of confidence</a:t>
            </a:r>
          </a:p>
        </p:txBody>
      </p:sp>
      <p:sp>
        <p:nvSpPr>
          <p:cNvPr id="28675" name="Rectangle 3"/>
          <p:cNvSpPr>
            <a:spLocks noGrp="1" noChangeArrowheads="1"/>
          </p:cNvSpPr>
          <p:nvPr>
            <p:ph idx="1"/>
          </p:nvPr>
        </p:nvSpPr>
        <p:spPr>
          <a:xfrm>
            <a:off x="432486" y="1295400"/>
            <a:ext cx="8229600" cy="4525963"/>
          </a:xfrm>
        </p:spPr>
        <p:txBody>
          <a:bodyPr/>
          <a:lstStyle/>
          <a:p>
            <a:r>
              <a:rPr lang="en-SG" sz="2800" dirty="0"/>
              <a:t>Confidential information was imparted in circumstances importing an obligation of confidence between the confider and the confidant</a:t>
            </a:r>
          </a:p>
          <a:p>
            <a:pPr marL="625475" lvl="2" indent="-271463">
              <a:buNone/>
            </a:pPr>
            <a:r>
              <a:rPr lang="en-US" dirty="0"/>
              <a:t>– </a:t>
            </a:r>
            <a:r>
              <a:rPr lang="en-SG" sz="2200" dirty="0"/>
              <a:t>Once a person realise that information was given in confidence, then it is sufficient to impose upon him the equitable obligation of confidence</a:t>
            </a:r>
          </a:p>
          <a:p>
            <a:r>
              <a:rPr lang="en-US" sz="2800" dirty="0"/>
              <a:t>Obligation of confidence will also be imposed when confidential info is disclosed for a LIMITED purpose, e.g. </a:t>
            </a:r>
          </a:p>
          <a:p>
            <a:pPr marL="1265238" lvl="2" indent="-911225">
              <a:buFontTx/>
              <a:buNone/>
            </a:pPr>
            <a:r>
              <a:rPr lang="en-US" sz="2200" dirty="0"/>
              <a:t>– consultant programmer </a:t>
            </a:r>
          </a:p>
          <a:p>
            <a:pPr marL="1265238" lvl="2" indent="-911225">
              <a:buFontTx/>
              <a:buNone/>
            </a:pPr>
            <a:r>
              <a:rPr lang="en-US" sz="2200" dirty="0"/>
              <a:t>– under duty to use info for limited/specific purpose </a:t>
            </a:r>
          </a:p>
          <a:p>
            <a:endParaRPr lang="en-US" dirty="0"/>
          </a:p>
          <a:p>
            <a:endParaRPr lang="en-US" dirty="0"/>
          </a:p>
        </p:txBody>
      </p:sp>
      <p:sp>
        <p:nvSpPr>
          <p:cNvPr id="6" name="Slide Number Placeholder 5"/>
          <p:cNvSpPr>
            <a:spLocks noGrp="1"/>
          </p:cNvSpPr>
          <p:nvPr>
            <p:ph type="sldNum" sz="quarter" idx="12"/>
          </p:nvPr>
        </p:nvSpPr>
        <p:spPr/>
        <p:txBody>
          <a:bodyPr/>
          <a:lstStyle/>
          <a:p>
            <a:fld id="{AB7D5656-9DCE-498A-92F1-F7B72FFEE8AD}" type="slidenum">
              <a:rPr lang="en-US"/>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dirty="0"/>
              <a:t>2. Obligation of confidence</a:t>
            </a:r>
            <a:endParaRPr lang="en-US" dirty="0"/>
          </a:p>
        </p:txBody>
      </p:sp>
      <p:sp>
        <p:nvSpPr>
          <p:cNvPr id="29699" name="Rectangle 3"/>
          <p:cNvSpPr>
            <a:spLocks noGrp="1" noChangeArrowheads="1"/>
          </p:cNvSpPr>
          <p:nvPr>
            <p:ph idx="1"/>
          </p:nvPr>
        </p:nvSpPr>
        <p:spPr/>
        <p:txBody>
          <a:bodyPr/>
          <a:lstStyle/>
          <a:p>
            <a:pPr>
              <a:buFontTx/>
              <a:buNone/>
            </a:pPr>
            <a:r>
              <a:rPr lang="en-US" sz="3000" dirty="0"/>
              <a:t>• Obligation is also imposed in: </a:t>
            </a:r>
          </a:p>
          <a:p>
            <a:pPr marL="801688" lvl="2" indent="-447675">
              <a:buFontTx/>
              <a:buNone/>
              <a:tabLst>
                <a:tab pos="801688" algn="l"/>
              </a:tabLst>
            </a:pPr>
            <a:r>
              <a:rPr lang="en-US" dirty="0"/>
              <a:t>a) Express contract (express term) </a:t>
            </a:r>
          </a:p>
          <a:p>
            <a:pPr marL="801688" lvl="2" indent="-447675">
              <a:buFontTx/>
              <a:buNone/>
              <a:tabLst>
                <a:tab pos="801688" algn="l"/>
              </a:tabLst>
            </a:pPr>
            <a:r>
              <a:rPr lang="en-US" dirty="0"/>
              <a:t>b) Employer/employee relationships (Obligation owed by employees) </a:t>
            </a:r>
          </a:p>
          <a:p>
            <a:pPr marL="801688" lvl="2" indent="-447675">
              <a:buFontTx/>
              <a:buNone/>
              <a:tabLst>
                <a:tab pos="801688" algn="l"/>
              </a:tabLst>
            </a:pPr>
            <a:r>
              <a:rPr lang="en-US" dirty="0"/>
              <a:t>c) Relationships with Independent contractors </a:t>
            </a:r>
          </a:p>
          <a:p>
            <a:pPr marL="801688" lvl="2" indent="-447675">
              <a:buFontTx/>
              <a:buNone/>
              <a:tabLst>
                <a:tab pos="801688" algn="l"/>
              </a:tabLst>
            </a:pPr>
            <a:r>
              <a:rPr lang="en-US" dirty="0"/>
              <a:t>d) Professional relationships </a:t>
            </a:r>
          </a:p>
          <a:p>
            <a:endParaRPr lang="en-SG" sz="2400" dirty="0"/>
          </a:p>
          <a:p>
            <a:r>
              <a:rPr lang="en-SG" sz="2400" i="1" dirty="0"/>
              <a:t>Note</a:t>
            </a:r>
            <a:r>
              <a:rPr lang="en-SG" sz="2400" dirty="0"/>
              <a:t>: obligation of confidence is not dependent upon the existence of any contractual relationship or contractual terms</a:t>
            </a:r>
            <a:r>
              <a:rPr lang="en-US" sz="2400" dirty="0"/>
              <a:t>; obligation can arise out of equity (being fair)</a:t>
            </a:r>
          </a:p>
          <a:p>
            <a:endParaRPr lang="en-US" dirty="0"/>
          </a:p>
        </p:txBody>
      </p:sp>
      <p:sp>
        <p:nvSpPr>
          <p:cNvPr id="6" name="Slide Number Placeholder 5"/>
          <p:cNvSpPr>
            <a:spLocks noGrp="1"/>
          </p:cNvSpPr>
          <p:nvPr>
            <p:ph type="sldNum" sz="quarter" idx="12"/>
          </p:nvPr>
        </p:nvSpPr>
        <p:spPr/>
        <p:txBody>
          <a:bodyPr/>
          <a:lstStyle/>
          <a:p>
            <a:fld id="{D52AAEF5-F2BD-4741-B57B-748AA444BBD2}" type="slidenum">
              <a:rPr lang="en-US"/>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b="1" dirty="0"/>
              <a:t>3. </a:t>
            </a:r>
            <a:r>
              <a:rPr lang="en-US" b="1" dirty="0" err="1"/>
              <a:t>Unauthorised</a:t>
            </a:r>
            <a:r>
              <a:rPr lang="en-US" b="1" dirty="0"/>
              <a:t> Use</a:t>
            </a:r>
          </a:p>
        </p:txBody>
      </p:sp>
      <p:sp>
        <p:nvSpPr>
          <p:cNvPr id="41987" name="Rectangle 3"/>
          <p:cNvSpPr>
            <a:spLocks noGrp="1" noChangeArrowheads="1"/>
          </p:cNvSpPr>
          <p:nvPr>
            <p:ph idx="1"/>
          </p:nvPr>
        </p:nvSpPr>
        <p:spPr>
          <a:xfrm>
            <a:off x="457200" y="1600200"/>
            <a:ext cx="5181600" cy="4525963"/>
          </a:xfrm>
        </p:spPr>
        <p:txBody>
          <a:bodyPr/>
          <a:lstStyle/>
          <a:p>
            <a:pPr>
              <a:buFontTx/>
              <a:buNone/>
            </a:pPr>
            <a:r>
              <a:rPr lang="en-US" sz="2800" dirty="0"/>
              <a:t>• Plaintiff must prove defendant made </a:t>
            </a:r>
            <a:r>
              <a:rPr lang="en-US" sz="2800" dirty="0" err="1"/>
              <a:t>unauthorised</a:t>
            </a:r>
            <a:r>
              <a:rPr lang="en-US" sz="2800" dirty="0"/>
              <a:t> use of information: </a:t>
            </a:r>
          </a:p>
          <a:p>
            <a:pPr marL="914400" lvl="1" indent="-457200">
              <a:buFontTx/>
              <a:buNone/>
            </a:pPr>
            <a:r>
              <a:rPr lang="en-US" sz="2400" dirty="0"/>
              <a:t>a) Confidential info came from plaintiff</a:t>
            </a:r>
          </a:p>
          <a:p>
            <a:pPr marL="914400" lvl="1" indent="-457200">
              <a:buFontTx/>
              <a:buNone/>
            </a:pPr>
            <a:r>
              <a:rPr lang="en-US" sz="2400" dirty="0"/>
              <a:t>b) Disclosure or use was inconsistent with the limited purpose for which the information was given </a:t>
            </a:r>
          </a:p>
          <a:p>
            <a:pPr marL="914400" lvl="1" indent="-457200">
              <a:buFontTx/>
              <a:buNone/>
            </a:pPr>
            <a:r>
              <a:rPr lang="en-US" sz="2400" dirty="0"/>
              <a:t>c) Use of the confidential information without the plaintiff’s consent </a:t>
            </a:r>
          </a:p>
          <a:p>
            <a:endParaRPr lang="en-US" sz="2800" dirty="0"/>
          </a:p>
          <a:p>
            <a:endParaRPr lang="en-US" sz="2800" dirty="0"/>
          </a:p>
        </p:txBody>
      </p:sp>
      <p:sp>
        <p:nvSpPr>
          <p:cNvPr id="6" name="Slide Number Placeholder 5"/>
          <p:cNvSpPr>
            <a:spLocks noGrp="1"/>
          </p:cNvSpPr>
          <p:nvPr>
            <p:ph type="sldNum" sz="quarter" idx="12"/>
          </p:nvPr>
        </p:nvSpPr>
        <p:spPr/>
        <p:txBody>
          <a:bodyPr/>
          <a:lstStyle/>
          <a:p>
            <a:fld id="{BC4ECFDA-9273-4244-8FA1-9C5726FC7C6F}"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dirty="0"/>
              <a:t>LIABILITY</a:t>
            </a:r>
          </a:p>
        </p:txBody>
      </p:sp>
      <p:sp>
        <p:nvSpPr>
          <p:cNvPr id="43011" name="Rectangle 3"/>
          <p:cNvSpPr>
            <a:spLocks noGrp="1" noChangeArrowheads="1"/>
          </p:cNvSpPr>
          <p:nvPr>
            <p:ph idx="1"/>
          </p:nvPr>
        </p:nvSpPr>
        <p:spPr/>
        <p:txBody>
          <a:bodyPr/>
          <a:lstStyle/>
          <a:p>
            <a:pPr>
              <a:buFontTx/>
              <a:buNone/>
            </a:pPr>
            <a:r>
              <a:rPr lang="en-US" dirty="0"/>
              <a:t>• Civil liability</a:t>
            </a:r>
          </a:p>
          <a:p>
            <a:pPr marL="1258888" lvl="3" indent="-363538"/>
            <a:r>
              <a:rPr lang="en-US" sz="2400" dirty="0"/>
              <a:t>Injunction</a:t>
            </a:r>
          </a:p>
          <a:p>
            <a:pPr marL="1258888" lvl="3" indent="-363538"/>
            <a:r>
              <a:rPr lang="en-US" sz="2400" dirty="0"/>
              <a:t>Damages / accounts for profits</a:t>
            </a:r>
          </a:p>
          <a:p>
            <a:pPr lvl="3"/>
            <a:endParaRPr lang="en-US" sz="2400" dirty="0"/>
          </a:p>
          <a:p>
            <a:pPr>
              <a:buFontTx/>
              <a:buNone/>
            </a:pPr>
            <a:r>
              <a:rPr lang="en-US" dirty="0"/>
              <a:t>• Criminal liability </a:t>
            </a:r>
          </a:p>
          <a:p>
            <a:pPr marL="1258888" lvl="2" indent="-363538">
              <a:buFontTx/>
              <a:buNone/>
              <a:tabLst>
                <a:tab pos="1258888" algn="l"/>
              </a:tabLst>
            </a:pPr>
            <a:r>
              <a:rPr lang="en-US" dirty="0"/>
              <a:t>– 	E.g. Official Secrets Act</a:t>
            </a:r>
          </a:p>
          <a:p>
            <a:pPr marL="1258888" indent="-363538" eaLnBrk="0" hangingPunct="0">
              <a:spcBef>
                <a:spcPct val="0"/>
              </a:spcBef>
              <a:buFontTx/>
              <a:buNone/>
              <a:tabLst>
                <a:tab pos="1258888" algn="l"/>
              </a:tabLst>
            </a:pPr>
            <a:r>
              <a:rPr lang="en-US" sz="2800" dirty="0"/>
              <a:t>	</a:t>
            </a:r>
            <a:r>
              <a:rPr lang="en-US" sz="2400" dirty="0"/>
              <a:t>(1) A person who is guilty of an offence under this Act by reason of Section 3 (spying) shall be liable on 	conviction to a fine not exceeding $20,000 and to imprisonment for a term not exceeding 14 years.</a:t>
            </a:r>
            <a:r>
              <a:rPr lang="en-US" sz="2800" dirty="0"/>
              <a:t> </a:t>
            </a:r>
          </a:p>
          <a:p>
            <a:pPr lvl="2">
              <a:buFontTx/>
              <a:buNone/>
            </a:pPr>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876BDEB4-9165-4CD9-B2F0-64B6AAB1A7BF}" type="slidenum">
              <a:rPr lang="en-US"/>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 closing…</a:t>
            </a:r>
          </a:p>
        </p:txBody>
      </p:sp>
      <p:sp>
        <p:nvSpPr>
          <p:cNvPr id="3" name="Content Placeholder 2"/>
          <p:cNvSpPr>
            <a:spLocks noGrp="1"/>
          </p:cNvSpPr>
          <p:nvPr>
            <p:ph idx="1"/>
          </p:nvPr>
        </p:nvSpPr>
        <p:spPr/>
        <p:txBody>
          <a:bodyPr/>
          <a:lstStyle/>
          <a:p>
            <a:r>
              <a:rPr lang="en-SG" dirty="0"/>
              <a:t>Discuss the elements in the law of confidence</a:t>
            </a:r>
          </a:p>
          <a:p>
            <a:pPr lvl="1"/>
            <a:r>
              <a:rPr lang="en-SG" dirty="0"/>
              <a:t>Information must be confidential</a:t>
            </a:r>
          </a:p>
          <a:p>
            <a:pPr lvl="1"/>
            <a:r>
              <a:rPr lang="en-SG" dirty="0"/>
              <a:t>Must be imparted in circumstance importing an obligation of confidence</a:t>
            </a:r>
          </a:p>
          <a:p>
            <a:pPr lvl="1"/>
            <a:r>
              <a:rPr lang="en-SG" dirty="0"/>
              <a:t>Unauthorised use</a:t>
            </a:r>
          </a:p>
          <a:p>
            <a:r>
              <a:rPr lang="en-SG" dirty="0"/>
              <a:t>Liabilities</a:t>
            </a:r>
          </a:p>
        </p:txBody>
      </p:sp>
      <p:sp>
        <p:nvSpPr>
          <p:cNvPr id="4" name="Slide Number Placeholder 3"/>
          <p:cNvSpPr>
            <a:spLocks noGrp="1"/>
          </p:cNvSpPr>
          <p:nvPr>
            <p:ph type="sldNum" sz="quarter" idx="12"/>
          </p:nvPr>
        </p:nvSpPr>
        <p:spPr/>
        <p:txBody>
          <a:bodyPr/>
          <a:lstStyle/>
          <a:p>
            <a:fld id="{9E4394F9-357B-4D01-8AC6-0B542C96749F}" type="slidenum">
              <a:rPr lang="en-US" smtClean="0"/>
              <a:pPr/>
              <a:t>15</a:t>
            </a:fld>
            <a:endParaRPr lang="en-US"/>
          </a:p>
        </p:txBody>
      </p:sp>
    </p:spTree>
    <p:extLst>
      <p:ext uri="{BB962C8B-B14F-4D97-AF65-F5344CB8AC3E}">
        <p14:creationId xmlns:p14="http://schemas.microsoft.com/office/powerpoint/2010/main" val="243388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ChangeArrowheads="1"/>
          </p:cNvSpPr>
          <p:nvPr/>
        </p:nvSpPr>
        <p:spPr bwMode="auto">
          <a:xfrm>
            <a:off x="228600" y="699492"/>
            <a:ext cx="8458200" cy="6463308"/>
          </a:xfrm>
          <a:prstGeom prst="rect">
            <a:avLst/>
          </a:prstGeom>
          <a:noFill/>
          <a:ln w="9525">
            <a:noFill/>
            <a:miter lim="800000"/>
            <a:headEnd/>
            <a:tailEnd/>
          </a:ln>
          <a:effectLst/>
        </p:spPr>
        <p:txBody>
          <a:bodyPr wrap="square">
            <a:spAutoFit/>
          </a:bodyPr>
          <a:lstStyle/>
          <a:p>
            <a:pPr algn="just"/>
            <a:r>
              <a:rPr lang="en-US" sz="1800" dirty="0"/>
              <a:t>The appellant was a lawyer. He was charged with receiving information on the current addresses of persons from one Ganesan, who was a CID officer, contrary to s 5(2) of the Official Secrets Act (Cap 213) (`the Act`). The appellant then communicated the addresses and the dates of changes of addresses to PW1, another lawyer, who needed them to serve processes on these persons. He was also charged for this under s 5(1)(c)(</a:t>
            </a:r>
            <a:r>
              <a:rPr lang="en-US" sz="1800" dirty="0" err="1"/>
              <a:t>i</a:t>
            </a:r>
            <a:r>
              <a:rPr lang="en-US" sz="1800" dirty="0"/>
              <a:t>) of the Act. </a:t>
            </a:r>
          </a:p>
          <a:p>
            <a:pPr algn="just" eaLnBrk="0" hangingPunct="0"/>
            <a:r>
              <a:rPr lang="en-US" sz="1800" dirty="0"/>
              <a:t>The prosecution`s case was that these addresses came from the CID on-line system and that they were secret official information. Ganesan, who was tried jointly with the appellant on charges of communicating the addresses to the appellant or alternatively abetting the appellant to receive the addresses, called DW4 to give evidence. DW4 testified that the addresses came from one Sheila of </a:t>
            </a:r>
            <a:r>
              <a:rPr lang="en-US" sz="1800" dirty="0" err="1"/>
              <a:t>Creditnet</a:t>
            </a:r>
            <a:r>
              <a:rPr lang="en-US" sz="1800" dirty="0"/>
              <a:t>, a company which provided search services. The prosecution was allowed to call PW12, the managing director of </a:t>
            </a:r>
            <a:r>
              <a:rPr lang="en-US" sz="1800" dirty="0" err="1"/>
              <a:t>Creditnet</a:t>
            </a:r>
            <a:r>
              <a:rPr lang="en-US" sz="1800" dirty="0"/>
              <a:t>, to give rebuttal evidence that the addresses could not have come from </a:t>
            </a:r>
            <a:r>
              <a:rPr lang="en-US" sz="1800" dirty="0" err="1"/>
              <a:t>Creditnet</a:t>
            </a:r>
            <a:r>
              <a:rPr lang="en-US" sz="1800" dirty="0"/>
              <a:t> because </a:t>
            </a:r>
            <a:r>
              <a:rPr lang="en-US" sz="1800" dirty="0" err="1"/>
              <a:t>Creditnet</a:t>
            </a:r>
            <a:r>
              <a:rPr lang="en-US" sz="1800" dirty="0"/>
              <a:t> did not have them. The investigating officer, PW10, had interviewed Sheila and PW12. DW4 had also complained that PW10 did not record down his statements regarding </a:t>
            </a:r>
            <a:r>
              <a:rPr lang="en-US" sz="1800" dirty="0" err="1"/>
              <a:t>Creditnet</a:t>
            </a:r>
            <a:r>
              <a:rPr lang="en-US" sz="1800" dirty="0"/>
              <a:t>. The prosecution relied on a confession by Ganesan that the addresses came from the on-line system. The appellant`s </a:t>
            </a:r>
            <a:r>
              <a:rPr lang="en-US" sz="1800" dirty="0" err="1"/>
              <a:t>defence</a:t>
            </a:r>
            <a:r>
              <a:rPr lang="en-US" sz="1800" dirty="0"/>
              <a:t> was that he did not know that the addresses came from the on-line system, that the addresses were not official secrets and that he had no reasonable ground to believe that they were communicated to him in contravention of the Act. The appellant was convicted and he appealed.</a:t>
            </a:r>
          </a:p>
          <a:p>
            <a:pPr algn="just" eaLnBrk="0" hangingPunct="0"/>
            <a:endParaRPr lang="en-US" sz="1800" dirty="0"/>
          </a:p>
        </p:txBody>
      </p:sp>
      <p:sp>
        <p:nvSpPr>
          <p:cNvPr id="6" name="TextBox 5">
            <a:extLst>
              <a:ext uri="{FF2B5EF4-FFF2-40B4-BE49-F238E27FC236}">
                <a16:creationId xmlns:a16="http://schemas.microsoft.com/office/drawing/2014/main" id="{31E4DADA-D33F-48D3-B66E-A7B8F9591FEB}"/>
              </a:ext>
            </a:extLst>
          </p:cNvPr>
          <p:cNvSpPr txBox="1"/>
          <p:nvPr/>
        </p:nvSpPr>
        <p:spPr>
          <a:xfrm>
            <a:off x="2971800" y="-30892"/>
            <a:ext cx="3962400" cy="830997"/>
          </a:xfrm>
          <a:prstGeom prst="rect">
            <a:avLst/>
          </a:prstGeom>
          <a:noFill/>
        </p:spPr>
        <p:txBody>
          <a:bodyPr wrap="square" rtlCol="0">
            <a:spAutoFit/>
          </a:bodyPr>
          <a:lstStyle/>
          <a:p>
            <a:r>
              <a:rPr lang="en-US" sz="4800" dirty="0"/>
              <a:t>Illustration</a:t>
            </a:r>
            <a:endParaRPr lang="en-SG"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Learning Objectives</a:t>
            </a:r>
            <a:endParaRPr lang="en-SG" dirty="0"/>
          </a:p>
        </p:txBody>
      </p:sp>
      <p:sp>
        <p:nvSpPr>
          <p:cNvPr id="3" name="Content Placeholder 2"/>
          <p:cNvSpPr>
            <a:spLocks noGrp="1"/>
          </p:cNvSpPr>
          <p:nvPr>
            <p:ph idx="1"/>
          </p:nvPr>
        </p:nvSpPr>
        <p:spPr/>
        <p:txBody>
          <a:bodyPr/>
          <a:lstStyle/>
          <a:p>
            <a:r>
              <a:rPr lang="en-SG"/>
              <a:t>Discuss the elements under the law of confidence</a:t>
            </a:r>
          </a:p>
          <a:p>
            <a:pPr lvl="1"/>
            <a:r>
              <a:rPr lang="en-SG"/>
              <a:t>Information must be confidential</a:t>
            </a:r>
          </a:p>
          <a:p>
            <a:pPr lvl="1"/>
            <a:r>
              <a:rPr lang="en-SG"/>
              <a:t>Must be imparted in circumstance importing an obligation of confidence</a:t>
            </a:r>
          </a:p>
          <a:p>
            <a:pPr lvl="1"/>
            <a:r>
              <a:rPr lang="en-SG"/>
              <a:t>Unauthorised use</a:t>
            </a:r>
          </a:p>
          <a:p>
            <a:r>
              <a:rPr lang="en-SG"/>
              <a:t>Liabilities</a:t>
            </a:r>
            <a:endParaRPr lang="en-SG" dirty="0"/>
          </a:p>
        </p:txBody>
      </p:sp>
      <p:sp>
        <p:nvSpPr>
          <p:cNvPr id="4" name="Slide Number Placeholder 3"/>
          <p:cNvSpPr>
            <a:spLocks noGrp="1"/>
          </p:cNvSpPr>
          <p:nvPr>
            <p:ph type="sldNum" sz="quarter" idx="12"/>
          </p:nvPr>
        </p:nvSpPr>
        <p:spPr/>
        <p:txBody>
          <a:bodyPr/>
          <a:lstStyle/>
          <a:p>
            <a:fld id="{9E4394F9-357B-4D01-8AC6-0B542C96749F}" type="slidenum">
              <a:rPr lang="en-US" smtClean="0"/>
              <a:pPr/>
              <a:t>3</a:t>
            </a:fld>
            <a:endParaRPr lang="en-US"/>
          </a:p>
        </p:txBody>
      </p:sp>
    </p:spTree>
    <p:extLst>
      <p:ext uri="{BB962C8B-B14F-4D97-AF65-F5344CB8AC3E}">
        <p14:creationId xmlns:p14="http://schemas.microsoft.com/office/powerpoint/2010/main" val="127814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17638"/>
            <a:ext cx="8229600" cy="4525963"/>
          </a:xfrm>
        </p:spPr>
        <p:txBody>
          <a:bodyPr/>
          <a:lstStyle/>
          <a:p>
            <a:r>
              <a:rPr lang="en-SG"/>
              <a:t>The law protects a wide range of confidential information</a:t>
            </a:r>
          </a:p>
          <a:p>
            <a:r>
              <a:rPr lang="en-SG"/>
              <a:t>Confidential information can be </a:t>
            </a:r>
            <a:r>
              <a:rPr lang="en-SG" b="1">
                <a:solidFill>
                  <a:srgbClr val="0070C0"/>
                </a:solidFill>
              </a:rPr>
              <a:t>commercial</a:t>
            </a:r>
            <a:r>
              <a:rPr lang="en-SG">
                <a:solidFill>
                  <a:srgbClr val="0070C0"/>
                </a:solidFill>
              </a:rPr>
              <a:t> </a:t>
            </a:r>
            <a:r>
              <a:rPr lang="en-SG"/>
              <a:t>and </a:t>
            </a:r>
            <a:r>
              <a:rPr lang="en-SG" b="1">
                <a:solidFill>
                  <a:srgbClr val="0070C0"/>
                </a:solidFill>
              </a:rPr>
              <a:t>technical/industrial secrets</a:t>
            </a:r>
            <a:r>
              <a:rPr lang="en-SG"/>
              <a:t>, </a:t>
            </a:r>
            <a:r>
              <a:rPr lang="en-SG" i="1"/>
              <a:t>government secrets</a:t>
            </a:r>
            <a:r>
              <a:rPr lang="en-SG"/>
              <a:t> and </a:t>
            </a:r>
            <a:r>
              <a:rPr lang="en-SG" i="1"/>
              <a:t>personal secrets</a:t>
            </a:r>
          </a:p>
          <a:p>
            <a:r>
              <a:rPr lang="en-SG"/>
              <a:t>Based on English common law (not codified)</a:t>
            </a:r>
            <a:endParaRPr lang="en-SG" dirty="0"/>
          </a:p>
        </p:txBody>
      </p:sp>
      <p:sp>
        <p:nvSpPr>
          <p:cNvPr id="4" name="Slide Number Placeholder 3"/>
          <p:cNvSpPr>
            <a:spLocks noGrp="1"/>
          </p:cNvSpPr>
          <p:nvPr>
            <p:ph type="sldNum" sz="quarter" idx="12"/>
          </p:nvPr>
        </p:nvSpPr>
        <p:spPr/>
        <p:txBody>
          <a:bodyPr/>
          <a:lstStyle/>
          <a:p>
            <a:fld id="{9E4394F9-357B-4D01-8AC6-0B542C96749F}" type="slidenum">
              <a:rPr lang="en-US" smtClean="0"/>
              <a:pPr/>
              <a:t>4</a:t>
            </a:fld>
            <a:endParaRPr lang="en-US"/>
          </a:p>
        </p:txBody>
      </p:sp>
      <p:sp>
        <p:nvSpPr>
          <p:cNvPr id="5" name="Title 4">
            <a:extLst>
              <a:ext uri="{FF2B5EF4-FFF2-40B4-BE49-F238E27FC236}">
                <a16:creationId xmlns:a16="http://schemas.microsoft.com/office/drawing/2014/main" id="{1B434AA2-F5B9-4C9F-A766-2D9898571CC9}"/>
              </a:ext>
            </a:extLst>
          </p:cNvPr>
          <p:cNvSpPr>
            <a:spLocks noGrp="1"/>
          </p:cNvSpPr>
          <p:nvPr>
            <p:ph type="title"/>
          </p:nvPr>
        </p:nvSpPr>
        <p:spPr/>
        <p:txBody>
          <a:bodyPr/>
          <a:lstStyle/>
          <a:p>
            <a:r>
              <a:rPr lang="en-US"/>
              <a:t>Law Of Confidence</a:t>
            </a:r>
            <a:endParaRPr lang="en-SG" dirty="0"/>
          </a:p>
        </p:txBody>
      </p:sp>
    </p:spTree>
    <p:extLst>
      <p:ext uri="{BB962C8B-B14F-4D97-AF65-F5344CB8AC3E}">
        <p14:creationId xmlns:p14="http://schemas.microsoft.com/office/powerpoint/2010/main" val="254094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161924"/>
            <a:ext cx="8229600" cy="1143000"/>
          </a:xfrm>
        </p:spPr>
        <p:txBody>
          <a:bodyPr/>
          <a:lstStyle/>
          <a:p>
            <a:r>
              <a:rPr lang="en-US" sz="4000" b="1" dirty="0"/>
              <a:t>Law of Confidence</a:t>
            </a:r>
          </a:p>
        </p:txBody>
      </p:sp>
      <p:sp>
        <p:nvSpPr>
          <p:cNvPr id="18435" name="Rectangle 3"/>
          <p:cNvSpPr>
            <a:spLocks noGrp="1" noChangeArrowheads="1"/>
          </p:cNvSpPr>
          <p:nvPr>
            <p:ph idx="1"/>
          </p:nvPr>
        </p:nvSpPr>
        <p:spPr>
          <a:xfrm>
            <a:off x="457200" y="846138"/>
            <a:ext cx="8229600" cy="4525963"/>
          </a:xfrm>
        </p:spPr>
        <p:txBody>
          <a:bodyPr/>
          <a:lstStyle/>
          <a:p>
            <a:pPr marL="457200" indent="-457200">
              <a:buFontTx/>
              <a:buNone/>
            </a:pPr>
            <a:r>
              <a:rPr lang="en-US" sz="3600" dirty="0"/>
              <a:t>Elements:</a:t>
            </a:r>
          </a:p>
          <a:p>
            <a:pPr marL="742950" indent="-742950">
              <a:buFont typeface="+mj-lt"/>
              <a:buAutoNum type="arabicPeriod"/>
            </a:pPr>
            <a:r>
              <a:rPr lang="en-US" sz="3600" dirty="0"/>
              <a:t>Information must be confidential </a:t>
            </a:r>
          </a:p>
          <a:p>
            <a:pPr marL="742950" indent="-742950">
              <a:buFont typeface="+mj-lt"/>
              <a:buAutoNum type="arabicPeriod"/>
            </a:pPr>
            <a:r>
              <a:rPr lang="en-US" sz="3600" dirty="0"/>
              <a:t>Must be imparted in circumstances importing an obligation of confidence </a:t>
            </a:r>
          </a:p>
          <a:p>
            <a:pPr marL="742950" indent="-742950">
              <a:buFont typeface="+mj-lt"/>
              <a:buAutoNum type="arabicPeriod"/>
            </a:pPr>
            <a:r>
              <a:rPr lang="en-US" sz="3600" dirty="0" err="1"/>
              <a:t>Unauthorised</a:t>
            </a:r>
            <a:r>
              <a:rPr lang="en-US" sz="3600" dirty="0"/>
              <a:t> use of the information </a:t>
            </a:r>
          </a:p>
          <a:p>
            <a:pPr marL="0" indent="0">
              <a:buNone/>
            </a:pPr>
            <a:endParaRPr lang="en-US" sz="3600" dirty="0"/>
          </a:p>
          <a:p>
            <a:pPr marL="457200" indent="-457200"/>
            <a:endParaRPr lang="en-US" dirty="0"/>
          </a:p>
        </p:txBody>
      </p:sp>
      <p:sp>
        <p:nvSpPr>
          <p:cNvPr id="6" name="Slide Number Placeholder 5"/>
          <p:cNvSpPr>
            <a:spLocks noGrp="1"/>
          </p:cNvSpPr>
          <p:nvPr>
            <p:ph type="sldNum" sz="quarter" idx="12"/>
          </p:nvPr>
        </p:nvSpPr>
        <p:spPr/>
        <p:txBody>
          <a:bodyPr/>
          <a:lstStyle/>
          <a:p>
            <a:fld id="{F8EAF1FD-FF6E-4336-913F-A74E16D2627F}"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160337"/>
            <a:ext cx="8229600" cy="1143000"/>
          </a:xfrm>
        </p:spPr>
        <p:txBody>
          <a:bodyPr/>
          <a:lstStyle/>
          <a:p>
            <a:r>
              <a:rPr lang="en-US" sz="4000" b="1" dirty="0"/>
              <a:t>1. Information must be confidential </a:t>
            </a:r>
            <a:endParaRPr lang="en-US" sz="4000" dirty="0"/>
          </a:p>
        </p:txBody>
      </p:sp>
      <p:sp>
        <p:nvSpPr>
          <p:cNvPr id="19459" name="Rectangle 3"/>
          <p:cNvSpPr>
            <a:spLocks noGrp="1" noChangeArrowheads="1"/>
          </p:cNvSpPr>
          <p:nvPr>
            <p:ph idx="1"/>
          </p:nvPr>
        </p:nvSpPr>
        <p:spPr>
          <a:xfrm>
            <a:off x="468086" y="1247093"/>
            <a:ext cx="8229600" cy="4525963"/>
          </a:xfrm>
        </p:spPr>
        <p:txBody>
          <a:bodyPr/>
          <a:lstStyle/>
          <a:p>
            <a:pPr>
              <a:buFontTx/>
              <a:buNone/>
            </a:pPr>
            <a:r>
              <a:rPr lang="en-US" dirty="0"/>
              <a:t>Categories of Information </a:t>
            </a:r>
          </a:p>
          <a:p>
            <a:pPr lvl="1">
              <a:buFontTx/>
              <a:buNone/>
            </a:pPr>
            <a:r>
              <a:rPr lang="en-US" sz="3200" dirty="0"/>
              <a:t>• Information </a:t>
            </a:r>
            <a:r>
              <a:rPr lang="en-US" sz="3200" u="sng" dirty="0"/>
              <a:t>not</a:t>
            </a:r>
            <a:r>
              <a:rPr lang="en-US" sz="3200" dirty="0"/>
              <a:t> in the public domain </a:t>
            </a:r>
          </a:p>
          <a:p>
            <a:pPr lvl="2">
              <a:buFontTx/>
              <a:buNone/>
            </a:pPr>
            <a:r>
              <a:rPr lang="en-US" sz="2700" dirty="0"/>
              <a:t>a) Trade secrets </a:t>
            </a:r>
          </a:p>
          <a:p>
            <a:pPr lvl="2">
              <a:buFontTx/>
              <a:buNone/>
            </a:pPr>
            <a:r>
              <a:rPr lang="en-US" sz="2700" dirty="0"/>
              <a:t>b) Government secrets </a:t>
            </a:r>
          </a:p>
          <a:p>
            <a:pPr lvl="2">
              <a:buFontTx/>
              <a:buNone/>
            </a:pPr>
            <a:r>
              <a:rPr lang="en-US" sz="2700" dirty="0"/>
              <a:t>c) Some personal secrets </a:t>
            </a:r>
          </a:p>
          <a:p>
            <a:pPr lvl="1">
              <a:buFontTx/>
              <a:buNone/>
            </a:pPr>
            <a:r>
              <a:rPr lang="en-US" sz="3200" dirty="0"/>
              <a:t>• Information under public domain </a:t>
            </a:r>
          </a:p>
          <a:p>
            <a:pPr marL="1258888" indent="-363538">
              <a:buNone/>
              <a:tabLst>
                <a:tab pos="1258888" algn="l"/>
              </a:tabLst>
            </a:pPr>
            <a:r>
              <a:rPr lang="en-US" sz="2700" dirty="0"/>
              <a:t>– 	</a:t>
            </a:r>
            <a:r>
              <a:rPr lang="en-SG" sz="2700" dirty="0"/>
              <a:t>information that is public property and public knowledge</a:t>
            </a:r>
          </a:p>
          <a:p>
            <a:pPr marL="1258888" indent="-363538">
              <a:buNone/>
              <a:tabLst>
                <a:tab pos="1258888" algn="l"/>
              </a:tabLst>
            </a:pPr>
            <a:r>
              <a:rPr lang="en-US" sz="2700" dirty="0"/>
              <a:t>–</a:t>
            </a:r>
            <a:r>
              <a:rPr lang="en-SG" sz="2700" dirty="0"/>
              <a:t> 	once information enters the public domain, it will loose its confidentiality</a:t>
            </a:r>
            <a:endParaRPr lang="en-US" sz="2700" dirty="0"/>
          </a:p>
          <a:p>
            <a:endParaRPr lang="en-US" sz="2800" dirty="0"/>
          </a:p>
          <a:p>
            <a:endParaRPr lang="en-US" sz="2800" dirty="0"/>
          </a:p>
        </p:txBody>
      </p:sp>
      <p:sp>
        <p:nvSpPr>
          <p:cNvPr id="6" name="Slide Number Placeholder 5"/>
          <p:cNvSpPr>
            <a:spLocks noGrp="1"/>
          </p:cNvSpPr>
          <p:nvPr>
            <p:ph type="sldNum" sz="quarter" idx="12"/>
          </p:nvPr>
        </p:nvSpPr>
        <p:spPr/>
        <p:txBody>
          <a:bodyPr/>
          <a:lstStyle/>
          <a:p>
            <a:fld id="{17BAE411-ED23-42C8-8BAD-05EB9D426411}" type="slidenum">
              <a:rPr lang="en-US"/>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4000" b="1" dirty="0"/>
              <a:t>1. Information must be confidential (Not public)</a:t>
            </a:r>
            <a:endParaRPr lang="en-US" sz="4000" dirty="0"/>
          </a:p>
        </p:txBody>
      </p:sp>
      <p:sp>
        <p:nvSpPr>
          <p:cNvPr id="20483" name="Rectangle 3"/>
          <p:cNvSpPr>
            <a:spLocks noGrp="1" noChangeArrowheads="1"/>
          </p:cNvSpPr>
          <p:nvPr>
            <p:ph idx="1"/>
          </p:nvPr>
        </p:nvSpPr>
        <p:spPr/>
        <p:txBody>
          <a:bodyPr/>
          <a:lstStyle/>
          <a:p>
            <a:pPr>
              <a:buFontTx/>
              <a:buNone/>
            </a:pPr>
            <a:r>
              <a:rPr lang="en-US" sz="3600" dirty="0"/>
              <a:t>a) Trade secrets </a:t>
            </a:r>
          </a:p>
          <a:p>
            <a:pPr marL="895350" lvl="1" indent="-354013">
              <a:buFontTx/>
              <a:buNone/>
              <a:tabLst>
                <a:tab pos="895350" algn="l"/>
              </a:tabLst>
            </a:pPr>
            <a:r>
              <a:rPr lang="en-US" sz="3600" dirty="0"/>
              <a:t>• Technical secrets </a:t>
            </a:r>
          </a:p>
          <a:p>
            <a:pPr marL="1371600" lvl="2" indent="-457200">
              <a:buFontTx/>
              <a:buNone/>
            </a:pPr>
            <a:r>
              <a:rPr lang="en-US" sz="3600" dirty="0"/>
              <a:t>– Software, hardware specifications, formulas </a:t>
            </a:r>
          </a:p>
          <a:p>
            <a:pPr marL="895350" lvl="1" indent="-354013">
              <a:buFontTx/>
              <a:buNone/>
              <a:tabLst>
                <a:tab pos="895350" algn="l"/>
              </a:tabLst>
            </a:pPr>
            <a:r>
              <a:rPr lang="en-US" sz="3600" dirty="0"/>
              <a:t>• 	Business secrets </a:t>
            </a:r>
          </a:p>
          <a:p>
            <a:pPr marL="1371600" lvl="2" indent="-457200">
              <a:buFontTx/>
              <a:buNone/>
            </a:pPr>
            <a:r>
              <a:rPr lang="en-US" sz="3600" dirty="0"/>
              <a:t>– Pricing policies, customer lists </a:t>
            </a:r>
          </a:p>
          <a:p>
            <a:endParaRPr lang="en-US" sz="3600" dirty="0"/>
          </a:p>
          <a:p>
            <a:endParaRPr lang="en-US" sz="3600" dirty="0"/>
          </a:p>
        </p:txBody>
      </p:sp>
      <p:sp>
        <p:nvSpPr>
          <p:cNvPr id="6" name="Slide Number Placeholder 5"/>
          <p:cNvSpPr>
            <a:spLocks noGrp="1"/>
          </p:cNvSpPr>
          <p:nvPr>
            <p:ph type="sldNum" sz="quarter" idx="12"/>
          </p:nvPr>
        </p:nvSpPr>
        <p:spPr/>
        <p:txBody>
          <a:bodyPr/>
          <a:lstStyle/>
          <a:p>
            <a:fld id="{83C66DF2-0F57-4790-8AD5-32686E6679A5}" type="slidenum">
              <a:rPr lang="en-US"/>
              <a:pPr/>
              <a:t>7</a:t>
            </a:fld>
            <a:endParaRPr lang="en-US" dirty="0"/>
          </a:p>
        </p:txBody>
      </p:sp>
      <p:sp>
        <p:nvSpPr>
          <p:cNvPr id="2" name="Rectangle 1">
            <a:extLst>
              <a:ext uri="{FF2B5EF4-FFF2-40B4-BE49-F238E27FC236}">
                <a16:creationId xmlns:a16="http://schemas.microsoft.com/office/drawing/2014/main" id="{684F5127-09D9-48D3-A58A-9C6360EA0EC0}"/>
              </a:ext>
            </a:extLst>
          </p:cNvPr>
          <p:cNvSpPr/>
          <p:nvPr/>
        </p:nvSpPr>
        <p:spPr>
          <a:xfrm>
            <a:off x="685801" y="5638690"/>
            <a:ext cx="8000999" cy="461665"/>
          </a:xfrm>
          <a:prstGeom prst="rect">
            <a:avLst/>
          </a:prstGeom>
        </p:spPr>
        <p:txBody>
          <a:bodyPr wrap="square">
            <a:spAutoFit/>
          </a:bodyPr>
          <a:lstStyle/>
          <a:p>
            <a:r>
              <a:rPr lang="en-SG" sz="2400" dirty="0">
                <a:hlinkClick r:id="rId3"/>
              </a:rPr>
              <a:t>https://www.youtube.com/watch?v=Z0DZBRPJrfY</a:t>
            </a:r>
            <a:endParaRPr lang="en-SG"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4000" b="1" dirty="0"/>
              <a:t>1. Information must be confidential (Not public)</a:t>
            </a:r>
            <a:endParaRPr lang="en-US" sz="4000" dirty="0"/>
          </a:p>
        </p:txBody>
      </p:sp>
      <p:sp>
        <p:nvSpPr>
          <p:cNvPr id="21507" name="Rectangle 3"/>
          <p:cNvSpPr>
            <a:spLocks noGrp="1" noChangeArrowheads="1"/>
          </p:cNvSpPr>
          <p:nvPr>
            <p:ph idx="1"/>
          </p:nvPr>
        </p:nvSpPr>
        <p:spPr/>
        <p:txBody>
          <a:bodyPr/>
          <a:lstStyle/>
          <a:p>
            <a:pPr>
              <a:buNone/>
            </a:pPr>
            <a:r>
              <a:rPr lang="en-US" sz="3600" dirty="0"/>
              <a:t>b) Government secrets (under OSA)</a:t>
            </a:r>
          </a:p>
          <a:p>
            <a:pPr lvl="1">
              <a:buFontTx/>
              <a:buNone/>
            </a:pPr>
            <a:r>
              <a:rPr lang="en-US" dirty="0"/>
              <a:t>• Government policies, statistics, or information under the Official Secrets Act</a:t>
            </a:r>
          </a:p>
          <a:p>
            <a:pPr lvl="2"/>
            <a:r>
              <a:rPr lang="en-US" dirty="0"/>
              <a:t>Criminal Records</a:t>
            </a:r>
          </a:p>
          <a:p>
            <a:pPr lvl="2"/>
            <a:r>
              <a:rPr lang="en-US" dirty="0"/>
              <a:t>Staff strength in the Army, Navy and the Air Force</a:t>
            </a:r>
          </a:p>
          <a:p>
            <a:pPr lvl="2"/>
            <a:r>
              <a:rPr lang="en-US" dirty="0"/>
              <a:t>Economic policies and statistics</a:t>
            </a:r>
          </a:p>
          <a:p>
            <a:pPr lvl="3"/>
            <a:r>
              <a:rPr lang="en-US" dirty="0"/>
              <a:t>Question: a document with statement “the sun rises from the east” and has a Government stamp “Top Secret”, is this information confidential? </a:t>
            </a:r>
          </a:p>
          <a:p>
            <a:pPr marL="1371600" lvl="3" indent="0">
              <a:buNone/>
            </a:pPr>
            <a:r>
              <a:rPr lang="en-US" dirty="0"/>
              <a:t>	=&gt; No! The information must be by nature confidential</a:t>
            </a:r>
          </a:p>
          <a:p>
            <a:pPr marL="914400" lvl="2" indent="0">
              <a:buNone/>
            </a:pPr>
            <a:r>
              <a:rPr lang="en-SG" sz="1600" dirty="0">
                <a:hlinkClick r:id="rId3"/>
              </a:rPr>
              <a:t>https://www.straitstimes.com/singapore/courts-crime/sia-pilot-who-shared-picture-of-dead-maid-on-whatsapp-is-found-guilty-of-osa</a:t>
            </a:r>
            <a:endParaRPr lang="en-US" sz="1600" dirty="0"/>
          </a:p>
          <a:p>
            <a:pPr marL="0" indent="0">
              <a:buNone/>
            </a:pPr>
            <a:r>
              <a:rPr lang="en-US" sz="1600" dirty="0">
                <a:hlinkClick r:id="rId4"/>
              </a:rPr>
              <a:t>https://www.tnp.sg/news/singapore/hdb-officer-charged-breaching-official-secrets-act</a:t>
            </a:r>
            <a:endParaRPr lang="en-US" sz="1600" dirty="0"/>
          </a:p>
          <a:p>
            <a:endParaRPr lang="en-US" dirty="0"/>
          </a:p>
        </p:txBody>
      </p:sp>
      <p:sp>
        <p:nvSpPr>
          <p:cNvPr id="6" name="Slide Number Placeholder 5"/>
          <p:cNvSpPr>
            <a:spLocks noGrp="1"/>
          </p:cNvSpPr>
          <p:nvPr>
            <p:ph type="sldNum" sz="quarter" idx="12"/>
          </p:nvPr>
        </p:nvSpPr>
        <p:spPr/>
        <p:txBody>
          <a:bodyPr/>
          <a:lstStyle/>
          <a:p>
            <a:fld id="{5D43BB7A-2264-4277-9087-252EE02C4E05}"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76200"/>
            <a:ext cx="8229600" cy="1143000"/>
          </a:xfrm>
        </p:spPr>
        <p:txBody>
          <a:bodyPr/>
          <a:lstStyle/>
          <a:p>
            <a:r>
              <a:rPr lang="en-US" sz="4000" b="1" dirty="0"/>
              <a:t>1. Information must be confidential (Not public)</a:t>
            </a:r>
            <a:endParaRPr lang="en-US" sz="4000" dirty="0"/>
          </a:p>
        </p:txBody>
      </p:sp>
      <p:sp>
        <p:nvSpPr>
          <p:cNvPr id="23555" name="Rectangle 3"/>
          <p:cNvSpPr>
            <a:spLocks noGrp="1" noChangeArrowheads="1"/>
          </p:cNvSpPr>
          <p:nvPr>
            <p:ph idx="1"/>
          </p:nvPr>
        </p:nvSpPr>
        <p:spPr>
          <a:xfrm>
            <a:off x="457200" y="1401762"/>
            <a:ext cx="8229600" cy="4525963"/>
          </a:xfrm>
        </p:spPr>
        <p:txBody>
          <a:bodyPr/>
          <a:lstStyle/>
          <a:p>
            <a:pPr marL="541338" indent="-541338">
              <a:buNone/>
            </a:pPr>
            <a:r>
              <a:rPr lang="en-US" sz="3600" dirty="0"/>
              <a:t>c) </a:t>
            </a:r>
            <a:r>
              <a:rPr lang="en-US" sz="3400" dirty="0"/>
              <a:t>Some personal secrets (not protected)</a:t>
            </a:r>
          </a:p>
          <a:p>
            <a:pPr lvl="1">
              <a:buFont typeface="Arial" panose="020B0604020202020204" pitchFamily="34" charset="0"/>
              <a:buChar char="•"/>
            </a:pPr>
            <a:r>
              <a:rPr lang="en-US" dirty="0"/>
              <a:t>Grossly immoral confidences </a:t>
            </a:r>
          </a:p>
          <a:p>
            <a:pPr lvl="4" indent="-798513">
              <a:buFontTx/>
              <a:buNone/>
            </a:pPr>
            <a:r>
              <a:rPr lang="en-US" sz="2800" dirty="0"/>
              <a:t>• e.g. Clinton &amp; Monica Lewinsky’s affair </a:t>
            </a:r>
          </a:p>
          <a:p>
            <a:pPr lvl="1">
              <a:buFont typeface="Arial" panose="020B0604020202020204" pitchFamily="34" charset="0"/>
              <a:buChar char="•"/>
            </a:pPr>
            <a:r>
              <a:rPr lang="en-US" dirty="0"/>
              <a:t>Trivial matters </a:t>
            </a:r>
          </a:p>
          <a:p>
            <a:pPr lvl="4" indent="-798513">
              <a:buFontTx/>
              <a:buNone/>
            </a:pPr>
            <a:r>
              <a:rPr lang="en-US" sz="2800" dirty="0"/>
              <a:t>• e.g. information about movie/TV stars </a:t>
            </a:r>
          </a:p>
          <a:p>
            <a:pPr lvl="1">
              <a:buFont typeface="Arial" panose="020B0604020202020204" pitchFamily="34" charset="0"/>
              <a:buChar char="•"/>
            </a:pPr>
            <a:r>
              <a:rPr lang="en-US" dirty="0"/>
              <a:t>Information in public domain </a:t>
            </a:r>
          </a:p>
          <a:p>
            <a:pPr lvl="4" indent="-798513">
              <a:buFontTx/>
              <a:buNone/>
            </a:pPr>
            <a:r>
              <a:rPr lang="en-US" sz="2800" dirty="0"/>
              <a:t>• Owner made it available to public </a:t>
            </a:r>
          </a:p>
          <a:p>
            <a:pPr lvl="4" indent="-536575">
              <a:buFontTx/>
              <a:buNone/>
            </a:pPr>
            <a:r>
              <a:rPr lang="en-US" sz="2800" dirty="0"/>
              <a:t>=&gt; No longer confidential</a:t>
            </a:r>
          </a:p>
          <a:p>
            <a:endParaRPr lang="en-US" sz="2400" dirty="0"/>
          </a:p>
          <a:p>
            <a:endParaRPr lang="en-US" sz="2400" dirty="0"/>
          </a:p>
        </p:txBody>
      </p:sp>
      <p:sp>
        <p:nvSpPr>
          <p:cNvPr id="6" name="Slide Number Placeholder 5"/>
          <p:cNvSpPr>
            <a:spLocks noGrp="1"/>
          </p:cNvSpPr>
          <p:nvPr>
            <p:ph type="sldNum" sz="quarter" idx="12"/>
          </p:nvPr>
        </p:nvSpPr>
        <p:spPr/>
        <p:txBody>
          <a:bodyPr/>
          <a:lstStyle/>
          <a:p>
            <a:fld id="{A4CFE403-D59A-4996-A966-670012537579}" type="slidenum">
              <a:rPr lang="en-US"/>
              <a:pPr/>
              <a:t>9</a:t>
            </a:fld>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1662</Words>
  <Application>Microsoft Office PowerPoint</Application>
  <PresentationFormat>On-screen Show (4:3)</PresentationFormat>
  <Paragraphs>142</Paragraphs>
  <Slides>15</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Default Design</vt:lpstr>
      <vt:lpstr>PowerPoint Presentation</vt:lpstr>
      <vt:lpstr>PowerPoint Presentation</vt:lpstr>
      <vt:lpstr>Learning Objectives</vt:lpstr>
      <vt:lpstr>Law Of Confidence</vt:lpstr>
      <vt:lpstr>Law of Confidence</vt:lpstr>
      <vt:lpstr>1. Information must be confidential </vt:lpstr>
      <vt:lpstr>1. Information must be confidential (Not public)</vt:lpstr>
      <vt:lpstr>1. Information must be confidential (Not public)</vt:lpstr>
      <vt:lpstr>1. Information must be confidential (Not public)</vt:lpstr>
      <vt:lpstr>1. Information must be confidential (Public domain)</vt:lpstr>
      <vt:lpstr>2. Obligation of confidence</vt:lpstr>
      <vt:lpstr>2. Obligation of confidence</vt:lpstr>
      <vt:lpstr>3. Unauthorised Use</vt:lpstr>
      <vt:lpstr>LIABILITY</vt:lpstr>
      <vt:lpstr>In closing…</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OF CONFIDENTIAL INFORMATION</dc:title>
  <dc:creator>Staff</dc:creator>
  <cp:lastModifiedBy>Jerry Loo</cp:lastModifiedBy>
  <cp:revision>89</cp:revision>
  <cp:lastPrinted>2014-10-19T09:11:00Z</cp:lastPrinted>
  <dcterms:created xsi:type="dcterms:W3CDTF">2003-06-23T08:02:40Z</dcterms:created>
  <dcterms:modified xsi:type="dcterms:W3CDTF">2020-01-29T06:48:55Z</dcterms:modified>
</cp:coreProperties>
</file>