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92" r:id="rId5"/>
    <p:sldId id="260" r:id="rId6"/>
    <p:sldId id="261" r:id="rId7"/>
    <p:sldId id="262" r:id="rId8"/>
    <p:sldId id="263" r:id="rId9"/>
    <p:sldId id="271" r:id="rId10"/>
    <p:sldId id="272" r:id="rId11"/>
    <p:sldId id="27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4" r:id="rId20"/>
    <p:sldId id="291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9999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6" autoAdjust="0"/>
    <p:restoredTop sz="90929"/>
  </p:normalViewPr>
  <p:slideViewPr>
    <p:cSldViewPr>
      <p:cViewPr varScale="1">
        <p:scale>
          <a:sx n="72" d="100"/>
          <a:sy n="72" d="100"/>
        </p:scale>
        <p:origin x="104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2F1C3-6188-40D3-BA2A-DD7890274764}" type="datetimeFigureOut">
              <a:rPr lang="en-SG" smtClean="0"/>
              <a:t>29/1/2020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7C5A3-6E77-4B88-B265-104A2F36E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2744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7C5A3-6E77-4B88-B265-104A2F36E3C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56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7666B-E8D1-4DF8-8510-C2DEA00897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43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ACFA9A-782B-49B6-9989-3A255F39A5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46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EB282F-09E2-4481-93DF-46351B16F0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52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84977-3F0D-4B0D-8B25-4544C72BDA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84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E339BD-065E-40F7-8D62-6CB7432743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49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911D58-6019-4381-AA96-36191C17AC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00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D69D9-B835-4F68-95B1-F5E3F8A0D6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38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CDE4B7-7999-4F7A-AFA1-5C7526ED81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33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B77447-76B0-4C91-BCC8-192A26A471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86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0D3C87-D73A-4A30-9B01-262C0BA0DB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41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F3DD0-86E5-4FA0-B7AE-A0DCA19E7E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296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2E1B4E4-F5E6-45DB-97FB-589397B0131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.org/hom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YBVTeqKahk&amp;feature=youtu.b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infosecinstitute.com/computer-crime-investigation-using-forensic-tools-and-technology/?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04800" y="838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8000" dirty="0">
                <a:solidFill>
                  <a:srgbClr val="FF0000"/>
                </a:solidFill>
              </a:rPr>
              <a:t>Computer Law </a:t>
            </a:r>
            <a:br>
              <a:rPr lang="en-US" altLang="en-US" sz="8000" dirty="0">
                <a:solidFill>
                  <a:srgbClr val="FF0000"/>
                </a:solidFill>
              </a:rPr>
            </a:br>
            <a:r>
              <a:rPr lang="en-US" altLang="en-US" sz="8000" dirty="0">
                <a:solidFill>
                  <a:srgbClr val="FF0000"/>
                </a:solidFill>
              </a:rPr>
              <a:t>&amp; Investigation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20163" y="5029200"/>
            <a:ext cx="6400800" cy="685800"/>
          </a:xfrm>
        </p:spPr>
        <p:txBody>
          <a:bodyPr/>
          <a:lstStyle/>
          <a:p>
            <a:pPr eaLnBrk="1" hangingPunct="1"/>
            <a:r>
              <a:rPr lang="en-US" altLang="en-US" sz="4800" dirty="0">
                <a:solidFill>
                  <a:srgbClr val="FF0000"/>
                </a:solidFill>
              </a:rPr>
              <a:t>Corporate Investigation</a:t>
            </a:r>
          </a:p>
          <a:p>
            <a:pPr eaLnBrk="1" hangingPunct="1"/>
            <a:r>
              <a:rPr lang="en-US" altLang="en-US" sz="4800" dirty="0">
                <a:solidFill>
                  <a:srgbClr val="FF0000"/>
                </a:solidFill>
              </a:rPr>
              <a:t>Part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User Policy Agreement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Common UPA would include:</a:t>
            </a:r>
          </a:p>
          <a:p>
            <a:pPr marL="59055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600" dirty="0"/>
              <a:t>Define “Computer Resources”</a:t>
            </a:r>
          </a:p>
          <a:p>
            <a:pPr marL="971550" lvl="1" indent="-4572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2400" dirty="0"/>
              <a:t>“Computer resources” may be defined as human resources and all facilities and functions of a computer system – mainframe, distributed or workstation and all processing environments.</a:t>
            </a:r>
          </a:p>
          <a:p>
            <a:pPr marL="59055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600" dirty="0"/>
              <a:t>Prohibitions</a:t>
            </a:r>
          </a:p>
          <a:p>
            <a:pPr marL="971550" lvl="1" indent="-4572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2400" dirty="0"/>
              <a:t>Limited to organization-related work</a:t>
            </a:r>
          </a:p>
          <a:p>
            <a:pPr marL="971550" lvl="1" indent="-4572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2400" dirty="0"/>
              <a:t>No contravention of Copyright Act, Computer Misuse Act, Cybersecurity Act, Films Act, Penal Code, Undesirable Publications Act, Common Gaming Houses Act, Indecent Advertisements Act, Maintenance of Religious Harmony Act, PDPA etc.</a:t>
            </a:r>
          </a:p>
        </p:txBody>
      </p:sp>
    </p:spTree>
    <p:extLst>
      <p:ext uri="{BB962C8B-B14F-4D97-AF65-F5344CB8AC3E}">
        <p14:creationId xmlns:p14="http://schemas.microsoft.com/office/powerpoint/2010/main" val="69347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User Policy Agreement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marL="590550" indent="-533400" eaLnBrk="1" hangingPunct="1">
              <a:buFontTx/>
              <a:buNone/>
            </a:pPr>
            <a:r>
              <a:rPr lang="en-US" altLang="en-US" sz="2800" dirty="0"/>
              <a:t>3. Powers to investigate &amp; enforcement procedures</a:t>
            </a:r>
          </a:p>
          <a:p>
            <a:pPr marL="971550" lvl="1" indent="-457200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2400" dirty="0"/>
              <a:t>Use of covert surveillance</a:t>
            </a:r>
          </a:p>
          <a:p>
            <a:pPr marL="971550" lvl="1" indent="-457200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2400" dirty="0"/>
              <a:t>Search for information of all computer resources</a:t>
            </a:r>
          </a:p>
          <a:p>
            <a:pPr marL="971550" lvl="1" indent="-457200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2400" dirty="0"/>
              <a:t>Dispense with the right of privacy</a:t>
            </a:r>
          </a:p>
          <a:p>
            <a:pPr marL="590550" indent="-533400" eaLnBrk="1" hangingPunct="1">
              <a:buFontTx/>
              <a:buNone/>
            </a:pPr>
            <a:r>
              <a:rPr lang="en-US" altLang="en-US" sz="2800" dirty="0"/>
              <a:t>4. Dispute Resolution</a:t>
            </a:r>
          </a:p>
          <a:p>
            <a:pPr marL="971550" lvl="1" indent="-457200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2400" dirty="0"/>
              <a:t>Who is the final arbitrator of disputes? </a:t>
            </a:r>
          </a:p>
          <a:p>
            <a:pPr marL="971550" lvl="1" indent="-457200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2400" dirty="0"/>
              <a:t>Sole decision of Chief Executive Officer, Chief Technology Officer, Member of the Board of Directors or mediators from Singapore Mediation Centre.</a:t>
            </a:r>
          </a:p>
          <a:p>
            <a:pPr marL="971550" lvl="1" indent="-457200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2400" dirty="0"/>
              <a:t>Decision shall be </a:t>
            </a:r>
            <a:r>
              <a:rPr lang="en-US" altLang="en-US" sz="2400" u="sng" dirty="0"/>
              <a:t>final and conclusive.</a:t>
            </a:r>
          </a:p>
          <a:p>
            <a:pPr marL="1371600" lvl="2" indent="-457200" eaLnBrk="1" hangingPunct="1"/>
            <a:endParaRPr lang="en-US" altLang="en-US" dirty="0"/>
          </a:p>
          <a:p>
            <a:pPr marL="609600" indent="-609600"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17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ISO 17799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CC00"/>
              </a:buClr>
              <a:buFont typeface="Wingdings" panose="05000000000000000000" pitchFamily="2" charset="2"/>
              <a:buChar char="v"/>
            </a:pPr>
            <a:r>
              <a:rPr lang="en-GB" altLang="en-US" sz="2800" dirty="0"/>
              <a:t>ISO refers to “International Organisation for Standardisation”.</a:t>
            </a:r>
          </a:p>
          <a:p>
            <a:pPr eaLnBrk="1" hangingPunct="1">
              <a:lnSpc>
                <a:spcPct val="90000"/>
              </a:lnSpc>
              <a:buClr>
                <a:srgbClr val="FFCC00"/>
              </a:buClr>
              <a:buFont typeface="Wingdings" panose="05000000000000000000" pitchFamily="2" charset="2"/>
              <a:buChar char="v"/>
            </a:pPr>
            <a:r>
              <a:rPr lang="en-GB" altLang="en-US" sz="2800" dirty="0"/>
              <a:t>“A comprehensive set of controls comprising best practices in information security” </a:t>
            </a:r>
          </a:p>
          <a:p>
            <a:pPr eaLnBrk="1" hangingPunct="1">
              <a:lnSpc>
                <a:spcPct val="90000"/>
              </a:lnSpc>
              <a:buClr>
                <a:srgbClr val="FFCC00"/>
              </a:buClr>
              <a:buFont typeface="Wingdings" panose="05000000000000000000" pitchFamily="2" charset="2"/>
              <a:buChar char="v"/>
            </a:pPr>
            <a:r>
              <a:rPr lang="en-GB" altLang="en-US" sz="2800" dirty="0"/>
              <a:t>Comprises TWO parts - a code of practice (ISO17799) and a specification for an information security management system (BS7799-2) </a:t>
            </a:r>
          </a:p>
          <a:p>
            <a:pPr eaLnBrk="1" hangingPunct="1">
              <a:lnSpc>
                <a:spcPct val="90000"/>
              </a:lnSpc>
              <a:buClr>
                <a:srgbClr val="FFCC00"/>
              </a:buClr>
              <a:buFont typeface="Wingdings" panose="05000000000000000000" pitchFamily="2" charset="2"/>
              <a:buChar char="v"/>
            </a:pPr>
            <a:r>
              <a:rPr lang="en-GB" altLang="en-US" sz="2800" dirty="0"/>
              <a:t>Basically… an internationally recognised generic information security standard</a:t>
            </a:r>
            <a:r>
              <a:rPr lang="en-GB" altLang="en-US" dirty="0"/>
              <a:t> </a:t>
            </a:r>
          </a:p>
          <a:p>
            <a:pPr eaLnBrk="1" hangingPunct="1">
              <a:lnSpc>
                <a:spcPct val="90000"/>
              </a:lnSpc>
              <a:buClr>
                <a:srgbClr val="FFCC00"/>
              </a:buClr>
              <a:buFont typeface="Wingdings" panose="05000000000000000000" pitchFamily="2" charset="2"/>
              <a:buChar char="v"/>
            </a:pPr>
            <a:r>
              <a:rPr lang="en-GB" altLang="en-US" dirty="0"/>
              <a:t>Singapore Standards Council is a member of ISO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0BB253-E340-492B-8FE5-6BE56FD05987}"/>
              </a:ext>
            </a:extLst>
          </p:cNvPr>
          <p:cNvSpPr/>
          <p:nvPr/>
        </p:nvSpPr>
        <p:spPr>
          <a:xfrm>
            <a:off x="838200" y="842615"/>
            <a:ext cx="5291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https://www.iso.org/home.html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56A4F8-4C26-4DC1-9547-1109D51BADA3}"/>
              </a:ext>
            </a:extLst>
          </p:cNvPr>
          <p:cNvSpPr/>
          <p:nvPr/>
        </p:nvSpPr>
        <p:spPr>
          <a:xfrm>
            <a:off x="2743200" y="5943510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dirty="0">
                <a:hlinkClick r:id="rId4"/>
              </a:rPr>
              <a:t>https://www.youtube.com/watch?v=AYBVTeqKahk&amp;feature=youtu.be</a:t>
            </a:r>
            <a:endParaRPr lang="en-SG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GB" altLang="en-US"/>
              <a:t>Objectives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GB" altLang="en-US" sz="2800"/>
              <a:t>“It is intended to serve as a single reference point for identifying a range of controls needed for most situations where information systems are used in industry and commerce” 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GB" altLang="en-US" sz="2800"/>
              <a:t>Essentially the facilitation of trading in a trusted environment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GB" altLang="en-US" sz="2800"/>
              <a:t>Established as THE major standard for information security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GB" altLang="en-US" sz="2800"/>
              <a:t>When creating a new policies/etc ensure they covers all ISO 17799 issues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9" y="9525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Contents of ISO 17799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799" y="1590675"/>
            <a:ext cx="7772400" cy="4114800"/>
          </a:xfrm>
        </p:spPr>
        <p:txBody>
          <a:bodyPr/>
          <a:lstStyle/>
          <a:p>
            <a:pPr marL="360363" indent="-360363" eaLnBrk="1" hangingPunct="1">
              <a:lnSpc>
                <a:spcPct val="80000"/>
              </a:lnSpc>
              <a:buNone/>
            </a:pPr>
            <a:r>
              <a:rPr lang="en-GB" altLang="en-US" sz="2400" b="1" i="1" dirty="0"/>
              <a:t>1. Business Continuity Planning</a:t>
            </a:r>
            <a:br>
              <a:rPr lang="en-GB" altLang="en-US" sz="2400" dirty="0"/>
            </a:br>
            <a:r>
              <a:rPr lang="en-GB" altLang="en-US" sz="2400" dirty="0"/>
              <a:t>To counteract interruptions to business activities and to critical business processes from the effects of major failures or disasters.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GB" altLang="en-US" sz="2400" dirty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GB" altLang="en-US" sz="2400" b="1" i="1" dirty="0"/>
          </a:p>
          <a:p>
            <a:pPr marL="360363" indent="-360363" eaLnBrk="1" hangingPunct="1">
              <a:lnSpc>
                <a:spcPct val="80000"/>
              </a:lnSpc>
              <a:buFontTx/>
              <a:buNone/>
            </a:pPr>
            <a:r>
              <a:rPr lang="en-GB" altLang="en-US" sz="2400" b="1" i="1" dirty="0"/>
              <a:t>2. System Access Control</a:t>
            </a:r>
            <a:br>
              <a:rPr lang="en-GB" altLang="en-US" sz="2400" dirty="0"/>
            </a:br>
            <a:r>
              <a:rPr lang="en-GB" altLang="en-US" sz="2400" dirty="0"/>
              <a:t>To control access to information and to prevent unauthorised access to information systems.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GB" altLang="en-US" sz="2400" dirty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GB" alt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Contents of ISO 17799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 i="1" dirty="0"/>
              <a:t>3. System Development and Maintenance</a:t>
            </a:r>
            <a:br>
              <a:rPr lang="en-GB" altLang="en-US" sz="2400" dirty="0"/>
            </a:br>
            <a:r>
              <a:rPr lang="en-GB" altLang="en-US" sz="2400" dirty="0"/>
              <a:t>To prevent loss, modification or misuse of user data in application systems and to protect the confidentiality, authenticity and integrity of information;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 i="1" dirty="0"/>
              <a:t>4. Physical and Environmental Security</a:t>
            </a:r>
            <a:br>
              <a:rPr lang="en-GB" altLang="en-US" sz="2400" dirty="0"/>
            </a:br>
            <a:r>
              <a:rPr lang="en-GB" altLang="en-US" sz="2400" dirty="0"/>
              <a:t>To prevent unauthorised access, damage and interference to business premises and information; to prevent loss, damage or compromise of assets and interruption to business activities; to prevent compromise or theft of information and information processing facilities. </a:t>
            </a:r>
            <a:endParaRPr lang="en-GB" alt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Contents of ISO 17799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 i="1"/>
              <a:t>5. Compliance</a:t>
            </a:r>
            <a:br>
              <a:rPr lang="en-GB" altLang="en-US" sz="2400"/>
            </a:br>
            <a:r>
              <a:rPr lang="en-GB" altLang="en-US" sz="2400"/>
              <a:t>To avoid breaches of any criminal or civil law, statutory, regulatory or contractual obligations and of any security requirements and to ensure compliance of systems with organizational security policies and standards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 i="1"/>
              <a:t>6. Personnel Security</a:t>
            </a:r>
            <a:br>
              <a:rPr lang="en-GB" altLang="en-US" sz="2400"/>
            </a:br>
            <a:r>
              <a:rPr lang="en-GB" altLang="en-US" sz="2400"/>
              <a:t>To reduce risks of human error, theft, fraud or misuse of facilities; to ensure that users are aware of information security threats and concerns, and are equipped to support the corporate security policy in the course of their normal work; to minimise the damage from security incidents and malfunctions and learn from such incidents. </a:t>
            </a:r>
            <a:endParaRPr lang="en-GB" altLang="en-US" sz="2400" b="1" i="1"/>
          </a:p>
          <a:p>
            <a:pPr eaLnBrk="1" hangingPunct="1">
              <a:lnSpc>
                <a:spcPct val="80000"/>
              </a:lnSpc>
            </a:pPr>
            <a:endParaRPr lang="en-GB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Contents of ISO 17799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 i="1"/>
              <a:t>7. Security Organisation</a:t>
            </a:r>
            <a:br>
              <a:rPr lang="en-GB" altLang="en-US" sz="2400"/>
            </a:br>
            <a:r>
              <a:rPr lang="en-GB" altLang="en-US" sz="2400"/>
              <a:t>To manage information security within the Company;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/>
              <a:t>	To maintain the security of information when the responsibility for information processing has been outsourced to another organization.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400" b="1" i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 i="1"/>
              <a:t>8. Computer &amp; Network Management</a:t>
            </a:r>
            <a:br>
              <a:rPr lang="en-GB" altLang="en-US" sz="2400"/>
            </a:br>
            <a:r>
              <a:rPr lang="en-GB" altLang="en-US" sz="2400"/>
              <a:t>To minimise the risk of systems failures and to protect the integrity of software and information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Contents of ISO 17799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400" b="1" i="1"/>
              <a:t>9. Asset Classification and Control</a:t>
            </a:r>
            <a:br>
              <a:rPr lang="en-GB" altLang="en-US" sz="2400"/>
            </a:br>
            <a:r>
              <a:rPr lang="en-GB" altLang="en-US" sz="2400"/>
              <a:t>The objectives of this section are: To maintain appropriate protection of corporate assets and to ensure that information assets receive an appropriate level of protection.</a:t>
            </a:r>
          </a:p>
          <a:p>
            <a:pPr eaLnBrk="1" hangingPunct="1">
              <a:buFontTx/>
              <a:buNone/>
            </a:pPr>
            <a:endParaRPr lang="en-GB" altLang="en-US" sz="2400" b="1" i="1"/>
          </a:p>
          <a:p>
            <a:pPr eaLnBrk="1" hangingPunct="1">
              <a:buFontTx/>
              <a:buNone/>
            </a:pPr>
            <a:r>
              <a:rPr lang="en-GB" altLang="en-US" sz="2400" b="1" i="1"/>
              <a:t>10. Security Policy</a:t>
            </a:r>
            <a:br>
              <a:rPr lang="en-GB" altLang="en-US" sz="2400"/>
            </a:br>
            <a:r>
              <a:rPr lang="en-GB" altLang="en-US" sz="2400"/>
              <a:t>The objectives of this section are: To provide management direction and support for information security.</a:t>
            </a:r>
          </a:p>
          <a:p>
            <a:pPr eaLnBrk="1" hangingPunct="1"/>
            <a:endParaRPr lang="en-GB" altLang="en-US" sz="2400"/>
          </a:p>
          <a:p>
            <a:pPr eaLnBrk="1" hangingPunct="1"/>
            <a:endParaRPr lang="en-GB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Balancing Security and Privacy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429000"/>
            <a:ext cx="7772400" cy="4114800"/>
          </a:xfrm>
        </p:spPr>
        <p:txBody>
          <a:bodyPr/>
          <a:lstStyle/>
          <a:p>
            <a:pPr eaLnBrk="1" hangingPunct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GB" altLang="en-US" dirty="0"/>
              <a:t>Many unresolved issues/problems.</a:t>
            </a:r>
          </a:p>
          <a:p>
            <a:pPr eaLnBrk="1" hangingPunct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GB" altLang="en-US" dirty="0"/>
              <a:t>Privacy Law in Singapore?</a:t>
            </a:r>
          </a:p>
          <a:p>
            <a:pPr lvl="1" eaLnBrk="1" hangingPunct="1"/>
            <a:r>
              <a:rPr lang="en-GB" altLang="en-US" dirty="0"/>
              <a:t>Personal Data Protection Act</a:t>
            </a:r>
          </a:p>
          <a:p>
            <a:pPr lvl="1" eaLnBrk="1" hangingPunct="1"/>
            <a:r>
              <a:rPr lang="en-GB" altLang="en-US" dirty="0"/>
              <a:t>Law of Confidential Information</a:t>
            </a:r>
          </a:p>
          <a:p>
            <a:pPr eaLnBrk="1" hangingPunct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GB" altLang="en-US" dirty="0"/>
              <a:t>Is it </a:t>
            </a:r>
            <a:r>
              <a:rPr lang="en-GB" altLang="en-US" u="sng" dirty="0"/>
              <a:t>right</a:t>
            </a:r>
            <a:r>
              <a:rPr lang="en-GB" altLang="en-US" dirty="0"/>
              <a:t> to tilt the balance against privacy in the interest of security?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1474" y="990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Investigation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895600"/>
            <a:ext cx="381476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u="sng" dirty="0"/>
              <a:t>Criminal Investigation</a:t>
            </a:r>
          </a:p>
          <a:p>
            <a:pPr eaLnBrk="1" hangingPunct="1">
              <a:lnSpc>
                <a:spcPct val="90000"/>
              </a:lnSpc>
              <a:buClr>
                <a:srgbClr val="FFCC00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Hacking, Identity Theft, email bombing, Spam</a:t>
            </a:r>
          </a:p>
          <a:p>
            <a:pPr eaLnBrk="1" hangingPunct="1">
              <a:lnSpc>
                <a:spcPct val="90000"/>
              </a:lnSpc>
              <a:buClr>
                <a:srgbClr val="FFCC00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Sources of Law – Criminal Procedure Code, Evidence Act, Computer Misuse Act and Spam Control Act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2514600"/>
            <a:ext cx="4495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u="sng"/>
              <a:t>Corporate Investigation</a:t>
            </a:r>
          </a:p>
          <a:p>
            <a:pPr eaLnBrk="1" hangingPunct="1">
              <a:lnSpc>
                <a:spcPct val="90000"/>
              </a:lnSpc>
              <a:buClr>
                <a:srgbClr val="009999"/>
              </a:buClr>
              <a:buFont typeface="Wingdings" panose="05000000000000000000" pitchFamily="2" charset="2"/>
              <a:buChar char="ü"/>
            </a:pPr>
            <a:r>
              <a:rPr lang="en-US" altLang="en-US"/>
              <a:t>Misuse of Co’s resources, investigation into potential fraud</a:t>
            </a:r>
          </a:p>
          <a:p>
            <a:pPr eaLnBrk="1" hangingPunct="1">
              <a:lnSpc>
                <a:spcPct val="90000"/>
              </a:lnSpc>
              <a:buClr>
                <a:srgbClr val="009999"/>
              </a:buClr>
              <a:buFont typeface="Wingdings" panose="05000000000000000000" pitchFamily="2" charset="2"/>
              <a:buChar char="ü"/>
            </a:pPr>
            <a:r>
              <a:rPr lang="en-US" altLang="en-US"/>
              <a:t>Sources of “Law” – Computer User Policy Agreement, Corporate Security Policy, Privacy Laws, Data Protection Code, ISO 17799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  <p:bldP spid="4100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End of Lecture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pPr eaLnBrk="1" hangingPunct="1"/>
            <a:r>
              <a:rPr lang="en-GB" altLang="en-US"/>
              <a:t>Criminal Investigation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GB" altLang="zh-CN" dirty="0">
                <a:solidFill>
                  <a:srgbClr val="C00000"/>
                </a:solidFill>
                <a:ea typeface="宋体" panose="02010600030101010101" pitchFamily="2" charset="-122"/>
              </a:rPr>
              <a:t>Technology Crime Forensics Branch </a:t>
            </a:r>
            <a:r>
              <a:rPr lang="en-GB" altLang="zh-CN" dirty="0">
                <a:ea typeface="宋体" panose="02010600030101010101" pitchFamily="2" charset="-122"/>
              </a:rPr>
              <a:t>(TCFB), under Criminal Investigation Department, one of the newest departments in the Singapore Police Force, has had its hands full since its inception in 1997. 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GB" altLang="zh-CN" dirty="0">
                <a:ea typeface="宋体" panose="02010600030101010101" pitchFamily="2" charset="-122"/>
              </a:rPr>
              <a:t>TCFB deals with the following: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dirty="0">
                <a:ea typeface="宋体" panose="02010600030101010101" pitchFamily="2" charset="-122"/>
              </a:rPr>
              <a:t>Computer crimes such as the tampering of files and unauthorised access,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dirty="0">
                <a:ea typeface="宋体" panose="02010600030101010101" pitchFamily="2" charset="-122"/>
              </a:rPr>
              <a:t>General offences in which technology is used in committing or abetting a crime, and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dirty="0">
                <a:ea typeface="宋体" panose="02010600030101010101" pitchFamily="2" charset="-122"/>
              </a:rPr>
              <a:t>Technology-based commercial crimes such as online share frauds (</a:t>
            </a:r>
            <a:r>
              <a:rPr lang="en-GB" altLang="zh-CN" dirty="0" err="1">
                <a:ea typeface="宋体" panose="02010600030101010101" pitchFamily="2" charset="-122"/>
              </a:rPr>
              <a:t>eg</a:t>
            </a:r>
            <a:r>
              <a:rPr lang="en-GB" altLang="zh-CN" dirty="0">
                <a:ea typeface="宋体" panose="02010600030101010101" pitchFamily="2" charset="-122"/>
              </a:rPr>
              <a:t>; bogus investments, Pump &amp; Dump)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crime investigation using forensic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95500"/>
            <a:ext cx="7467600" cy="2667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https://resources.infosecinstitute.com/computer-crime-investigation-using-forensic-tools-and-technology/?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64417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3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/>
            <a:r>
              <a:rPr lang="en-GB" altLang="en-US"/>
              <a:t>Private Criminal Investigation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altLang="en-US" sz="2400" dirty="0"/>
              <a:t>Criminal Investigation and prosecution need not be done by the police alone.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altLang="en-US" sz="2400" dirty="0"/>
              <a:t>Victims of Criminal Activities can also proceed to prosecute cases themselves.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altLang="en-US" sz="2400" dirty="0"/>
              <a:t>Such cases normally refer to non-injury cases like</a:t>
            </a:r>
          </a:p>
          <a:p>
            <a:pPr lvl="1" eaLnBrk="1" hangingPunct="1">
              <a:lnSpc>
                <a:spcPct val="80000"/>
              </a:lnSpc>
              <a:buClr>
                <a:srgbClr val="66FF33"/>
              </a:buClr>
              <a:buFont typeface="Wingdings" panose="05000000000000000000" pitchFamily="2" charset="2"/>
              <a:buChar char="§"/>
            </a:pPr>
            <a:r>
              <a:rPr lang="en-GB" altLang="en-US" sz="2000" dirty="0"/>
              <a:t>IT related offences like infringement of copyright and trademarks</a:t>
            </a:r>
          </a:p>
          <a:p>
            <a:pPr lvl="1" eaLnBrk="1" hangingPunct="1">
              <a:lnSpc>
                <a:spcPct val="80000"/>
              </a:lnSpc>
              <a:buClr>
                <a:srgbClr val="66FF33"/>
              </a:buClr>
              <a:buFont typeface="Wingdings" panose="05000000000000000000" pitchFamily="2" charset="2"/>
              <a:buChar char="§"/>
            </a:pPr>
            <a:r>
              <a:rPr lang="en-GB" altLang="en-US" sz="2000" dirty="0"/>
              <a:t>Computer crimes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altLang="en-US" sz="2400" dirty="0"/>
              <a:t>Such cases would be prosecuted by private individuals often known as “Magistrate Complaints”.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altLang="en-US" sz="2400" dirty="0"/>
              <a:t>However, offences are usually those carrying only a fine or jail term less than 3 years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/>
              <a:t>Private Criminal Investigation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GB" altLang="en-US" sz="2800" dirty="0"/>
              <a:t>Section 12 Criminal Procedure Code 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SG" altLang="en-US" sz="2800" dirty="0"/>
              <a:t>Public Prosecutor may by fiat, and on such terms and conditions as he thinks fit, </a:t>
            </a:r>
            <a:r>
              <a:rPr lang="en-SG" altLang="en-US" sz="2800" u="sng" dirty="0"/>
              <a:t>permit any person to prosecute</a:t>
            </a:r>
            <a:r>
              <a:rPr lang="en-SG" altLang="en-US" sz="2800" dirty="0"/>
              <a:t>, on the person’s own behalf, any particular offence punishable under the Penal Code (Cap. 224) or any other written law, or to pursue any further proceedings in such prosecution</a:t>
            </a:r>
            <a:r>
              <a:rPr lang="en-GB" altLang="en-US" sz="2800" dirty="0"/>
              <a:t>. 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GB" altLang="en-US" sz="2800" dirty="0"/>
              <a:t>Commonly known as the Public Prosecutor’s</a:t>
            </a:r>
            <a:r>
              <a:rPr lang="en-GB" altLang="en-US" sz="2800" u="sng" dirty="0"/>
              <a:t> </a:t>
            </a:r>
            <a:r>
              <a:rPr lang="en-GB" altLang="en-US" sz="2800" i="1" u="sng" dirty="0"/>
              <a:t>fiat.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GB" altLang="en-US" sz="2800" dirty="0"/>
              <a:t>Usually for more serious offences that carry a jail term of more than 3 years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/>
              <a:t>Corporate Investigation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Tx/>
              <a:buChar char="o"/>
            </a:pPr>
            <a:r>
              <a:rPr lang="en-US" altLang="en-US" sz="2800" dirty="0"/>
              <a:t>Commonly known as “non-criminal” investigation.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Tx/>
              <a:buChar char="o"/>
            </a:pPr>
            <a:r>
              <a:rPr lang="en-US" altLang="en-US" sz="2800" dirty="0"/>
              <a:t>Some commentators consider it “low-level investigations”.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Tx/>
              <a:buChar char="o"/>
            </a:pPr>
            <a:r>
              <a:rPr lang="en-US" altLang="en-US" sz="2800" dirty="0"/>
              <a:t>However, this does not mean less effort or less important than a criminal case.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Tx/>
              <a:buChar char="o"/>
            </a:pPr>
            <a:r>
              <a:rPr lang="en-US" altLang="en-US" sz="2800" dirty="0"/>
              <a:t>Computer Forensics is required usually in the following areas: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Commercial Fraud Cases like investigation of breaches of Directors Duties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Defamation cases like email investigation of libel and slander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Dishonesty among employees (using of company resources or sending spam using corporate accounts)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Sources of “Law”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</p:spPr>
        <p:txBody>
          <a:bodyPr/>
          <a:lstStyle/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dirty="0"/>
              <a:t>Does corporate personnel and his agents have the right to conduct forensics on another employee’s computer resources?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dirty="0"/>
              <a:t>The following documents are critical: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Computer User Policy Agreement / Corporate Security Policy,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ISO 17799,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Privacy Laws and Data Protection Code (Personal Data Protection Act)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User Policy Agreement (UPA)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Tx/>
              <a:buChar char="o"/>
            </a:pPr>
            <a:r>
              <a:rPr lang="en-US" altLang="en-US" sz="2800"/>
              <a:t>Most companies have UPA.</a:t>
            </a:r>
          </a:p>
          <a:p>
            <a:pPr eaLnBrk="1" hangingPunct="1">
              <a:buClr>
                <a:schemeClr val="accent2"/>
              </a:buClr>
              <a:buFontTx/>
              <a:buChar char="o"/>
            </a:pPr>
            <a:r>
              <a:rPr lang="en-US" altLang="en-US" sz="2800"/>
              <a:t>UPA should be properly drafted so as to protect the company from liability and to allow the company to conduct investigations appropriately.</a:t>
            </a:r>
          </a:p>
          <a:p>
            <a:pPr eaLnBrk="1" hangingPunct="1">
              <a:buClr>
                <a:schemeClr val="accent2"/>
              </a:buClr>
              <a:buFontTx/>
              <a:buChar char="o"/>
            </a:pPr>
            <a:r>
              <a:rPr lang="en-US" altLang="en-US" sz="2800"/>
              <a:t>However, most UPA are not well drafted to deal with the relevant scope to protect the interest of the company.</a:t>
            </a:r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839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1252</Words>
  <Application>Microsoft Office PowerPoint</Application>
  <PresentationFormat>On-screen Show (4:3)</PresentationFormat>
  <Paragraphs>110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Times New Roman</vt:lpstr>
      <vt:lpstr>Wingdings</vt:lpstr>
      <vt:lpstr>Default Design</vt:lpstr>
      <vt:lpstr>Computer Law  &amp; Investigation</vt:lpstr>
      <vt:lpstr>Investigation</vt:lpstr>
      <vt:lpstr>Criminal Investigation</vt:lpstr>
      <vt:lpstr>Computer crime investigation using forensic tools</vt:lpstr>
      <vt:lpstr>Private Criminal Investigation</vt:lpstr>
      <vt:lpstr>Private Criminal Investigation</vt:lpstr>
      <vt:lpstr>Corporate Investigation</vt:lpstr>
      <vt:lpstr>Sources of “Law”</vt:lpstr>
      <vt:lpstr>User Policy Agreement (UPA)</vt:lpstr>
      <vt:lpstr>User Policy Agreement</vt:lpstr>
      <vt:lpstr>User Policy Agreement</vt:lpstr>
      <vt:lpstr>ISO 17799</vt:lpstr>
      <vt:lpstr>Objectives</vt:lpstr>
      <vt:lpstr>Contents of ISO 17799</vt:lpstr>
      <vt:lpstr>Contents of ISO 17799</vt:lpstr>
      <vt:lpstr>Contents of ISO 17799</vt:lpstr>
      <vt:lpstr>Contents of ISO 17799</vt:lpstr>
      <vt:lpstr>Contents of ISO 17799</vt:lpstr>
      <vt:lpstr>Balancing Security and Privacy</vt:lpstr>
      <vt:lpstr>End of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Law &amp; Investigation</dc:title>
  <dc:creator>George</dc:creator>
  <cp:lastModifiedBy>Jerry Loo</cp:lastModifiedBy>
  <cp:revision>49</cp:revision>
  <dcterms:created xsi:type="dcterms:W3CDTF">2007-12-03T13:20:36Z</dcterms:created>
  <dcterms:modified xsi:type="dcterms:W3CDTF">2020-01-29T06:46:13Z</dcterms:modified>
</cp:coreProperties>
</file>