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42"/>
  </p:notesMasterIdLst>
  <p:handoutMasterIdLst>
    <p:handoutMasterId r:id="rId43"/>
  </p:handoutMasterIdLst>
  <p:sldIdLst>
    <p:sldId id="256" r:id="rId2"/>
    <p:sldId id="341" r:id="rId3"/>
    <p:sldId id="339" r:id="rId4"/>
    <p:sldId id="262" r:id="rId5"/>
    <p:sldId id="264" r:id="rId6"/>
    <p:sldId id="342" r:id="rId7"/>
    <p:sldId id="322" r:id="rId8"/>
    <p:sldId id="323" r:id="rId9"/>
    <p:sldId id="356" r:id="rId10"/>
    <p:sldId id="343" r:id="rId11"/>
    <p:sldId id="266" r:id="rId12"/>
    <p:sldId id="324" r:id="rId13"/>
    <p:sldId id="331" r:id="rId14"/>
    <p:sldId id="326" r:id="rId15"/>
    <p:sldId id="330" r:id="rId16"/>
    <p:sldId id="267" r:id="rId17"/>
    <p:sldId id="268" r:id="rId18"/>
    <p:sldId id="269" r:id="rId19"/>
    <p:sldId id="270" r:id="rId20"/>
    <p:sldId id="325" r:id="rId21"/>
    <p:sldId id="357" r:id="rId22"/>
    <p:sldId id="358" r:id="rId23"/>
    <p:sldId id="344" r:id="rId24"/>
    <p:sldId id="334" r:id="rId25"/>
    <p:sldId id="335" r:id="rId26"/>
    <p:sldId id="345" r:id="rId27"/>
    <p:sldId id="271" r:id="rId28"/>
    <p:sldId id="336" r:id="rId29"/>
    <p:sldId id="272" r:id="rId30"/>
    <p:sldId id="273" r:id="rId31"/>
    <p:sldId id="274" r:id="rId32"/>
    <p:sldId id="275" r:id="rId33"/>
    <p:sldId id="276" r:id="rId34"/>
    <p:sldId id="278" r:id="rId35"/>
    <p:sldId id="279" r:id="rId36"/>
    <p:sldId id="359" r:id="rId37"/>
    <p:sldId id="362" r:id="rId38"/>
    <p:sldId id="360" r:id="rId39"/>
    <p:sldId id="361" r:id="rId40"/>
    <p:sldId id="328"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8000"/>
    <a:srgbClr val="FF9900"/>
    <a:srgbClr val="33CC3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9" autoAdjust="0"/>
    <p:restoredTop sz="76431" autoAdjust="0"/>
  </p:normalViewPr>
  <p:slideViewPr>
    <p:cSldViewPr>
      <p:cViewPr varScale="1">
        <p:scale>
          <a:sx n="60" d="100"/>
          <a:sy n="60" d="100"/>
        </p:scale>
        <p:origin x="146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GB" altLang="en-US"/>
          </a:p>
        </p:txBody>
      </p:sp>
      <p:sp>
        <p:nvSpPr>
          <p:cNvPr id="2129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GB" altLang="en-US"/>
          </a:p>
        </p:txBody>
      </p:sp>
      <p:sp>
        <p:nvSpPr>
          <p:cNvPr id="2129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GB" altLang="en-US"/>
          </a:p>
        </p:txBody>
      </p:sp>
      <p:sp>
        <p:nvSpPr>
          <p:cNvPr id="2129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A7A3E19F-7E94-457E-A709-4F51FBF87F58}" type="slidenum">
              <a:rPr lang="en-GB" altLang="en-US"/>
              <a:pPr/>
              <a:t>‹#›</a:t>
            </a:fld>
            <a:endParaRPr lang="en-GB" altLang="en-US"/>
          </a:p>
        </p:txBody>
      </p:sp>
    </p:spTree>
    <p:extLst>
      <p:ext uri="{BB962C8B-B14F-4D97-AF65-F5344CB8AC3E}">
        <p14:creationId xmlns:p14="http://schemas.microsoft.com/office/powerpoint/2010/main" val="3640357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942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42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A838B61B-2C3B-49FC-B177-158F18EDCD79}" type="slidenum">
              <a:rPr lang="en-US" altLang="en-US"/>
              <a:pPr/>
              <a:t>‹#›</a:t>
            </a:fld>
            <a:endParaRPr lang="en-US" altLang="en-US"/>
          </a:p>
        </p:txBody>
      </p:sp>
    </p:spTree>
    <p:extLst>
      <p:ext uri="{BB962C8B-B14F-4D97-AF65-F5344CB8AC3E}">
        <p14:creationId xmlns:p14="http://schemas.microsoft.com/office/powerpoint/2010/main" val="4190284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ida.gov.s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FC35FD-8B00-4F39-A1E3-06D242547A44}" type="slidenum">
              <a:rPr lang="en-US" altLang="en-US"/>
              <a:pPr/>
              <a:t>1</a:t>
            </a:fld>
            <a:endParaRPr lang="en-US" alt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575377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EA1B68-BC4F-4FEC-9F61-0C2E714001A0}" type="slidenum">
              <a:rPr lang="en-US" altLang="en-US"/>
              <a:pPr/>
              <a:t>11</a:t>
            </a:fld>
            <a:endParaRPr lang="en-US" alt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50693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232E1-EBE8-4140-9B57-E263469CC637}" type="slidenum">
              <a:rPr lang="en-US" altLang="en-US"/>
              <a:pPr/>
              <a:t>12</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185081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31F7C8-ABCF-4BDF-86F4-CA9FD2043604}" type="slidenum">
              <a:rPr lang="en-US" altLang="en-US"/>
              <a:pPr/>
              <a:t>13</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2718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74470-AA44-4E92-8505-38C0FC37BFE8}" type="slidenum">
              <a:rPr lang="en-US" altLang="en-US"/>
              <a:pPr/>
              <a:t>14</a:t>
            </a:fld>
            <a:endParaRPr lang="en-US" alt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en-GB" altLang="en-US"/>
              <a:t>Source: </a:t>
            </a:r>
            <a:r>
              <a:rPr lang="en-US" altLang="en-US"/>
              <a:t>http://wm3.web.pacific.net.sg/agent/mobmain?mobmain=1</a:t>
            </a:r>
          </a:p>
          <a:p>
            <a:endParaRPr lang="en-US" altLang="en-US"/>
          </a:p>
        </p:txBody>
      </p:sp>
    </p:spTree>
    <p:extLst>
      <p:ext uri="{BB962C8B-B14F-4D97-AF65-F5344CB8AC3E}">
        <p14:creationId xmlns:p14="http://schemas.microsoft.com/office/powerpoint/2010/main" val="3059127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AB0292-2654-4734-B8A0-E7655CD29DAB}" type="slidenum">
              <a:rPr lang="en-US" altLang="en-US"/>
              <a:pPr/>
              <a:t>15</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87714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F5ED1-7701-46C5-82BB-A51B0E4ABA09}" type="slidenum">
              <a:rPr lang="en-US" altLang="en-US"/>
              <a:pPr/>
              <a:t>16</a:t>
            </a:fld>
            <a:endParaRPr lang="en-US"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ltLang="en-US" dirty="0"/>
              <a:t>An Opt-in regime on the other hand is </a:t>
            </a:r>
            <a:r>
              <a:rPr lang="en-US" altLang="en-US" dirty="0" err="1"/>
              <a:t>characterised</a:t>
            </a:r>
            <a:r>
              <a:rPr lang="en-US" altLang="en-US" dirty="0"/>
              <a:t> by recipients having signed up at websites, special advertisement banners or other marketing channels for promotional information about one or more categories of products or services. Those who signed up have thus "opted in". Any e-mails sent as a result would not be considered unsolicited </a:t>
            </a:r>
          </a:p>
        </p:txBody>
      </p:sp>
    </p:spTree>
    <p:extLst>
      <p:ext uri="{BB962C8B-B14F-4D97-AF65-F5344CB8AC3E}">
        <p14:creationId xmlns:p14="http://schemas.microsoft.com/office/powerpoint/2010/main" val="120750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CA165-FE97-4A20-AE05-FE3C47A2B24E}" type="slidenum">
              <a:rPr lang="en-US" altLang="en-US"/>
              <a:pPr/>
              <a:t>17</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altLang="en-US" dirty="0"/>
              <a:t>Opt-In</a:t>
            </a:r>
          </a:p>
          <a:p>
            <a:r>
              <a:rPr lang="en-US" altLang="en-US" dirty="0"/>
              <a:t>Difficult to ascertain what amounts to implicit consent by recipient to want to receive unsolicited commercial communications by email.</a:t>
            </a:r>
          </a:p>
          <a:p>
            <a:r>
              <a:rPr lang="en-US" altLang="en-US" dirty="0"/>
              <a:t>Denial of opportunities and access of information to consumers. Hence, not totally pro-consumer.</a:t>
            </a:r>
          </a:p>
          <a:p>
            <a:r>
              <a:rPr lang="en-US" altLang="en-US" dirty="0"/>
              <a:t>Difficult for new firms to compete in the market. Since the effectiveness of Internet marketing is being curbed and denied to innovative firms.</a:t>
            </a:r>
          </a:p>
          <a:p>
            <a:r>
              <a:rPr lang="en-US" altLang="en-US" dirty="0"/>
              <a:t>The opt-in emails constitute the bulk of unwanted email, and does not in any way reduce the number of emails, hence will not solve the problem of time and space wastage as posed by SPAM.</a:t>
            </a:r>
          </a:p>
          <a:p>
            <a:r>
              <a:rPr lang="en-US" altLang="en-US" dirty="0"/>
              <a:t>As long as the spam originates from outside Singapore, opt-in regime will not be effective due to the lack of jurisdiction over extraterritorially. </a:t>
            </a:r>
          </a:p>
        </p:txBody>
      </p:sp>
    </p:spTree>
    <p:extLst>
      <p:ext uri="{BB962C8B-B14F-4D97-AF65-F5344CB8AC3E}">
        <p14:creationId xmlns:p14="http://schemas.microsoft.com/office/powerpoint/2010/main" val="23651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04D512-32C8-4F5E-9BF3-BEA1395A5141}" type="slidenum">
              <a:rPr lang="en-US" altLang="en-US"/>
              <a:pPr/>
              <a:t>18</a:t>
            </a:fld>
            <a:endParaRPr lang="en-US"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84733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CF630-CEAE-43E1-9711-BF0FEFD1B013}" type="slidenum">
              <a:rPr lang="en-US" altLang="en-US"/>
              <a:pPr/>
              <a:t>19</a:t>
            </a:fld>
            <a:endParaRPr lang="en-US"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278875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5A0F66-77AE-4B5C-848A-7A825F63C64C}" type="slidenum">
              <a:rPr lang="en-US" altLang="en-US"/>
              <a:pPr/>
              <a:t>20</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44029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E1F7C2-0DAD-41AF-969C-DA8A74381AEC}" type="slidenum">
              <a:rPr lang="en-US" altLang="en-US"/>
              <a:pPr/>
              <a:t>2</a:t>
            </a:fld>
            <a:endParaRPr lang="en-US" alt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n-US" altLang="en-US"/>
              <a:t>Or should the title be Multi-Pronged Approach?</a:t>
            </a:r>
          </a:p>
        </p:txBody>
      </p:sp>
    </p:spTree>
    <p:extLst>
      <p:ext uri="{BB962C8B-B14F-4D97-AF65-F5344CB8AC3E}">
        <p14:creationId xmlns:p14="http://schemas.microsoft.com/office/powerpoint/2010/main" val="24897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E04FBA-70B4-47C4-A66C-CB1C12A6ED01}" type="slidenum">
              <a:rPr lang="en-US" altLang="en-US"/>
              <a:pPr/>
              <a:t>23</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a:t>Or should the title be Multi-Pronged Approach?</a:t>
            </a:r>
          </a:p>
        </p:txBody>
      </p:sp>
    </p:spTree>
    <p:extLst>
      <p:ext uri="{BB962C8B-B14F-4D97-AF65-F5344CB8AC3E}">
        <p14:creationId xmlns:p14="http://schemas.microsoft.com/office/powerpoint/2010/main" val="2724964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F8176-05A8-499A-A64B-0C1DF6D26DE0}" type="slidenum">
              <a:rPr lang="en-US" altLang="en-US"/>
              <a:pPr/>
              <a:t>24</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26772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EA2086-30DC-4BB2-AC8F-852D92096D0C}" type="slidenum">
              <a:rPr lang="en-US" altLang="en-US"/>
              <a:pPr/>
              <a:t>25</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73088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3A53E-29D1-4BCC-9829-7EBDD3899709}" type="slidenum">
              <a:rPr lang="en-US" altLang="en-US"/>
              <a:pPr/>
              <a:t>26</a:t>
            </a:fld>
            <a:endParaRPr lang="en-US" alt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altLang="en-US"/>
              <a:t>Or should the title be Multi-Pronged Approach?</a:t>
            </a:r>
          </a:p>
        </p:txBody>
      </p:sp>
    </p:spTree>
    <p:extLst>
      <p:ext uri="{BB962C8B-B14F-4D97-AF65-F5344CB8AC3E}">
        <p14:creationId xmlns:p14="http://schemas.microsoft.com/office/powerpoint/2010/main" val="1271718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28AEB-E3E7-4775-B3E5-038E0BEB43F4}" type="slidenum">
              <a:rPr lang="en-US" altLang="en-US"/>
              <a:pPr/>
              <a:t>27</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altLang="en-US"/>
              <a:t>IDA Survey: </a:t>
            </a:r>
            <a:r>
              <a:rPr lang="en-US" altLang="en-US">
                <a:hlinkClick r:id="rId3"/>
              </a:rPr>
              <a:t>www.ida.gov.sg </a:t>
            </a:r>
            <a:r>
              <a:rPr lang="en-US" altLang="en-US"/>
              <a:t>under "Facts and Figures" / "Surveys"</a:t>
            </a:r>
          </a:p>
        </p:txBody>
      </p:sp>
    </p:spTree>
    <p:extLst>
      <p:ext uri="{BB962C8B-B14F-4D97-AF65-F5344CB8AC3E}">
        <p14:creationId xmlns:p14="http://schemas.microsoft.com/office/powerpoint/2010/main" val="2784318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440E9-6D9F-4F31-B671-8222076B0672}" type="slidenum">
              <a:rPr lang="en-US" altLang="en-US"/>
              <a:pPr/>
              <a:t>28</a:t>
            </a:fld>
            <a:endParaRPr lang="en-US" alt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r>
              <a:rPr lang="en-GB" altLang="en-US"/>
              <a:t>Source: Pacific Internet Advisory on Spam at </a:t>
            </a:r>
            <a:r>
              <a:rPr lang="en-US" altLang="en-US"/>
              <a:t>http://www.pacific.net.sg/customer/Online%20Account%20Admin/Email%20Admin/</a:t>
            </a:r>
          </a:p>
        </p:txBody>
      </p:sp>
    </p:spTree>
    <p:extLst>
      <p:ext uri="{BB962C8B-B14F-4D97-AF65-F5344CB8AC3E}">
        <p14:creationId xmlns:p14="http://schemas.microsoft.com/office/powerpoint/2010/main" val="2782824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492DC0-2F66-4FC4-9807-7435FDABB239}" type="slidenum">
              <a:rPr lang="en-US" altLang="en-US"/>
              <a:pPr/>
              <a:t>29</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altLang="en-US"/>
              <a:t>IDA survey 2003: http://www.ida.gov.sg/idaweb/media/infopage.jsp?infopagecategory=&amp;infopageid=I2884&amp;versionid=1</a:t>
            </a:r>
          </a:p>
          <a:p>
            <a:endParaRPr lang="en-US" altLang="en-US"/>
          </a:p>
        </p:txBody>
      </p:sp>
    </p:spTree>
    <p:extLst>
      <p:ext uri="{BB962C8B-B14F-4D97-AF65-F5344CB8AC3E}">
        <p14:creationId xmlns:p14="http://schemas.microsoft.com/office/powerpoint/2010/main" val="1908082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99CF-CFCC-4CF2-9E75-80AB5BEC6216}" type="slidenum">
              <a:rPr lang="en-US" altLang="en-US"/>
              <a:pPr/>
              <a:t>30</a:t>
            </a:fld>
            <a:endParaRPr lang="en-US" alt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altLang="en-US"/>
              <a:t>http://www.asiabusinesstoday.org/briefings/index.cfm?id=56211</a:t>
            </a:r>
          </a:p>
        </p:txBody>
      </p:sp>
    </p:spTree>
    <p:extLst>
      <p:ext uri="{BB962C8B-B14F-4D97-AF65-F5344CB8AC3E}">
        <p14:creationId xmlns:p14="http://schemas.microsoft.com/office/powerpoint/2010/main" val="1773151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27204-DF3A-41F7-B9F1-0B5BBC33317F}" type="slidenum">
              <a:rPr lang="en-US" altLang="en-US"/>
              <a:pPr/>
              <a:t>31</a:t>
            </a:fld>
            <a:endParaRPr lang="en-US" alt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altLang="en-US"/>
              <a:t>http://www.washingtonpost.com/wp-dyn/articles/A21657-2004Jun7.html</a:t>
            </a:r>
          </a:p>
          <a:p>
            <a:endParaRPr lang="en-US" altLang="en-US"/>
          </a:p>
        </p:txBody>
      </p:sp>
    </p:spTree>
    <p:extLst>
      <p:ext uri="{BB962C8B-B14F-4D97-AF65-F5344CB8AC3E}">
        <p14:creationId xmlns:p14="http://schemas.microsoft.com/office/powerpoint/2010/main" val="3805968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273C3-B62C-42D9-853F-E4D1FC8E0178}" type="slidenum">
              <a:rPr lang="en-US" altLang="en-US"/>
              <a:pPr/>
              <a:t>32</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altLang="en-US"/>
              <a:t>Left unchecked… http://www.ida.gov.sg/idaweb/media/infopage.jsp?infopagecategory=general.speeches:media&amp;versionid=2&amp;infopageid=I2926</a:t>
            </a:r>
          </a:p>
        </p:txBody>
      </p:sp>
    </p:spTree>
    <p:extLst>
      <p:ext uri="{BB962C8B-B14F-4D97-AF65-F5344CB8AC3E}">
        <p14:creationId xmlns:p14="http://schemas.microsoft.com/office/powerpoint/2010/main" val="296568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CD005-C75B-4A0E-987A-52327CD156E6}" type="slidenum">
              <a:rPr lang="en-US" altLang="en-US"/>
              <a:pPr/>
              <a:t>3</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884358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368BB-13EF-4964-B6C5-978B0778275C}" type="slidenum">
              <a:rPr lang="en-US" altLang="en-US"/>
              <a:pPr/>
              <a:t>33</a:t>
            </a:fld>
            <a:endParaRPr lang="en-US" alt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altLang="en-US" dirty="0"/>
              <a:t>http://www.ida.gov.sg/idaweb/media/infopage.jsp?infopagecategory=&amp;infopageid=I2884&amp;versionid=1</a:t>
            </a:r>
          </a:p>
        </p:txBody>
      </p:sp>
    </p:spTree>
    <p:extLst>
      <p:ext uri="{BB962C8B-B14F-4D97-AF65-F5344CB8AC3E}">
        <p14:creationId xmlns:p14="http://schemas.microsoft.com/office/powerpoint/2010/main" val="2209434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A4C96-014A-4A13-A67A-0E7FAD915804}" type="slidenum">
              <a:rPr lang="en-US" altLang="en-US"/>
              <a:pPr/>
              <a:t>34</a:t>
            </a:fld>
            <a:endParaRPr lang="en-US" alt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051831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94703-7098-4F55-AD7F-88242ED8326F}" type="slidenum">
              <a:rPr lang="en-US" altLang="en-US"/>
              <a:pPr/>
              <a:t>35</a:t>
            </a:fld>
            <a:endParaRPr lang="en-US" alt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altLang="en-US" b="1" u="sng" dirty="0"/>
              <a:t>DMAS Email Marketing Guidelines as Part of DMAS Code of Practice </a:t>
            </a:r>
            <a:r>
              <a:rPr lang="en-US" altLang="en-US" b="1" dirty="0"/>
              <a:t>May 2004</a:t>
            </a:r>
          </a:p>
          <a:p>
            <a:r>
              <a:rPr lang="en-US" altLang="en-US" dirty="0"/>
              <a:t>http://www.dmas.org/pages/11/index.htm</a:t>
            </a:r>
          </a:p>
          <a:p>
            <a:endParaRPr lang="en-US" altLang="en-US" dirty="0"/>
          </a:p>
          <a:p>
            <a:r>
              <a:rPr lang="en-US" altLang="en-US" dirty="0"/>
              <a:t>Also see: http://www.ida.gov.sg/idaweb/media/infopage.jsp?infopagecategory=general.speeches:media&amp;versionid=2&amp;infopageid=I2926</a:t>
            </a:r>
          </a:p>
        </p:txBody>
      </p:sp>
    </p:spTree>
    <p:extLst>
      <p:ext uri="{BB962C8B-B14F-4D97-AF65-F5344CB8AC3E}">
        <p14:creationId xmlns:p14="http://schemas.microsoft.com/office/powerpoint/2010/main" val="2228880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CFCE1-1FA8-47CC-BDE6-007A07DE6D1B}" type="slidenum">
              <a:rPr lang="en-US" altLang="en-US"/>
              <a:pPr/>
              <a:t>36</a:t>
            </a:fld>
            <a:endParaRPr lang="en-US"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24436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CFCE1-1FA8-47CC-BDE6-007A07DE6D1B}" type="slidenum">
              <a:rPr lang="en-US" altLang="en-US"/>
              <a:pPr/>
              <a:t>37</a:t>
            </a:fld>
            <a:endParaRPr lang="en-US"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19277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CFCE1-1FA8-47CC-BDE6-007A07DE6D1B}" type="slidenum">
              <a:rPr lang="en-US" altLang="en-US"/>
              <a:pPr/>
              <a:t>38</a:t>
            </a:fld>
            <a:endParaRPr lang="en-US"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69643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F0A2715-93E0-463E-86B5-F1CF52777B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7877E2EE-820D-4B66-82F0-F21A4880BD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
        <p:nvSpPr>
          <p:cNvPr id="40964" name="Slide Number Placeholder 3">
            <a:extLst>
              <a:ext uri="{FF2B5EF4-FFF2-40B4-BE49-F238E27FC236}">
                <a16:creationId xmlns:a16="http://schemas.microsoft.com/office/drawing/2014/main" id="{59F5B995-036A-41A1-B35A-DADC65ACB3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CCEBECF6-AFAB-48A9-82C1-DAD031DA279A}" type="slidenum">
              <a:rPr lang="en-AU" altLang="en-US" sz="1200" smtClean="0"/>
              <a:pPr/>
              <a:t>40</a:t>
            </a:fld>
            <a:endParaRPr lang="en-AU"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5A37D-E33D-45F1-932F-D10AD0679FD5}" type="slidenum">
              <a:rPr lang="en-US" altLang="en-US"/>
              <a:pPr/>
              <a:t>4</a:t>
            </a:fld>
            <a:endParaRPr lang="en-US" alt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544784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493A4-EEC7-4E60-BD25-7FF03225BB11}" type="slidenum">
              <a:rPr lang="en-US" altLang="en-US"/>
              <a:pPr/>
              <a:t>5</a:t>
            </a:fld>
            <a:endParaRPr lang="en-US"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798253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54B38-E4FE-4C53-A5D7-536815EF1658}" type="slidenum">
              <a:rPr lang="en-US" altLang="en-US"/>
              <a:pPr/>
              <a:t>6</a:t>
            </a:fld>
            <a:endParaRPr lang="en-US"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altLang="en-US"/>
              <a:t>Or should the title be Multi-Pronged Approach?</a:t>
            </a:r>
          </a:p>
        </p:txBody>
      </p:sp>
    </p:spTree>
    <p:extLst>
      <p:ext uri="{BB962C8B-B14F-4D97-AF65-F5344CB8AC3E}">
        <p14:creationId xmlns:p14="http://schemas.microsoft.com/office/powerpoint/2010/main" val="23263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BC014-1FED-4A82-8A24-28B58AEA9C5C}" type="slidenum">
              <a:rPr lang="en-US" altLang="en-US"/>
              <a:pPr/>
              <a:t>7</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98258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50A25-2F8C-42D5-A094-C85B5337B53A}" type="slidenum">
              <a:rPr lang="en-US" altLang="en-US"/>
              <a:pPr/>
              <a:t>8</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413340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E9225-188C-43B7-883C-3211807330A5}" type="slidenum">
              <a:rPr lang="en-US" altLang="en-US"/>
              <a:pPr/>
              <a:t>10</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en-US"/>
              <a:t>Or should the title be Multi-Pronged Approach?</a:t>
            </a:r>
          </a:p>
        </p:txBody>
      </p:sp>
    </p:spTree>
    <p:extLst>
      <p:ext uri="{BB962C8B-B14F-4D97-AF65-F5344CB8AC3E}">
        <p14:creationId xmlns:p14="http://schemas.microsoft.com/office/powerpoint/2010/main" val="14469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826" name="Group 1026"/>
          <p:cNvGrpSpPr>
            <a:grpSpLocks/>
          </p:cNvGrpSpPr>
          <p:nvPr/>
        </p:nvGrpSpPr>
        <p:grpSpPr bwMode="auto">
          <a:xfrm>
            <a:off x="0" y="2438400"/>
            <a:ext cx="9009063" cy="1052513"/>
            <a:chOff x="0" y="1536"/>
            <a:chExt cx="5675" cy="663"/>
          </a:xfrm>
        </p:grpSpPr>
        <p:grpSp>
          <p:nvGrpSpPr>
            <p:cNvPr id="77827" name="Group 1027"/>
            <p:cNvGrpSpPr>
              <a:grpSpLocks/>
            </p:cNvGrpSpPr>
            <p:nvPr/>
          </p:nvGrpSpPr>
          <p:grpSpPr bwMode="auto">
            <a:xfrm>
              <a:off x="183" y="1604"/>
              <a:ext cx="448" cy="299"/>
              <a:chOff x="720" y="336"/>
              <a:chExt cx="624" cy="432"/>
            </a:xfrm>
          </p:grpSpPr>
          <p:sp>
            <p:nvSpPr>
              <p:cNvPr id="77828" name="Rectangle 1028"/>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77829"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grpSp>
          <p:nvGrpSpPr>
            <p:cNvPr id="77830" name="Group 1030"/>
            <p:cNvGrpSpPr>
              <a:grpSpLocks/>
            </p:cNvGrpSpPr>
            <p:nvPr/>
          </p:nvGrpSpPr>
          <p:grpSpPr bwMode="auto">
            <a:xfrm>
              <a:off x="261" y="1870"/>
              <a:ext cx="465" cy="299"/>
              <a:chOff x="912" y="2640"/>
              <a:chExt cx="672" cy="432"/>
            </a:xfrm>
          </p:grpSpPr>
          <p:sp>
            <p:nvSpPr>
              <p:cNvPr id="77831" name="Rectangle 1031"/>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77832"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sp>
          <p:nvSpPr>
            <p:cNvPr id="77833"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77834" name="Rectangle 1034"/>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77835"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sp>
        <p:nvSpPr>
          <p:cNvPr id="77836" name="Rectangle 1036"/>
          <p:cNvSpPr>
            <a:spLocks noGrp="1" noChangeArrowheads="1"/>
          </p:cNvSpPr>
          <p:nvPr>
            <p:ph type="ctrTitle"/>
          </p:nvPr>
        </p:nvSpPr>
        <p:spPr>
          <a:xfrm>
            <a:off x="990600" y="1676400"/>
            <a:ext cx="7772400" cy="1462088"/>
          </a:xfrm>
        </p:spPr>
        <p:txBody>
          <a:bodyPr/>
          <a:lstStyle>
            <a:lvl1pPr>
              <a:defRPr/>
            </a:lvl1pPr>
          </a:lstStyle>
          <a:p>
            <a:pPr lvl="0"/>
            <a:r>
              <a:rPr lang="en-US" altLang="en-US" noProof="0"/>
              <a:t>Click to edit Master title style</a:t>
            </a:r>
          </a:p>
        </p:txBody>
      </p:sp>
      <p:sp>
        <p:nvSpPr>
          <p:cNvPr id="77837" name="Rectangle 1037"/>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77838" name="Rectangle 1038"/>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p>
        </p:txBody>
      </p:sp>
      <p:sp>
        <p:nvSpPr>
          <p:cNvPr id="77839" name="Rectangle 1039"/>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a:p>
        </p:txBody>
      </p:sp>
      <p:sp>
        <p:nvSpPr>
          <p:cNvPr id="77840" name="Rectangle 1040"/>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1FE5558-BE4E-4873-9CD9-DFD7F987CA12}"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957C33-CC49-4448-86DD-160FA6770358}" type="slidenum">
              <a:rPr lang="en-US" altLang="en-US"/>
              <a:pPr/>
              <a:t>‹#›</a:t>
            </a:fld>
            <a:endParaRPr lang="en-US" altLang="en-US"/>
          </a:p>
        </p:txBody>
      </p:sp>
    </p:spTree>
    <p:extLst>
      <p:ext uri="{BB962C8B-B14F-4D97-AF65-F5344CB8AC3E}">
        <p14:creationId xmlns:p14="http://schemas.microsoft.com/office/powerpoint/2010/main" val="9760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8270D6A-0026-41C8-A231-44C4D4315C7D}" type="slidenum">
              <a:rPr lang="en-US" altLang="en-US"/>
              <a:pPr/>
              <a:t>‹#›</a:t>
            </a:fld>
            <a:endParaRPr lang="en-US" altLang="en-US"/>
          </a:p>
        </p:txBody>
      </p:sp>
    </p:spTree>
    <p:extLst>
      <p:ext uri="{BB962C8B-B14F-4D97-AF65-F5344CB8AC3E}">
        <p14:creationId xmlns:p14="http://schemas.microsoft.com/office/powerpoint/2010/main" val="1042679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3" name="Date Placeholder 2"/>
          <p:cNvSpPr>
            <a:spLocks noGrp="1"/>
          </p:cNvSpPr>
          <p:nvPr>
            <p:ph type="dt" sz="half" idx="10"/>
          </p:nvPr>
        </p:nvSpPr>
        <p:spPr>
          <a:xfrm>
            <a:off x="1162050" y="6243638"/>
            <a:ext cx="19050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7042150" y="6243638"/>
            <a:ext cx="1905000" cy="457200"/>
          </a:xfrm>
        </p:spPr>
        <p:txBody>
          <a:bodyPr/>
          <a:lstStyle>
            <a:lvl1pPr>
              <a:defRPr/>
            </a:lvl1pPr>
          </a:lstStyle>
          <a:p>
            <a:fld id="{4A30FDA0-643A-459E-A2CC-FC7550798CD4}" type="slidenum">
              <a:rPr lang="en-US" altLang="en-US"/>
              <a:pPr/>
              <a:t>‹#›</a:t>
            </a:fld>
            <a:endParaRPr lang="en-US" altLang="en-US"/>
          </a:p>
        </p:txBody>
      </p:sp>
    </p:spTree>
    <p:extLst>
      <p:ext uri="{BB962C8B-B14F-4D97-AF65-F5344CB8AC3E}">
        <p14:creationId xmlns:p14="http://schemas.microsoft.com/office/powerpoint/2010/main" val="6166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551D2DE-5A35-4463-8A51-1A1F822E4355}" type="slidenum">
              <a:rPr lang="en-US" altLang="en-US"/>
              <a:pPr/>
              <a:t>‹#›</a:t>
            </a:fld>
            <a:endParaRPr lang="en-US" altLang="en-US"/>
          </a:p>
        </p:txBody>
      </p:sp>
    </p:spTree>
    <p:extLst>
      <p:ext uri="{BB962C8B-B14F-4D97-AF65-F5344CB8AC3E}">
        <p14:creationId xmlns:p14="http://schemas.microsoft.com/office/powerpoint/2010/main" val="269161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782563F-B43E-4E6B-95C7-8F75C2640220}" type="slidenum">
              <a:rPr lang="en-US" altLang="en-US"/>
              <a:pPr/>
              <a:t>‹#›</a:t>
            </a:fld>
            <a:endParaRPr lang="en-US" altLang="en-US"/>
          </a:p>
        </p:txBody>
      </p:sp>
    </p:spTree>
    <p:extLst>
      <p:ext uri="{BB962C8B-B14F-4D97-AF65-F5344CB8AC3E}">
        <p14:creationId xmlns:p14="http://schemas.microsoft.com/office/powerpoint/2010/main" val="245760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2832E3E-144A-462E-AD6B-33E95D979E68}" type="slidenum">
              <a:rPr lang="en-US" altLang="en-US"/>
              <a:pPr/>
              <a:t>‹#›</a:t>
            </a:fld>
            <a:endParaRPr lang="en-US" altLang="en-US"/>
          </a:p>
        </p:txBody>
      </p:sp>
    </p:spTree>
    <p:extLst>
      <p:ext uri="{BB962C8B-B14F-4D97-AF65-F5344CB8AC3E}">
        <p14:creationId xmlns:p14="http://schemas.microsoft.com/office/powerpoint/2010/main" val="37033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B951F5AC-4511-4910-B3F2-ABA70898BEAA}" type="slidenum">
              <a:rPr lang="en-US" altLang="en-US"/>
              <a:pPr/>
              <a:t>‹#›</a:t>
            </a:fld>
            <a:endParaRPr lang="en-US" altLang="en-US"/>
          </a:p>
        </p:txBody>
      </p:sp>
    </p:spTree>
    <p:extLst>
      <p:ext uri="{BB962C8B-B14F-4D97-AF65-F5344CB8AC3E}">
        <p14:creationId xmlns:p14="http://schemas.microsoft.com/office/powerpoint/2010/main" val="183061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1F9103E-3498-407D-916A-ADE88990B1CB}" type="slidenum">
              <a:rPr lang="en-US" altLang="en-US"/>
              <a:pPr/>
              <a:t>‹#›</a:t>
            </a:fld>
            <a:endParaRPr lang="en-US" altLang="en-US"/>
          </a:p>
        </p:txBody>
      </p:sp>
    </p:spTree>
    <p:extLst>
      <p:ext uri="{BB962C8B-B14F-4D97-AF65-F5344CB8AC3E}">
        <p14:creationId xmlns:p14="http://schemas.microsoft.com/office/powerpoint/2010/main" val="372426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B59BDB1E-C1B6-4C4E-8F98-3C4E1E2FB30A}" type="slidenum">
              <a:rPr lang="en-US" altLang="en-US"/>
              <a:pPr/>
              <a:t>‹#›</a:t>
            </a:fld>
            <a:endParaRPr lang="en-US" altLang="en-US"/>
          </a:p>
        </p:txBody>
      </p:sp>
    </p:spTree>
    <p:extLst>
      <p:ext uri="{BB962C8B-B14F-4D97-AF65-F5344CB8AC3E}">
        <p14:creationId xmlns:p14="http://schemas.microsoft.com/office/powerpoint/2010/main" val="385387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B8060B8-3756-4A4A-B349-76C979096F0D}" type="slidenum">
              <a:rPr lang="en-US" altLang="en-US"/>
              <a:pPr/>
              <a:t>‹#›</a:t>
            </a:fld>
            <a:endParaRPr lang="en-US" altLang="en-US"/>
          </a:p>
        </p:txBody>
      </p:sp>
    </p:spTree>
    <p:extLst>
      <p:ext uri="{BB962C8B-B14F-4D97-AF65-F5344CB8AC3E}">
        <p14:creationId xmlns:p14="http://schemas.microsoft.com/office/powerpoint/2010/main" val="342049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69511E3-1674-4B45-B611-DC719955C059}" type="slidenum">
              <a:rPr lang="en-US" altLang="en-US"/>
              <a:pPr/>
              <a:t>‹#›</a:t>
            </a:fld>
            <a:endParaRPr lang="en-US" altLang="en-US"/>
          </a:p>
        </p:txBody>
      </p:sp>
    </p:spTree>
    <p:extLst>
      <p:ext uri="{BB962C8B-B14F-4D97-AF65-F5344CB8AC3E}">
        <p14:creationId xmlns:p14="http://schemas.microsoft.com/office/powerpoint/2010/main" val="284788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GB" altLang="en-US" sz="2400"/>
          </a:p>
        </p:txBody>
      </p:sp>
      <p:sp>
        <p:nvSpPr>
          <p:cNvPr id="7680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GB" altLang="en-US" sz="2400"/>
          </a:p>
        </p:txBody>
      </p:sp>
      <p:sp>
        <p:nvSpPr>
          <p:cNvPr id="7680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GB" altLang="en-US" sz="2400"/>
          </a:p>
        </p:txBody>
      </p:sp>
      <p:sp>
        <p:nvSpPr>
          <p:cNvPr id="768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GB" altLang="en-US" sz="2400"/>
          </a:p>
        </p:txBody>
      </p:sp>
      <p:sp>
        <p:nvSpPr>
          <p:cNvPr id="768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GB" altLang="en-US" sz="2400"/>
          </a:p>
        </p:txBody>
      </p:sp>
      <p:sp>
        <p:nvSpPr>
          <p:cNvPr id="7680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GB" altLang="en-US" sz="2400"/>
          </a:p>
        </p:txBody>
      </p:sp>
      <p:sp>
        <p:nvSpPr>
          <p:cNvPr id="7680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GB" altLang="en-US" sz="2400"/>
          </a:p>
        </p:txBody>
      </p:sp>
      <p:sp>
        <p:nvSpPr>
          <p:cNvPr id="7680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681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681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7681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7681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B992AFCB-FE04-42CE-B377-3DE7BD03033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2pPr>
      <a:lvl3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3pPr>
      <a:lvl4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4pPr>
      <a:lvl5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antispam.org.s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imda.gov.sg/for-community/Infocomm-regulation-and-guides/unsolicited-communications/best-practices-for-organisations/dmas-guidelines-for-using-commercial-electronic-message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imda.gov.sg/regulations-and-licensing-listing/spam-control-framework"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straitstimes.com/tech/new-rules-proposed-to-cover-marketing-spam-on-chat-apps-like-telegram-and-imess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F630C09-4839-4484-8FDA-90C385BA74D7}"/>
              </a:ext>
            </a:extLst>
          </p:cNvPr>
          <p:cNvSpPr>
            <a:spLocks noGrp="1" noChangeArrowheads="1"/>
          </p:cNvSpPr>
          <p:nvPr>
            <p:ph type="ctrTitle"/>
          </p:nvPr>
        </p:nvSpPr>
        <p:spPr>
          <a:xfrm>
            <a:off x="-12700" y="3200400"/>
            <a:ext cx="9110133" cy="829733"/>
          </a:xfrm>
        </p:spPr>
        <p:txBody>
          <a:bodyPr/>
          <a:lstStyle/>
          <a:p>
            <a:pPr algn="ctr"/>
            <a:r>
              <a:rPr lang="en-US" altLang="en-US" sz="2800" b="1" u="sng" dirty="0">
                <a:solidFill>
                  <a:srgbClr val="002060"/>
                </a:solidFill>
                <a:effectLst>
                  <a:outerShdw blurRad="38100" dist="38100" dir="2700000" algn="tl">
                    <a:srgbClr val="C0C0C0"/>
                  </a:outerShdw>
                </a:effectLst>
              </a:rPr>
              <a:t>Spam &amp; Unsolicited Commercial Communications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457200" y="1524000"/>
            <a:ext cx="8077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3600" b="1">
                <a:solidFill>
                  <a:srgbClr val="CC0066"/>
                </a:solidFill>
                <a:effectLst>
                  <a:outerShdw blurRad="38100" dist="38100" dir="2700000" algn="tl">
                    <a:srgbClr val="C0C0C0"/>
                  </a:outerShdw>
                </a:effectLst>
              </a:rPr>
              <a:t>S’PORE PROPOSED LEGISLATION: AN “OPT-OUT” OPTION</a:t>
            </a:r>
            <a:r>
              <a:rPr lang="en-US" altLang="en-US" sz="36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1524000" y="1981200"/>
            <a:ext cx="3533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“Opt-Out” System:</a:t>
            </a:r>
          </a:p>
        </p:txBody>
      </p:sp>
      <p:sp>
        <p:nvSpPr>
          <p:cNvPr id="96261" name="Text Box 5"/>
          <p:cNvSpPr txBox="1">
            <a:spLocks noChangeArrowheads="1"/>
          </p:cNvSpPr>
          <p:nvPr/>
        </p:nvSpPr>
        <p:spPr bwMode="auto">
          <a:xfrm>
            <a:off x="533400" y="2667000"/>
            <a:ext cx="82296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8000"/>
              </a:buClr>
              <a:buFont typeface="Wingdings" panose="05000000000000000000" pitchFamily="2" charset="2"/>
              <a:buChar char="q"/>
            </a:pPr>
            <a:r>
              <a:rPr lang="en-US" altLang="en-US" sz="2400" dirty="0">
                <a:solidFill>
                  <a:schemeClr val="hlink"/>
                </a:solidFill>
              </a:rPr>
              <a:t>Definition:</a:t>
            </a:r>
          </a:p>
          <a:p>
            <a:pPr>
              <a:buClr>
                <a:srgbClr val="008000"/>
              </a:buClr>
              <a:buFont typeface="Wingdings" panose="05000000000000000000" pitchFamily="2" charset="2"/>
              <a:buChar char="q"/>
            </a:pPr>
            <a:endParaRPr lang="en-US" altLang="en-US" sz="2400" dirty="0">
              <a:solidFill>
                <a:schemeClr val="hlink"/>
              </a:solidFill>
            </a:endParaRPr>
          </a:p>
          <a:p>
            <a:pPr lvl="1" algn="just">
              <a:buClr>
                <a:srgbClr val="008000"/>
              </a:buClr>
              <a:buFont typeface="Wingdings" panose="05000000000000000000" pitchFamily="2" charset="2"/>
              <a:buChar char="§"/>
            </a:pPr>
            <a:r>
              <a:rPr lang="en-US" altLang="en-US" sz="2400" dirty="0"/>
              <a:t>A distribution model of sending unsolicited e-mail </a:t>
            </a:r>
          </a:p>
          <a:p>
            <a:pPr lvl="1" algn="just">
              <a:buClr>
                <a:srgbClr val="008000"/>
              </a:buClr>
              <a:buFont typeface="Wingdings" panose="05000000000000000000" pitchFamily="2" charset="2"/>
              <a:buNone/>
            </a:pPr>
            <a:r>
              <a:rPr lang="en-US" altLang="en-US" sz="2400" dirty="0"/>
              <a:t> and allowing the </a:t>
            </a:r>
            <a:r>
              <a:rPr lang="en-US" altLang="en-US" sz="2400" dirty="0">
                <a:solidFill>
                  <a:srgbClr val="6600CC"/>
                </a:solidFill>
              </a:rPr>
              <a:t>recipient to request removal</a:t>
            </a:r>
          </a:p>
          <a:p>
            <a:pPr lvl="1" algn="just">
              <a:buClr>
                <a:srgbClr val="008000"/>
              </a:buClr>
              <a:buFont typeface="Wingdings" panose="05000000000000000000" pitchFamily="2" charset="2"/>
              <a:buNone/>
            </a:pPr>
            <a:endParaRPr lang="en-US" altLang="en-US" sz="2400" dirty="0"/>
          </a:p>
          <a:p>
            <a:pPr lvl="1" algn="just">
              <a:buClr>
                <a:srgbClr val="008000"/>
              </a:buClr>
              <a:buFont typeface="Wingdings" panose="05000000000000000000" pitchFamily="2" charset="2"/>
              <a:buChar char="§"/>
            </a:pPr>
            <a:r>
              <a:rPr lang="en-US" altLang="en-US" sz="2400" dirty="0"/>
              <a:t>Permits</a:t>
            </a:r>
            <a:r>
              <a:rPr lang="en-US" altLang="en-US" sz="2400" dirty="0">
                <a:solidFill>
                  <a:schemeClr val="hlink"/>
                </a:solidFill>
              </a:rPr>
              <a:t> </a:t>
            </a:r>
            <a:r>
              <a:rPr lang="en-US" altLang="en-US" sz="2400" dirty="0"/>
              <a:t>sender to send unsolicited commercial e-mails </a:t>
            </a:r>
          </a:p>
          <a:p>
            <a:pPr lvl="1" algn="just">
              <a:buClr>
                <a:srgbClr val="008000"/>
              </a:buClr>
              <a:buFont typeface="Wingdings" panose="05000000000000000000" pitchFamily="2" charset="2"/>
              <a:buNone/>
            </a:pPr>
            <a:r>
              <a:rPr lang="en-US" altLang="en-US" sz="2400" dirty="0"/>
              <a:t>  to the intended recipients until such time they are </a:t>
            </a:r>
          </a:p>
          <a:p>
            <a:pPr lvl="1">
              <a:buClr>
                <a:srgbClr val="008000"/>
              </a:buClr>
              <a:buFont typeface="Wingdings" panose="05000000000000000000" pitchFamily="2" charset="2"/>
              <a:buNone/>
            </a:pPr>
            <a:r>
              <a:rPr lang="en-US" altLang="en-US" sz="2400" dirty="0"/>
              <a:t>  </a:t>
            </a:r>
            <a:r>
              <a:rPr lang="en-US" altLang="en-US" sz="2400" dirty="0">
                <a:solidFill>
                  <a:srgbClr val="6600CC"/>
                </a:solidFill>
              </a:rPr>
              <a:t>asked by the recipients</a:t>
            </a:r>
            <a:r>
              <a:rPr lang="en-US" altLang="en-US" sz="2400" dirty="0"/>
              <a:t> to stop sending</a:t>
            </a:r>
          </a:p>
          <a:p>
            <a:pPr lvl="1">
              <a:buClr>
                <a:srgbClr val="008000"/>
              </a:buClr>
              <a:buFont typeface="Wingdings" panose="05000000000000000000" pitchFamily="2" charset="2"/>
              <a:buNone/>
            </a:pPr>
            <a:endParaRPr lang="en-US" altLang="en-US" sz="2400" dirty="0"/>
          </a:p>
          <a:p>
            <a:pPr lvl="1">
              <a:buClr>
                <a:srgbClr val="008000"/>
              </a:buClr>
              <a:buFont typeface="Wingdings" panose="05000000000000000000" pitchFamily="2" charset="2"/>
              <a:buNone/>
            </a:pPr>
            <a:endParaRPr lang="en-US" altLang="en-US" sz="2400" dirty="0"/>
          </a:p>
          <a:p>
            <a:pPr lvl="1">
              <a:buClr>
                <a:srgbClr val="008000"/>
              </a:buClr>
              <a:buFont typeface="Wingdings" panose="05000000000000000000" pitchFamily="2" charset="2"/>
              <a:buNone/>
            </a:pPr>
            <a:endParaRPr lang="en-US" altLang="en-US" dirty="0"/>
          </a:p>
          <a:p>
            <a:pPr lvl="1">
              <a:buClr>
                <a:srgbClr val="008000"/>
              </a:buClr>
              <a:buFont typeface="Wingdings" panose="05000000000000000000" pitchFamily="2" charset="2"/>
              <a:buNone/>
            </a:pPr>
            <a:endParaRPr lang="en-US" altLang="en-US" sz="2400" dirty="0"/>
          </a:p>
        </p:txBody>
      </p:sp>
      <p:sp>
        <p:nvSpPr>
          <p:cNvPr id="96262" name="Rectangle 6"/>
          <p:cNvSpPr>
            <a:spLocks noChangeArrowheads="1"/>
          </p:cNvSpPr>
          <p:nvPr/>
        </p:nvSpPr>
        <p:spPr bwMode="auto">
          <a:xfrm>
            <a:off x="228600" y="228600"/>
            <a:ext cx="8686800"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cs typeface="Arial" panose="020B0604020202020204" pitchFamily="34" charset="0"/>
              </a:defRPr>
            </a:lvl1pPr>
            <a:lvl2pPr>
              <a:defRPr sz="4400">
                <a:solidFill>
                  <a:schemeClr val="tx2"/>
                </a:solidFill>
                <a:latin typeface="Tahoma" panose="020B0604030504040204" pitchFamily="34" charset="0"/>
                <a:cs typeface="Arial" panose="020B0604020202020204" pitchFamily="34" charset="0"/>
              </a:defRPr>
            </a:lvl2pPr>
            <a:lvl3pPr>
              <a:defRPr sz="4400">
                <a:solidFill>
                  <a:schemeClr val="tx2"/>
                </a:solidFill>
                <a:latin typeface="Tahoma" panose="020B0604030504040204" pitchFamily="34" charset="0"/>
                <a:cs typeface="Arial" panose="020B0604020202020204" pitchFamily="34" charset="0"/>
              </a:defRPr>
            </a:lvl3pPr>
            <a:lvl4pPr>
              <a:defRPr sz="4400">
                <a:solidFill>
                  <a:schemeClr val="tx2"/>
                </a:solidFill>
                <a:latin typeface="Tahoma" panose="020B0604030504040204" pitchFamily="34" charset="0"/>
                <a:cs typeface="Arial" panose="020B0604020202020204" pitchFamily="34" charset="0"/>
              </a:defRPr>
            </a:lvl4pPr>
            <a:lvl5pPr>
              <a:defRPr sz="4400">
                <a:solidFill>
                  <a:schemeClr val="tx2"/>
                </a:solidFill>
                <a:latin typeface="Tahoma" panose="020B0604030504040204" pitchFamily="34" charset="0"/>
                <a:cs typeface="Arial" panose="020B0604020202020204" pitchFamily="34" charset="0"/>
              </a:defRPr>
            </a:lvl5pPr>
            <a:lvl6pPr marL="4572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a:lstStyle>
          <a:p>
            <a:pPr algn="ctr"/>
            <a:r>
              <a:rPr lang="en-US" altLang="en-US" sz="3600" b="1" dirty="0">
                <a:solidFill>
                  <a:srgbClr val="CC0066"/>
                </a:solidFill>
                <a:effectLst>
                  <a:outerShdw blurRad="38100" dist="38100" dir="2700000" algn="tl">
                    <a:srgbClr val="C0C0C0"/>
                  </a:outerShdw>
                </a:effectLst>
              </a:rPr>
              <a:t>EVALUATING IDA-AGC PROPOSAL: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AN “OPT-OUT” OPTION</a:t>
            </a:r>
            <a:br>
              <a:rPr lang="en-US" altLang="en-US" sz="3600" b="1" dirty="0">
                <a:solidFill>
                  <a:srgbClr val="CC0066"/>
                </a:solidFill>
                <a:effectLst>
                  <a:outerShdw blurRad="38100" dist="38100" dir="2700000" algn="tl">
                    <a:srgbClr val="C0C0C0"/>
                  </a:outerShdw>
                </a:effectLst>
              </a:rPr>
            </a:br>
            <a:endParaRPr lang="en-US"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91717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304800" y="2209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u="sng">
                <a:solidFill>
                  <a:schemeClr val="tx2"/>
                </a:solidFill>
              </a:rPr>
              <a:t>Proposed Legislation is not against unsolicited commercial e-mail (UCE) if it has an opt-out regime:</a:t>
            </a:r>
          </a:p>
        </p:txBody>
      </p:sp>
      <p:sp>
        <p:nvSpPr>
          <p:cNvPr id="182276" name="Text Box 4"/>
          <p:cNvSpPr txBox="1">
            <a:spLocks noChangeArrowheads="1"/>
          </p:cNvSpPr>
          <p:nvPr/>
        </p:nvSpPr>
        <p:spPr bwMode="auto">
          <a:xfrm>
            <a:off x="457200" y="3276600"/>
            <a:ext cx="80750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8000"/>
              </a:buClr>
              <a:buFont typeface="Wingdings" panose="05000000000000000000" pitchFamily="2" charset="2"/>
              <a:buChar char="q"/>
            </a:pPr>
            <a:r>
              <a:rPr lang="en-US" altLang="en-US" sz="2400" dirty="0">
                <a:solidFill>
                  <a:srgbClr val="FF0000"/>
                </a:solidFill>
              </a:rPr>
              <a:t> Opt-out regime</a:t>
            </a:r>
          </a:p>
          <a:p>
            <a:pPr lvl="1">
              <a:buClr>
                <a:srgbClr val="008000"/>
              </a:buClr>
              <a:buFont typeface="Wingdings" panose="05000000000000000000" pitchFamily="2" charset="2"/>
              <a:buChar char="§"/>
            </a:pPr>
            <a:r>
              <a:rPr lang="en-US" altLang="en-US" sz="2400" dirty="0"/>
              <a:t> each UCE should have a </a:t>
            </a:r>
            <a:r>
              <a:rPr lang="en-US" altLang="en-US" sz="2400" dirty="0">
                <a:solidFill>
                  <a:srgbClr val="7030A0"/>
                </a:solidFill>
              </a:rPr>
              <a:t>valid return e-mail address</a:t>
            </a:r>
          </a:p>
          <a:p>
            <a:pPr lvl="1">
              <a:buClr>
                <a:srgbClr val="008000"/>
              </a:buClr>
              <a:buFont typeface="Wingdings" panose="05000000000000000000" pitchFamily="2" charset="2"/>
              <a:buChar char="§"/>
            </a:pPr>
            <a:r>
              <a:rPr lang="en-US" altLang="en-US" sz="2400" dirty="0"/>
              <a:t> other languages + English </a:t>
            </a:r>
            <a:r>
              <a:rPr lang="en-US" altLang="en-US" sz="2400" dirty="0">
                <a:solidFill>
                  <a:srgbClr val="7030A0"/>
                </a:solidFill>
              </a:rPr>
              <a:t>language</a:t>
            </a:r>
          </a:p>
          <a:p>
            <a:pPr lvl="1">
              <a:buClr>
                <a:srgbClr val="008000"/>
              </a:buClr>
              <a:buFont typeface="Wingdings" panose="05000000000000000000" pitchFamily="2" charset="2"/>
              <a:buChar char="§"/>
            </a:pPr>
            <a:r>
              <a:rPr lang="en-US" altLang="en-US" sz="2400" dirty="0"/>
              <a:t> opt-out mechanism should be </a:t>
            </a:r>
            <a:r>
              <a:rPr lang="en-US" altLang="en-US" sz="2400" dirty="0">
                <a:solidFill>
                  <a:srgbClr val="6600CC"/>
                </a:solidFill>
              </a:rPr>
              <a:t>functional</a:t>
            </a:r>
          </a:p>
          <a:p>
            <a:pPr lvl="1">
              <a:buClr>
                <a:srgbClr val="008000"/>
              </a:buClr>
              <a:buFont typeface="Wingdings" panose="05000000000000000000" pitchFamily="2" charset="2"/>
              <a:buChar char="§"/>
            </a:pPr>
            <a:r>
              <a:rPr lang="en-US" altLang="en-US" sz="2400" dirty="0"/>
              <a:t> sender must comply with opt out request within a</a:t>
            </a:r>
          </a:p>
          <a:p>
            <a:pPr lvl="1">
              <a:buClr>
                <a:srgbClr val="008000"/>
              </a:buClr>
              <a:buFont typeface="Wingdings" panose="05000000000000000000" pitchFamily="2" charset="2"/>
              <a:buNone/>
            </a:pPr>
            <a:r>
              <a:rPr lang="en-US" altLang="en-US" sz="2400" dirty="0"/>
              <a:t>certain </a:t>
            </a:r>
            <a:r>
              <a:rPr lang="en-US" altLang="en-US" sz="2400" dirty="0">
                <a:solidFill>
                  <a:srgbClr val="7030A0"/>
                </a:solidFill>
              </a:rPr>
              <a:t>time frame</a:t>
            </a:r>
            <a:r>
              <a:rPr lang="en-US" altLang="en-US" sz="2400" dirty="0"/>
              <a:t>.</a:t>
            </a:r>
          </a:p>
          <a:p>
            <a:pPr lvl="1">
              <a:buClr>
                <a:srgbClr val="008000"/>
              </a:buClr>
              <a:buFont typeface="Wingdings" panose="05000000000000000000" pitchFamily="2" charset="2"/>
              <a:buChar char="§"/>
            </a:pPr>
            <a:r>
              <a:rPr lang="en-US" altLang="en-US" sz="2400" dirty="0"/>
              <a:t> the sender should </a:t>
            </a:r>
            <a:r>
              <a:rPr lang="en-US" altLang="en-US" sz="2400" dirty="0">
                <a:solidFill>
                  <a:srgbClr val="7030A0"/>
                </a:solidFill>
              </a:rPr>
              <a:t>not pass on the recipient e-mail </a:t>
            </a:r>
            <a:r>
              <a:rPr lang="en-US" altLang="en-US" sz="2400" dirty="0"/>
              <a:t>to</a:t>
            </a:r>
          </a:p>
          <a:p>
            <a:pPr lvl="1">
              <a:buClr>
                <a:srgbClr val="008000"/>
              </a:buClr>
              <a:buFont typeface="Wingdings" panose="05000000000000000000" pitchFamily="2" charset="2"/>
              <a:buNone/>
            </a:pPr>
            <a:r>
              <a:rPr lang="en-US" altLang="en-US" sz="2400" dirty="0"/>
              <a:t>other business partners.</a:t>
            </a:r>
          </a:p>
          <a:p>
            <a:pPr lvl="1">
              <a:buClr>
                <a:srgbClr val="008000"/>
              </a:buClr>
              <a:buFont typeface="Wingdings" panose="05000000000000000000" pitchFamily="2" charset="2"/>
              <a:buNone/>
            </a:pPr>
            <a:endParaRPr lang="en-US" altLang="en-US" sz="2400" dirty="0"/>
          </a:p>
        </p:txBody>
      </p:sp>
      <p:sp>
        <p:nvSpPr>
          <p:cNvPr id="182277" name="Text Box 5"/>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dirty="0">
                <a:solidFill>
                  <a:srgbClr val="CC0066"/>
                </a:solidFill>
                <a:effectLst>
                  <a:outerShdw blurRad="38100" dist="38100" dir="2700000" algn="tl">
                    <a:srgbClr val="C0C0C0"/>
                  </a:outerShdw>
                </a:effectLst>
              </a:rPr>
              <a:t>IDA-AGC PROPOSED LEGAL FRAMEWORK ON SPAM</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990600" y="2302403"/>
            <a:ext cx="2801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dirty="0">
                <a:solidFill>
                  <a:schemeClr val="tx2"/>
                </a:solidFill>
              </a:rPr>
              <a:t>Requirements:</a:t>
            </a:r>
          </a:p>
        </p:txBody>
      </p:sp>
      <p:sp>
        <p:nvSpPr>
          <p:cNvPr id="189443" name="Text Box 3"/>
          <p:cNvSpPr txBox="1">
            <a:spLocks noChangeArrowheads="1"/>
          </p:cNvSpPr>
          <p:nvPr/>
        </p:nvSpPr>
        <p:spPr bwMode="auto">
          <a:xfrm>
            <a:off x="609600" y="3395133"/>
            <a:ext cx="8077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008000"/>
              </a:buClr>
              <a:buFont typeface="Wingdings" panose="05000000000000000000" pitchFamily="2" charset="2"/>
              <a:buChar char="q"/>
            </a:pPr>
            <a:r>
              <a:rPr lang="en-US" altLang="en-US" sz="2400" dirty="0"/>
              <a:t> </a:t>
            </a:r>
            <a:r>
              <a:rPr lang="en-GB" altLang="en-US" sz="2400" dirty="0">
                <a:solidFill>
                  <a:srgbClr val="FF0000"/>
                </a:solidFill>
              </a:rPr>
              <a:t>Labelling</a:t>
            </a:r>
            <a:r>
              <a:rPr lang="en-US" altLang="en-US" sz="2400" dirty="0">
                <a:solidFill>
                  <a:srgbClr val="FF0000"/>
                </a:solidFill>
              </a:rPr>
              <a:t> Standards</a:t>
            </a:r>
            <a:r>
              <a:rPr lang="en-US" altLang="en-US" sz="2400" dirty="0"/>
              <a:t>:</a:t>
            </a:r>
          </a:p>
          <a:p>
            <a:pPr lvl="1" indent="-342900">
              <a:buClr>
                <a:srgbClr val="008000"/>
              </a:buClr>
              <a:buFont typeface="Wingdings" panose="05000000000000000000" pitchFamily="2" charset="2"/>
              <a:buChar char="§"/>
            </a:pPr>
            <a:r>
              <a:rPr lang="en-US" altLang="en-US" sz="2400" dirty="0"/>
              <a:t> Subject titles should </a:t>
            </a:r>
            <a:r>
              <a:rPr lang="en-US" altLang="en-US" sz="2400" dirty="0">
                <a:solidFill>
                  <a:srgbClr val="7030A0"/>
                </a:solidFill>
              </a:rPr>
              <a:t>not be misleading</a:t>
            </a:r>
          </a:p>
          <a:p>
            <a:pPr lvl="1">
              <a:buClr>
                <a:srgbClr val="008000"/>
              </a:buClr>
              <a:buFont typeface="Wingdings" panose="05000000000000000000" pitchFamily="2" charset="2"/>
              <a:buChar char="§"/>
            </a:pPr>
            <a:r>
              <a:rPr lang="en-US" altLang="en-US" sz="2400" dirty="0"/>
              <a:t> Subject titles should contain [</a:t>
            </a:r>
            <a:r>
              <a:rPr lang="en-US" altLang="en-US" sz="2400" dirty="0">
                <a:solidFill>
                  <a:srgbClr val="6600CC"/>
                </a:solidFill>
              </a:rPr>
              <a:t>ADV</a:t>
            </a:r>
            <a:r>
              <a:rPr lang="en-US" altLang="en-US" sz="2400" dirty="0"/>
              <a:t>] – advertisement</a:t>
            </a:r>
          </a:p>
          <a:p>
            <a:pPr lvl="1">
              <a:buClr>
                <a:srgbClr val="008000"/>
              </a:buClr>
              <a:buFont typeface="Wingdings" panose="05000000000000000000" pitchFamily="2" charset="2"/>
              <a:buChar char="§"/>
            </a:pPr>
            <a:r>
              <a:rPr lang="en-US" altLang="en-US" sz="2400" dirty="0"/>
              <a:t> e-mail messages should </a:t>
            </a:r>
            <a:r>
              <a:rPr lang="en-US" altLang="en-US" sz="2400" dirty="0">
                <a:solidFill>
                  <a:srgbClr val="7030A0"/>
                </a:solidFill>
              </a:rPr>
              <a:t>not contain a false header</a:t>
            </a:r>
          </a:p>
          <a:p>
            <a:pPr lvl="1">
              <a:buClr>
                <a:srgbClr val="008000"/>
              </a:buClr>
              <a:buFont typeface="Wingdings" panose="05000000000000000000" pitchFamily="2" charset="2"/>
              <a:buChar char="§"/>
            </a:pPr>
            <a:r>
              <a:rPr lang="en-US" altLang="en-US" sz="2400" dirty="0"/>
              <a:t> e-mail messages should have a </a:t>
            </a:r>
            <a:r>
              <a:rPr lang="en-US" altLang="en-US" sz="2400" dirty="0">
                <a:solidFill>
                  <a:srgbClr val="6600CC"/>
                </a:solidFill>
              </a:rPr>
              <a:t>genuine</a:t>
            </a:r>
            <a:r>
              <a:rPr lang="en-US" altLang="en-US" sz="2400" dirty="0"/>
              <a:t> </a:t>
            </a:r>
            <a:r>
              <a:rPr lang="en-US" altLang="en-US" sz="2400" dirty="0">
                <a:solidFill>
                  <a:srgbClr val="7030A0"/>
                </a:solidFill>
              </a:rPr>
              <a:t>e-mail address or postal address</a:t>
            </a:r>
            <a:r>
              <a:rPr lang="en-US" altLang="en-US" sz="2400" dirty="0"/>
              <a:t>.</a:t>
            </a:r>
          </a:p>
          <a:p>
            <a:pPr lvl="1">
              <a:buClr>
                <a:srgbClr val="008000"/>
              </a:buClr>
              <a:buFont typeface="Wingdings" panose="05000000000000000000" pitchFamily="2" charset="2"/>
              <a:buChar char="§"/>
            </a:pPr>
            <a:endParaRPr lang="en-US" altLang="en-US" sz="2400" dirty="0"/>
          </a:p>
        </p:txBody>
      </p:sp>
      <p:sp>
        <p:nvSpPr>
          <p:cNvPr id="189444" name="Text Box 4"/>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a:solidFill>
                  <a:srgbClr val="CC0066"/>
                </a:solidFill>
                <a:effectLst>
                  <a:outerShdw blurRad="38100" dist="38100" dir="2700000" algn="tl">
                    <a:srgbClr val="C0C0C0"/>
                  </a:outerShdw>
                </a:effectLst>
              </a:rPr>
              <a:t>S’PORE PROPOSED LEGISLATION: 				AN “OPT-OUT” OPTION</a:t>
            </a:r>
            <a:r>
              <a:rPr lang="en-US" altLang="en-US" sz="36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97013"/>
            <a:ext cx="7620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26" name="Oval 6"/>
          <p:cNvSpPr>
            <a:spLocks noChangeArrowheads="1"/>
          </p:cNvSpPr>
          <p:nvPr/>
        </p:nvSpPr>
        <p:spPr bwMode="auto">
          <a:xfrm>
            <a:off x="2362200" y="4038600"/>
            <a:ext cx="4724400" cy="1143000"/>
          </a:xfrm>
          <a:prstGeom prst="ellipse">
            <a:avLst/>
          </a:prstGeom>
          <a:solidFill>
            <a:schemeClr val="accent1">
              <a:alpha val="0"/>
            </a:schemeClr>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solidFill>
                <a:schemeClr val="hlink"/>
              </a:solidFill>
            </a:endParaRPr>
          </a:p>
        </p:txBody>
      </p:sp>
      <p:sp>
        <p:nvSpPr>
          <p:cNvPr id="184329" name="Text Box 9"/>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a:solidFill>
                  <a:srgbClr val="CC0066"/>
                </a:solidFill>
                <a:effectLst>
                  <a:outerShdw blurRad="38100" dist="38100" dir="2700000" algn="tl">
                    <a:srgbClr val="C0C0C0"/>
                  </a:outerShdw>
                </a:effectLst>
              </a:rPr>
              <a:t>S’PORE PROPOSED LEGISLATION: 				AN “OPT-OUT” OPTION</a:t>
            </a:r>
            <a:r>
              <a:rPr lang="en-US" altLang="en-US" sz="3600"/>
              <a:t> </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98600"/>
            <a:ext cx="7772400" cy="512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8427" name="Oval 11"/>
          <p:cNvSpPr>
            <a:spLocks noChangeArrowheads="1"/>
          </p:cNvSpPr>
          <p:nvPr/>
        </p:nvSpPr>
        <p:spPr bwMode="auto">
          <a:xfrm>
            <a:off x="1447800" y="5029200"/>
            <a:ext cx="4572000" cy="1143000"/>
          </a:xfrm>
          <a:prstGeom prst="ellipse">
            <a:avLst/>
          </a:prstGeom>
          <a:solidFill>
            <a:schemeClr val="accent1">
              <a:alpha val="0"/>
            </a:schemeClr>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solidFill>
                <a:schemeClr val="hlink"/>
              </a:solidFill>
            </a:endParaRPr>
          </a:p>
        </p:txBody>
      </p:sp>
      <p:sp>
        <p:nvSpPr>
          <p:cNvPr id="188429" name="Text Box 13"/>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dirty="0">
                <a:solidFill>
                  <a:srgbClr val="CC0066"/>
                </a:solidFill>
                <a:effectLst>
                  <a:outerShdw blurRad="38100" dist="38100" dir="2700000" algn="tl">
                    <a:srgbClr val="C0C0C0"/>
                  </a:outerShdw>
                </a:effectLst>
              </a:rPr>
              <a:t>S’PORE PROPOSED LEGISLATION: 				AN “OPT-OUT” OPTION</a:t>
            </a:r>
            <a:r>
              <a:rPr lang="en-US" altLang="en-US" sz="3600" dirty="0"/>
              <a:t>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ext Box 4"/>
          <p:cNvSpPr txBox="1">
            <a:spLocks noChangeArrowheads="1"/>
          </p:cNvSpPr>
          <p:nvPr/>
        </p:nvSpPr>
        <p:spPr bwMode="auto">
          <a:xfrm>
            <a:off x="1524000" y="1981200"/>
            <a:ext cx="3262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“Opt-In” System:</a:t>
            </a:r>
          </a:p>
        </p:txBody>
      </p:sp>
      <p:sp>
        <p:nvSpPr>
          <p:cNvPr id="97285" name="Text Box 5"/>
          <p:cNvSpPr txBox="1">
            <a:spLocks noChangeArrowheads="1"/>
          </p:cNvSpPr>
          <p:nvPr/>
        </p:nvSpPr>
        <p:spPr bwMode="auto">
          <a:xfrm>
            <a:off x="200891" y="2743200"/>
            <a:ext cx="8610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8000"/>
              </a:buClr>
              <a:buFont typeface="Wingdings" panose="05000000000000000000" pitchFamily="2" charset="2"/>
              <a:buChar char="q"/>
            </a:pPr>
            <a:r>
              <a:rPr lang="en-US" altLang="en-US" sz="2400" dirty="0"/>
              <a:t>Sender </a:t>
            </a:r>
            <a:r>
              <a:rPr lang="en-US" altLang="en-US" sz="2400" dirty="0">
                <a:solidFill>
                  <a:schemeClr val="hlink"/>
                </a:solidFill>
              </a:rPr>
              <a:t>cannot </a:t>
            </a:r>
            <a:r>
              <a:rPr lang="en-US" altLang="en-US" sz="2400" dirty="0"/>
              <a:t>send any unsolicited commercial</a:t>
            </a:r>
          </a:p>
          <a:p>
            <a:pPr algn="just">
              <a:buClr>
                <a:srgbClr val="008000"/>
              </a:buClr>
              <a:buFont typeface="Wingdings" panose="05000000000000000000" pitchFamily="2" charset="2"/>
              <a:buNone/>
            </a:pPr>
            <a:r>
              <a:rPr lang="en-US" altLang="en-US" sz="2400" dirty="0"/>
              <a:t>   communications by e-mail until such time the intended </a:t>
            </a:r>
          </a:p>
          <a:p>
            <a:pPr algn="just">
              <a:buClr>
                <a:srgbClr val="008000"/>
              </a:buClr>
              <a:buFont typeface="Wingdings" panose="05000000000000000000" pitchFamily="2" charset="2"/>
              <a:buNone/>
            </a:pPr>
            <a:r>
              <a:rPr lang="en-US" altLang="en-US" sz="2400" dirty="0"/>
              <a:t>   recipient indicated to the sender he is </a:t>
            </a:r>
            <a:r>
              <a:rPr lang="en-US" altLang="en-US" sz="2400" dirty="0">
                <a:solidFill>
                  <a:srgbClr val="6600CC"/>
                </a:solidFill>
              </a:rPr>
              <a:t>willing to receive</a:t>
            </a:r>
            <a:r>
              <a:rPr lang="en-US" altLang="en-US" sz="2400" dirty="0"/>
              <a:t> </a:t>
            </a:r>
          </a:p>
          <a:p>
            <a:pPr algn="just">
              <a:buClr>
                <a:srgbClr val="008000"/>
              </a:buClr>
              <a:buFont typeface="Wingdings" panose="05000000000000000000" pitchFamily="2" charset="2"/>
              <a:buNone/>
            </a:pPr>
            <a:r>
              <a:rPr lang="en-US" altLang="en-US" sz="2400" dirty="0"/>
              <a:t>   such communications</a:t>
            </a:r>
          </a:p>
          <a:p>
            <a:pPr algn="just">
              <a:buClr>
                <a:srgbClr val="008000"/>
              </a:buClr>
              <a:buFont typeface="Wingdings" panose="05000000000000000000" pitchFamily="2" charset="2"/>
              <a:buNone/>
            </a:pPr>
            <a:endParaRPr lang="en-US" altLang="en-US" sz="2400" dirty="0"/>
          </a:p>
          <a:p>
            <a:pPr algn="just">
              <a:buClr>
                <a:srgbClr val="008000"/>
              </a:buClr>
              <a:buFont typeface="Wingdings" panose="05000000000000000000" pitchFamily="2" charset="2"/>
              <a:buChar char="q"/>
            </a:pPr>
            <a:r>
              <a:rPr lang="en-US" altLang="en-US" sz="2400" dirty="0"/>
              <a:t>Characterized by recipients having </a:t>
            </a:r>
            <a:r>
              <a:rPr lang="en-US" altLang="en-US" sz="2400" dirty="0">
                <a:solidFill>
                  <a:schemeClr val="hlink"/>
                </a:solidFill>
              </a:rPr>
              <a:t>signed up</a:t>
            </a:r>
            <a:r>
              <a:rPr lang="en-US" altLang="en-US" sz="2400" dirty="0"/>
              <a:t> at websites,</a:t>
            </a:r>
          </a:p>
          <a:p>
            <a:pPr algn="just">
              <a:buClr>
                <a:srgbClr val="008000"/>
              </a:buClr>
              <a:buFont typeface="Wingdings" panose="05000000000000000000" pitchFamily="2" charset="2"/>
              <a:buNone/>
            </a:pPr>
            <a:r>
              <a:rPr lang="en-US" altLang="en-US" sz="2400" dirty="0"/>
              <a:t>   special advertisement banners or marketing channels.</a:t>
            </a:r>
          </a:p>
          <a:p>
            <a:pPr algn="just">
              <a:buClr>
                <a:srgbClr val="008000"/>
              </a:buClr>
              <a:buFont typeface="Wingdings" panose="05000000000000000000" pitchFamily="2" charset="2"/>
              <a:buNone/>
            </a:pPr>
            <a:r>
              <a:rPr lang="en-US" altLang="en-US" sz="2400" dirty="0"/>
              <a:t>   Those who signed up have thus "opted-in”. Any e-mails sent  </a:t>
            </a:r>
          </a:p>
          <a:p>
            <a:pPr>
              <a:buClr>
                <a:srgbClr val="008000"/>
              </a:buClr>
              <a:buFont typeface="Wingdings" panose="05000000000000000000" pitchFamily="2" charset="2"/>
              <a:buNone/>
            </a:pPr>
            <a:r>
              <a:rPr lang="en-US" altLang="en-US" sz="2400" dirty="0"/>
              <a:t>   would not be considered unsolicited </a:t>
            </a:r>
          </a:p>
          <a:p>
            <a:pPr>
              <a:buClr>
                <a:srgbClr val="008000"/>
              </a:buClr>
              <a:buFont typeface="Wingdings" panose="05000000000000000000" pitchFamily="2" charset="2"/>
              <a:buNone/>
            </a:pPr>
            <a:endParaRPr lang="en-US" altLang="en-US" sz="2400" dirty="0"/>
          </a:p>
          <a:p>
            <a:pPr>
              <a:buClr>
                <a:srgbClr val="008000"/>
              </a:buClr>
              <a:buFont typeface="Wingdings" panose="05000000000000000000" pitchFamily="2" charset="2"/>
              <a:buChar char="q"/>
            </a:pPr>
            <a:r>
              <a:rPr lang="en-GB" altLang="en-US" sz="2400" dirty="0">
                <a:solidFill>
                  <a:srgbClr val="6600CC"/>
                </a:solidFill>
              </a:rPr>
              <a:t>Favours</a:t>
            </a:r>
            <a:r>
              <a:rPr lang="en-US" altLang="en-US" sz="2400" dirty="0">
                <a:solidFill>
                  <a:srgbClr val="6600CC"/>
                </a:solidFill>
              </a:rPr>
              <a:t> </a:t>
            </a:r>
            <a:r>
              <a:rPr lang="en-US" altLang="en-US" sz="2400" dirty="0"/>
              <a:t>the consumer? Only by </a:t>
            </a:r>
            <a:r>
              <a:rPr lang="en-US" altLang="en-US" sz="2400" dirty="0">
                <a:solidFill>
                  <a:schemeClr val="hlink"/>
                </a:solidFill>
              </a:rPr>
              <a:t>Consent</a:t>
            </a:r>
          </a:p>
          <a:p>
            <a:pPr>
              <a:buClr>
                <a:srgbClr val="008000"/>
              </a:buClr>
              <a:buFont typeface="Wingdings" panose="05000000000000000000" pitchFamily="2" charset="2"/>
              <a:buNone/>
            </a:pPr>
            <a:endParaRPr lang="en-US" altLang="en-US" sz="2400" dirty="0">
              <a:solidFill>
                <a:schemeClr val="hlink"/>
              </a:solidFill>
            </a:endParaRPr>
          </a:p>
          <a:p>
            <a:pPr>
              <a:buClr>
                <a:srgbClr val="008000"/>
              </a:buClr>
              <a:buFont typeface="Wingdings" panose="05000000000000000000" pitchFamily="2" charset="2"/>
              <a:buNone/>
            </a:pPr>
            <a:endParaRPr lang="en-US" altLang="en-US" sz="2400" dirty="0"/>
          </a:p>
        </p:txBody>
      </p:sp>
      <p:sp>
        <p:nvSpPr>
          <p:cNvPr id="7" name="Rectangle 6">
            <a:extLst>
              <a:ext uri="{FF2B5EF4-FFF2-40B4-BE49-F238E27FC236}">
                <a16:creationId xmlns:a16="http://schemas.microsoft.com/office/drawing/2014/main" id="{D8AA980E-4038-4D8E-B32C-75ABE76CA607}"/>
              </a:ext>
            </a:extLst>
          </p:cNvPr>
          <p:cNvSpPr>
            <a:spLocks noChangeArrowheads="1"/>
          </p:cNvSpPr>
          <p:nvPr/>
        </p:nvSpPr>
        <p:spPr bwMode="auto">
          <a:xfrm>
            <a:off x="228600" y="228600"/>
            <a:ext cx="8686800"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cs typeface="Arial" panose="020B0604020202020204" pitchFamily="34" charset="0"/>
              </a:defRPr>
            </a:lvl1pPr>
            <a:lvl2pPr>
              <a:defRPr sz="4400">
                <a:solidFill>
                  <a:schemeClr val="tx2"/>
                </a:solidFill>
                <a:latin typeface="Tahoma" panose="020B0604030504040204" pitchFamily="34" charset="0"/>
                <a:cs typeface="Arial" panose="020B0604020202020204" pitchFamily="34" charset="0"/>
              </a:defRPr>
            </a:lvl2pPr>
            <a:lvl3pPr>
              <a:defRPr sz="4400">
                <a:solidFill>
                  <a:schemeClr val="tx2"/>
                </a:solidFill>
                <a:latin typeface="Tahoma" panose="020B0604030504040204" pitchFamily="34" charset="0"/>
                <a:cs typeface="Arial" panose="020B0604020202020204" pitchFamily="34" charset="0"/>
              </a:defRPr>
            </a:lvl3pPr>
            <a:lvl4pPr>
              <a:defRPr sz="4400">
                <a:solidFill>
                  <a:schemeClr val="tx2"/>
                </a:solidFill>
                <a:latin typeface="Tahoma" panose="020B0604030504040204" pitchFamily="34" charset="0"/>
                <a:cs typeface="Arial" panose="020B0604020202020204" pitchFamily="34" charset="0"/>
              </a:defRPr>
            </a:lvl4pPr>
            <a:lvl5pPr>
              <a:defRPr sz="4400">
                <a:solidFill>
                  <a:schemeClr val="tx2"/>
                </a:solidFill>
                <a:latin typeface="Tahoma" panose="020B0604030504040204" pitchFamily="34" charset="0"/>
                <a:cs typeface="Arial" panose="020B0604020202020204" pitchFamily="34" charset="0"/>
              </a:defRPr>
            </a:lvl5pPr>
            <a:lvl6pPr marL="4572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a:lstStyle>
          <a:p>
            <a:pPr algn="ctr"/>
            <a:r>
              <a:rPr lang="en-US" altLang="en-US" sz="3600" b="1" dirty="0">
                <a:solidFill>
                  <a:srgbClr val="CC0066"/>
                </a:solidFill>
                <a:effectLst>
                  <a:outerShdw blurRad="38100" dist="38100" dir="2700000" algn="tl">
                    <a:srgbClr val="C0C0C0"/>
                  </a:outerShdw>
                </a:effectLst>
              </a:rPr>
              <a:t>EVALUATING IDA-AGC PROPOSAL: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Compare with </a:t>
            </a:r>
            <a:r>
              <a:rPr lang="en-US" altLang="en-US" sz="3600" b="1" dirty="0" err="1">
                <a:solidFill>
                  <a:srgbClr val="CC0066"/>
                </a:solidFill>
                <a:effectLst>
                  <a:outerShdw blurRad="38100" dist="38100" dir="2700000" algn="tl">
                    <a:srgbClr val="C0C0C0"/>
                  </a:outerShdw>
                </a:effectLst>
              </a:rPr>
              <a:t>OPT-In</a:t>
            </a:r>
            <a:r>
              <a:rPr lang="en-US" altLang="en-US" sz="3600" b="1" dirty="0">
                <a:solidFill>
                  <a:srgbClr val="CC0066"/>
                </a:solidFill>
                <a:effectLst>
                  <a:outerShdw blurRad="38100" dist="38100" dir="2700000" algn="tl">
                    <a:srgbClr val="C0C0C0"/>
                  </a:outerShdw>
                </a:effectLst>
              </a:rPr>
              <a:t> option</a:t>
            </a:r>
            <a:br>
              <a:rPr lang="en-US" altLang="en-US" sz="3600" b="1" dirty="0">
                <a:solidFill>
                  <a:srgbClr val="CC0066"/>
                </a:solidFill>
                <a:effectLst>
                  <a:outerShdw blurRad="38100" dist="38100" dir="2700000" algn="tl">
                    <a:srgbClr val="C0C0C0"/>
                  </a:outerShdw>
                </a:effectLst>
              </a:rPr>
            </a:br>
            <a:endParaRPr lang="en-US"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29898595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sz="half" idx="1"/>
          </p:nvPr>
        </p:nvSpPr>
        <p:spPr>
          <a:xfrm>
            <a:off x="4953000" y="2209800"/>
            <a:ext cx="3962400" cy="4114800"/>
          </a:xfrm>
        </p:spPr>
        <p:txBody>
          <a:bodyPr/>
          <a:lstStyle/>
          <a:p>
            <a:pPr>
              <a:buFont typeface="Wingdings" panose="05000000000000000000" pitchFamily="2" charset="2"/>
              <a:buNone/>
            </a:pPr>
            <a:r>
              <a:rPr lang="en-US" altLang="en-US" sz="2800" u="sng" dirty="0">
                <a:solidFill>
                  <a:srgbClr val="FF0000"/>
                </a:solidFill>
              </a:rPr>
              <a:t>“Opt-Out”:</a:t>
            </a:r>
          </a:p>
          <a:p>
            <a:pPr algn="just">
              <a:buClr>
                <a:srgbClr val="008000"/>
              </a:buClr>
              <a:buSzTx/>
              <a:buFont typeface="Wingdings" panose="05000000000000000000" pitchFamily="2" charset="2"/>
              <a:buChar char="q"/>
            </a:pPr>
            <a:r>
              <a:rPr lang="en-US" altLang="en-US" sz="2400" dirty="0">
                <a:solidFill>
                  <a:srgbClr val="7030A0"/>
                </a:solidFill>
              </a:rPr>
              <a:t>Business friendly</a:t>
            </a:r>
          </a:p>
          <a:p>
            <a:pPr algn="just">
              <a:buClr>
                <a:srgbClr val="008000"/>
              </a:buClr>
              <a:buSzTx/>
              <a:buFont typeface="Wingdings" panose="05000000000000000000" pitchFamily="2" charset="2"/>
              <a:buChar char="q"/>
            </a:pPr>
            <a:r>
              <a:rPr lang="en-US" altLang="en-US" sz="2400" dirty="0">
                <a:solidFill>
                  <a:srgbClr val="7030A0"/>
                </a:solidFill>
              </a:rPr>
              <a:t>Legitimizes</a:t>
            </a:r>
            <a:r>
              <a:rPr lang="en-US" altLang="en-US" sz="2400" dirty="0">
                <a:solidFill>
                  <a:schemeClr val="hlink"/>
                </a:solidFill>
              </a:rPr>
              <a:t> </a:t>
            </a:r>
            <a:r>
              <a:rPr lang="en-US" altLang="en-US" sz="2400" dirty="0"/>
              <a:t>SPAM?</a:t>
            </a:r>
          </a:p>
          <a:p>
            <a:pPr algn="just">
              <a:buClr>
                <a:srgbClr val="008000"/>
              </a:buClr>
              <a:buSzTx/>
              <a:buFont typeface="Wingdings" panose="05000000000000000000" pitchFamily="2" charset="2"/>
              <a:buChar char="q"/>
            </a:pPr>
            <a:r>
              <a:rPr lang="en-US" altLang="en-US" sz="2400" dirty="0"/>
              <a:t>Identifying and </a:t>
            </a:r>
            <a:r>
              <a:rPr lang="en-US" altLang="en-US" sz="2400" dirty="0">
                <a:solidFill>
                  <a:srgbClr val="6600CC"/>
                </a:solidFill>
              </a:rPr>
              <a:t>abuse</a:t>
            </a:r>
            <a:r>
              <a:rPr lang="en-US" altLang="en-US" sz="2400" dirty="0"/>
              <a:t> of “live” address</a:t>
            </a:r>
          </a:p>
          <a:p>
            <a:pPr algn="just">
              <a:buClr>
                <a:srgbClr val="008000"/>
              </a:buClr>
              <a:buSzTx/>
              <a:buFont typeface="Wingdings" panose="05000000000000000000" pitchFamily="2" charset="2"/>
              <a:buChar char="q"/>
            </a:pPr>
            <a:r>
              <a:rPr lang="en-US" altLang="en-US" sz="2400" dirty="0">
                <a:solidFill>
                  <a:srgbClr val="7030A0"/>
                </a:solidFill>
              </a:rPr>
              <a:t>Proliferation of SPAM</a:t>
            </a:r>
          </a:p>
          <a:p>
            <a:pPr>
              <a:buClr>
                <a:srgbClr val="008000"/>
              </a:buClr>
              <a:buFont typeface="Wingdings" panose="05000000000000000000" pitchFamily="2" charset="2"/>
              <a:buChar char="q"/>
            </a:pPr>
            <a:endParaRPr lang="en-US" altLang="en-US" sz="2400" dirty="0"/>
          </a:p>
        </p:txBody>
      </p:sp>
      <p:sp>
        <p:nvSpPr>
          <p:cNvPr id="99332" name="Rectangle 4"/>
          <p:cNvSpPr>
            <a:spLocks noGrp="1" noChangeArrowheads="1"/>
          </p:cNvSpPr>
          <p:nvPr>
            <p:ph type="body" sz="half" idx="2"/>
          </p:nvPr>
        </p:nvSpPr>
        <p:spPr>
          <a:xfrm>
            <a:off x="609600" y="2286000"/>
            <a:ext cx="4038600" cy="3429000"/>
          </a:xfrm>
        </p:spPr>
        <p:txBody>
          <a:bodyPr/>
          <a:lstStyle/>
          <a:p>
            <a:pPr>
              <a:lnSpc>
                <a:spcPct val="80000"/>
              </a:lnSpc>
              <a:buFont typeface="Wingdings" panose="05000000000000000000" pitchFamily="2" charset="2"/>
              <a:buNone/>
            </a:pPr>
            <a:r>
              <a:rPr lang="en-US" altLang="en-US" sz="2800" u="sng" dirty="0">
                <a:solidFill>
                  <a:srgbClr val="FF0000"/>
                </a:solidFill>
              </a:rPr>
              <a:t>“Opt-In”:</a:t>
            </a:r>
          </a:p>
          <a:p>
            <a:pPr algn="just">
              <a:lnSpc>
                <a:spcPct val="80000"/>
              </a:lnSpc>
              <a:buClr>
                <a:srgbClr val="008000"/>
              </a:buClr>
              <a:buSzTx/>
              <a:buFont typeface="Wingdings" panose="05000000000000000000" pitchFamily="2" charset="2"/>
              <a:buChar char="q"/>
            </a:pPr>
            <a:r>
              <a:rPr lang="en-US" altLang="en-US" sz="2400" dirty="0"/>
              <a:t>Legal </a:t>
            </a:r>
            <a:r>
              <a:rPr lang="en-US" altLang="en-US" sz="2400" dirty="0">
                <a:solidFill>
                  <a:srgbClr val="7030A0"/>
                </a:solidFill>
              </a:rPr>
              <a:t>uncertainty</a:t>
            </a:r>
            <a:r>
              <a:rPr lang="en-US" altLang="en-US" sz="2400" dirty="0"/>
              <a:t> over what constitutes consent and opt-in assent.</a:t>
            </a:r>
          </a:p>
          <a:p>
            <a:pPr algn="just">
              <a:lnSpc>
                <a:spcPct val="80000"/>
              </a:lnSpc>
              <a:buClr>
                <a:srgbClr val="008000"/>
              </a:buClr>
              <a:buSzTx/>
              <a:buFont typeface="Wingdings" panose="05000000000000000000" pitchFamily="2" charset="2"/>
              <a:buChar char="q"/>
            </a:pPr>
            <a:r>
              <a:rPr lang="en-US" altLang="en-US" sz="2400" dirty="0">
                <a:solidFill>
                  <a:srgbClr val="7030A0"/>
                </a:solidFill>
              </a:rPr>
              <a:t>Unwanted e-mail bulk </a:t>
            </a:r>
            <a:r>
              <a:rPr lang="en-US" altLang="en-US" sz="2400" dirty="0"/>
              <a:t>remains</a:t>
            </a:r>
          </a:p>
          <a:p>
            <a:pPr algn="just">
              <a:lnSpc>
                <a:spcPct val="80000"/>
              </a:lnSpc>
              <a:buClr>
                <a:srgbClr val="008000"/>
              </a:buClr>
              <a:buSzTx/>
              <a:buFont typeface="Wingdings" panose="05000000000000000000" pitchFamily="2" charset="2"/>
              <a:buChar char="q"/>
            </a:pPr>
            <a:r>
              <a:rPr lang="en-US" altLang="en-US" sz="2400" dirty="0">
                <a:solidFill>
                  <a:srgbClr val="6600CC"/>
                </a:solidFill>
              </a:rPr>
              <a:t>Less</a:t>
            </a:r>
            <a:r>
              <a:rPr lang="en-US" altLang="en-US" sz="2400" dirty="0"/>
              <a:t> </a:t>
            </a:r>
            <a:r>
              <a:rPr lang="en-US" altLang="en-US" sz="2400" dirty="0">
                <a:solidFill>
                  <a:srgbClr val="7030A0"/>
                </a:solidFill>
              </a:rPr>
              <a:t>marketing </a:t>
            </a:r>
            <a:r>
              <a:rPr lang="en-US" altLang="en-US" sz="2400" dirty="0"/>
              <a:t>opportunities.</a:t>
            </a:r>
          </a:p>
          <a:p>
            <a:pPr algn="just">
              <a:lnSpc>
                <a:spcPct val="80000"/>
              </a:lnSpc>
              <a:buClr>
                <a:srgbClr val="008000"/>
              </a:buClr>
              <a:buSzTx/>
              <a:buFont typeface="Wingdings" panose="05000000000000000000" pitchFamily="2" charset="2"/>
              <a:buChar char="q"/>
            </a:pPr>
            <a:r>
              <a:rPr lang="en-US" altLang="en-US" sz="2400" dirty="0">
                <a:solidFill>
                  <a:srgbClr val="7030A0"/>
                </a:solidFill>
              </a:rPr>
              <a:t>Extraterritorial hiccups </a:t>
            </a:r>
            <a:r>
              <a:rPr lang="en-US" altLang="en-US" sz="2400" dirty="0">
                <a:solidFill>
                  <a:schemeClr val="bg2"/>
                </a:solidFill>
              </a:rPr>
              <a:t>(not effective due to lack of jurisdiction if spam from outside Singapore)</a:t>
            </a:r>
          </a:p>
          <a:p>
            <a:pPr>
              <a:lnSpc>
                <a:spcPct val="80000"/>
              </a:lnSpc>
              <a:buClr>
                <a:srgbClr val="008000"/>
              </a:buClr>
              <a:buFont typeface="Wingdings" panose="05000000000000000000" pitchFamily="2" charset="2"/>
              <a:buChar char="q"/>
            </a:pPr>
            <a:endParaRPr lang="en-US" altLang="en-US" sz="2400" dirty="0"/>
          </a:p>
        </p:txBody>
      </p:sp>
      <p:sp>
        <p:nvSpPr>
          <p:cNvPr id="99334" name="Text Box 6"/>
          <p:cNvSpPr txBox="1">
            <a:spLocks noChangeArrowheads="1"/>
          </p:cNvSpPr>
          <p:nvPr/>
        </p:nvSpPr>
        <p:spPr bwMode="auto">
          <a:xfrm>
            <a:off x="898525" y="28590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8000"/>
              </a:buClr>
              <a:buFont typeface="Wingdings" panose="05000000000000000000" pitchFamily="2" charset="2"/>
              <a:buNone/>
            </a:pPr>
            <a:endParaRPr lang="en-GB" altLang="en-US" sz="2400"/>
          </a:p>
        </p:txBody>
      </p:sp>
      <p:sp>
        <p:nvSpPr>
          <p:cNvPr id="8" name="Rectangle 6">
            <a:extLst>
              <a:ext uri="{FF2B5EF4-FFF2-40B4-BE49-F238E27FC236}">
                <a16:creationId xmlns:a16="http://schemas.microsoft.com/office/drawing/2014/main" id="{4820C50F-9DF0-407A-8916-B2C711C0A4B5}"/>
              </a:ext>
            </a:extLst>
          </p:cNvPr>
          <p:cNvSpPr>
            <a:spLocks noChangeArrowheads="1"/>
          </p:cNvSpPr>
          <p:nvPr/>
        </p:nvSpPr>
        <p:spPr bwMode="auto">
          <a:xfrm>
            <a:off x="228600" y="228600"/>
            <a:ext cx="8686800"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cs typeface="Arial" panose="020B0604020202020204" pitchFamily="34" charset="0"/>
              </a:defRPr>
            </a:lvl1pPr>
            <a:lvl2pPr>
              <a:defRPr sz="4400">
                <a:solidFill>
                  <a:schemeClr val="tx2"/>
                </a:solidFill>
                <a:latin typeface="Tahoma" panose="020B0604030504040204" pitchFamily="34" charset="0"/>
                <a:cs typeface="Arial" panose="020B0604020202020204" pitchFamily="34" charset="0"/>
              </a:defRPr>
            </a:lvl2pPr>
            <a:lvl3pPr>
              <a:defRPr sz="4400">
                <a:solidFill>
                  <a:schemeClr val="tx2"/>
                </a:solidFill>
                <a:latin typeface="Tahoma" panose="020B0604030504040204" pitchFamily="34" charset="0"/>
                <a:cs typeface="Arial" panose="020B0604020202020204" pitchFamily="34" charset="0"/>
              </a:defRPr>
            </a:lvl3pPr>
            <a:lvl4pPr>
              <a:defRPr sz="4400">
                <a:solidFill>
                  <a:schemeClr val="tx2"/>
                </a:solidFill>
                <a:latin typeface="Tahoma" panose="020B0604030504040204" pitchFamily="34" charset="0"/>
                <a:cs typeface="Arial" panose="020B0604020202020204" pitchFamily="34" charset="0"/>
              </a:defRPr>
            </a:lvl4pPr>
            <a:lvl5pPr>
              <a:defRPr sz="4400">
                <a:solidFill>
                  <a:schemeClr val="tx2"/>
                </a:solidFill>
                <a:latin typeface="Tahoma" panose="020B0604030504040204" pitchFamily="34" charset="0"/>
                <a:cs typeface="Arial" panose="020B0604020202020204" pitchFamily="34" charset="0"/>
              </a:defRPr>
            </a:lvl5pPr>
            <a:lvl6pPr marL="4572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a:lstStyle>
          <a:p>
            <a:pPr algn="ctr"/>
            <a:r>
              <a:rPr lang="en-US" altLang="en-US" sz="3600" b="1" dirty="0">
                <a:solidFill>
                  <a:srgbClr val="CC0066"/>
                </a:solidFill>
                <a:effectLst>
                  <a:outerShdw blurRad="38100" dist="38100" dir="2700000" algn="tl">
                    <a:srgbClr val="C0C0C0"/>
                  </a:outerShdw>
                </a:effectLst>
              </a:rPr>
              <a:t>EVALUATING IDA-AGC PROPOSAL: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AN “OPT-OUT” OPTION</a:t>
            </a:r>
            <a:br>
              <a:rPr lang="en-US" altLang="en-US" sz="3600" b="1" dirty="0">
                <a:solidFill>
                  <a:srgbClr val="CC0066"/>
                </a:solidFill>
                <a:effectLst>
                  <a:outerShdw blurRad="38100" dist="38100" dir="2700000" algn="tl">
                    <a:srgbClr val="C0C0C0"/>
                  </a:outerShdw>
                </a:effectLst>
              </a:rPr>
            </a:br>
            <a:endParaRPr lang="en-US"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29622379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381000" y="2743200"/>
            <a:ext cx="8574088" cy="3389313"/>
          </a:xfrm>
        </p:spPr>
        <p:txBody>
          <a:bodyPr/>
          <a:lstStyle/>
          <a:p>
            <a:pPr algn="just">
              <a:buClr>
                <a:srgbClr val="008000"/>
              </a:buClr>
              <a:buSzTx/>
              <a:buFont typeface="Wingdings" panose="05000000000000000000" pitchFamily="2" charset="2"/>
              <a:buChar char="q"/>
            </a:pPr>
            <a:r>
              <a:rPr lang="en-US" altLang="en-US" sz="2400" dirty="0">
                <a:solidFill>
                  <a:srgbClr val="7030A0"/>
                </a:solidFill>
              </a:rPr>
              <a:t>Reduce burden on businesses </a:t>
            </a:r>
            <a:r>
              <a:rPr lang="en-US" altLang="en-US" sz="2400" dirty="0"/>
              <a:t>in complying with regulations.</a:t>
            </a:r>
          </a:p>
          <a:p>
            <a:pPr>
              <a:buClr>
                <a:srgbClr val="008000"/>
              </a:buClr>
              <a:buSzTx/>
              <a:buFont typeface="Wingdings" panose="05000000000000000000" pitchFamily="2" charset="2"/>
              <a:buChar char="q"/>
            </a:pPr>
            <a:r>
              <a:rPr lang="en-US" altLang="en-US" sz="2400" dirty="0"/>
              <a:t>Avenue for </a:t>
            </a:r>
            <a:r>
              <a:rPr lang="en-US" altLang="en-US" sz="2400" dirty="0">
                <a:solidFill>
                  <a:srgbClr val="7030A0"/>
                </a:solidFill>
              </a:rPr>
              <a:t>conducting legitimate businesses</a:t>
            </a:r>
            <a:r>
              <a:rPr lang="en-US" altLang="en-US" sz="2400" dirty="0"/>
              <a:t>.</a:t>
            </a:r>
          </a:p>
          <a:p>
            <a:pPr>
              <a:buClr>
                <a:srgbClr val="008000"/>
              </a:buClr>
              <a:buSzTx/>
              <a:buFont typeface="Wingdings" panose="05000000000000000000" pitchFamily="2" charset="2"/>
              <a:buChar char="q"/>
            </a:pPr>
            <a:r>
              <a:rPr lang="en-US" altLang="en-US" sz="2400" dirty="0"/>
              <a:t>Consumers enjoy </a:t>
            </a:r>
            <a:r>
              <a:rPr lang="en-US" altLang="en-US" sz="2400" dirty="0">
                <a:solidFill>
                  <a:srgbClr val="7030A0"/>
                </a:solidFill>
              </a:rPr>
              <a:t>free access to information</a:t>
            </a:r>
          </a:p>
          <a:p>
            <a:pPr>
              <a:buClr>
                <a:srgbClr val="008000"/>
              </a:buClr>
              <a:buSzTx/>
              <a:buFont typeface="Wingdings" panose="05000000000000000000" pitchFamily="2" charset="2"/>
              <a:buChar char="q"/>
            </a:pPr>
            <a:r>
              <a:rPr lang="en-US" altLang="en-US" sz="2400" dirty="0">
                <a:solidFill>
                  <a:srgbClr val="7030A0"/>
                </a:solidFill>
              </a:rPr>
              <a:t>Consumers enjoy option </a:t>
            </a:r>
            <a:r>
              <a:rPr lang="en-US" altLang="en-US" sz="2400" dirty="0"/>
              <a:t>to prohibit and select information.</a:t>
            </a:r>
          </a:p>
          <a:p>
            <a:pPr>
              <a:buClr>
                <a:srgbClr val="008000"/>
              </a:buClr>
              <a:buSzTx/>
              <a:buFont typeface="Wingdings" panose="05000000000000000000" pitchFamily="2" charset="2"/>
              <a:buChar char="q"/>
            </a:pPr>
            <a:r>
              <a:rPr lang="en-US" altLang="en-US" sz="2400" dirty="0">
                <a:solidFill>
                  <a:srgbClr val="6600CC"/>
                </a:solidFill>
              </a:rPr>
              <a:t>Minimum </a:t>
            </a:r>
            <a:r>
              <a:rPr lang="en-US" altLang="en-US" sz="2400" dirty="0">
                <a:solidFill>
                  <a:srgbClr val="7030A0"/>
                </a:solidFill>
              </a:rPr>
              <a:t>standards/requirements </a:t>
            </a:r>
            <a:r>
              <a:rPr lang="en-US" altLang="en-US" sz="2400" dirty="0"/>
              <a:t>in place!</a:t>
            </a:r>
          </a:p>
        </p:txBody>
      </p:sp>
      <p:sp>
        <p:nvSpPr>
          <p:cNvPr id="101382" name="Text Box 6"/>
          <p:cNvSpPr txBox="1">
            <a:spLocks noChangeArrowheads="1"/>
          </p:cNvSpPr>
          <p:nvPr/>
        </p:nvSpPr>
        <p:spPr bwMode="auto">
          <a:xfrm>
            <a:off x="1219200" y="1957388"/>
            <a:ext cx="5894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dirty="0">
                <a:solidFill>
                  <a:srgbClr val="FF0000"/>
                </a:solidFill>
              </a:rPr>
              <a:t>Advantages of Opt-Out System</a:t>
            </a:r>
            <a:r>
              <a:rPr lang="en-US" altLang="en-US" sz="3200" u="sng" dirty="0">
                <a:solidFill>
                  <a:schemeClr val="tx2"/>
                </a:solidFill>
              </a:rPr>
              <a:t>:</a:t>
            </a:r>
          </a:p>
        </p:txBody>
      </p:sp>
      <p:sp>
        <p:nvSpPr>
          <p:cNvPr id="101383" name="Text Box 7"/>
          <p:cNvSpPr txBox="1">
            <a:spLocks noChangeArrowheads="1"/>
          </p:cNvSpPr>
          <p:nvPr/>
        </p:nvSpPr>
        <p:spPr bwMode="auto">
          <a:xfrm>
            <a:off x="898525" y="2859088"/>
            <a:ext cx="4556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8000"/>
              </a:buClr>
              <a:buFont typeface="Wingdings" panose="05000000000000000000" pitchFamily="2" charset="2"/>
              <a:buChar char="q"/>
            </a:pPr>
            <a:endParaRPr lang="en-US" altLang="en-US" sz="2400">
              <a:solidFill>
                <a:srgbClr val="6600CC"/>
              </a:solidFill>
            </a:endParaRPr>
          </a:p>
          <a:p>
            <a:pPr>
              <a:buClr>
                <a:srgbClr val="008000"/>
              </a:buClr>
              <a:buFont typeface="Wingdings" panose="05000000000000000000" pitchFamily="2" charset="2"/>
              <a:buNone/>
            </a:pPr>
            <a:endParaRPr lang="en-US" altLang="en-US" sz="2400">
              <a:solidFill>
                <a:srgbClr val="6600CC"/>
              </a:solidFill>
            </a:endParaRPr>
          </a:p>
          <a:p>
            <a:pPr>
              <a:buClr>
                <a:srgbClr val="008000"/>
              </a:buClr>
              <a:buFont typeface="Wingdings" panose="05000000000000000000" pitchFamily="2" charset="2"/>
              <a:buNone/>
            </a:pPr>
            <a:endParaRPr lang="en-US" altLang="en-US" sz="2400"/>
          </a:p>
        </p:txBody>
      </p:sp>
      <p:sp>
        <p:nvSpPr>
          <p:cNvPr id="7" name="Rectangle 6">
            <a:extLst>
              <a:ext uri="{FF2B5EF4-FFF2-40B4-BE49-F238E27FC236}">
                <a16:creationId xmlns:a16="http://schemas.microsoft.com/office/drawing/2014/main" id="{DCDFE6D3-D453-46B5-BBA0-4A718E0C7BA4}"/>
              </a:ext>
            </a:extLst>
          </p:cNvPr>
          <p:cNvSpPr>
            <a:spLocks noChangeArrowheads="1"/>
          </p:cNvSpPr>
          <p:nvPr/>
        </p:nvSpPr>
        <p:spPr bwMode="auto">
          <a:xfrm>
            <a:off x="228600" y="228600"/>
            <a:ext cx="8686800"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cs typeface="Arial" panose="020B0604020202020204" pitchFamily="34" charset="0"/>
              </a:defRPr>
            </a:lvl1pPr>
            <a:lvl2pPr>
              <a:defRPr sz="4400">
                <a:solidFill>
                  <a:schemeClr val="tx2"/>
                </a:solidFill>
                <a:latin typeface="Tahoma" panose="020B0604030504040204" pitchFamily="34" charset="0"/>
                <a:cs typeface="Arial" panose="020B0604020202020204" pitchFamily="34" charset="0"/>
              </a:defRPr>
            </a:lvl2pPr>
            <a:lvl3pPr>
              <a:defRPr sz="4400">
                <a:solidFill>
                  <a:schemeClr val="tx2"/>
                </a:solidFill>
                <a:latin typeface="Tahoma" panose="020B0604030504040204" pitchFamily="34" charset="0"/>
                <a:cs typeface="Arial" panose="020B0604020202020204" pitchFamily="34" charset="0"/>
              </a:defRPr>
            </a:lvl3pPr>
            <a:lvl4pPr>
              <a:defRPr sz="4400">
                <a:solidFill>
                  <a:schemeClr val="tx2"/>
                </a:solidFill>
                <a:latin typeface="Tahoma" panose="020B0604030504040204" pitchFamily="34" charset="0"/>
                <a:cs typeface="Arial" panose="020B0604020202020204" pitchFamily="34" charset="0"/>
              </a:defRPr>
            </a:lvl4pPr>
            <a:lvl5pPr>
              <a:defRPr sz="4400">
                <a:solidFill>
                  <a:schemeClr val="tx2"/>
                </a:solidFill>
                <a:latin typeface="Tahoma" panose="020B0604030504040204" pitchFamily="34" charset="0"/>
                <a:cs typeface="Arial" panose="020B0604020202020204" pitchFamily="34" charset="0"/>
              </a:defRPr>
            </a:lvl5pPr>
            <a:lvl6pPr marL="4572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a:lstStyle>
          <a:p>
            <a:pPr algn="ctr"/>
            <a:r>
              <a:rPr lang="en-US" altLang="en-US" sz="3600" b="1" dirty="0">
                <a:solidFill>
                  <a:srgbClr val="CC0066"/>
                </a:solidFill>
                <a:effectLst>
                  <a:outerShdw blurRad="38100" dist="38100" dir="2700000" algn="tl">
                    <a:srgbClr val="C0C0C0"/>
                  </a:outerShdw>
                </a:effectLst>
              </a:rPr>
              <a:t>EVALUATING IDA-AGC PROPOSAL: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AN “OPT-OUT” OPTION</a:t>
            </a:r>
            <a:br>
              <a:rPr lang="en-US" altLang="en-US" sz="3600" b="1" dirty="0">
                <a:solidFill>
                  <a:srgbClr val="CC0066"/>
                </a:solidFill>
                <a:effectLst>
                  <a:outerShdw blurRad="38100" dist="38100" dir="2700000" algn="tl">
                    <a:srgbClr val="C0C0C0"/>
                  </a:outerShdw>
                </a:effectLst>
              </a:rPr>
            </a:br>
            <a:endParaRPr lang="en-US"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20399289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381000" y="2895600"/>
            <a:ext cx="8574088" cy="3389313"/>
          </a:xfrm>
        </p:spPr>
        <p:txBody>
          <a:bodyPr/>
          <a:lstStyle/>
          <a:p>
            <a:pPr>
              <a:buClr>
                <a:srgbClr val="008000"/>
              </a:buClr>
              <a:buSzTx/>
              <a:buFont typeface="Wingdings" panose="05000000000000000000" pitchFamily="2" charset="2"/>
              <a:buChar char="q"/>
            </a:pPr>
            <a:r>
              <a:rPr lang="en-US" altLang="en-US" sz="2400" dirty="0">
                <a:solidFill>
                  <a:srgbClr val="7030A0"/>
                </a:solidFill>
              </a:rPr>
              <a:t>Valid e-mail address for recipient to send for opting out </a:t>
            </a:r>
          </a:p>
          <a:p>
            <a:pPr>
              <a:buClr>
                <a:srgbClr val="008000"/>
              </a:buClr>
              <a:buSzTx/>
              <a:buFont typeface="Wingdings" panose="05000000000000000000" pitchFamily="2" charset="2"/>
              <a:buChar char="q"/>
            </a:pPr>
            <a:r>
              <a:rPr lang="en-US" altLang="en-US" sz="2400" dirty="0"/>
              <a:t>At least one set of opt-out instructions in </a:t>
            </a:r>
            <a:r>
              <a:rPr lang="en-US" altLang="en-US" sz="2400" dirty="0">
                <a:solidFill>
                  <a:srgbClr val="6600CC"/>
                </a:solidFill>
              </a:rPr>
              <a:t>English</a:t>
            </a:r>
          </a:p>
          <a:p>
            <a:pPr>
              <a:buClr>
                <a:srgbClr val="008000"/>
              </a:buClr>
              <a:buSzTx/>
              <a:buFont typeface="Wingdings" panose="05000000000000000000" pitchFamily="2" charset="2"/>
              <a:buChar char="q"/>
            </a:pPr>
            <a:r>
              <a:rPr lang="en-US" altLang="en-US" sz="2400" dirty="0">
                <a:solidFill>
                  <a:srgbClr val="7030A0"/>
                </a:solidFill>
              </a:rPr>
              <a:t>Functional</a:t>
            </a:r>
          </a:p>
          <a:p>
            <a:pPr>
              <a:buClr>
                <a:srgbClr val="008000"/>
              </a:buClr>
              <a:buSzTx/>
              <a:buFont typeface="Wingdings" panose="05000000000000000000" pitchFamily="2" charset="2"/>
              <a:buChar char="q"/>
            </a:pPr>
            <a:r>
              <a:rPr lang="en-US" altLang="en-US" sz="2400" dirty="0">
                <a:solidFill>
                  <a:srgbClr val="7030A0"/>
                </a:solidFill>
              </a:rPr>
              <a:t>No transfer of email address </a:t>
            </a:r>
            <a:r>
              <a:rPr lang="en-US" altLang="en-US" sz="2400" dirty="0"/>
              <a:t>by sender</a:t>
            </a:r>
          </a:p>
          <a:p>
            <a:pPr>
              <a:buClr>
                <a:srgbClr val="008000"/>
              </a:buClr>
              <a:buSzTx/>
              <a:buFont typeface="Wingdings" panose="05000000000000000000" pitchFamily="2" charset="2"/>
              <a:buChar char="q"/>
            </a:pPr>
            <a:r>
              <a:rPr lang="en-US" altLang="en-US" sz="2400" dirty="0">
                <a:solidFill>
                  <a:srgbClr val="7030A0"/>
                </a:solidFill>
              </a:rPr>
              <a:t>Specified time frame</a:t>
            </a:r>
          </a:p>
          <a:p>
            <a:pPr>
              <a:buClr>
                <a:srgbClr val="008000"/>
              </a:buClr>
              <a:buFont typeface="Wingdings" panose="05000000000000000000" pitchFamily="2" charset="2"/>
              <a:buChar char="q"/>
            </a:pPr>
            <a:endParaRPr lang="en-US" altLang="en-US" sz="2400" dirty="0"/>
          </a:p>
        </p:txBody>
      </p:sp>
      <p:sp>
        <p:nvSpPr>
          <p:cNvPr id="103430" name="Text Box 6"/>
          <p:cNvSpPr txBox="1">
            <a:spLocks noChangeArrowheads="1"/>
          </p:cNvSpPr>
          <p:nvPr/>
        </p:nvSpPr>
        <p:spPr bwMode="auto">
          <a:xfrm>
            <a:off x="1143000" y="2057400"/>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u="sng" dirty="0">
                <a:solidFill>
                  <a:srgbClr val="FF0000"/>
                </a:solidFill>
              </a:rPr>
              <a:t>Minimum standards of Opt-Out System:</a:t>
            </a:r>
          </a:p>
        </p:txBody>
      </p:sp>
      <p:sp>
        <p:nvSpPr>
          <p:cNvPr id="103431" name="Text Box 7"/>
          <p:cNvSpPr txBox="1">
            <a:spLocks noChangeArrowheads="1"/>
          </p:cNvSpPr>
          <p:nvPr/>
        </p:nvSpPr>
        <p:spPr bwMode="auto">
          <a:xfrm>
            <a:off x="898525" y="2859088"/>
            <a:ext cx="4556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8000"/>
              </a:buClr>
              <a:buFont typeface="Wingdings" panose="05000000000000000000" pitchFamily="2" charset="2"/>
              <a:buChar char="q"/>
            </a:pPr>
            <a:endParaRPr lang="en-US" altLang="en-US" sz="2400">
              <a:solidFill>
                <a:srgbClr val="6600CC"/>
              </a:solidFill>
            </a:endParaRPr>
          </a:p>
          <a:p>
            <a:pPr>
              <a:buClr>
                <a:srgbClr val="008000"/>
              </a:buClr>
              <a:buFont typeface="Wingdings" panose="05000000000000000000" pitchFamily="2" charset="2"/>
              <a:buNone/>
            </a:pPr>
            <a:endParaRPr lang="en-US" altLang="en-US" sz="2400">
              <a:solidFill>
                <a:srgbClr val="6600CC"/>
              </a:solidFill>
            </a:endParaRPr>
          </a:p>
          <a:p>
            <a:pPr>
              <a:buClr>
                <a:srgbClr val="008000"/>
              </a:buClr>
              <a:buFont typeface="Wingdings" panose="05000000000000000000" pitchFamily="2" charset="2"/>
              <a:buNone/>
            </a:pPr>
            <a:endParaRPr lang="en-US" altLang="en-US" sz="2400"/>
          </a:p>
        </p:txBody>
      </p:sp>
      <p:pic>
        <p:nvPicPr>
          <p:cNvPr id="15362" name="Picture 2" descr="Image result for minimum standards">
            <a:extLst>
              <a:ext uri="{FF2B5EF4-FFF2-40B4-BE49-F238E27FC236}">
                <a16:creationId xmlns:a16="http://schemas.microsoft.com/office/drawing/2014/main" id="{E0AF224C-19DC-4C93-8026-1A2EBF5C0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5022850"/>
            <a:ext cx="3448050"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86001C3-6562-4CD0-86A4-326C37BB72AA}"/>
              </a:ext>
            </a:extLst>
          </p:cNvPr>
          <p:cNvSpPr>
            <a:spLocks noChangeArrowheads="1"/>
          </p:cNvSpPr>
          <p:nvPr/>
        </p:nvSpPr>
        <p:spPr bwMode="auto">
          <a:xfrm>
            <a:off x="228600" y="228600"/>
            <a:ext cx="8686800"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cs typeface="Arial" panose="020B0604020202020204" pitchFamily="34" charset="0"/>
              </a:defRPr>
            </a:lvl1pPr>
            <a:lvl2pPr>
              <a:defRPr sz="4400">
                <a:solidFill>
                  <a:schemeClr val="tx2"/>
                </a:solidFill>
                <a:latin typeface="Tahoma" panose="020B0604030504040204" pitchFamily="34" charset="0"/>
                <a:cs typeface="Arial" panose="020B0604020202020204" pitchFamily="34" charset="0"/>
              </a:defRPr>
            </a:lvl2pPr>
            <a:lvl3pPr>
              <a:defRPr sz="4400">
                <a:solidFill>
                  <a:schemeClr val="tx2"/>
                </a:solidFill>
                <a:latin typeface="Tahoma" panose="020B0604030504040204" pitchFamily="34" charset="0"/>
                <a:cs typeface="Arial" panose="020B0604020202020204" pitchFamily="34" charset="0"/>
              </a:defRPr>
            </a:lvl3pPr>
            <a:lvl4pPr>
              <a:defRPr sz="4400">
                <a:solidFill>
                  <a:schemeClr val="tx2"/>
                </a:solidFill>
                <a:latin typeface="Tahoma" panose="020B0604030504040204" pitchFamily="34" charset="0"/>
                <a:cs typeface="Arial" panose="020B0604020202020204" pitchFamily="34" charset="0"/>
              </a:defRPr>
            </a:lvl4pPr>
            <a:lvl5pPr>
              <a:defRPr sz="4400">
                <a:solidFill>
                  <a:schemeClr val="tx2"/>
                </a:solidFill>
                <a:latin typeface="Tahoma" panose="020B0604030504040204" pitchFamily="34" charset="0"/>
                <a:cs typeface="Arial" panose="020B0604020202020204" pitchFamily="34" charset="0"/>
              </a:defRPr>
            </a:lvl5pPr>
            <a:lvl6pPr marL="4572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a:lstStyle>
          <a:p>
            <a:pPr algn="ctr"/>
            <a:r>
              <a:rPr lang="en-US" altLang="en-US" sz="3600" b="1" dirty="0">
                <a:solidFill>
                  <a:srgbClr val="CC0066"/>
                </a:solidFill>
                <a:effectLst>
                  <a:outerShdw blurRad="38100" dist="38100" dir="2700000" algn="tl">
                    <a:srgbClr val="C0C0C0"/>
                  </a:outerShdw>
                </a:effectLst>
              </a:rPr>
              <a:t>EVALUATING IDA-AGC PROPOSAL: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AN “OPT-OUT” OPTION</a:t>
            </a:r>
            <a:br>
              <a:rPr lang="en-US" altLang="en-US" sz="3600" b="1" dirty="0">
                <a:solidFill>
                  <a:srgbClr val="CC0066"/>
                </a:solidFill>
                <a:effectLst>
                  <a:outerShdw blurRad="38100" dist="38100" dir="2700000" algn="tl">
                    <a:srgbClr val="C0C0C0"/>
                  </a:outerShdw>
                </a:effectLst>
              </a:rPr>
            </a:br>
            <a:endParaRPr lang="en-US"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1683249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3962400" y="1981200"/>
            <a:ext cx="3914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CC0066"/>
                </a:solidFill>
                <a:effectLst>
                  <a:outerShdw blurRad="38100" dist="38100" dir="2700000" algn="tl">
                    <a:srgbClr val="C0C0C0"/>
                  </a:outerShdw>
                </a:effectLst>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Text Box 3"/>
          <p:cNvSpPr txBox="1">
            <a:spLocks noChangeArrowheads="1"/>
          </p:cNvSpPr>
          <p:nvPr/>
        </p:nvSpPr>
        <p:spPr bwMode="auto">
          <a:xfrm>
            <a:off x="533401" y="2743200"/>
            <a:ext cx="8382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008000"/>
              </a:buClr>
              <a:buFont typeface="Wingdings" panose="05000000000000000000" pitchFamily="2" charset="2"/>
              <a:buChar char="q"/>
            </a:pPr>
            <a:r>
              <a:rPr lang="en-US" altLang="en-US" sz="2400" dirty="0"/>
              <a:t> Apply to SPAM also transmitted in “</a:t>
            </a:r>
            <a:r>
              <a:rPr lang="en-US" altLang="en-US" sz="2400" dirty="0">
                <a:solidFill>
                  <a:srgbClr val="7030A0"/>
                </a:solidFill>
              </a:rPr>
              <a:t>bulk</a:t>
            </a:r>
            <a:r>
              <a:rPr lang="en-US" altLang="en-US" sz="2400" dirty="0"/>
              <a:t>” – but subjective test OR by reference to a minimum numerical threshold.</a:t>
            </a:r>
          </a:p>
          <a:p>
            <a:pPr>
              <a:buClr>
                <a:srgbClr val="008000"/>
              </a:buClr>
              <a:buFont typeface="Wingdings" panose="05000000000000000000" pitchFamily="2" charset="2"/>
              <a:buNone/>
            </a:pPr>
            <a:endParaRPr lang="en-US" altLang="en-US" sz="2400" dirty="0"/>
          </a:p>
          <a:p>
            <a:pPr>
              <a:buClr>
                <a:srgbClr val="008000"/>
              </a:buClr>
              <a:buFont typeface="Wingdings" panose="05000000000000000000" pitchFamily="2" charset="2"/>
              <a:buChar char="q"/>
            </a:pPr>
            <a:r>
              <a:rPr lang="en-US" altLang="en-US" sz="2400" dirty="0"/>
              <a:t> Apply to SPAM </a:t>
            </a:r>
            <a:r>
              <a:rPr lang="en-US" altLang="en-US" sz="2400" dirty="0">
                <a:solidFill>
                  <a:srgbClr val="6600CC"/>
                </a:solidFill>
              </a:rPr>
              <a:t>originating from or received in Singapore</a:t>
            </a:r>
            <a:endParaRPr lang="en-US" altLang="en-US" sz="2400" dirty="0"/>
          </a:p>
          <a:p>
            <a:pPr>
              <a:buClr>
                <a:srgbClr val="008000"/>
              </a:buClr>
              <a:buFont typeface="Wingdings" panose="05000000000000000000" pitchFamily="2" charset="2"/>
              <a:buNone/>
            </a:pPr>
            <a:r>
              <a:rPr lang="en-US" altLang="en-US" sz="2400" dirty="0"/>
              <a:t>(minimize the risk that Singapore may become a spam hub)</a:t>
            </a:r>
          </a:p>
          <a:p>
            <a:pPr>
              <a:buClr>
                <a:srgbClr val="008000"/>
              </a:buClr>
              <a:buFont typeface="Wingdings" panose="05000000000000000000" pitchFamily="2" charset="2"/>
              <a:buNone/>
            </a:pPr>
            <a:endParaRPr lang="en-US" altLang="en-US" sz="2400" dirty="0"/>
          </a:p>
          <a:p>
            <a:pPr>
              <a:buClr>
                <a:srgbClr val="008000"/>
              </a:buClr>
              <a:buFont typeface="Wingdings" panose="05000000000000000000" pitchFamily="2" charset="2"/>
              <a:buChar char="q"/>
            </a:pPr>
            <a:r>
              <a:rPr lang="en-US" altLang="en-US" sz="2400" dirty="0"/>
              <a:t> The merchant or business commissioning or procuring</a:t>
            </a:r>
          </a:p>
          <a:p>
            <a:pPr>
              <a:buClr>
                <a:srgbClr val="008000"/>
              </a:buClr>
              <a:buFont typeface="Wingdings" panose="05000000000000000000" pitchFamily="2" charset="2"/>
              <a:buNone/>
            </a:pPr>
            <a:r>
              <a:rPr lang="en-US" altLang="en-US" sz="2400" dirty="0"/>
              <a:t>spam should also be </a:t>
            </a:r>
            <a:r>
              <a:rPr lang="en-US" altLang="en-US" sz="2400" dirty="0">
                <a:solidFill>
                  <a:srgbClr val="7030A0"/>
                </a:solidFill>
              </a:rPr>
              <a:t>made liable </a:t>
            </a:r>
            <a:r>
              <a:rPr lang="en-US" altLang="en-US" sz="2400" dirty="0"/>
              <a:t>for unlawful SPAM</a:t>
            </a:r>
          </a:p>
          <a:p>
            <a:pPr>
              <a:buClr>
                <a:srgbClr val="008000"/>
              </a:buClr>
              <a:buFont typeface="Wingdings" panose="05000000000000000000" pitchFamily="2" charset="2"/>
              <a:buChar char="q"/>
            </a:pPr>
            <a:endParaRPr lang="en-US" altLang="en-US" sz="2400" dirty="0">
              <a:solidFill>
                <a:srgbClr val="6600CC"/>
              </a:solidFill>
            </a:endParaRPr>
          </a:p>
        </p:txBody>
      </p:sp>
      <p:sp>
        <p:nvSpPr>
          <p:cNvPr id="183300" name="Text Box 4"/>
          <p:cNvSpPr txBox="1">
            <a:spLocks noChangeArrowheads="1"/>
          </p:cNvSpPr>
          <p:nvPr/>
        </p:nvSpPr>
        <p:spPr bwMode="auto">
          <a:xfrm>
            <a:off x="1066800" y="1905000"/>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u="sng">
                <a:solidFill>
                  <a:schemeClr val="tx2"/>
                </a:solidFill>
              </a:rPr>
              <a:t>Application of Legislation:</a:t>
            </a:r>
          </a:p>
        </p:txBody>
      </p:sp>
      <p:sp>
        <p:nvSpPr>
          <p:cNvPr id="183301" name="Text Box 5"/>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dirty="0">
                <a:solidFill>
                  <a:srgbClr val="CC0066"/>
                </a:solidFill>
                <a:effectLst>
                  <a:outerShdw blurRad="38100" dist="38100" dir="2700000" algn="tl">
                    <a:srgbClr val="C0C0C0"/>
                  </a:outerShdw>
                </a:effectLst>
              </a:rPr>
              <a:t>IDA-AGC PROPOSAL : </a:t>
            </a:r>
          </a:p>
          <a:p>
            <a:r>
              <a:rPr lang="en-US" altLang="en-US" sz="3600" b="1" dirty="0">
                <a:solidFill>
                  <a:srgbClr val="CC0066"/>
                </a:solidFill>
                <a:effectLst>
                  <a:outerShdw blurRad="38100" dist="38100" dir="2700000" algn="tl">
                    <a:srgbClr val="C0C0C0"/>
                  </a:outerShdw>
                </a:effectLst>
              </a:rPr>
              <a:t>	APPLICATION OF LEGISLATION</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50938" y="214313"/>
            <a:ext cx="5314949" cy="1462087"/>
          </a:xfrm>
        </p:spPr>
        <p:txBody>
          <a:bodyPr/>
          <a:lstStyle/>
          <a:p>
            <a:pPr algn="ctr"/>
            <a:r>
              <a:rPr lang="en-US" altLang="en-US" dirty="0"/>
              <a:t>SPAM CONTROL </a:t>
            </a:r>
            <a:br>
              <a:rPr lang="en-US" altLang="en-US" dirty="0"/>
            </a:br>
            <a:r>
              <a:rPr lang="en-US" altLang="en-US" dirty="0"/>
              <a:t>ACT 2007</a:t>
            </a:r>
          </a:p>
        </p:txBody>
      </p:sp>
      <p:sp>
        <p:nvSpPr>
          <p:cNvPr id="309251" name="Rectangle 3"/>
          <p:cNvSpPr>
            <a:spLocks noGrp="1" noChangeArrowheads="1"/>
          </p:cNvSpPr>
          <p:nvPr>
            <p:ph type="body" idx="1"/>
          </p:nvPr>
        </p:nvSpPr>
        <p:spPr>
          <a:xfrm>
            <a:off x="914400" y="2209800"/>
            <a:ext cx="7772400" cy="4114800"/>
          </a:xfrm>
        </p:spPr>
        <p:txBody>
          <a:bodyPr/>
          <a:lstStyle/>
          <a:p>
            <a:pPr>
              <a:lnSpc>
                <a:spcPct val="90000"/>
              </a:lnSpc>
            </a:pPr>
            <a:r>
              <a:rPr lang="en-US" altLang="en-US" sz="2800" dirty="0">
                <a:solidFill>
                  <a:srgbClr val="FF0000"/>
                </a:solidFill>
              </a:rPr>
              <a:t>The Act came into effect on 15 June 2007</a:t>
            </a:r>
          </a:p>
          <a:p>
            <a:pPr>
              <a:lnSpc>
                <a:spcPct val="90000"/>
              </a:lnSpc>
            </a:pPr>
            <a:endParaRPr lang="en-US" altLang="en-US" sz="2800" dirty="0"/>
          </a:p>
          <a:p>
            <a:pPr algn="just">
              <a:lnSpc>
                <a:spcPct val="90000"/>
              </a:lnSpc>
            </a:pPr>
            <a:r>
              <a:rPr lang="en-US" altLang="en-US" sz="2800" dirty="0"/>
              <a:t>Parliament accepted almost entirely the proposals made by the IDA-AGC joint committee</a:t>
            </a:r>
          </a:p>
          <a:p>
            <a:pPr algn="just">
              <a:lnSpc>
                <a:spcPct val="90000"/>
              </a:lnSpc>
            </a:pPr>
            <a:endParaRPr lang="en-US" altLang="en-US" sz="2800" dirty="0"/>
          </a:p>
          <a:p>
            <a:pPr>
              <a:lnSpc>
                <a:spcPct val="90000"/>
              </a:lnSpc>
            </a:pPr>
            <a:r>
              <a:rPr lang="en-US" altLang="en-US" sz="2800" dirty="0"/>
              <a:t>The Act offers a framework to better manage SPAM as legal guidelines are reasonably easy for marketers to follow.</a:t>
            </a:r>
          </a:p>
        </p:txBody>
      </p:sp>
    </p:spTree>
    <p:extLst>
      <p:ext uri="{BB962C8B-B14F-4D97-AF65-F5344CB8AC3E}">
        <p14:creationId xmlns:p14="http://schemas.microsoft.com/office/powerpoint/2010/main" val="3424879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1150938" y="214313"/>
            <a:ext cx="5021263" cy="1462087"/>
          </a:xfrm>
        </p:spPr>
        <p:txBody>
          <a:bodyPr/>
          <a:lstStyle/>
          <a:p>
            <a:pPr algn="ctr"/>
            <a:r>
              <a:rPr lang="en-US" altLang="en-US" dirty="0"/>
              <a:t>SPAM CONTROL </a:t>
            </a:r>
            <a:br>
              <a:rPr lang="en-US" altLang="en-US" dirty="0"/>
            </a:br>
            <a:r>
              <a:rPr lang="en-US" altLang="en-US" dirty="0"/>
              <a:t>ACT 2007</a:t>
            </a:r>
          </a:p>
        </p:txBody>
      </p:sp>
      <p:sp>
        <p:nvSpPr>
          <p:cNvPr id="310275" name="Rectangle 3"/>
          <p:cNvSpPr>
            <a:spLocks noGrp="1" noChangeArrowheads="1"/>
          </p:cNvSpPr>
          <p:nvPr>
            <p:ph type="body" idx="1"/>
          </p:nvPr>
        </p:nvSpPr>
        <p:spPr>
          <a:xfrm>
            <a:off x="685800" y="2057400"/>
            <a:ext cx="7772400" cy="4114800"/>
          </a:xfrm>
        </p:spPr>
        <p:txBody>
          <a:bodyPr/>
          <a:lstStyle/>
          <a:p>
            <a:r>
              <a:rPr lang="en-US" altLang="en-US" sz="2800" b="1" dirty="0">
                <a:solidFill>
                  <a:srgbClr val="FF0000"/>
                </a:solidFill>
              </a:rPr>
              <a:t>Users who do not want to continue receiving SPAM must unsubscribe </a:t>
            </a:r>
            <a:r>
              <a:rPr lang="en-US" altLang="en-US" sz="2800" dirty="0"/>
              <a:t>(opt-out scheme) and any business sending out such messages must provide such an avenue structured in a “consumer friendly” fashion</a:t>
            </a:r>
          </a:p>
          <a:p>
            <a:pPr marL="0" indent="0">
              <a:buNone/>
            </a:pPr>
            <a:endParaRPr lang="en-US" altLang="en-US" sz="2800" dirty="0"/>
          </a:p>
          <a:p>
            <a:pPr algn="just"/>
            <a:r>
              <a:rPr lang="en-US" altLang="en-US" sz="2800" dirty="0"/>
              <a:t>A marketer who continues to SPAM those who unsubscribe will face potential financial penalties of $25 for each e-message up to a total of $1m </a:t>
            </a:r>
          </a:p>
        </p:txBody>
      </p:sp>
    </p:spTree>
    <p:extLst>
      <p:ext uri="{BB962C8B-B14F-4D97-AF65-F5344CB8AC3E}">
        <p14:creationId xmlns:p14="http://schemas.microsoft.com/office/powerpoint/2010/main" val="381710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228600" y="914400"/>
            <a:ext cx="85344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3600" b="1" dirty="0">
                <a:solidFill>
                  <a:srgbClr val="CC0066"/>
                </a:solidFill>
                <a:effectLst>
                  <a:outerShdw blurRad="38100" dist="38100" dir="2700000" algn="tl">
                    <a:srgbClr val="C0C0C0"/>
                  </a:outerShdw>
                </a:effectLst>
              </a:rPr>
              <a:t>S’PORE PROPOSED LEGISLATION:</a:t>
            </a:r>
            <a:r>
              <a:rPr lang="en-US" altLang="en-US" sz="3600" dirty="0"/>
              <a:t>   </a:t>
            </a:r>
            <a:r>
              <a:rPr lang="en-US" altLang="en-US" sz="3600" b="1" dirty="0">
                <a:solidFill>
                  <a:srgbClr val="CC0066"/>
                </a:solidFill>
                <a:effectLst>
                  <a:outerShdw blurRad="38100" dist="38100" dir="2700000" algn="tl">
                    <a:srgbClr val="C0C0C0"/>
                  </a:outerShdw>
                </a:effectLst>
              </a:rPr>
              <a:t>LEGAL ACTIONS &amp;</a:t>
            </a:r>
          </a:p>
          <a:p>
            <a:pPr algn="r"/>
            <a:r>
              <a:rPr lang="en-US" altLang="en-US" sz="3600" b="1" dirty="0">
                <a:solidFill>
                  <a:srgbClr val="CC0066"/>
                </a:solidFill>
                <a:effectLst>
                  <a:outerShdw blurRad="38100" dist="38100" dir="2700000" algn="tl">
                    <a:srgbClr val="C0C0C0"/>
                  </a:outerShdw>
                </a:effectLst>
              </a:rPr>
              <a:t>      OTHER OBLIGATIONS</a:t>
            </a:r>
            <a:endParaRPr lang="en-US" altLang="en-US" sz="3600" dirty="0"/>
          </a:p>
          <a:p>
            <a:endParaRPr lang="en-US" altLang="en-US" sz="3600" b="1" dirty="0">
              <a:solidFill>
                <a:srgbClr val="CC0066"/>
              </a:solidFill>
              <a:effectLst>
                <a:outerShdw blurRad="38100" dist="38100" dir="2700000" algn="tl">
                  <a:srgbClr val="C0C0C0"/>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a:solidFill>
                  <a:srgbClr val="CC0066"/>
                </a:solidFill>
                <a:effectLst>
                  <a:outerShdw blurRad="38100" dist="38100" dir="2700000" algn="tl">
                    <a:srgbClr val="C0C0C0"/>
                  </a:outerShdw>
                </a:effectLst>
              </a:rPr>
              <a:t>S’PORE PROPOSED LEGISLATION:</a:t>
            </a:r>
            <a:r>
              <a:rPr lang="en-US" altLang="en-US"/>
              <a:t> 						</a:t>
            </a:r>
            <a:r>
              <a:rPr lang="en-US" altLang="en-US" sz="3600" b="1">
                <a:solidFill>
                  <a:srgbClr val="CC0066"/>
                </a:solidFill>
                <a:effectLst>
                  <a:outerShdw blurRad="38100" dist="38100" dir="2700000" algn="tl">
                    <a:srgbClr val="C0C0C0"/>
                  </a:outerShdw>
                </a:effectLst>
              </a:rPr>
              <a:t>LEGAL ACTIONS</a:t>
            </a:r>
          </a:p>
        </p:txBody>
      </p:sp>
      <p:sp>
        <p:nvSpPr>
          <p:cNvPr id="192515" name="Text Box 3"/>
          <p:cNvSpPr txBox="1">
            <a:spLocks noChangeArrowheads="1"/>
          </p:cNvSpPr>
          <p:nvPr/>
        </p:nvSpPr>
        <p:spPr bwMode="auto">
          <a:xfrm>
            <a:off x="1371600" y="1981200"/>
            <a:ext cx="2173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dirty="0">
                <a:solidFill>
                  <a:srgbClr val="FF0000"/>
                </a:solidFill>
              </a:rPr>
              <a:t>Role of ISP</a:t>
            </a:r>
          </a:p>
        </p:txBody>
      </p:sp>
      <p:sp>
        <p:nvSpPr>
          <p:cNvPr id="192516" name="Text Box 4"/>
          <p:cNvSpPr txBox="1">
            <a:spLocks noChangeArrowheads="1"/>
          </p:cNvSpPr>
          <p:nvPr/>
        </p:nvSpPr>
        <p:spPr bwMode="auto">
          <a:xfrm>
            <a:off x="503738" y="2667000"/>
            <a:ext cx="749993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buClr>
                <a:srgbClr val="008000"/>
              </a:buClr>
              <a:buFont typeface="Wingdings" panose="05000000000000000000" pitchFamily="2" charset="2"/>
              <a:buChar char="q"/>
            </a:pPr>
            <a:r>
              <a:rPr lang="en-US" altLang="en-US" sz="2400" dirty="0"/>
              <a:t> ISP which have </a:t>
            </a:r>
            <a:r>
              <a:rPr lang="en-US" altLang="en-US" sz="2400" dirty="0">
                <a:solidFill>
                  <a:srgbClr val="7030A0"/>
                </a:solidFill>
              </a:rPr>
              <a:t>suffered loss or damage </a:t>
            </a:r>
            <a:r>
              <a:rPr lang="en-US" altLang="en-US" sz="2400" dirty="0"/>
              <a:t>as a result</a:t>
            </a:r>
          </a:p>
          <a:p>
            <a:pPr>
              <a:buClr>
                <a:srgbClr val="008000"/>
              </a:buClr>
              <a:buFont typeface="Wingdings" panose="05000000000000000000" pitchFamily="2" charset="2"/>
              <a:buNone/>
            </a:pPr>
            <a:r>
              <a:rPr lang="en-US" altLang="en-US" sz="2400" dirty="0"/>
              <a:t>spamming activities be given the right to commence</a:t>
            </a:r>
          </a:p>
          <a:p>
            <a:pPr>
              <a:buClr>
                <a:srgbClr val="008000"/>
              </a:buClr>
              <a:buFont typeface="Wingdings" panose="05000000000000000000" pitchFamily="2" charset="2"/>
              <a:buNone/>
            </a:pPr>
            <a:r>
              <a:rPr lang="en-US" altLang="en-US" sz="2400" dirty="0">
                <a:solidFill>
                  <a:srgbClr val="6600CC"/>
                </a:solidFill>
              </a:rPr>
              <a:t>civil action</a:t>
            </a:r>
            <a:r>
              <a:rPr lang="en-US" altLang="en-US" sz="2400" dirty="0"/>
              <a:t> in court</a:t>
            </a:r>
          </a:p>
          <a:p>
            <a:pPr>
              <a:buClr>
                <a:srgbClr val="008000"/>
              </a:buClr>
              <a:buFont typeface="Wingdings" panose="05000000000000000000" pitchFamily="2" charset="2"/>
              <a:buNone/>
            </a:pPr>
            <a:endParaRPr lang="en-US" altLang="en-US" sz="2400" dirty="0"/>
          </a:p>
          <a:p>
            <a:pPr>
              <a:buClr>
                <a:srgbClr val="008000"/>
              </a:buClr>
              <a:buFont typeface="Wingdings" panose="05000000000000000000" pitchFamily="2" charset="2"/>
              <a:buChar char="q"/>
            </a:pPr>
            <a:r>
              <a:rPr lang="en-US" altLang="en-US" sz="2400" dirty="0"/>
              <a:t> </a:t>
            </a:r>
            <a:r>
              <a:rPr lang="en-US" altLang="en-US" sz="2400" dirty="0">
                <a:solidFill>
                  <a:srgbClr val="7030A0"/>
                </a:solidFill>
              </a:rPr>
              <a:t>Remedies</a:t>
            </a:r>
            <a:r>
              <a:rPr lang="en-US" altLang="en-US" sz="2400" dirty="0"/>
              <a:t> include:</a:t>
            </a:r>
          </a:p>
          <a:p>
            <a:pPr lvl="1">
              <a:buClr>
                <a:srgbClr val="008000"/>
              </a:buClr>
              <a:buFont typeface="Wingdings" panose="05000000000000000000" pitchFamily="2" charset="2"/>
              <a:buChar char="§"/>
            </a:pPr>
            <a:r>
              <a:rPr lang="en-US" altLang="en-US" sz="2400" dirty="0"/>
              <a:t> Damages for pure economic loss suffered</a:t>
            </a:r>
          </a:p>
          <a:p>
            <a:pPr lvl="1">
              <a:buClr>
                <a:srgbClr val="008000"/>
              </a:buClr>
              <a:buFont typeface="Wingdings" panose="05000000000000000000" pitchFamily="2" charset="2"/>
              <a:buChar char="§"/>
            </a:pPr>
            <a:r>
              <a:rPr lang="en-US" altLang="en-US" sz="2400" dirty="0"/>
              <a:t> costs and expenses of the action</a:t>
            </a:r>
          </a:p>
          <a:p>
            <a:pPr lvl="1">
              <a:buClr>
                <a:srgbClr val="008000"/>
              </a:buClr>
              <a:buFont typeface="Wingdings" panose="05000000000000000000" pitchFamily="2" charset="2"/>
              <a:buChar char="§"/>
            </a:pPr>
            <a:endParaRPr lang="en-US" altLang="en-US" sz="2400" dirty="0"/>
          </a:p>
          <a:p>
            <a:pPr lvl="1">
              <a:buClr>
                <a:srgbClr val="008000"/>
              </a:buClr>
              <a:buFont typeface="Wingdings" panose="05000000000000000000" pitchFamily="2" charset="2"/>
              <a:buChar char="§"/>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Text Box 3"/>
          <p:cNvSpPr txBox="1">
            <a:spLocks noChangeArrowheads="1"/>
          </p:cNvSpPr>
          <p:nvPr/>
        </p:nvSpPr>
        <p:spPr bwMode="auto">
          <a:xfrm>
            <a:off x="533400" y="2209800"/>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008000"/>
              </a:buClr>
              <a:buFont typeface="Wingdings" panose="05000000000000000000" pitchFamily="2" charset="2"/>
              <a:buChar char="q"/>
            </a:pPr>
            <a:r>
              <a:rPr lang="en-US" altLang="en-US" sz="2400" dirty="0">
                <a:latin typeface="Tahoma" panose="020B0604030504040204" pitchFamily="34" charset="0"/>
              </a:rPr>
              <a:t> </a:t>
            </a:r>
            <a:r>
              <a:rPr lang="en-US" altLang="en-US" sz="2400" dirty="0">
                <a:solidFill>
                  <a:srgbClr val="FF0000"/>
                </a:solidFill>
                <a:latin typeface="Tahoma" panose="020B0604030504040204" pitchFamily="34" charset="0"/>
              </a:rPr>
              <a:t>Self-regulatory Code of Practices</a:t>
            </a:r>
          </a:p>
          <a:p>
            <a:pPr>
              <a:buClr>
                <a:srgbClr val="008000"/>
              </a:buClr>
              <a:buFont typeface="Wingdings" panose="05000000000000000000" pitchFamily="2" charset="2"/>
              <a:buNone/>
            </a:pPr>
            <a:r>
              <a:rPr lang="en-GB" altLang="en-US" sz="2400" dirty="0">
                <a:latin typeface="Tahoma" panose="020B0604030504040204" pitchFamily="34" charset="0"/>
              </a:rPr>
              <a:t>(provide </a:t>
            </a:r>
            <a:r>
              <a:rPr lang="en-GB" altLang="en-US" sz="2400" dirty="0">
                <a:solidFill>
                  <a:srgbClr val="7030A0"/>
                </a:solidFill>
                <a:latin typeface="Tahoma" panose="020B0604030504040204" pitchFamily="34" charset="0"/>
              </a:rPr>
              <a:t>minimum standards </a:t>
            </a:r>
            <a:r>
              <a:rPr lang="en-GB" altLang="en-US" sz="2400" dirty="0">
                <a:latin typeface="Tahoma" panose="020B0604030504040204" pitchFamily="34" charset="0"/>
              </a:rPr>
              <a:t>of </a:t>
            </a:r>
          </a:p>
          <a:p>
            <a:pPr>
              <a:buClr>
                <a:srgbClr val="008000"/>
              </a:buClr>
              <a:buFont typeface="Wingdings" panose="05000000000000000000" pitchFamily="2" charset="2"/>
              <a:buNone/>
            </a:pPr>
            <a:r>
              <a:rPr lang="en-GB" altLang="en-US" sz="2400" dirty="0">
                <a:solidFill>
                  <a:srgbClr val="7030A0"/>
                </a:solidFill>
                <a:latin typeface="Tahoma" panose="020B0604030504040204" pitchFamily="34" charset="0"/>
              </a:rPr>
              <a:t>technical SPAM control </a:t>
            </a:r>
            <a:r>
              <a:rPr lang="en-GB" altLang="en-US" sz="2400" dirty="0">
                <a:latin typeface="Tahoma" panose="020B0604030504040204" pitchFamily="34" charset="0"/>
              </a:rPr>
              <a:t>and </a:t>
            </a:r>
            <a:r>
              <a:rPr lang="en-GB" altLang="en-US" sz="2400" dirty="0">
                <a:solidFill>
                  <a:srgbClr val="7030A0"/>
                </a:solidFill>
                <a:latin typeface="Tahoma" panose="020B0604030504040204" pitchFamily="34" charset="0"/>
              </a:rPr>
              <a:t>best practice</a:t>
            </a:r>
            <a:r>
              <a:rPr lang="en-GB" altLang="en-US" sz="2400" dirty="0">
                <a:latin typeface="Tahoma" panose="020B0604030504040204" pitchFamily="34" charset="0"/>
              </a:rPr>
              <a:t>)</a:t>
            </a:r>
          </a:p>
          <a:p>
            <a:pPr>
              <a:buClr>
                <a:srgbClr val="008000"/>
              </a:buClr>
              <a:buFont typeface="Wingdings" panose="05000000000000000000" pitchFamily="2" charset="2"/>
              <a:buChar char="q"/>
            </a:pPr>
            <a:endParaRPr lang="en-GB" altLang="en-US" sz="2400" dirty="0">
              <a:latin typeface="Tahoma" panose="020B0604030504040204" pitchFamily="34" charset="0"/>
            </a:endParaRPr>
          </a:p>
          <a:p>
            <a:pPr>
              <a:buClr>
                <a:srgbClr val="008000"/>
              </a:buClr>
              <a:buFont typeface="Wingdings" panose="05000000000000000000" pitchFamily="2" charset="2"/>
              <a:buChar char="q"/>
            </a:pPr>
            <a:r>
              <a:rPr lang="en-GB" altLang="en-US" sz="2400" dirty="0">
                <a:latin typeface="Tahoma" panose="020B0604030504040204" pitchFamily="34" charset="0"/>
              </a:rPr>
              <a:t> </a:t>
            </a:r>
            <a:r>
              <a:rPr lang="en-GB" altLang="en-US" sz="2400">
                <a:solidFill>
                  <a:srgbClr val="FF0000"/>
                </a:solidFill>
                <a:latin typeface="Tahoma" panose="020B0604030504040204" pitchFamily="34" charset="0"/>
              </a:rPr>
              <a:t>ISP actions </a:t>
            </a:r>
            <a:r>
              <a:rPr lang="en-GB" altLang="en-US" sz="2400" dirty="0">
                <a:latin typeface="Tahoma" panose="020B0604030504040204" pitchFamily="34" charset="0"/>
              </a:rPr>
              <a:t>to curb SPAM in Singapore</a:t>
            </a:r>
          </a:p>
          <a:p>
            <a:pPr lvl="1">
              <a:buClr>
                <a:srgbClr val="008000"/>
              </a:buClr>
              <a:buFont typeface="Wingdings" panose="05000000000000000000" pitchFamily="2" charset="2"/>
              <a:buAutoNum type="arabicPeriod"/>
            </a:pPr>
            <a:r>
              <a:rPr lang="en-GB" altLang="en-US" sz="2400" dirty="0">
                <a:latin typeface="Tahoma" panose="020B0604030504040204" pitchFamily="34" charset="0"/>
              </a:rPr>
              <a:t>Provide </a:t>
            </a:r>
            <a:r>
              <a:rPr lang="en-GB" altLang="en-US" sz="2400" dirty="0">
                <a:solidFill>
                  <a:srgbClr val="7030A0"/>
                </a:solidFill>
                <a:latin typeface="Tahoma" panose="020B0604030504040204" pitchFamily="34" charset="0"/>
              </a:rPr>
              <a:t>clear feedback procedures </a:t>
            </a:r>
            <a:r>
              <a:rPr lang="en-GB" altLang="en-US" sz="2400" dirty="0">
                <a:latin typeface="Tahoma" panose="020B0604030504040204" pitchFamily="34" charset="0"/>
              </a:rPr>
              <a:t>for subscribers</a:t>
            </a:r>
          </a:p>
          <a:p>
            <a:pPr lvl="1" algn="just">
              <a:buClr>
                <a:srgbClr val="008000"/>
              </a:buClr>
              <a:buFont typeface="Wingdings" panose="05000000000000000000" pitchFamily="2" charset="2"/>
              <a:buAutoNum type="arabicPeriod"/>
            </a:pPr>
            <a:r>
              <a:rPr lang="en-GB" altLang="en-US" sz="2400" dirty="0">
                <a:solidFill>
                  <a:srgbClr val="7030A0"/>
                </a:solidFill>
                <a:latin typeface="Tahoma" panose="020B0604030504040204" pitchFamily="34" charset="0"/>
              </a:rPr>
              <a:t>Make info available for subscribers </a:t>
            </a:r>
            <a:r>
              <a:rPr lang="en-GB" altLang="en-US" sz="2400" dirty="0">
                <a:latin typeface="Tahoma" panose="020B0604030504040204" pitchFamily="34" charset="0"/>
              </a:rPr>
              <a:t>to manage SPAM</a:t>
            </a:r>
          </a:p>
          <a:p>
            <a:pPr lvl="1">
              <a:buClr>
                <a:srgbClr val="008000"/>
              </a:buClr>
              <a:buFont typeface="Wingdings" panose="05000000000000000000" pitchFamily="2" charset="2"/>
              <a:buAutoNum type="arabicPeriod"/>
            </a:pPr>
            <a:r>
              <a:rPr lang="en-GB" altLang="en-US" sz="2400" dirty="0">
                <a:solidFill>
                  <a:srgbClr val="7030A0"/>
                </a:solidFill>
                <a:latin typeface="Tahoma" panose="020B0604030504040204" pitchFamily="34" charset="0"/>
              </a:rPr>
              <a:t>Introduce technical measures </a:t>
            </a:r>
            <a:r>
              <a:rPr lang="en-GB" altLang="en-US" sz="2400" dirty="0">
                <a:latin typeface="Tahoma" panose="020B0604030504040204" pitchFamily="34" charset="0"/>
              </a:rPr>
              <a:t>to manage SPAM</a:t>
            </a:r>
          </a:p>
          <a:p>
            <a:pPr lvl="1">
              <a:buClr>
                <a:srgbClr val="008000"/>
              </a:buClr>
              <a:buFont typeface="Wingdings" panose="05000000000000000000" pitchFamily="2" charset="2"/>
              <a:buAutoNum type="arabicPeriod"/>
            </a:pPr>
            <a:r>
              <a:rPr lang="en-GB" altLang="en-US" sz="2400" dirty="0">
                <a:solidFill>
                  <a:srgbClr val="7030A0"/>
                </a:solidFill>
                <a:latin typeface="Tahoma" panose="020B0604030504040204" pitchFamily="34" charset="0"/>
              </a:rPr>
              <a:t>Implement clear policies </a:t>
            </a:r>
            <a:r>
              <a:rPr lang="en-GB" altLang="en-US" sz="2400" dirty="0">
                <a:latin typeface="Tahoma" panose="020B0604030504040204" pitchFamily="34" charset="0"/>
              </a:rPr>
              <a:t>to discourage subscribers from using ISP facilities for sending SPAM</a:t>
            </a:r>
          </a:p>
          <a:p>
            <a:pPr>
              <a:buClr>
                <a:srgbClr val="008000"/>
              </a:buClr>
              <a:buFont typeface="Wingdings" panose="05000000000000000000" pitchFamily="2" charset="2"/>
              <a:buChar char="q"/>
            </a:pPr>
            <a:endParaRPr lang="en-US" altLang="en-US" sz="2400" dirty="0">
              <a:latin typeface="Tahoma" panose="020B0604030504040204" pitchFamily="34" charset="0"/>
            </a:endParaRPr>
          </a:p>
        </p:txBody>
      </p:sp>
      <p:sp>
        <p:nvSpPr>
          <p:cNvPr id="193540" name="Text Box 4"/>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dirty="0">
                <a:solidFill>
                  <a:srgbClr val="CC0066"/>
                </a:solidFill>
                <a:effectLst>
                  <a:outerShdw blurRad="38100" dist="38100" dir="2700000" algn="tl">
                    <a:srgbClr val="C0C0C0"/>
                  </a:outerShdw>
                </a:effectLst>
              </a:rPr>
              <a:t>S’PORE PROPOSED LEGISLATION:</a:t>
            </a:r>
            <a:r>
              <a:rPr lang="en-US" altLang="en-US" sz="3600" dirty="0"/>
              <a:t> 			</a:t>
            </a:r>
            <a:r>
              <a:rPr lang="en-US" altLang="en-US" sz="3600" b="1" dirty="0">
                <a:solidFill>
                  <a:srgbClr val="CC0066"/>
                </a:solidFill>
                <a:effectLst>
                  <a:outerShdw blurRad="38100" dist="38100" dir="2700000" algn="tl">
                    <a:srgbClr val="C0C0C0"/>
                  </a:outerShdw>
                </a:effectLst>
              </a:rPr>
              <a:t> OTHER OBLIGATIONS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228600" y="990600"/>
            <a:ext cx="8915400" cy="1614488"/>
          </a:xfrm>
        </p:spPr>
        <p:txBody>
          <a:bodyPr/>
          <a:lstStyle/>
          <a:p>
            <a:pPr algn="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INDUSTRY SELF-REGULATION,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INTERNATIONAL COOPERATION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533400" y="2667000"/>
            <a:ext cx="8153400" cy="2935288"/>
          </a:xfrm>
        </p:spPr>
        <p:txBody>
          <a:bodyPr/>
          <a:lstStyle/>
          <a:p>
            <a:pPr>
              <a:lnSpc>
                <a:spcPct val="90000"/>
              </a:lnSpc>
              <a:spcBef>
                <a:spcPct val="0"/>
              </a:spcBef>
              <a:buClr>
                <a:srgbClr val="008000"/>
              </a:buClr>
              <a:buSzTx/>
              <a:buFont typeface="Wingdings" panose="05000000000000000000" pitchFamily="2" charset="2"/>
              <a:buChar char="q"/>
            </a:pPr>
            <a:r>
              <a:rPr lang="en-GB" altLang="en-US" sz="2400" dirty="0"/>
              <a:t>Global nature of SPAM – </a:t>
            </a:r>
            <a:r>
              <a:rPr lang="en-GB" altLang="en-US" sz="2400" dirty="0">
                <a:solidFill>
                  <a:srgbClr val="7030A0"/>
                </a:solidFill>
              </a:rPr>
              <a:t>Self help as first line of defence </a:t>
            </a:r>
          </a:p>
          <a:p>
            <a:pPr>
              <a:lnSpc>
                <a:spcPct val="90000"/>
              </a:lnSpc>
              <a:buClr>
                <a:srgbClr val="008000"/>
              </a:buClr>
              <a:buSzTx/>
              <a:buFont typeface="Wingdings" panose="05000000000000000000" pitchFamily="2" charset="2"/>
              <a:buChar char="q"/>
            </a:pPr>
            <a:endParaRPr lang="en-GB" altLang="en-US" sz="2400" dirty="0">
              <a:solidFill>
                <a:srgbClr val="7030A0"/>
              </a:solidFill>
            </a:endParaRPr>
          </a:p>
          <a:p>
            <a:pPr>
              <a:lnSpc>
                <a:spcPct val="90000"/>
              </a:lnSpc>
              <a:buClr>
                <a:srgbClr val="008000"/>
              </a:buClr>
              <a:buSzTx/>
              <a:buFont typeface="Wingdings" panose="05000000000000000000" pitchFamily="2" charset="2"/>
              <a:buChar char="q"/>
            </a:pPr>
            <a:r>
              <a:rPr lang="en-GB" altLang="en-US" sz="2400" dirty="0">
                <a:solidFill>
                  <a:srgbClr val="7030A0"/>
                </a:solidFill>
              </a:rPr>
              <a:t>Need to equip public </a:t>
            </a:r>
            <a:r>
              <a:rPr lang="en-GB" altLang="en-US" sz="2400" dirty="0"/>
              <a:t>with requisite knowledge</a:t>
            </a:r>
          </a:p>
          <a:p>
            <a:pPr>
              <a:lnSpc>
                <a:spcPct val="90000"/>
              </a:lnSpc>
              <a:buClr>
                <a:srgbClr val="008000"/>
              </a:buClr>
              <a:buSzTx/>
              <a:buFont typeface="Wingdings" panose="05000000000000000000" pitchFamily="2" charset="2"/>
              <a:buChar char="q"/>
            </a:pPr>
            <a:endParaRPr lang="en-GB" altLang="en-US" sz="2400" dirty="0"/>
          </a:p>
          <a:p>
            <a:pPr>
              <a:lnSpc>
                <a:spcPct val="90000"/>
              </a:lnSpc>
              <a:buClr>
                <a:srgbClr val="008000"/>
              </a:buClr>
              <a:buSzTx/>
              <a:buFont typeface="Wingdings" panose="05000000000000000000" pitchFamily="2" charset="2"/>
              <a:buChar char="q"/>
            </a:pPr>
            <a:r>
              <a:rPr lang="en-GB" altLang="en-US" sz="2400" dirty="0"/>
              <a:t>Singapore aims to </a:t>
            </a:r>
            <a:r>
              <a:rPr lang="en-GB" altLang="en-US" sz="2400" dirty="0">
                <a:solidFill>
                  <a:srgbClr val="7030A0"/>
                </a:solidFill>
              </a:rPr>
              <a:t>foster a Pro-Business as well as </a:t>
            </a:r>
          </a:p>
          <a:p>
            <a:pPr>
              <a:lnSpc>
                <a:spcPct val="90000"/>
              </a:lnSpc>
              <a:buClr>
                <a:srgbClr val="008000"/>
              </a:buClr>
              <a:buSzTx/>
              <a:buFont typeface="Wingdings" panose="05000000000000000000" pitchFamily="2" charset="2"/>
              <a:buNone/>
            </a:pPr>
            <a:r>
              <a:rPr lang="en-GB" altLang="en-US" sz="2400" dirty="0">
                <a:solidFill>
                  <a:srgbClr val="7030A0"/>
                </a:solidFill>
              </a:rPr>
              <a:t>	Pro-Consumer environment</a:t>
            </a:r>
          </a:p>
        </p:txBody>
      </p:sp>
      <p:sp>
        <p:nvSpPr>
          <p:cNvPr id="105477" name="Rectangle 5"/>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
        <p:nvSpPr>
          <p:cNvPr id="105478" name="Text Box 6"/>
          <p:cNvSpPr txBox="1">
            <a:spLocks noChangeArrowheads="1"/>
          </p:cNvSpPr>
          <p:nvPr/>
        </p:nvSpPr>
        <p:spPr bwMode="auto">
          <a:xfrm>
            <a:off x="1600200" y="1905000"/>
            <a:ext cx="2392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Importance:</a:t>
            </a:r>
            <a:endParaRPr lang="en-GB" altLang="en-US" sz="3200" u="sng">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19200" y="1781175"/>
            <a:ext cx="6130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8000"/>
              </a:buClr>
              <a:buFont typeface="Wingdings" panose="05000000000000000000" pitchFamily="2" charset="2"/>
              <a:buNone/>
            </a:pPr>
            <a:r>
              <a:rPr lang="en-US" altLang="en-US" sz="2800" u="sng" dirty="0">
                <a:solidFill>
                  <a:schemeClr val="tx2"/>
                </a:solidFill>
              </a:rPr>
              <a:t>“Prevention is Still The Best Medicine”</a:t>
            </a:r>
          </a:p>
        </p:txBody>
      </p:sp>
      <p:sp>
        <p:nvSpPr>
          <p:cNvPr id="194566" name="Text Box 6"/>
          <p:cNvSpPr txBox="1">
            <a:spLocks noChangeArrowheads="1"/>
          </p:cNvSpPr>
          <p:nvPr/>
        </p:nvSpPr>
        <p:spPr bwMode="auto">
          <a:xfrm>
            <a:off x="397933" y="2300288"/>
            <a:ext cx="8382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solidFill>
                  <a:schemeClr val="hlink"/>
                </a:solidFill>
              </a:rPr>
              <a:t>Methods</a:t>
            </a:r>
            <a:r>
              <a:rPr lang="en-US" altLang="en-US" sz="2400" dirty="0"/>
              <a:t> </a:t>
            </a:r>
            <a:r>
              <a:rPr lang="en-US" altLang="en-US" sz="2400" dirty="0">
                <a:solidFill>
                  <a:srgbClr val="FF0000"/>
                </a:solidFill>
              </a:rPr>
              <a:t>to prevent/reduce SPAM</a:t>
            </a:r>
            <a:r>
              <a:rPr lang="en-US" altLang="en-US" sz="2400" dirty="0"/>
              <a:t>:</a:t>
            </a:r>
          </a:p>
          <a:p>
            <a:pPr>
              <a:buClr>
                <a:srgbClr val="008000"/>
              </a:buClr>
              <a:buFont typeface="Wingdings" panose="05000000000000000000" pitchFamily="2" charset="2"/>
              <a:buChar char="q"/>
            </a:pPr>
            <a:r>
              <a:rPr lang="en-US" altLang="en-US" sz="2400" dirty="0">
                <a:solidFill>
                  <a:srgbClr val="7030A0"/>
                </a:solidFill>
              </a:rPr>
              <a:t>Avoid</a:t>
            </a:r>
            <a:r>
              <a:rPr lang="en-US" altLang="en-US" sz="2400" dirty="0"/>
              <a:t> </a:t>
            </a:r>
            <a:r>
              <a:rPr lang="en-US" altLang="en-US" sz="2400" dirty="0">
                <a:solidFill>
                  <a:srgbClr val="6600CC"/>
                </a:solidFill>
              </a:rPr>
              <a:t>giving out your e-mail address</a:t>
            </a:r>
            <a:r>
              <a:rPr lang="en-US" altLang="en-US" sz="2400" dirty="0"/>
              <a:t> to unfamiliar or unknown recipients </a:t>
            </a:r>
          </a:p>
          <a:p>
            <a:pPr>
              <a:buClr>
                <a:srgbClr val="008000"/>
              </a:buClr>
              <a:buFont typeface="Wingdings" panose="05000000000000000000" pitchFamily="2" charset="2"/>
              <a:buChar char="q"/>
            </a:pPr>
            <a:r>
              <a:rPr lang="en-US" altLang="en-US" sz="2400" dirty="0"/>
              <a:t>Do </a:t>
            </a:r>
            <a:r>
              <a:rPr lang="en-US" altLang="en-US" sz="2400" dirty="0">
                <a:solidFill>
                  <a:srgbClr val="7030A0"/>
                </a:solidFill>
              </a:rPr>
              <a:t>not post your e-mail address online</a:t>
            </a:r>
            <a:r>
              <a:rPr lang="en-US" altLang="en-US" sz="2400" dirty="0"/>
              <a:t>: e.g. Chat-rooms, newsletter, subscriptions, and online groups </a:t>
            </a:r>
          </a:p>
          <a:p>
            <a:pPr>
              <a:buClr>
                <a:srgbClr val="008000"/>
              </a:buClr>
              <a:buFont typeface="Wingdings" panose="05000000000000000000" pitchFamily="2" charset="2"/>
              <a:buChar char="q"/>
            </a:pPr>
            <a:r>
              <a:rPr lang="en-US" altLang="en-US" sz="2400" dirty="0"/>
              <a:t>Have </a:t>
            </a:r>
            <a:r>
              <a:rPr lang="en-US" altLang="en-US" sz="2400" dirty="0">
                <a:solidFill>
                  <a:srgbClr val="7030A0"/>
                </a:solidFill>
              </a:rPr>
              <a:t>more than one email address</a:t>
            </a:r>
          </a:p>
          <a:p>
            <a:pPr algn="just">
              <a:buClr>
                <a:srgbClr val="008000"/>
              </a:buClr>
              <a:buFont typeface="Wingdings" panose="05000000000000000000" pitchFamily="2" charset="2"/>
              <a:buChar char="q"/>
            </a:pPr>
            <a:r>
              <a:rPr lang="en-US" altLang="en-US" sz="2400" dirty="0"/>
              <a:t>Do </a:t>
            </a:r>
            <a:r>
              <a:rPr lang="en-US" altLang="en-US" sz="2400" dirty="0">
                <a:solidFill>
                  <a:srgbClr val="7030A0"/>
                </a:solidFill>
              </a:rPr>
              <a:t>not reply to unknown e-mail sources</a:t>
            </a:r>
            <a:r>
              <a:rPr lang="en-US" altLang="en-US" sz="2400" dirty="0"/>
              <a:t>: e.g. "</a:t>
            </a:r>
            <a:r>
              <a:rPr lang="en-US" altLang="en-US" sz="2400" i="1" dirty="0"/>
              <a:t>to be removed from this list, click here</a:t>
            </a:r>
            <a:r>
              <a:rPr lang="en-US" altLang="en-US" sz="2400" dirty="0"/>
              <a:t>." Spammers use these types of catch phrases to entice users to </a:t>
            </a:r>
          </a:p>
          <a:p>
            <a:pPr>
              <a:buClr>
                <a:srgbClr val="008000"/>
              </a:buClr>
            </a:pPr>
            <a:r>
              <a:rPr lang="en-US" altLang="en-US" sz="2400" dirty="0"/>
              <a:t>respond to the e-mails.</a:t>
            </a:r>
          </a:p>
        </p:txBody>
      </p:sp>
      <p:sp>
        <p:nvSpPr>
          <p:cNvPr id="7" name="Rectangle 5">
            <a:extLst>
              <a:ext uri="{FF2B5EF4-FFF2-40B4-BE49-F238E27FC236}">
                <a16:creationId xmlns:a16="http://schemas.microsoft.com/office/drawing/2014/main" id="{5BD1F95F-CB01-4C27-B44D-3A0C04DB3704}"/>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2620584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609600" y="2514600"/>
            <a:ext cx="8229600" cy="1752600"/>
          </a:xfrm>
        </p:spPr>
        <p:txBody>
          <a:bodyPr/>
          <a:lstStyle/>
          <a:p>
            <a:pPr>
              <a:buClr>
                <a:srgbClr val="008000"/>
              </a:buClr>
              <a:buFont typeface="Wingdings" panose="05000000000000000000" pitchFamily="2" charset="2"/>
              <a:buNone/>
            </a:pPr>
            <a:r>
              <a:rPr lang="en-US" altLang="en-US" sz="2400" dirty="0">
                <a:solidFill>
                  <a:srgbClr val="FF0000"/>
                </a:solidFill>
              </a:rPr>
              <a:t>IDA's survey </a:t>
            </a:r>
            <a:r>
              <a:rPr lang="en-US" altLang="en-US" sz="2400" dirty="0"/>
              <a:t>on unsolicited e-mails in 2003:</a:t>
            </a:r>
          </a:p>
          <a:p>
            <a:pPr>
              <a:buClr>
                <a:srgbClr val="008000"/>
              </a:buClr>
              <a:buSzTx/>
              <a:buFont typeface="Wingdings" panose="05000000000000000000" pitchFamily="2" charset="2"/>
              <a:buChar char="q"/>
            </a:pPr>
            <a:r>
              <a:rPr lang="en-US" altLang="en-US" sz="2400" dirty="0"/>
              <a:t>42% of e-mail users in Singapore </a:t>
            </a:r>
            <a:r>
              <a:rPr lang="en-US" altLang="en-US" sz="2400" dirty="0">
                <a:solidFill>
                  <a:srgbClr val="6600CC"/>
                </a:solidFill>
              </a:rPr>
              <a:t>unaware </a:t>
            </a:r>
            <a:r>
              <a:rPr lang="en-US" altLang="en-US" sz="2400" dirty="0"/>
              <a:t>of how they can protect their e-mails against SPAM</a:t>
            </a:r>
          </a:p>
          <a:p>
            <a:pPr>
              <a:buClr>
                <a:srgbClr val="008000"/>
              </a:buClr>
              <a:buSzTx/>
              <a:buFont typeface="Wingdings" panose="05000000000000000000" pitchFamily="2" charset="2"/>
              <a:buChar char="q"/>
            </a:pPr>
            <a:r>
              <a:rPr lang="en-US" altLang="en-US" sz="2400" dirty="0">
                <a:solidFill>
                  <a:srgbClr val="7030A0"/>
                </a:solidFill>
              </a:rPr>
              <a:t>Public education </a:t>
            </a:r>
            <a:r>
              <a:rPr lang="en-US" altLang="en-US" sz="2400" dirty="0"/>
              <a:t>therefore important</a:t>
            </a:r>
            <a:endParaRPr lang="en-US" altLang="en-US" sz="2400" u="sng" dirty="0">
              <a:solidFill>
                <a:schemeClr val="folHlink"/>
              </a:solidFill>
            </a:endParaRPr>
          </a:p>
        </p:txBody>
      </p:sp>
      <p:sp>
        <p:nvSpPr>
          <p:cNvPr id="107526" name="Text Box 6"/>
          <p:cNvSpPr txBox="1">
            <a:spLocks noChangeArrowheads="1"/>
          </p:cNvSpPr>
          <p:nvPr/>
        </p:nvSpPr>
        <p:spPr bwMode="auto">
          <a:xfrm>
            <a:off x="1508125" y="1836738"/>
            <a:ext cx="4056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008000"/>
              </a:buClr>
              <a:buSzPct val="60000"/>
              <a:buFont typeface="Wingdings" panose="05000000000000000000" pitchFamily="2" charset="2"/>
              <a:buNone/>
            </a:pPr>
            <a:r>
              <a:rPr lang="en-US" altLang="en-US" sz="3200" u="sng">
                <a:solidFill>
                  <a:schemeClr val="tx2"/>
                </a:solidFill>
              </a:rPr>
              <a:t>Requisite Knowledge:</a:t>
            </a:r>
            <a:endParaRPr lang="en-GB" altLang="en-US" sz="3200">
              <a:solidFill>
                <a:schemeClr val="tx2"/>
              </a:solidFill>
            </a:endParaRPr>
          </a:p>
        </p:txBody>
      </p:sp>
      <p:sp>
        <p:nvSpPr>
          <p:cNvPr id="107527" name="Text Box 7"/>
          <p:cNvSpPr txBox="1">
            <a:spLocks noChangeArrowheads="1"/>
          </p:cNvSpPr>
          <p:nvPr/>
        </p:nvSpPr>
        <p:spPr bwMode="auto">
          <a:xfrm>
            <a:off x="609600" y="4419600"/>
            <a:ext cx="8001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E-mail users should have </a:t>
            </a:r>
            <a:r>
              <a:rPr lang="en-US" altLang="en-US" sz="2400" dirty="0">
                <a:solidFill>
                  <a:srgbClr val="FF0000"/>
                </a:solidFill>
              </a:rPr>
              <a:t>requisite knowledge </a:t>
            </a:r>
            <a:r>
              <a:rPr lang="en-US" altLang="en-US" sz="2400" dirty="0"/>
              <a:t>on:</a:t>
            </a:r>
          </a:p>
          <a:p>
            <a:pPr>
              <a:buClr>
                <a:srgbClr val="008000"/>
              </a:buClr>
              <a:buFont typeface="Wingdings" panose="05000000000000000000" pitchFamily="2" charset="2"/>
              <a:buChar char="q"/>
            </a:pPr>
            <a:r>
              <a:rPr lang="en-US" altLang="en-US" sz="2400" dirty="0">
                <a:solidFill>
                  <a:srgbClr val="7030A0"/>
                </a:solidFill>
              </a:rPr>
              <a:t>How spammers operate</a:t>
            </a:r>
          </a:p>
          <a:p>
            <a:pPr>
              <a:buClr>
                <a:srgbClr val="008000"/>
              </a:buClr>
              <a:buFont typeface="Wingdings" panose="05000000000000000000" pitchFamily="2" charset="2"/>
              <a:buChar char="q"/>
            </a:pPr>
            <a:r>
              <a:rPr lang="en-US" altLang="en-US" sz="2400" dirty="0"/>
              <a:t>What are the important </a:t>
            </a:r>
            <a:r>
              <a:rPr lang="en-US" altLang="en-US" sz="2400" dirty="0">
                <a:solidFill>
                  <a:srgbClr val="6600CC"/>
                </a:solidFill>
              </a:rPr>
              <a:t>user habits</a:t>
            </a:r>
            <a:r>
              <a:rPr lang="en-US" altLang="en-US" sz="2400" dirty="0"/>
              <a:t> they should adopt</a:t>
            </a:r>
          </a:p>
          <a:p>
            <a:pPr>
              <a:buClr>
                <a:srgbClr val="008000"/>
              </a:buClr>
              <a:buFont typeface="Wingdings" panose="05000000000000000000" pitchFamily="2" charset="2"/>
              <a:buNone/>
            </a:pPr>
            <a:r>
              <a:rPr lang="en-US" altLang="en-US" sz="2400" dirty="0"/>
              <a:t>   to </a:t>
            </a:r>
            <a:r>
              <a:rPr lang="en-US" altLang="en-US" sz="2400" dirty="0">
                <a:solidFill>
                  <a:srgbClr val="7030A0"/>
                </a:solidFill>
              </a:rPr>
              <a:t>limit the risks of receiving SPAM</a:t>
            </a:r>
            <a:r>
              <a:rPr lang="en-US" altLang="en-US" sz="2400" dirty="0"/>
              <a:t>: e.g. </a:t>
            </a:r>
            <a:r>
              <a:rPr lang="en-GB" altLang="en-US" sz="2400" dirty="0"/>
              <a:t>Utilities</a:t>
            </a:r>
            <a:r>
              <a:rPr lang="en-US" altLang="en-US" sz="2400" dirty="0"/>
              <a:t> of </a:t>
            </a:r>
          </a:p>
          <a:p>
            <a:pPr>
              <a:buClr>
                <a:srgbClr val="008000"/>
              </a:buClr>
              <a:buFont typeface="Wingdings" panose="05000000000000000000" pitchFamily="2" charset="2"/>
              <a:buNone/>
            </a:pPr>
            <a:r>
              <a:rPr lang="en-US" altLang="en-US" sz="2400" dirty="0"/>
              <a:t>   anti-spam software, firewalls</a:t>
            </a:r>
            <a:endParaRPr lang="en-GB" altLang="en-US" sz="2400" dirty="0"/>
          </a:p>
        </p:txBody>
      </p:sp>
      <p:sp>
        <p:nvSpPr>
          <p:cNvPr id="7" name="Rectangle 5">
            <a:extLst>
              <a:ext uri="{FF2B5EF4-FFF2-40B4-BE49-F238E27FC236}">
                <a16:creationId xmlns:a16="http://schemas.microsoft.com/office/drawing/2014/main" id="{9101F47E-A676-43F5-96CA-4B11EE4E1491}"/>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524000" y="862013"/>
            <a:ext cx="3914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CC0066"/>
                </a:solidFill>
                <a:effectLst>
                  <a:outerShdw blurRad="38100" dist="38100" dir="2700000" algn="tl">
                    <a:srgbClr val="C0C0C0"/>
                  </a:outerShdw>
                </a:effectLst>
              </a:rPr>
              <a:t>INTRODUCTION</a:t>
            </a:r>
          </a:p>
        </p:txBody>
      </p:sp>
      <p:sp>
        <p:nvSpPr>
          <p:cNvPr id="198659" name="Text Box 3"/>
          <p:cNvSpPr txBox="1">
            <a:spLocks noChangeArrowheads="1"/>
          </p:cNvSpPr>
          <p:nvPr/>
        </p:nvSpPr>
        <p:spPr bwMode="auto">
          <a:xfrm>
            <a:off x="990600" y="1981200"/>
            <a:ext cx="3540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Spam is Generally:</a:t>
            </a:r>
          </a:p>
        </p:txBody>
      </p:sp>
      <p:sp>
        <p:nvSpPr>
          <p:cNvPr id="198660" name="Text Box 4"/>
          <p:cNvSpPr txBox="1">
            <a:spLocks noChangeArrowheads="1"/>
          </p:cNvSpPr>
          <p:nvPr/>
        </p:nvSpPr>
        <p:spPr bwMode="auto">
          <a:xfrm>
            <a:off x="381000" y="2590800"/>
            <a:ext cx="8458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008000"/>
              </a:buClr>
              <a:buFont typeface="Wingdings" panose="05000000000000000000" pitchFamily="2" charset="2"/>
              <a:buChar char="q"/>
            </a:pPr>
            <a:r>
              <a:rPr lang="en-US" altLang="en-US" sz="2400" b="1" dirty="0">
                <a:solidFill>
                  <a:srgbClr val="FF0000"/>
                </a:solidFill>
                <a:cs typeface="Times New Roman" panose="02020603050405020304" pitchFamily="18" charset="0"/>
              </a:rPr>
              <a:t>Unsolicited commercial electronic messages (UCE) sent via electronic mail (e-mail; </a:t>
            </a:r>
            <a:r>
              <a:rPr lang="en-US" altLang="en-US" sz="2400" b="1" dirty="0" err="1">
                <a:solidFill>
                  <a:srgbClr val="FF0000"/>
                </a:solidFill>
                <a:cs typeface="Times New Roman" panose="02020603050405020304" pitchFamily="18" charset="0"/>
              </a:rPr>
              <a:t>ie</a:t>
            </a:r>
            <a:r>
              <a:rPr lang="en-US" altLang="en-US" sz="2400" b="1" dirty="0">
                <a:solidFill>
                  <a:srgbClr val="FF0000"/>
                </a:solidFill>
                <a:cs typeface="Times New Roman" panose="02020603050405020304" pitchFamily="18" charset="0"/>
              </a:rPr>
              <a:t> junk mail) or mobile phones </a:t>
            </a:r>
          </a:p>
          <a:p>
            <a:pPr algn="just">
              <a:buClr>
                <a:srgbClr val="008000"/>
              </a:buClr>
              <a:buFont typeface="Wingdings" panose="05000000000000000000" pitchFamily="2" charset="2"/>
              <a:buNone/>
            </a:pPr>
            <a:endParaRPr lang="en-US" altLang="en-US" sz="2400" dirty="0">
              <a:cs typeface="Times New Roman" panose="02020603050405020304" pitchFamily="18" charset="0"/>
            </a:endParaRPr>
          </a:p>
          <a:p>
            <a:pPr algn="just">
              <a:buClr>
                <a:srgbClr val="008000"/>
              </a:buClr>
              <a:buFont typeface="Wingdings" panose="05000000000000000000" pitchFamily="2" charset="2"/>
              <a:buChar char="q"/>
            </a:pPr>
            <a:r>
              <a:rPr lang="en-US" altLang="en-US" sz="2400" dirty="0">
                <a:cs typeface="Times New Roman" panose="02020603050405020304" pitchFamily="18" charset="0"/>
              </a:rPr>
              <a:t> Source of e-mail addresses obtained by spammers usually from: Addresses of recipients from web pages, databases, guessing common names, domains</a:t>
            </a:r>
            <a:r>
              <a:rPr lang="en-US" altLang="en-US" sz="2400" dirty="0"/>
              <a:t>, dictionary attacks</a:t>
            </a:r>
          </a:p>
          <a:p>
            <a:pPr>
              <a:buClr>
                <a:srgbClr val="008000"/>
              </a:buClr>
              <a:buFont typeface="Wingdings" panose="05000000000000000000" pitchFamily="2" charset="2"/>
              <a:buNone/>
            </a:pPr>
            <a:endParaRPr lang="en-US" altLang="en-US" sz="2400" dirty="0"/>
          </a:p>
        </p:txBody>
      </p:sp>
      <p:sp>
        <p:nvSpPr>
          <p:cNvPr id="2" name="Content Placeholder 1">
            <a:extLst>
              <a:ext uri="{FF2B5EF4-FFF2-40B4-BE49-F238E27FC236}">
                <a16:creationId xmlns:a16="http://schemas.microsoft.com/office/drawing/2014/main" id="{4B1C42AD-9713-486D-90D8-F5D2D3BB4B33}"/>
              </a:ext>
            </a:extLst>
          </p:cNvPr>
          <p:cNvSpPr>
            <a:spLocks noGrp="1"/>
          </p:cNvSpPr>
          <p:nvPr>
            <p:ph/>
          </p:nvPr>
        </p:nvSpPr>
        <p:spPr/>
        <p:txBody>
          <a:bodyPr/>
          <a:lstStyle/>
          <a:p>
            <a:endParaRPr lang="en-SG"/>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533400" y="2590800"/>
            <a:ext cx="8153400" cy="2438400"/>
          </a:xfrm>
        </p:spPr>
        <p:txBody>
          <a:bodyPr/>
          <a:lstStyle/>
          <a:p>
            <a:pPr>
              <a:spcBef>
                <a:spcPct val="0"/>
              </a:spcBef>
              <a:buClr>
                <a:srgbClr val="008000"/>
              </a:buClr>
              <a:buSzTx/>
              <a:buFont typeface="Wingdings" panose="05000000000000000000" pitchFamily="2" charset="2"/>
              <a:buNone/>
            </a:pPr>
            <a:r>
              <a:rPr lang="en-US" altLang="en-US" sz="2400" dirty="0"/>
              <a:t>In line with </a:t>
            </a:r>
            <a:r>
              <a:rPr lang="en-US" altLang="en-US" sz="2400" dirty="0">
                <a:solidFill>
                  <a:srgbClr val="FF0000"/>
                </a:solidFill>
              </a:rPr>
              <a:t>IDA </a:t>
            </a:r>
            <a:r>
              <a:rPr lang="en-US" altLang="en-US" sz="2400" dirty="0" err="1">
                <a:solidFill>
                  <a:srgbClr val="FF0000"/>
                </a:solidFill>
              </a:rPr>
              <a:t>Infocomm</a:t>
            </a:r>
            <a:r>
              <a:rPr lang="en-US" altLang="en-US" sz="2400" dirty="0">
                <a:solidFill>
                  <a:srgbClr val="FF0000"/>
                </a:solidFill>
              </a:rPr>
              <a:t> 21</a:t>
            </a:r>
            <a:r>
              <a:rPr lang="en-US" altLang="en-US" sz="2400" dirty="0"/>
              <a:t>, </a:t>
            </a:r>
          </a:p>
          <a:p>
            <a:pPr>
              <a:spcBef>
                <a:spcPct val="0"/>
              </a:spcBef>
              <a:buClr>
                <a:srgbClr val="008000"/>
              </a:buClr>
              <a:buSzTx/>
              <a:buFont typeface="Wingdings" panose="05000000000000000000" pitchFamily="2" charset="2"/>
              <a:buNone/>
            </a:pPr>
            <a:endParaRPr lang="en-US" altLang="en-US" sz="2400" dirty="0"/>
          </a:p>
          <a:p>
            <a:pPr>
              <a:spcBef>
                <a:spcPct val="0"/>
              </a:spcBef>
              <a:buClr>
                <a:srgbClr val="008000"/>
              </a:buClr>
              <a:buSzTx/>
              <a:buFont typeface="Wingdings" panose="05000000000000000000" pitchFamily="2" charset="2"/>
              <a:buNone/>
            </a:pPr>
            <a:r>
              <a:rPr lang="en-US" altLang="en-US" sz="2400" dirty="0"/>
              <a:t>One of its six</a:t>
            </a:r>
            <a:r>
              <a:rPr lang="en-US" altLang="en-US" sz="2400" dirty="0">
                <a:solidFill>
                  <a:schemeClr val="hlink"/>
                </a:solidFill>
              </a:rPr>
              <a:t> </a:t>
            </a:r>
            <a:r>
              <a:rPr lang="en-US" altLang="en-US" sz="2400" dirty="0"/>
              <a:t>focus areas:</a:t>
            </a:r>
          </a:p>
          <a:p>
            <a:pPr>
              <a:spcBef>
                <a:spcPct val="0"/>
              </a:spcBef>
              <a:buClr>
                <a:srgbClr val="008000"/>
              </a:buClr>
              <a:buSzTx/>
              <a:buFont typeface="Wingdings" panose="05000000000000000000" pitchFamily="2" charset="2"/>
              <a:buNone/>
            </a:pPr>
            <a:endParaRPr lang="en-US" altLang="en-US" sz="2400" dirty="0"/>
          </a:p>
          <a:p>
            <a:pPr>
              <a:lnSpc>
                <a:spcPct val="80000"/>
              </a:lnSpc>
              <a:buClr>
                <a:srgbClr val="008000"/>
              </a:buClr>
              <a:buSzTx/>
              <a:buFont typeface="Wingdings" panose="05000000000000000000" pitchFamily="2" charset="2"/>
              <a:buChar char="q"/>
            </a:pPr>
            <a:r>
              <a:rPr lang="en-US" altLang="en-US" sz="2400" dirty="0"/>
              <a:t>Singapore will create a </a:t>
            </a:r>
            <a:r>
              <a:rPr lang="en-US" altLang="en-US" sz="2400" dirty="0">
                <a:solidFill>
                  <a:srgbClr val="6600CC"/>
                </a:solidFill>
              </a:rPr>
              <a:t>pro-business and pro-consumer</a:t>
            </a:r>
          </a:p>
          <a:p>
            <a:pPr>
              <a:lnSpc>
                <a:spcPct val="80000"/>
              </a:lnSpc>
              <a:buClr>
                <a:srgbClr val="008000"/>
              </a:buClr>
              <a:buSzTx/>
              <a:buFont typeface="Wingdings" panose="05000000000000000000" pitchFamily="2" charset="2"/>
              <a:buNone/>
            </a:pPr>
            <a:r>
              <a:rPr lang="en-US" altLang="en-US" sz="2400" dirty="0"/>
              <a:t>    environment to foster the development and growth of the </a:t>
            </a:r>
            <a:r>
              <a:rPr lang="en-US" altLang="en-US" sz="2400" dirty="0">
                <a:solidFill>
                  <a:srgbClr val="7030A0"/>
                </a:solidFill>
              </a:rPr>
              <a:t>digital economy </a:t>
            </a:r>
          </a:p>
        </p:txBody>
      </p:sp>
      <p:sp>
        <p:nvSpPr>
          <p:cNvPr id="109575" name="Text Box 7"/>
          <p:cNvSpPr txBox="1">
            <a:spLocks noChangeArrowheads="1"/>
          </p:cNvSpPr>
          <p:nvPr/>
        </p:nvSpPr>
        <p:spPr bwMode="auto">
          <a:xfrm>
            <a:off x="1295400" y="1905000"/>
            <a:ext cx="7085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u="sng">
                <a:solidFill>
                  <a:schemeClr val="tx2"/>
                </a:solidFill>
              </a:rPr>
              <a:t>Pro-Business &amp; Pro-Consumer Environment:</a:t>
            </a:r>
            <a:endParaRPr lang="en-GB" altLang="en-US"/>
          </a:p>
        </p:txBody>
      </p:sp>
      <p:sp>
        <p:nvSpPr>
          <p:cNvPr id="6" name="Rectangle 5">
            <a:extLst>
              <a:ext uri="{FF2B5EF4-FFF2-40B4-BE49-F238E27FC236}">
                <a16:creationId xmlns:a16="http://schemas.microsoft.com/office/drawing/2014/main" id="{445CFE29-F22F-4AB1-806B-3E23E1458E5C}"/>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533400" y="2438400"/>
            <a:ext cx="8382000" cy="4114800"/>
          </a:xfrm>
        </p:spPr>
        <p:txBody>
          <a:bodyPr/>
          <a:lstStyle/>
          <a:p>
            <a:pPr>
              <a:spcBef>
                <a:spcPct val="0"/>
              </a:spcBef>
              <a:buClrTx/>
              <a:buSzTx/>
              <a:buFontTx/>
              <a:buNone/>
            </a:pPr>
            <a:r>
              <a:rPr lang="en-US" altLang="en-US" sz="2400" dirty="0">
                <a:solidFill>
                  <a:srgbClr val="FF0000"/>
                </a:solidFill>
              </a:rPr>
              <a:t>SPAM impedes business efficacy</a:t>
            </a:r>
            <a:r>
              <a:rPr lang="en-US" altLang="en-US" sz="2400" dirty="0"/>
              <a:t>:</a:t>
            </a:r>
          </a:p>
          <a:p>
            <a:pPr>
              <a:buClr>
                <a:srgbClr val="008000"/>
              </a:buClr>
              <a:buSzTx/>
              <a:buFont typeface="Wingdings" panose="05000000000000000000" pitchFamily="2" charset="2"/>
              <a:buChar char="q"/>
            </a:pPr>
            <a:r>
              <a:rPr lang="en-US" altLang="en-US" sz="2400" dirty="0"/>
              <a:t>Results in </a:t>
            </a:r>
            <a:r>
              <a:rPr lang="en-US" altLang="en-US" sz="2400" dirty="0">
                <a:solidFill>
                  <a:srgbClr val="6600CC"/>
                </a:solidFill>
              </a:rPr>
              <a:t>loss in productivity</a:t>
            </a:r>
            <a:r>
              <a:rPr lang="en-US" altLang="en-US" sz="2400" dirty="0"/>
              <a:t> as time wasted in deleting unsolicited commercial e-mails</a:t>
            </a:r>
          </a:p>
          <a:p>
            <a:pPr>
              <a:buClr>
                <a:srgbClr val="008000"/>
              </a:buClr>
              <a:buSzTx/>
              <a:buFont typeface="Wingdings" panose="05000000000000000000" pitchFamily="2" charset="2"/>
              <a:buChar char="q"/>
            </a:pPr>
            <a:r>
              <a:rPr lang="en-US" altLang="en-US" sz="2400" dirty="0"/>
              <a:t>Wellesley, Mass.-based Nucleus Research Inc. estimates that companies will lose </a:t>
            </a:r>
            <a:r>
              <a:rPr lang="en-US" altLang="en-US" sz="2400" dirty="0">
                <a:solidFill>
                  <a:srgbClr val="7030A0"/>
                </a:solidFill>
              </a:rPr>
              <a:t>USD$1,934 </a:t>
            </a:r>
            <a:r>
              <a:rPr lang="en-US" altLang="en-US" sz="2400" dirty="0"/>
              <a:t>for every employee in 2004, compared to USD$874 in 2003 </a:t>
            </a:r>
          </a:p>
          <a:p>
            <a:pPr>
              <a:buClr>
                <a:srgbClr val="008000"/>
              </a:buClr>
              <a:buSzTx/>
              <a:buFont typeface="Wingdings" panose="05000000000000000000" pitchFamily="2" charset="2"/>
              <a:buChar char="q"/>
            </a:pPr>
            <a:r>
              <a:rPr lang="en-US" altLang="en-US" sz="2400" dirty="0"/>
              <a:t>Anti-Spam filtering company (Postini Inc.) estimates SPAM currently accounts for more than </a:t>
            </a:r>
            <a:r>
              <a:rPr lang="en-US" altLang="en-US" sz="2400" dirty="0">
                <a:solidFill>
                  <a:srgbClr val="7030A0"/>
                </a:solidFill>
              </a:rPr>
              <a:t>70% of total e-mail </a:t>
            </a:r>
            <a:r>
              <a:rPr lang="en-US" altLang="en-US" sz="2400" dirty="0"/>
              <a:t>volume worldwide</a:t>
            </a:r>
          </a:p>
        </p:txBody>
      </p:sp>
      <p:sp>
        <p:nvSpPr>
          <p:cNvPr id="111623" name="Text Box 7"/>
          <p:cNvSpPr txBox="1">
            <a:spLocks noChangeArrowheads="1"/>
          </p:cNvSpPr>
          <p:nvPr/>
        </p:nvSpPr>
        <p:spPr bwMode="auto">
          <a:xfrm>
            <a:off x="1295400" y="1905000"/>
            <a:ext cx="70850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buClr>
                <a:srgbClr val="008000"/>
              </a:buClr>
              <a:buSzPct val="60000"/>
              <a:buFont typeface="Wingdings" panose="05000000000000000000" pitchFamily="2" charset="2"/>
              <a:buNone/>
            </a:pPr>
            <a:r>
              <a:rPr lang="en-US" altLang="en-US" sz="2800" u="sng">
                <a:solidFill>
                  <a:schemeClr val="tx2"/>
                </a:solidFill>
              </a:rPr>
              <a:t>Pro-Business &amp; Pro-Consumer Environment:</a:t>
            </a:r>
            <a:endParaRPr lang="en-GB" altLang="en-US" sz="2800">
              <a:solidFill>
                <a:schemeClr val="tx2"/>
              </a:solidFill>
            </a:endParaRPr>
          </a:p>
        </p:txBody>
      </p:sp>
      <p:sp>
        <p:nvSpPr>
          <p:cNvPr id="6" name="Rectangle 5">
            <a:extLst>
              <a:ext uri="{FF2B5EF4-FFF2-40B4-BE49-F238E27FC236}">
                <a16:creationId xmlns:a16="http://schemas.microsoft.com/office/drawing/2014/main" id="{D5D1B314-112C-41BD-B6ED-C06B562A2620}"/>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533400" y="2590800"/>
            <a:ext cx="6248400" cy="3276600"/>
          </a:xfrm>
        </p:spPr>
        <p:txBody>
          <a:bodyPr/>
          <a:lstStyle/>
          <a:p>
            <a:pPr>
              <a:spcBef>
                <a:spcPct val="0"/>
              </a:spcBef>
              <a:buClr>
                <a:srgbClr val="008000"/>
              </a:buClr>
              <a:buSzTx/>
              <a:buFont typeface="Wingdings" panose="05000000000000000000" pitchFamily="2" charset="2"/>
              <a:buNone/>
            </a:pPr>
            <a:r>
              <a:rPr lang="en-US" altLang="en-US" sz="2400" dirty="0"/>
              <a:t>Fostering a </a:t>
            </a:r>
            <a:r>
              <a:rPr lang="en-US" altLang="en-US" sz="2400" dirty="0">
                <a:solidFill>
                  <a:srgbClr val="FF0000"/>
                </a:solidFill>
              </a:rPr>
              <a:t>Pro-Consumer environment</a:t>
            </a:r>
            <a:r>
              <a:rPr lang="en-US" altLang="en-US" sz="2400" dirty="0"/>
              <a:t>:</a:t>
            </a:r>
          </a:p>
          <a:p>
            <a:pPr>
              <a:spcBef>
                <a:spcPct val="0"/>
              </a:spcBef>
              <a:buClr>
                <a:srgbClr val="008000"/>
              </a:buClr>
              <a:buSzTx/>
              <a:buFont typeface="Wingdings" panose="05000000000000000000" pitchFamily="2" charset="2"/>
              <a:buNone/>
            </a:pPr>
            <a:endParaRPr lang="en-US" altLang="en-US" sz="2400" dirty="0">
              <a:solidFill>
                <a:srgbClr val="7030A0"/>
              </a:solidFill>
            </a:endParaRPr>
          </a:p>
          <a:p>
            <a:pPr>
              <a:spcBef>
                <a:spcPct val="0"/>
              </a:spcBef>
              <a:buClr>
                <a:srgbClr val="008000"/>
              </a:buClr>
              <a:buSzTx/>
              <a:buFont typeface="Wingdings" panose="05000000000000000000" pitchFamily="2" charset="2"/>
              <a:buChar char="q"/>
            </a:pPr>
            <a:r>
              <a:rPr lang="en-US" altLang="en-US" sz="2400" dirty="0">
                <a:solidFill>
                  <a:srgbClr val="7030A0"/>
                </a:solidFill>
              </a:rPr>
              <a:t>Mandatory code of practice </a:t>
            </a:r>
            <a:r>
              <a:rPr lang="en-US" altLang="en-US" sz="2400" dirty="0"/>
              <a:t>- DMAS’s Email Marketing Guidelines for Marketers</a:t>
            </a:r>
          </a:p>
          <a:p>
            <a:pPr>
              <a:spcBef>
                <a:spcPct val="0"/>
              </a:spcBef>
              <a:buClr>
                <a:srgbClr val="008000"/>
              </a:buClr>
              <a:buSzTx/>
              <a:buFont typeface="Wingdings" panose="05000000000000000000" pitchFamily="2" charset="2"/>
              <a:buNone/>
            </a:pPr>
            <a:endParaRPr lang="en-US" altLang="en-US" sz="2400" dirty="0"/>
          </a:p>
          <a:p>
            <a:pPr>
              <a:spcBef>
                <a:spcPct val="0"/>
              </a:spcBef>
              <a:buClr>
                <a:srgbClr val="008000"/>
              </a:buClr>
              <a:buSzTx/>
              <a:buFont typeface="Wingdings" panose="05000000000000000000" pitchFamily="2" charset="2"/>
              <a:buChar char="q"/>
            </a:pPr>
            <a:r>
              <a:rPr lang="en-US" altLang="en-US" sz="2400" dirty="0"/>
              <a:t>Left unchecked, SPAM may </a:t>
            </a:r>
            <a:r>
              <a:rPr lang="en-US" altLang="en-US" sz="2400" dirty="0">
                <a:solidFill>
                  <a:srgbClr val="7030A0"/>
                </a:solidFill>
              </a:rPr>
              <a:t>erode consumer confidence </a:t>
            </a:r>
            <a:r>
              <a:rPr lang="en-US" altLang="en-US" sz="2400" dirty="0"/>
              <a:t>in e-mail as a medium of communication and commerce</a:t>
            </a:r>
          </a:p>
        </p:txBody>
      </p:sp>
      <p:sp>
        <p:nvSpPr>
          <p:cNvPr id="113670" name="Text Box 6"/>
          <p:cNvSpPr txBox="1">
            <a:spLocks noChangeArrowheads="1"/>
          </p:cNvSpPr>
          <p:nvPr/>
        </p:nvSpPr>
        <p:spPr bwMode="auto">
          <a:xfrm>
            <a:off x="1295400" y="1905000"/>
            <a:ext cx="7085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u="sng">
                <a:solidFill>
                  <a:schemeClr val="tx2"/>
                </a:solidFill>
              </a:rPr>
              <a:t>Pro-Business &amp; Pro-Consumer Environment:</a:t>
            </a:r>
            <a:endParaRPr lang="en-GB" altLang="en-US"/>
          </a:p>
        </p:txBody>
      </p:sp>
      <p:sp>
        <p:nvSpPr>
          <p:cNvPr id="6" name="Rectangle 5">
            <a:extLst>
              <a:ext uri="{FF2B5EF4-FFF2-40B4-BE49-F238E27FC236}">
                <a16:creationId xmlns:a16="http://schemas.microsoft.com/office/drawing/2014/main" id="{683B8334-2A00-4FD6-A4D1-9F5C6CDAEFA3}"/>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1600200" y="1905000"/>
            <a:ext cx="2819041"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None/>
            </a:pPr>
            <a:r>
              <a:rPr lang="en-US" altLang="en-US" sz="3200" u="sng" dirty="0">
                <a:solidFill>
                  <a:srgbClr val="FF0000"/>
                </a:solidFill>
              </a:rPr>
              <a:t>Actions Taken</a:t>
            </a:r>
            <a:r>
              <a:rPr lang="en-US" altLang="en-US" sz="3200" u="sng" dirty="0">
                <a:solidFill>
                  <a:schemeClr val="tx2"/>
                </a:solidFill>
              </a:rPr>
              <a:t>:</a:t>
            </a:r>
            <a:endParaRPr lang="en-GB" altLang="en-US" sz="3200" dirty="0">
              <a:solidFill>
                <a:schemeClr val="tx2"/>
              </a:solidFill>
            </a:endParaRPr>
          </a:p>
        </p:txBody>
      </p:sp>
      <p:sp>
        <p:nvSpPr>
          <p:cNvPr id="115719" name="Text Box 7"/>
          <p:cNvSpPr txBox="1">
            <a:spLocks noChangeArrowheads="1"/>
          </p:cNvSpPr>
          <p:nvPr/>
        </p:nvSpPr>
        <p:spPr bwMode="auto">
          <a:xfrm>
            <a:off x="609600" y="2590800"/>
            <a:ext cx="57499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8000"/>
              </a:buClr>
              <a:buFont typeface="Wingdings" panose="05000000000000000000" pitchFamily="2" charset="2"/>
              <a:buChar char="q"/>
            </a:pPr>
            <a:r>
              <a:rPr lang="en-US" altLang="en-US" sz="2400"/>
              <a:t>National Anti-Spam Website:</a:t>
            </a:r>
          </a:p>
          <a:p>
            <a:pPr>
              <a:buClr>
                <a:srgbClr val="008000"/>
              </a:buClr>
              <a:buFont typeface="Wingdings" panose="05000000000000000000" pitchFamily="2" charset="2"/>
              <a:buNone/>
            </a:pPr>
            <a:r>
              <a:rPr lang="en-US" altLang="en-US" sz="2400"/>
              <a:t>	</a:t>
            </a:r>
            <a:r>
              <a:rPr lang="en-US" altLang="en-US" sz="2400">
                <a:solidFill>
                  <a:schemeClr val="hlink"/>
                </a:solidFill>
                <a:hlinkClick r:id="rId3"/>
              </a:rPr>
              <a:t>www.antispam.org.sg</a:t>
            </a:r>
            <a:endParaRPr lang="en-US" altLang="en-US" sz="2400">
              <a:solidFill>
                <a:schemeClr val="hlink"/>
              </a:solidFill>
            </a:endParaRPr>
          </a:p>
          <a:p>
            <a:pPr>
              <a:buClr>
                <a:srgbClr val="008000"/>
              </a:buClr>
              <a:buFont typeface="Wingdings" panose="05000000000000000000" pitchFamily="2" charset="2"/>
              <a:buNone/>
            </a:pPr>
            <a:r>
              <a:rPr lang="en-US" altLang="en-US" sz="2400"/>
              <a:t>	</a:t>
            </a:r>
            <a:endParaRPr lang="en-US" altLang="en-US" sz="2400">
              <a:hlinkClick r:id="rId3"/>
            </a:endParaRPr>
          </a:p>
          <a:p>
            <a:pPr>
              <a:buClr>
                <a:srgbClr val="008000"/>
              </a:buClr>
              <a:buFont typeface="Wingdings" panose="05000000000000000000" pitchFamily="2" charset="2"/>
              <a:buChar char="q"/>
            </a:pPr>
            <a:r>
              <a:rPr lang="en-US" altLang="en-US" sz="2400"/>
              <a:t>IDA Anti-Spam Awareness Drive </a:t>
            </a:r>
          </a:p>
          <a:p>
            <a:pPr>
              <a:buClr>
                <a:srgbClr val="008000"/>
              </a:buClr>
              <a:buFont typeface="Wingdings" panose="05000000000000000000" pitchFamily="2" charset="2"/>
              <a:buChar char="q"/>
            </a:pPr>
            <a:endParaRPr lang="en-US" altLang="en-US" sz="2400"/>
          </a:p>
          <a:p>
            <a:pPr>
              <a:buClr>
                <a:srgbClr val="008000"/>
              </a:buClr>
              <a:buFont typeface="Wingdings" panose="05000000000000000000" pitchFamily="2" charset="2"/>
              <a:buChar char="q"/>
            </a:pPr>
            <a:r>
              <a:rPr lang="en-US" altLang="en-US" sz="2400"/>
              <a:t>SiTF Anti-Spam Initiative</a:t>
            </a:r>
          </a:p>
          <a:p>
            <a:pPr>
              <a:buClr>
                <a:srgbClr val="008000"/>
              </a:buClr>
              <a:buFont typeface="Wingdings" panose="05000000000000000000" pitchFamily="2" charset="2"/>
              <a:buNone/>
            </a:pPr>
            <a:r>
              <a:rPr lang="en-US" altLang="en-US" sz="2400"/>
              <a:t> </a:t>
            </a:r>
          </a:p>
          <a:p>
            <a:pPr>
              <a:buClr>
                <a:srgbClr val="008000"/>
              </a:buClr>
              <a:buFont typeface="Wingdings" panose="05000000000000000000" pitchFamily="2" charset="2"/>
              <a:buChar char="q"/>
            </a:pPr>
            <a:r>
              <a:rPr lang="en-US" altLang="en-US" sz="2400"/>
              <a:t>Public Education Efforts by CASE &amp; SBF</a:t>
            </a:r>
            <a:endParaRPr lang="en-GB" altLang="en-US" sz="2400"/>
          </a:p>
        </p:txBody>
      </p:sp>
      <p:sp>
        <p:nvSpPr>
          <p:cNvPr id="6" name="Rectangle 5">
            <a:extLst>
              <a:ext uri="{FF2B5EF4-FFF2-40B4-BE49-F238E27FC236}">
                <a16:creationId xmlns:a16="http://schemas.microsoft.com/office/drawing/2014/main" id="{3CE489EB-E16C-4F88-B258-7664D4D051C8}"/>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381000" y="2743200"/>
            <a:ext cx="8574088" cy="2514600"/>
          </a:xfrm>
        </p:spPr>
        <p:txBody>
          <a:bodyPr/>
          <a:lstStyle/>
          <a:p>
            <a:pPr>
              <a:buClr>
                <a:srgbClr val="008000"/>
              </a:buClr>
              <a:buSzTx/>
              <a:buFont typeface="Wingdings" panose="05000000000000000000" pitchFamily="2" charset="2"/>
              <a:buChar char="q"/>
            </a:pPr>
            <a:r>
              <a:rPr lang="en-US" altLang="en-US" sz="2400" dirty="0"/>
              <a:t>Consonant with public education </a:t>
            </a:r>
          </a:p>
          <a:p>
            <a:pPr>
              <a:buClr>
                <a:srgbClr val="008000"/>
              </a:buClr>
              <a:buSzTx/>
              <a:buFont typeface="Wingdings" panose="05000000000000000000" pitchFamily="2" charset="2"/>
              <a:buChar char="q"/>
            </a:pPr>
            <a:r>
              <a:rPr lang="en-US" altLang="en-US" sz="2400" dirty="0"/>
              <a:t>Individual-based</a:t>
            </a:r>
          </a:p>
          <a:p>
            <a:pPr>
              <a:buClr>
                <a:srgbClr val="008000"/>
              </a:buClr>
              <a:buSzTx/>
              <a:buFont typeface="Wingdings" panose="05000000000000000000" pitchFamily="2" charset="2"/>
              <a:buChar char="q"/>
            </a:pPr>
            <a:r>
              <a:rPr lang="en-US" altLang="en-US" sz="2400" dirty="0"/>
              <a:t>Install anti-spam filters to reduce SPAM receipt.</a:t>
            </a:r>
          </a:p>
          <a:p>
            <a:pPr>
              <a:buClr>
                <a:srgbClr val="008000"/>
              </a:buClr>
              <a:buSzTx/>
              <a:buFont typeface="Wingdings" panose="05000000000000000000" pitchFamily="2" charset="2"/>
              <a:buChar char="q"/>
            </a:pPr>
            <a:r>
              <a:rPr lang="en-US" altLang="en-US" sz="2400" dirty="0"/>
              <a:t>Plethora of anti-spam software available: e.g. Firewalls</a:t>
            </a:r>
          </a:p>
          <a:p>
            <a:pPr>
              <a:buClr>
                <a:srgbClr val="008000"/>
              </a:buClr>
              <a:buSzTx/>
              <a:buFont typeface="Wingdings" panose="05000000000000000000" pitchFamily="2" charset="2"/>
              <a:buNone/>
            </a:pPr>
            <a:r>
              <a:rPr lang="en-US" altLang="en-US" sz="2400" dirty="0">
                <a:solidFill>
                  <a:srgbClr val="6600CC"/>
                </a:solidFill>
              </a:rPr>
              <a:t>*KEY: To promote awareness and usage!</a:t>
            </a:r>
          </a:p>
          <a:p>
            <a:pPr>
              <a:buClr>
                <a:srgbClr val="008000"/>
              </a:buClr>
              <a:buFont typeface="Wingdings" panose="05000000000000000000" pitchFamily="2" charset="2"/>
              <a:buNone/>
            </a:pPr>
            <a:endParaRPr lang="en-US" altLang="en-US" sz="2400" dirty="0">
              <a:solidFill>
                <a:srgbClr val="6600CC"/>
              </a:solidFill>
            </a:endParaRPr>
          </a:p>
        </p:txBody>
      </p:sp>
      <p:sp>
        <p:nvSpPr>
          <p:cNvPr id="118789" name="Text Box 5"/>
          <p:cNvSpPr txBox="1">
            <a:spLocks noChangeArrowheads="1"/>
          </p:cNvSpPr>
          <p:nvPr/>
        </p:nvSpPr>
        <p:spPr bwMode="auto">
          <a:xfrm>
            <a:off x="1447800" y="1905000"/>
            <a:ext cx="3652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dirty="0">
                <a:solidFill>
                  <a:srgbClr val="FF0000"/>
                </a:solidFill>
              </a:rPr>
              <a:t>Use of Technology</a:t>
            </a:r>
            <a:r>
              <a:rPr lang="en-US" altLang="en-US" sz="3200" u="sng" dirty="0">
                <a:solidFill>
                  <a:schemeClr val="tx2"/>
                </a:solidFill>
              </a:rPr>
              <a:t>:</a:t>
            </a:r>
          </a:p>
        </p:txBody>
      </p:sp>
      <p:sp>
        <p:nvSpPr>
          <p:cNvPr id="118790" name="Text Box 6"/>
          <p:cNvSpPr txBox="1">
            <a:spLocks noChangeArrowheads="1"/>
          </p:cNvSpPr>
          <p:nvPr/>
        </p:nvSpPr>
        <p:spPr bwMode="auto">
          <a:xfrm>
            <a:off x="898525" y="2859088"/>
            <a:ext cx="4556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8000"/>
              </a:buClr>
              <a:buFont typeface="Wingdings" panose="05000000000000000000" pitchFamily="2" charset="2"/>
              <a:buChar char="q"/>
            </a:pPr>
            <a:endParaRPr lang="en-US" altLang="en-US" sz="2400">
              <a:solidFill>
                <a:srgbClr val="6600CC"/>
              </a:solidFill>
            </a:endParaRPr>
          </a:p>
          <a:p>
            <a:pPr>
              <a:buClr>
                <a:srgbClr val="008000"/>
              </a:buClr>
              <a:buFont typeface="Wingdings" panose="05000000000000000000" pitchFamily="2" charset="2"/>
              <a:buNone/>
            </a:pPr>
            <a:endParaRPr lang="en-US" altLang="en-US" sz="2400">
              <a:solidFill>
                <a:srgbClr val="6600CC"/>
              </a:solidFill>
            </a:endParaRPr>
          </a:p>
          <a:p>
            <a:pPr>
              <a:buClr>
                <a:srgbClr val="008000"/>
              </a:buClr>
              <a:buFont typeface="Wingdings" panose="05000000000000000000" pitchFamily="2" charset="2"/>
              <a:buNone/>
            </a:pPr>
            <a:endParaRPr lang="en-US" altLang="en-US" sz="2400"/>
          </a:p>
        </p:txBody>
      </p:sp>
      <p:sp>
        <p:nvSpPr>
          <p:cNvPr id="7" name="Rectangle 5">
            <a:extLst>
              <a:ext uri="{FF2B5EF4-FFF2-40B4-BE49-F238E27FC236}">
                <a16:creationId xmlns:a16="http://schemas.microsoft.com/office/drawing/2014/main" id="{79057E91-ADF1-45AA-AC19-F9BD948624D7}"/>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371600" y="1905000"/>
            <a:ext cx="5021263" cy="533400"/>
          </a:xfrm>
        </p:spPr>
        <p:txBody>
          <a:bodyPr/>
          <a:lstStyle/>
          <a:p>
            <a:r>
              <a:rPr lang="en-US" altLang="en-US" sz="3200" u="sng" dirty="0">
                <a:solidFill>
                  <a:srgbClr val="FF0000"/>
                </a:solidFill>
              </a:rPr>
              <a:t>Industry Self-Regulations:</a:t>
            </a:r>
          </a:p>
        </p:txBody>
      </p:sp>
      <p:sp>
        <p:nvSpPr>
          <p:cNvPr id="120835" name="Rectangle 3"/>
          <p:cNvSpPr>
            <a:spLocks noGrp="1" noChangeArrowheads="1"/>
          </p:cNvSpPr>
          <p:nvPr>
            <p:ph type="body" idx="1"/>
          </p:nvPr>
        </p:nvSpPr>
        <p:spPr>
          <a:xfrm>
            <a:off x="533400" y="2590800"/>
            <a:ext cx="8077200" cy="3392488"/>
          </a:xfrm>
        </p:spPr>
        <p:txBody>
          <a:bodyPr/>
          <a:lstStyle/>
          <a:p>
            <a:pPr>
              <a:buClr>
                <a:srgbClr val="008000"/>
              </a:buClr>
              <a:buSzTx/>
              <a:buFont typeface="Wingdings" panose="05000000000000000000" pitchFamily="2" charset="2"/>
              <a:buChar char="q"/>
            </a:pPr>
            <a:r>
              <a:rPr lang="en-US" altLang="en-US" sz="2400" dirty="0">
                <a:solidFill>
                  <a:srgbClr val="7030A0"/>
                </a:solidFill>
              </a:rPr>
              <a:t>Marketers: Mandatory code of practice </a:t>
            </a:r>
          </a:p>
          <a:p>
            <a:pPr marL="0" indent="0">
              <a:buClr>
                <a:srgbClr val="008000"/>
              </a:buClr>
              <a:buSzTx/>
              <a:buNone/>
            </a:pPr>
            <a:r>
              <a:rPr lang="en-US" altLang="en-US" sz="2400" dirty="0"/>
              <a:t>- DMAS’s e-mail Marketing Guidelines to be implemented</a:t>
            </a:r>
          </a:p>
          <a:p>
            <a:pPr marL="0" indent="0">
              <a:buClr>
                <a:srgbClr val="008000"/>
              </a:buClr>
              <a:buSzTx/>
              <a:buNone/>
            </a:pPr>
            <a:r>
              <a:rPr lang="en-US" sz="1200" u="sng" dirty="0">
                <a:hlinkClick r:id="rId3"/>
              </a:rPr>
              <a:t> DMAS guidelines for using commercial electronic messages</a:t>
            </a:r>
            <a:endParaRPr lang="en-US" sz="1200" u="sng" dirty="0"/>
          </a:p>
          <a:p>
            <a:pPr marL="0" indent="0">
              <a:buClr>
                <a:srgbClr val="008000"/>
              </a:buClr>
              <a:buSzTx/>
              <a:buNone/>
            </a:pPr>
            <a:endParaRPr lang="en-US" altLang="en-US" sz="1200" dirty="0"/>
          </a:p>
          <a:p>
            <a:pPr>
              <a:buClr>
                <a:srgbClr val="008000"/>
              </a:buClr>
              <a:buSzTx/>
              <a:buFont typeface="Wingdings" panose="05000000000000000000" pitchFamily="2" charset="2"/>
              <a:buChar char="q"/>
            </a:pPr>
            <a:r>
              <a:rPr lang="en-US" altLang="en-US" sz="2400" dirty="0">
                <a:solidFill>
                  <a:srgbClr val="7030A0"/>
                </a:solidFill>
              </a:rPr>
              <a:t>ISPs: Implementation of </a:t>
            </a:r>
            <a:r>
              <a:rPr lang="en-US" altLang="en-US" sz="2400" dirty="0">
                <a:solidFill>
                  <a:srgbClr val="6600CC"/>
                </a:solidFill>
              </a:rPr>
              <a:t>Anti-Spam Guidelines</a:t>
            </a:r>
            <a:r>
              <a:rPr lang="en-US" altLang="en-US" sz="2400" dirty="0"/>
              <a:t> by the three major local ISPs (now called spam control guidelines)</a:t>
            </a:r>
          </a:p>
          <a:p>
            <a:pPr>
              <a:buClr>
                <a:srgbClr val="008000"/>
              </a:buClr>
              <a:buSzTx/>
              <a:buFont typeface="Wingdings" panose="05000000000000000000" pitchFamily="2" charset="2"/>
              <a:buChar char="q"/>
            </a:pPr>
            <a:endParaRPr lang="en-US" altLang="en-US" sz="2400" dirty="0"/>
          </a:p>
          <a:p>
            <a:pPr>
              <a:buClr>
                <a:srgbClr val="008000"/>
              </a:buClr>
              <a:buSzTx/>
              <a:buFont typeface="Wingdings" panose="05000000000000000000" pitchFamily="2" charset="2"/>
              <a:buChar char="q"/>
            </a:pPr>
            <a:r>
              <a:rPr lang="en-US" altLang="en-US" sz="2400" dirty="0">
                <a:solidFill>
                  <a:srgbClr val="7030A0"/>
                </a:solidFill>
              </a:rPr>
              <a:t>e-mail users: Consumer Communications Preference </a:t>
            </a:r>
            <a:r>
              <a:rPr lang="en-US" altLang="en-US" sz="2400" dirty="0" err="1">
                <a:solidFill>
                  <a:srgbClr val="7030A0"/>
                </a:solidFill>
              </a:rPr>
              <a:t>Programme</a:t>
            </a:r>
            <a:endParaRPr lang="en-US" altLang="en-US" sz="2400" dirty="0">
              <a:solidFill>
                <a:srgbClr val="7030A0"/>
              </a:solidFill>
            </a:endParaRPr>
          </a:p>
        </p:txBody>
      </p:sp>
      <p:sp>
        <p:nvSpPr>
          <p:cNvPr id="6" name="Rectangle 5">
            <a:extLst>
              <a:ext uri="{FF2B5EF4-FFF2-40B4-BE49-F238E27FC236}">
                <a16:creationId xmlns:a16="http://schemas.microsoft.com/office/drawing/2014/main" id="{BC5CD12C-D71A-4C4D-BE50-B01D9738F789}"/>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571500" y="2133600"/>
            <a:ext cx="8001000" cy="3505200"/>
          </a:xfrm>
        </p:spPr>
        <p:txBody>
          <a:bodyPr/>
          <a:lstStyle/>
          <a:p>
            <a:pPr marL="0" indent="0" algn="just">
              <a:lnSpc>
                <a:spcPct val="90000"/>
              </a:lnSpc>
              <a:buClr>
                <a:srgbClr val="008000"/>
              </a:buClr>
              <a:buSzTx/>
              <a:buNone/>
            </a:pPr>
            <a:r>
              <a:rPr lang="en-US" dirty="0">
                <a:solidFill>
                  <a:srgbClr val="FF0000"/>
                </a:solidFill>
              </a:rPr>
              <a:t>International Cooperation</a:t>
            </a:r>
          </a:p>
          <a:p>
            <a:pPr marL="0" indent="0" algn="just">
              <a:lnSpc>
                <a:spcPct val="90000"/>
              </a:lnSpc>
              <a:buClr>
                <a:srgbClr val="008000"/>
              </a:buClr>
              <a:buSzTx/>
              <a:buNone/>
            </a:pPr>
            <a:br>
              <a:rPr lang="en-US" sz="2400" dirty="0"/>
            </a:br>
            <a:r>
              <a:rPr lang="en-US" sz="2400" dirty="0"/>
              <a:t>Spam is a global issue and Singapore cannot fight this battle alone. To extend Singapore's spam control efforts to international shores, IMDA is committed to partake in </a:t>
            </a:r>
            <a:r>
              <a:rPr lang="en-US" sz="2400" dirty="0">
                <a:solidFill>
                  <a:srgbClr val="7030A0"/>
                </a:solidFill>
              </a:rPr>
              <a:t>international initiatives</a:t>
            </a:r>
            <a:r>
              <a:rPr lang="en-US" sz="2400" dirty="0"/>
              <a:t>, including participation in global and regional fora such APEC, ITU, OECD and ASEAN.</a:t>
            </a:r>
            <a:endParaRPr lang="en-US" altLang="en-US" sz="2400" dirty="0"/>
          </a:p>
        </p:txBody>
      </p:sp>
      <p:sp>
        <p:nvSpPr>
          <p:cNvPr id="5" name="Rectangle 5">
            <a:extLst>
              <a:ext uri="{FF2B5EF4-FFF2-40B4-BE49-F238E27FC236}">
                <a16:creationId xmlns:a16="http://schemas.microsoft.com/office/drawing/2014/main" id="{5F46F446-288B-4299-85BE-F4938FA3309B}"/>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50931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609600" y="2667000"/>
            <a:ext cx="8001000" cy="2667000"/>
          </a:xfrm>
        </p:spPr>
        <p:txBody>
          <a:bodyPr/>
          <a:lstStyle/>
          <a:p>
            <a:pPr>
              <a:lnSpc>
                <a:spcPct val="90000"/>
              </a:lnSpc>
              <a:buClr>
                <a:srgbClr val="008000"/>
              </a:buClr>
              <a:buSzTx/>
              <a:buFont typeface="Wingdings" panose="05000000000000000000" pitchFamily="2" charset="2"/>
              <a:buChar char="q"/>
            </a:pPr>
            <a:r>
              <a:rPr lang="en-GB" altLang="en-US" sz="2400" dirty="0"/>
              <a:t>Realistically speaking,</a:t>
            </a:r>
            <a:r>
              <a:rPr lang="en-GB" altLang="en-US" sz="2400" dirty="0">
                <a:solidFill>
                  <a:srgbClr val="7030A0"/>
                </a:solidFill>
              </a:rPr>
              <a:t> “Self-help” is the best option</a:t>
            </a:r>
            <a:r>
              <a:rPr lang="en-GB" altLang="en-US" sz="2400" dirty="0"/>
              <a:t>. </a:t>
            </a:r>
          </a:p>
          <a:p>
            <a:pPr>
              <a:lnSpc>
                <a:spcPct val="90000"/>
              </a:lnSpc>
              <a:buClr>
                <a:srgbClr val="008000"/>
              </a:buClr>
              <a:buSzTx/>
              <a:buFont typeface="Wingdings" panose="05000000000000000000" pitchFamily="2" charset="2"/>
              <a:buChar char="q"/>
            </a:pPr>
            <a:endParaRPr lang="en-GB" altLang="en-US" sz="2400" dirty="0"/>
          </a:p>
          <a:p>
            <a:pPr>
              <a:lnSpc>
                <a:spcPct val="90000"/>
              </a:lnSpc>
              <a:buClr>
                <a:srgbClr val="008000"/>
              </a:buClr>
              <a:buSzTx/>
              <a:buFont typeface="Wingdings" panose="05000000000000000000" pitchFamily="2" charset="2"/>
              <a:buChar char="q"/>
            </a:pPr>
            <a:r>
              <a:rPr lang="en-GB" altLang="en-US" sz="2400" dirty="0">
                <a:solidFill>
                  <a:srgbClr val="6600CC"/>
                </a:solidFill>
              </a:rPr>
              <a:t>Public education</a:t>
            </a:r>
            <a:r>
              <a:rPr lang="en-GB" altLang="en-US" sz="2400" dirty="0"/>
              <a:t> therefore a better front for fighting SPAM</a:t>
            </a:r>
            <a:endParaRPr lang="en-US" altLang="en-US" sz="2400" dirty="0"/>
          </a:p>
          <a:p>
            <a:pPr>
              <a:lnSpc>
                <a:spcPct val="90000"/>
              </a:lnSpc>
              <a:buClr>
                <a:srgbClr val="008000"/>
              </a:buClr>
              <a:buSzTx/>
              <a:buFont typeface="Wingdings" panose="05000000000000000000" pitchFamily="2" charset="2"/>
              <a:buChar char="q"/>
            </a:pPr>
            <a:endParaRPr lang="en-US" altLang="en-US" sz="2400" dirty="0"/>
          </a:p>
        </p:txBody>
      </p:sp>
      <p:sp>
        <p:nvSpPr>
          <p:cNvPr id="117766" name="Text Box 6"/>
          <p:cNvSpPr txBox="1">
            <a:spLocks noChangeArrowheads="1"/>
          </p:cNvSpPr>
          <p:nvPr/>
        </p:nvSpPr>
        <p:spPr bwMode="auto">
          <a:xfrm>
            <a:off x="1447800" y="1905000"/>
            <a:ext cx="2098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u="sng" dirty="0">
                <a:solidFill>
                  <a:srgbClr val="FF0000"/>
                </a:solidFill>
              </a:rPr>
              <a:t>Reflection:</a:t>
            </a:r>
          </a:p>
        </p:txBody>
      </p:sp>
      <p:sp>
        <p:nvSpPr>
          <p:cNvPr id="6" name="Rectangle 5">
            <a:extLst>
              <a:ext uri="{FF2B5EF4-FFF2-40B4-BE49-F238E27FC236}">
                <a16:creationId xmlns:a16="http://schemas.microsoft.com/office/drawing/2014/main" id="{187A28AD-D97C-4872-AC83-C828A7D6556F}"/>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1770883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590550" y="2466420"/>
            <a:ext cx="8267700" cy="3505200"/>
          </a:xfrm>
        </p:spPr>
        <p:txBody>
          <a:bodyPr/>
          <a:lstStyle/>
          <a:p>
            <a:pPr marL="0" indent="0" algn="just">
              <a:lnSpc>
                <a:spcPct val="90000"/>
              </a:lnSpc>
              <a:buClr>
                <a:srgbClr val="008000"/>
              </a:buClr>
              <a:buSzTx/>
              <a:buNone/>
            </a:pPr>
            <a:r>
              <a:rPr lang="en-US" altLang="en-US" sz="2400" b="1" dirty="0">
                <a:solidFill>
                  <a:srgbClr val="FF0000"/>
                </a:solidFill>
              </a:rPr>
              <a:t>Summary of Spam Control Framework in Singapore</a:t>
            </a:r>
            <a:r>
              <a:rPr lang="en-US" altLang="en-US" sz="2400" b="1" dirty="0">
                <a:solidFill>
                  <a:srgbClr val="002060"/>
                </a:solidFill>
              </a:rPr>
              <a:t>: </a:t>
            </a:r>
          </a:p>
          <a:p>
            <a:pPr marL="0" indent="0" algn="just">
              <a:lnSpc>
                <a:spcPct val="90000"/>
              </a:lnSpc>
              <a:buClr>
                <a:srgbClr val="008000"/>
              </a:buClr>
              <a:buSzTx/>
              <a:buNone/>
            </a:pPr>
            <a:endParaRPr lang="en-US" altLang="en-US" sz="2400" dirty="0"/>
          </a:p>
          <a:p>
            <a:pPr marL="457200" indent="-457200" algn="just">
              <a:lnSpc>
                <a:spcPct val="90000"/>
              </a:lnSpc>
              <a:buClr>
                <a:srgbClr val="008000"/>
              </a:buClr>
              <a:buSzTx/>
              <a:buAutoNum type="alphaLcPeriod"/>
            </a:pPr>
            <a:r>
              <a:rPr lang="en-US" altLang="en-US" sz="2400" dirty="0"/>
              <a:t>Public Education</a:t>
            </a:r>
          </a:p>
          <a:p>
            <a:pPr marL="457200" indent="-457200" algn="just">
              <a:lnSpc>
                <a:spcPct val="90000"/>
              </a:lnSpc>
              <a:buClr>
                <a:srgbClr val="008000"/>
              </a:buClr>
              <a:buSzTx/>
              <a:buAutoNum type="alphaLcPeriod"/>
            </a:pPr>
            <a:r>
              <a:rPr lang="en-US" altLang="en-US" sz="2400" dirty="0"/>
              <a:t>Industry self-regulation</a:t>
            </a:r>
          </a:p>
          <a:p>
            <a:pPr marL="457200" indent="-457200" algn="just">
              <a:lnSpc>
                <a:spcPct val="90000"/>
              </a:lnSpc>
              <a:buClr>
                <a:srgbClr val="008000"/>
              </a:buClr>
              <a:buSzTx/>
              <a:buAutoNum type="alphaLcPeriod"/>
            </a:pPr>
            <a:r>
              <a:rPr lang="en-US" altLang="en-US" sz="2400" dirty="0"/>
              <a:t>Legislative framework </a:t>
            </a:r>
          </a:p>
          <a:p>
            <a:pPr marL="457200" indent="-457200" algn="just">
              <a:lnSpc>
                <a:spcPct val="90000"/>
              </a:lnSpc>
              <a:buClr>
                <a:srgbClr val="008000"/>
              </a:buClr>
              <a:buSzTx/>
              <a:buAutoNum type="alphaLcPeriod"/>
            </a:pPr>
            <a:r>
              <a:rPr lang="en-US" altLang="en-US" sz="2400" dirty="0"/>
              <a:t>International cooperation</a:t>
            </a:r>
          </a:p>
          <a:p>
            <a:pPr marL="457200" indent="-457200" algn="just">
              <a:lnSpc>
                <a:spcPct val="90000"/>
              </a:lnSpc>
              <a:buClr>
                <a:srgbClr val="008000"/>
              </a:buClr>
              <a:buSzTx/>
              <a:buAutoNum type="alphaLcPeriod"/>
            </a:pPr>
            <a:endParaRPr lang="en-US" altLang="en-US" sz="2400" dirty="0"/>
          </a:p>
          <a:p>
            <a:pPr marL="0" indent="0" algn="just">
              <a:lnSpc>
                <a:spcPct val="90000"/>
              </a:lnSpc>
              <a:buClr>
                <a:srgbClr val="008000"/>
              </a:buClr>
              <a:buSzTx/>
              <a:buNone/>
            </a:pPr>
            <a:endParaRPr lang="en-US" altLang="en-US" sz="2400" dirty="0"/>
          </a:p>
        </p:txBody>
      </p:sp>
      <p:sp>
        <p:nvSpPr>
          <p:cNvPr id="4" name="Rectangle 3">
            <a:extLst>
              <a:ext uri="{FF2B5EF4-FFF2-40B4-BE49-F238E27FC236}">
                <a16:creationId xmlns:a16="http://schemas.microsoft.com/office/drawing/2014/main" id="{7E627F43-7DEB-4A12-9C72-36BA56035D44}"/>
              </a:ext>
            </a:extLst>
          </p:cNvPr>
          <p:cNvSpPr/>
          <p:nvPr/>
        </p:nvSpPr>
        <p:spPr>
          <a:xfrm>
            <a:off x="304800" y="5602288"/>
            <a:ext cx="8839200" cy="369332"/>
          </a:xfrm>
          <a:prstGeom prst="rect">
            <a:avLst/>
          </a:prstGeom>
        </p:spPr>
        <p:txBody>
          <a:bodyPr wrap="square">
            <a:spAutoFit/>
          </a:bodyPr>
          <a:lstStyle/>
          <a:p>
            <a:r>
              <a:rPr lang="en-US" dirty="0">
                <a:hlinkClick r:id="rId3"/>
              </a:rPr>
              <a:t>https://www.imda.gov.sg/regulations-and-licensing-listing/spam-control-framework</a:t>
            </a:r>
            <a:endParaRPr lang="en-US" dirty="0"/>
          </a:p>
        </p:txBody>
      </p:sp>
      <p:sp>
        <p:nvSpPr>
          <p:cNvPr id="6" name="Rectangle 5">
            <a:extLst>
              <a:ext uri="{FF2B5EF4-FFF2-40B4-BE49-F238E27FC236}">
                <a16:creationId xmlns:a16="http://schemas.microsoft.com/office/drawing/2014/main" id="{DEF9D1BE-A52E-4043-91E7-17603F6B3A4E}"/>
              </a:ext>
            </a:extLst>
          </p:cNvPr>
          <p:cNvSpPr>
            <a:spLocks noChangeArrowheads="1"/>
          </p:cNvSpPr>
          <p:nvPr/>
        </p:nvSpPr>
        <p:spPr bwMode="auto">
          <a:xfrm>
            <a:off x="304800" y="3048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en-US" sz="3600" b="1" dirty="0">
                <a:solidFill>
                  <a:srgbClr val="CC0066"/>
                </a:solidFill>
                <a:effectLst>
                  <a:outerShdw blurRad="38100" dist="38100" dir="2700000" algn="tl">
                    <a:srgbClr val="C0C0C0"/>
                  </a:outerShdw>
                </a:effectLst>
              </a:rPr>
              <a:t>MULTI-PRONGED APPROACH: </a:t>
            </a:r>
            <a:br>
              <a:rPr lang="en-US" altLang="en-US" sz="3600" b="1" dirty="0">
                <a:solidFill>
                  <a:srgbClr val="CC0066"/>
                </a:solidFill>
                <a:effectLst>
                  <a:outerShdw blurRad="38100" dist="38100" dir="2700000" algn="tl">
                    <a:srgbClr val="C0C0C0"/>
                  </a:outerShdw>
                </a:effectLst>
              </a:rPr>
            </a:br>
            <a:r>
              <a:rPr lang="en-US" altLang="en-US" sz="3600" b="1" dirty="0">
                <a:solidFill>
                  <a:srgbClr val="CC0066"/>
                </a:solidFill>
                <a:effectLst>
                  <a:outerShdw blurRad="38100" dist="38100" dir="2700000" algn="tl">
                    <a:srgbClr val="C0C0C0"/>
                  </a:outerShdw>
                </a:effectLst>
              </a:rPr>
              <a:t>             	PUBLIC EDUCATION, ETC</a:t>
            </a:r>
            <a:endParaRPr lang="en-GB" altLang="en-US" sz="3600" b="1" dirty="0">
              <a:solidFill>
                <a:srgbClr val="CC0066"/>
              </a:solidFill>
              <a:effectLst>
                <a:outerShdw blurRad="38100" dist="38100" dir="2700000" algn="tl">
                  <a:srgbClr val="C0C0C0"/>
                </a:outerShdw>
              </a:effectLst>
            </a:endParaRPr>
          </a:p>
        </p:txBody>
      </p:sp>
    </p:spTree>
    <p:extLst>
      <p:ext uri="{BB962C8B-B14F-4D97-AF65-F5344CB8AC3E}">
        <p14:creationId xmlns:p14="http://schemas.microsoft.com/office/powerpoint/2010/main" val="1752053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55BA-90DB-44FD-A1F3-7C6A4B004910}"/>
              </a:ext>
            </a:extLst>
          </p:cNvPr>
          <p:cNvSpPr>
            <a:spLocks noGrp="1"/>
          </p:cNvSpPr>
          <p:nvPr>
            <p:ph type="title"/>
          </p:nvPr>
        </p:nvSpPr>
        <p:spPr>
          <a:xfrm>
            <a:off x="1150938" y="1"/>
            <a:ext cx="7793037" cy="1676400"/>
          </a:xfrm>
        </p:spPr>
        <p:txBody>
          <a:bodyPr/>
          <a:lstStyle/>
          <a:p>
            <a:r>
              <a:rPr lang="en-US" altLang="en-US" b="1" dirty="0">
                <a:solidFill>
                  <a:srgbClr val="CC0066"/>
                </a:solidFill>
                <a:effectLst>
                  <a:outerShdw blurRad="38100" dist="38100" dir="2700000" algn="tl">
                    <a:srgbClr val="C0C0C0"/>
                  </a:outerShdw>
                </a:effectLst>
              </a:rPr>
              <a:t>CHANGES AHEAD?</a:t>
            </a:r>
            <a:endParaRPr lang="en-US" dirty="0"/>
          </a:p>
        </p:txBody>
      </p:sp>
      <p:sp>
        <p:nvSpPr>
          <p:cNvPr id="3" name="Content Placeholder 2">
            <a:extLst>
              <a:ext uri="{FF2B5EF4-FFF2-40B4-BE49-F238E27FC236}">
                <a16:creationId xmlns:a16="http://schemas.microsoft.com/office/drawing/2014/main" id="{20FDDF12-86BB-4906-B39D-D57F6C7CF05F}"/>
              </a:ext>
            </a:extLst>
          </p:cNvPr>
          <p:cNvSpPr>
            <a:spLocks noGrp="1"/>
          </p:cNvSpPr>
          <p:nvPr>
            <p:ph idx="1"/>
          </p:nvPr>
        </p:nvSpPr>
        <p:spPr>
          <a:xfrm>
            <a:off x="446087" y="2057400"/>
            <a:ext cx="8497888" cy="4114800"/>
          </a:xfrm>
        </p:spPr>
        <p:txBody>
          <a:bodyPr/>
          <a:lstStyle/>
          <a:p>
            <a:pPr marL="0" indent="0" algn="just">
              <a:buNone/>
            </a:pPr>
            <a:r>
              <a:rPr lang="en-US" dirty="0"/>
              <a:t>New rules proposed to cover marketing spam on chat apps like telegram and iMessage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hlinkClick r:id="rId2"/>
              </a:rPr>
              <a:t>https://www.straitstimes.com/tech/new-rules-proposed-to-cover-marketing-spam-on-chat-apps-like-telegram-and-imessage</a:t>
            </a:r>
            <a:endParaRPr lang="en-US" sz="1800" dirty="0"/>
          </a:p>
        </p:txBody>
      </p:sp>
    </p:spTree>
    <p:extLst>
      <p:ext uri="{BB962C8B-B14F-4D97-AF65-F5344CB8AC3E}">
        <p14:creationId xmlns:p14="http://schemas.microsoft.com/office/powerpoint/2010/main" val="399839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5"/>
          <p:cNvSpPr txBox="1">
            <a:spLocks noChangeArrowheads="1"/>
          </p:cNvSpPr>
          <p:nvPr/>
        </p:nvSpPr>
        <p:spPr bwMode="auto">
          <a:xfrm>
            <a:off x="533400" y="2590800"/>
            <a:ext cx="8153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8000"/>
              </a:buClr>
              <a:buFont typeface="Wingdings" panose="05000000000000000000" pitchFamily="2" charset="2"/>
              <a:buChar char="q"/>
            </a:pPr>
            <a:r>
              <a:rPr lang="en-US" altLang="en-US" sz="2400" b="1" dirty="0">
                <a:cs typeface="Times New Roman" panose="02020603050405020304" pitchFamily="18" charset="0"/>
              </a:rPr>
              <a:t> </a:t>
            </a:r>
            <a:r>
              <a:rPr lang="en-US" altLang="en-US" sz="2400" dirty="0">
                <a:cs typeface="Times New Roman" panose="02020603050405020304" pitchFamily="18" charset="0"/>
              </a:rPr>
              <a:t>SPAM was born in </a:t>
            </a:r>
            <a:r>
              <a:rPr lang="en-US" altLang="en-US" sz="2400" dirty="0">
                <a:solidFill>
                  <a:schemeClr val="hlink"/>
                </a:solidFill>
                <a:cs typeface="Times New Roman" panose="02020603050405020304" pitchFamily="18" charset="0"/>
              </a:rPr>
              <a:t>Phoenix, Arizona</a:t>
            </a:r>
            <a:r>
              <a:rPr lang="en-US" altLang="en-US" sz="2400" dirty="0">
                <a:cs typeface="Times New Roman" panose="02020603050405020304" pitchFamily="18" charset="0"/>
              </a:rPr>
              <a:t>, in 1994</a:t>
            </a:r>
          </a:p>
          <a:p>
            <a:pPr>
              <a:buClr>
                <a:srgbClr val="008000"/>
              </a:buClr>
              <a:buFont typeface="Wingdings" panose="05000000000000000000" pitchFamily="2" charset="2"/>
              <a:buChar char="q"/>
            </a:pPr>
            <a:endParaRPr lang="en-US" altLang="en-US" sz="2400" dirty="0">
              <a:cs typeface="Times New Roman" panose="02020603050405020304" pitchFamily="18" charset="0"/>
            </a:endParaRPr>
          </a:p>
          <a:p>
            <a:pPr>
              <a:buClr>
                <a:srgbClr val="008000"/>
              </a:buClr>
              <a:buFont typeface="Wingdings" panose="05000000000000000000" pitchFamily="2" charset="2"/>
              <a:buChar char="q"/>
            </a:pPr>
            <a:r>
              <a:rPr lang="en-US" altLang="en-US" sz="2400" dirty="0">
                <a:cs typeface="Times New Roman" panose="02020603050405020304" pitchFamily="18" charset="0"/>
              </a:rPr>
              <a:t> Two lawyers sent advertisement on internet to 8000 </a:t>
            </a:r>
            <a:r>
              <a:rPr lang="en-US" altLang="en-US" sz="2400" dirty="0" err="1">
                <a:cs typeface="Times New Roman" panose="02020603050405020304" pitchFamily="18" charset="0"/>
              </a:rPr>
              <a:t>usenet</a:t>
            </a:r>
            <a:r>
              <a:rPr lang="en-US" altLang="en-US" sz="2400" dirty="0">
                <a:cs typeface="Times New Roman" panose="02020603050405020304" pitchFamily="18" charset="0"/>
              </a:rPr>
              <a:t> newsgroups and it reached to 20 million quickly resulting in crashing of ISP’s primitive servers</a:t>
            </a:r>
          </a:p>
          <a:p>
            <a:pPr>
              <a:buClr>
                <a:srgbClr val="008000"/>
              </a:buClr>
              <a:buFont typeface="Wingdings" panose="05000000000000000000" pitchFamily="2" charset="2"/>
              <a:buNone/>
            </a:pPr>
            <a:endParaRPr lang="en-US" altLang="en-US" sz="2400" dirty="0">
              <a:cs typeface="Times New Roman" panose="02020603050405020304" pitchFamily="18" charset="0"/>
            </a:endParaRPr>
          </a:p>
          <a:p>
            <a:pPr>
              <a:buClr>
                <a:srgbClr val="008000"/>
              </a:buClr>
              <a:buFont typeface="Wingdings" panose="05000000000000000000" pitchFamily="2" charset="2"/>
              <a:buChar char="q"/>
            </a:pPr>
            <a:r>
              <a:rPr lang="en-US" altLang="en-US" sz="2400" dirty="0">
                <a:cs typeface="Times New Roman" panose="02020603050405020304" pitchFamily="18" charset="0"/>
              </a:rPr>
              <a:t> A </a:t>
            </a:r>
            <a:r>
              <a:rPr lang="en-US" altLang="en-US" sz="2400" dirty="0">
                <a:solidFill>
                  <a:srgbClr val="6600CC"/>
                </a:solidFill>
                <a:cs typeface="Times New Roman" panose="02020603050405020304" pitchFamily="18" charset="0"/>
              </a:rPr>
              <a:t>new marketing technique</a:t>
            </a:r>
            <a:r>
              <a:rPr lang="en-US" altLang="en-US" sz="2400" dirty="0">
                <a:cs typeface="Times New Roman" panose="02020603050405020304" pitchFamily="18" charset="0"/>
              </a:rPr>
              <a:t> was born       </a:t>
            </a:r>
          </a:p>
          <a:p>
            <a:pPr>
              <a:buClr>
                <a:srgbClr val="008000"/>
              </a:buClr>
              <a:buFont typeface="Wingdings" panose="05000000000000000000" pitchFamily="2" charset="2"/>
              <a:buNone/>
            </a:pPr>
            <a:endParaRPr lang="en-US" altLang="en-US" sz="2400" dirty="0">
              <a:cs typeface="Times New Roman" panose="02020603050405020304" pitchFamily="18" charset="0"/>
            </a:endParaRPr>
          </a:p>
          <a:p>
            <a:pPr>
              <a:buClr>
                <a:srgbClr val="008000"/>
              </a:buClr>
              <a:buFont typeface="Wingdings" panose="05000000000000000000" pitchFamily="2" charset="2"/>
              <a:buChar char="q"/>
            </a:pPr>
            <a:endParaRPr lang="en-US" altLang="en-US" sz="2400" dirty="0"/>
          </a:p>
        </p:txBody>
      </p:sp>
      <p:sp>
        <p:nvSpPr>
          <p:cNvPr id="85000" name="Text Box 8"/>
          <p:cNvSpPr txBox="1">
            <a:spLocks noChangeArrowheads="1"/>
          </p:cNvSpPr>
          <p:nvPr/>
        </p:nvSpPr>
        <p:spPr bwMode="auto">
          <a:xfrm>
            <a:off x="1524000" y="862013"/>
            <a:ext cx="3914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CC0066"/>
                </a:solidFill>
                <a:effectLst>
                  <a:outerShdw blurRad="38100" dist="38100" dir="2700000" algn="tl">
                    <a:srgbClr val="C0C0C0"/>
                  </a:outerShdw>
                </a:effectLst>
              </a:rPr>
              <a:t>INTRODUCTION</a:t>
            </a:r>
          </a:p>
        </p:txBody>
      </p:sp>
      <p:sp>
        <p:nvSpPr>
          <p:cNvPr id="85002" name="Text Box 10"/>
          <p:cNvSpPr txBox="1">
            <a:spLocks noChangeArrowheads="1"/>
          </p:cNvSpPr>
          <p:nvPr/>
        </p:nvSpPr>
        <p:spPr bwMode="auto">
          <a:xfrm>
            <a:off x="990600" y="1981200"/>
            <a:ext cx="2784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Birth of SPAM:</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5454136-2582-47BF-909B-0BB755EBDC41}"/>
              </a:ext>
            </a:extLst>
          </p:cNvPr>
          <p:cNvSpPr>
            <a:spLocks noGrp="1" noChangeArrowheads="1"/>
          </p:cNvSpPr>
          <p:nvPr>
            <p:ph type="title"/>
          </p:nvPr>
        </p:nvSpPr>
        <p:spPr>
          <a:xfrm>
            <a:off x="685800" y="160338"/>
            <a:ext cx="7772400" cy="1143000"/>
          </a:xfrm>
        </p:spPr>
        <p:txBody>
          <a:bodyPr/>
          <a:lstStyle/>
          <a:p>
            <a:r>
              <a:rPr lang="en-US" altLang="en-US" sz="3200"/>
              <a:t>Takeaways from today?</a:t>
            </a:r>
          </a:p>
        </p:txBody>
      </p:sp>
      <p:sp>
        <p:nvSpPr>
          <p:cNvPr id="39939" name="Content Placeholder 2">
            <a:extLst>
              <a:ext uri="{FF2B5EF4-FFF2-40B4-BE49-F238E27FC236}">
                <a16:creationId xmlns:a16="http://schemas.microsoft.com/office/drawing/2014/main" id="{1F57927E-F4A0-419F-AA5C-33EECDB889D3}"/>
              </a:ext>
            </a:extLst>
          </p:cNvPr>
          <p:cNvSpPr>
            <a:spLocks noGrp="1" noChangeArrowheads="1"/>
          </p:cNvSpPr>
          <p:nvPr>
            <p:ph idx="1"/>
          </p:nvPr>
        </p:nvSpPr>
        <p:spPr>
          <a:xfrm>
            <a:off x="457200" y="1219200"/>
            <a:ext cx="8229600" cy="4921250"/>
          </a:xfrm>
        </p:spPr>
        <p:txBody>
          <a:bodyPr/>
          <a:lstStyle/>
          <a:p>
            <a:pPr marL="457200" indent="-457200">
              <a:buFont typeface="Times New Roman" panose="02020603050405020304" pitchFamily="18" charset="0"/>
              <a:buAutoNum type="arabicPeriod"/>
            </a:pPr>
            <a:r>
              <a:rPr lang="en-US" altLang="en-US" sz="2400"/>
              <a:t>x</a:t>
            </a:r>
          </a:p>
          <a:p>
            <a:pPr marL="457200" indent="-457200">
              <a:buFont typeface="Times New Roman" panose="02020603050405020304" pitchFamily="18" charset="0"/>
              <a:buAutoNum type="arabicPeriod"/>
            </a:pPr>
            <a:endParaRPr lang="en-US" altLang="en-US" sz="2400"/>
          </a:p>
          <a:p>
            <a:pPr marL="457200" indent="-457200">
              <a:buFont typeface="Times New Roman" panose="02020603050405020304" pitchFamily="18" charset="0"/>
              <a:buAutoNum type="arabicPeriod"/>
            </a:pPr>
            <a:r>
              <a:rPr lang="en-US" altLang="en-US" sz="2400"/>
              <a:t>x</a:t>
            </a:r>
          </a:p>
          <a:p>
            <a:pPr marL="457200" indent="-457200">
              <a:buFont typeface="Times New Roman" panose="02020603050405020304" pitchFamily="18" charset="0"/>
              <a:buAutoNum type="arabicPeriod"/>
            </a:pPr>
            <a:endParaRPr lang="en-US" altLang="en-US" sz="2400"/>
          </a:p>
          <a:p>
            <a:pPr marL="457200" indent="-457200">
              <a:buFont typeface="Times New Roman" panose="02020603050405020304" pitchFamily="18" charset="0"/>
              <a:buAutoNum type="arabicPeriod"/>
            </a:pPr>
            <a:r>
              <a:rPr lang="en-US" altLang="en-US" sz="2400"/>
              <a:t>x</a:t>
            </a:r>
          </a:p>
          <a:p>
            <a:pPr marL="457200" indent="-457200">
              <a:buFont typeface="Times New Roman" panose="02020603050405020304" pitchFamily="18" charset="0"/>
              <a:buAutoNum type="arabicPeriod"/>
            </a:pPr>
            <a:endParaRPr lang="en-US" altLang="en-US" sz="2400"/>
          </a:p>
          <a:p>
            <a:pPr marL="457200" indent="-457200">
              <a:buFont typeface="Times New Roman" panose="02020603050405020304" pitchFamily="18" charset="0"/>
              <a:buAutoNum type="arabicPeriod"/>
            </a:pPr>
            <a:r>
              <a:rPr lang="en-US" altLang="en-US" sz="2400"/>
              <a:t>x</a:t>
            </a:r>
          </a:p>
          <a:p>
            <a:pPr marL="457200" indent="-457200">
              <a:buFont typeface="Times New Roman" panose="02020603050405020304" pitchFamily="18" charset="0"/>
              <a:buAutoNum type="arabicPeriod"/>
            </a:pPr>
            <a:endParaRPr lang="en-US" altLang="en-US" sz="2400"/>
          </a:p>
          <a:p>
            <a:pPr marL="457200" indent="-457200">
              <a:buFont typeface="Times New Roman" panose="02020603050405020304" pitchFamily="18" charset="0"/>
              <a:buAutoNum type="arabicPeriod"/>
            </a:pPr>
            <a:r>
              <a:rPr lang="en-US" altLang="en-US" sz="2400"/>
              <a:t>x</a:t>
            </a:r>
          </a:p>
          <a:p>
            <a:pPr marL="457200" indent="-457200"/>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Text Box 5"/>
          <p:cNvSpPr txBox="1">
            <a:spLocks noChangeArrowheads="1"/>
          </p:cNvSpPr>
          <p:nvPr/>
        </p:nvSpPr>
        <p:spPr bwMode="auto">
          <a:xfrm>
            <a:off x="381000" y="2438400"/>
            <a:ext cx="5562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008000"/>
              </a:buClr>
              <a:buFont typeface="Wingdings" panose="05000000000000000000" pitchFamily="2" charset="2"/>
              <a:buNone/>
            </a:pPr>
            <a:endParaRPr lang="en-US" altLang="en-US" sz="2400" dirty="0">
              <a:cs typeface="Times New Roman" panose="02020603050405020304" pitchFamily="18" charset="0"/>
            </a:endParaRPr>
          </a:p>
          <a:p>
            <a:pPr algn="just">
              <a:buClr>
                <a:srgbClr val="008000"/>
              </a:buClr>
              <a:buFont typeface="Wingdings" panose="05000000000000000000" pitchFamily="2" charset="2"/>
              <a:buChar char="q"/>
            </a:pPr>
            <a:r>
              <a:rPr lang="en-US" altLang="en-US" sz="2400" b="1" dirty="0">
                <a:cs typeface="Times New Roman" panose="02020603050405020304" pitchFamily="18" charset="0"/>
              </a:rPr>
              <a:t> </a:t>
            </a:r>
            <a:r>
              <a:rPr lang="en-US" altLang="en-US" sz="2400" dirty="0">
                <a:solidFill>
                  <a:srgbClr val="FF0000"/>
                </a:solidFill>
                <a:cs typeface="Times New Roman" panose="02020603050405020304" pitchFamily="18" charset="0"/>
              </a:rPr>
              <a:t>Jump in e-mail traffic </a:t>
            </a:r>
            <a:r>
              <a:rPr lang="en-US" altLang="en-US" sz="2400" dirty="0">
                <a:cs typeface="Times New Roman" panose="02020603050405020304" pitchFamily="18" charset="0"/>
              </a:rPr>
              <a:t>from </a:t>
            </a:r>
            <a:r>
              <a:rPr lang="en-US" altLang="en-US" sz="2400" dirty="0">
                <a:solidFill>
                  <a:srgbClr val="7030A0"/>
                </a:solidFill>
                <a:cs typeface="Times New Roman" panose="02020603050405020304" pitchFamily="18" charset="0"/>
              </a:rPr>
              <a:t>7% in </a:t>
            </a:r>
            <a:r>
              <a:rPr lang="en-US" altLang="en-US" sz="2400">
                <a:solidFill>
                  <a:srgbClr val="7030A0"/>
                </a:solidFill>
                <a:cs typeface="Times New Roman" panose="02020603050405020304" pitchFamily="18" charset="0"/>
              </a:rPr>
              <a:t>2001 to 50% in 2003 </a:t>
            </a:r>
            <a:r>
              <a:rPr lang="en-US" altLang="en-US" sz="2400" dirty="0">
                <a:cs typeface="Times New Roman" panose="02020603050405020304" pitchFamily="18" charset="0"/>
              </a:rPr>
              <a:t>in some countries</a:t>
            </a:r>
          </a:p>
          <a:p>
            <a:pPr algn="just">
              <a:buClr>
                <a:srgbClr val="008000"/>
              </a:buClr>
              <a:buFont typeface="Wingdings" panose="05000000000000000000" pitchFamily="2" charset="2"/>
              <a:buChar char="q"/>
            </a:pPr>
            <a:endParaRPr lang="en-US" altLang="en-US" sz="2400" dirty="0">
              <a:cs typeface="Times New Roman" panose="02020603050405020304" pitchFamily="18" charset="0"/>
            </a:endParaRPr>
          </a:p>
          <a:p>
            <a:pPr algn="just">
              <a:buClr>
                <a:srgbClr val="008000"/>
              </a:buClr>
              <a:buFont typeface="Wingdings" panose="05000000000000000000" pitchFamily="2" charset="2"/>
              <a:buChar char="q"/>
            </a:pPr>
            <a:r>
              <a:rPr lang="en-US" altLang="en-US" sz="2400" dirty="0">
                <a:cs typeface="Times New Roman" panose="02020603050405020304" pitchFamily="18" charset="0"/>
              </a:rPr>
              <a:t> IDA study: </a:t>
            </a:r>
            <a:r>
              <a:rPr lang="en-US" altLang="en-US" sz="2400" dirty="0">
                <a:solidFill>
                  <a:srgbClr val="6600CC"/>
                </a:solidFill>
                <a:cs typeface="Times New Roman" panose="02020603050405020304" pitchFamily="18" charset="0"/>
              </a:rPr>
              <a:t>1.33 million</a:t>
            </a:r>
            <a:r>
              <a:rPr lang="en-US" altLang="en-US" sz="2400" dirty="0">
                <a:cs typeface="Times New Roman" panose="02020603050405020304" pitchFamily="18" charset="0"/>
              </a:rPr>
              <a:t> people spammed in Singapore in 2003</a:t>
            </a:r>
          </a:p>
          <a:p>
            <a:pPr>
              <a:buClr>
                <a:srgbClr val="008000"/>
              </a:buClr>
              <a:buFont typeface="Wingdings" panose="05000000000000000000" pitchFamily="2" charset="2"/>
              <a:buNone/>
            </a:pPr>
            <a:endParaRPr lang="en-US" altLang="en-US" sz="2400" dirty="0">
              <a:cs typeface="Times New Roman" panose="02020603050405020304" pitchFamily="18" charset="0"/>
            </a:endParaRPr>
          </a:p>
          <a:p>
            <a:pPr>
              <a:buClr>
                <a:srgbClr val="008000"/>
              </a:buClr>
              <a:buFont typeface="Wingdings" panose="05000000000000000000" pitchFamily="2" charset="2"/>
              <a:buNone/>
            </a:pPr>
            <a:endParaRPr lang="en-US" altLang="en-US" sz="2400" dirty="0"/>
          </a:p>
        </p:txBody>
      </p:sp>
      <p:sp>
        <p:nvSpPr>
          <p:cNvPr id="87047" name="Text Box 7"/>
          <p:cNvSpPr txBox="1">
            <a:spLocks noChangeArrowheads="1"/>
          </p:cNvSpPr>
          <p:nvPr/>
        </p:nvSpPr>
        <p:spPr bwMode="auto">
          <a:xfrm>
            <a:off x="1524000" y="862013"/>
            <a:ext cx="3914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CC0066"/>
                </a:solidFill>
                <a:effectLst>
                  <a:outerShdw blurRad="38100" dist="38100" dir="2700000" algn="tl">
                    <a:srgbClr val="C0C0C0"/>
                  </a:outerShdw>
                </a:effectLst>
              </a:rPr>
              <a:t>INTRODUCTION</a:t>
            </a:r>
          </a:p>
        </p:txBody>
      </p:sp>
      <p:sp>
        <p:nvSpPr>
          <p:cNvPr id="87048" name="Text Box 8"/>
          <p:cNvSpPr txBox="1">
            <a:spLocks noChangeArrowheads="1"/>
          </p:cNvSpPr>
          <p:nvPr/>
        </p:nvSpPr>
        <p:spPr bwMode="auto">
          <a:xfrm>
            <a:off x="990600" y="1981200"/>
            <a:ext cx="2784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Birth of SPAM: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Text Box 4"/>
          <p:cNvSpPr txBox="1">
            <a:spLocks noChangeArrowheads="1"/>
          </p:cNvSpPr>
          <p:nvPr/>
        </p:nvSpPr>
        <p:spPr bwMode="auto">
          <a:xfrm>
            <a:off x="304800" y="1447800"/>
            <a:ext cx="8153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3600" b="1" dirty="0">
                <a:solidFill>
                  <a:srgbClr val="CC0066"/>
                </a:solidFill>
                <a:effectLst>
                  <a:outerShdw blurRad="38100" dist="38100" dir="2700000" algn="tl">
                    <a:srgbClr val="C0C0C0"/>
                  </a:outerShdw>
                </a:effectLst>
              </a:rPr>
              <a:t>(then) IDA-AGC PROPOSED </a:t>
            </a:r>
          </a:p>
          <a:p>
            <a:pPr algn="r"/>
            <a:r>
              <a:rPr lang="en-US" altLang="en-US" sz="3600" b="1" dirty="0">
                <a:solidFill>
                  <a:srgbClr val="CC0066"/>
                </a:solidFill>
                <a:effectLst>
                  <a:outerShdw blurRad="38100" dist="38100" dir="2700000" algn="tl">
                    <a:srgbClr val="C0C0C0"/>
                  </a:outerShdw>
                </a:effectLst>
              </a:rPr>
              <a:t>	LEGAL FRAMEWORK ON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dirty="0">
                <a:solidFill>
                  <a:srgbClr val="CC0066"/>
                </a:solidFill>
                <a:effectLst>
                  <a:outerShdw blurRad="38100" dist="38100" dir="2700000" algn="tl">
                    <a:srgbClr val="C0C0C0"/>
                  </a:outerShdw>
                </a:effectLst>
              </a:rPr>
              <a:t>IDA-AGC PROPOSED </a:t>
            </a:r>
          </a:p>
          <a:p>
            <a:r>
              <a:rPr lang="en-US" altLang="en-US" sz="3600" b="1" dirty="0">
                <a:solidFill>
                  <a:srgbClr val="CC0066"/>
                </a:solidFill>
                <a:effectLst>
                  <a:outerShdw blurRad="38100" dist="38100" dir="2700000" algn="tl">
                    <a:srgbClr val="C0C0C0"/>
                  </a:outerShdw>
                </a:effectLst>
              </a:rPr>
              <a:t>	LEGAL FRAMEWORK ON SPAM</a:t>
            </a:r>
          </a:p>
        </p:txBody>
      </p:sp>
      <p:sp>
        <p:nvSpPr>
          <p:cNvPr id="180227" name="Text Box 3"/>
          <p:cNvSpPr txBox="1">
            <a:spLocks noChangeArrowheads="1"/>
          </p:cNvSpPr>
          <p:nvPr/>
        </p:nvSpPr>
        <p:spPr bwMode="auto">
          <a:xfrm>
            <a:off x="533400" y="2590800"/>
            <a:ext cx="7848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8000"/>
              </a:buClr>
              <a:buFont typeface="Wingdings" panose="05000000000000000000" pitchFamily="2" charset="2"/>
              <a:buChar char="q"/>
            </a:pPr>
            <a:r>
              <a:rPr lang="en-US" altLang="en-US" sz="2400" dirty="0"/>
              <a:t> </a:t>
            </a:r>
            <a:r>
              <a:rPr lang="en-US" altLang="en-US" sz="2400" dirty="0">
                <a:solidFill>
                  <a:srgbClr val="7030A0"/>
                </a:solidFill>
              </a:rPr>
              <a:t>Public consultation</a:t>
            </a:r>
            <a:r>
              <a:rPr lang="en-US" altLang="en-US" sz="2400" dirty="0"/>
              <a:t>: May - June 2004</a:t>
            </a:r>
          </a:p>
          <a:p>
            <a:pPr>
              <a:buClr>
                <a:srgbClr val="008000"/>
              </a:buClr>
              <a:buFont typeface="Wingdings" panose="05000000000000000000" pitchFamily="2" charset="2"/>
              <a:buChar char="q"/>
            </a:pPr>
            <a:endParaRPr lang="en-US" altLang="en-US" sz="2400" dirty="0"/>
          </a:p>
          <a:p>
            <a:pPr algn="just">
              <a:buClr>
                <a:srgbClr val="008000"/>
              </a:buClr>
              <a:buFont typeface="Wingdings" panose="05000000000000000000" pitchFamily="2" charset="2"/>
              <a:buChar char="q"/>
            </a:pPr>
            <a:r>
              <a:rPr lang="en-US" altLang="en-US" sz="2400" dirty="0"/>
              <a:t> Collaboration with </a:t>
            </a:r>
            <a:r>
              <a:rPr lang="en-US" altLang="en-US" sz="2400" b="1" dirty="0"/>
              <a:t>ISP </a:t>
            </a:r>
            <a:r>
              <a:rPr lang="en-US" altLang="en-US" sz="2400" dirty="0"/>
              <a:t>(internet service providers), </a:t>
            </a:r>
            <a:r>
              <a:rPr lang="en-US" altLang="en-US" sz="2400" b="1" dirty="0"/>
              <a:t>CASE</a:t>
            </a:r>
            <a:r>
              <a:rPr lang="en-US" altLang="en-US" sz="2400" dirty="0"/>
              <a:t> (consumer association of Singapore), </a:t>
            </a:r>
            <a:r>
              <a:rPr lang="en-US" altLang="en-US" sz="2400" b="1" dirty="0"/>
              <a:t>DMAS</a:t>
            </a:r>
            <a:r>
              <a:rPr lang="en-US" altLang="en-US" sz="2400" dirty="0"/>
              <a:t> (direct marketing association of Singapore), </a:t>
            </a:r>
            <a:r>
              <a:rPr lang="en-US" altLang="en-US" sz="2400" b="1" dirty="0"/>
              <a:t>SBF</a:t>
            </a:r>
            <a:r>
              <a:rPr lang="en-US" altLang="en-US" sz="2400" dirty="0"/>
              <a:t> (Singapore Business Federation),</a:t>
            </a:r>
            <a:r>
              <a:rPr lang="en-US" altLang="en-US" sz="2400" b="1" dirty="0"/>
              <a:t> </a:t>
            </a:r>
            <a:r>
              <a:rPr lang="en-US" altLang="en-US" sz="2400" b="1" dirty="0" err="1"/>
              <a:t>SiTF</a:t>
            </a:r>
            <a:r>
              <a:rPr lang="en-US" altLang="en-US" sz="2400" b="1" dirty="0"/>
              <a:t> </a:t>
            </a:r>
            <a:r>
              <a:rPr lang="en-US" altLang="en-US" sz="2400" dirty="0"/>
              <a:t>(Singapore </a:t>
            </a:r>
            <a:r>
              <a:rPr lang="en-US" altLang="en-US" sz="2400" dirty="0" err="1"/>
              <a:t>infocomm</a:t>
            </a:r>
            <a:r>
              <a:rPr lang="en-US" altLang="en-US" sz="2400" dirty="0"/>
              <a:t> technology federation; now called </a:t>
            </a:r>
            <a:r>
              <a:rPr lang="en-US" altLang="en-US" sz="2400" dirty="0" err="1"/>
              <a:t>SGTech</a:t>
            </a:r>
            <a:r>
              <a:rPr lang="en-US" altLang="en-US" sz="2400" dirty="0"/>
              <a:t>) (</a:t>
            </a:r>
            <a:r>
              <a:rPr lang="en-US" altLang="en-US" sz="2400" dirty="0">
                <a:solidFill>
                  <a:srgbClr val="7030A0"/>
                </a:solidFill>
              </a:rPr>
              <a:t>public-private sector partnership</a:t>
            </a:r>
            <a:r>
              <a:rPr lang="en-US" altLang="en-US" sz="2400" dirty="0"/>
              <a:t>)</a:t>
            </a:r>
          </a:p>
          <a:p>
            <a:pPr>
              <a:buClr>
                <a:srgbClr val="008000"/>
              </a:buClr>
              <a:buFont typeface="Wingdings" panose="05000000000000000000" pitchFamily="2" charset="2"/>
              <a:buChar char="q"/>
            </a:pPr>
            <a:endParaRPr lang="en-US" altLang="en-US" sz="2400" dirty="0"/>
          </a:p>
          <a:p>
            <a:pPr>
              <a:buClr>
                <a:srgbClr val="008000"/>
              </a:buClr>
              <a:buFont typeface="Wingdings" panose="05000000000000000000" pitchFamily="2" charset="2"/>
              <a:buChar char="q"/>
            </a:pPr>
            <a:r>
              <a:rPr lang="en-US" altLang="en-US" sz="2400" dirty="0"/>
              <a:t> Idea is to introduce a </a:t>
            </a:r>
            <a:r>
              <a:rPr lang="en-US" altLang="en-US" sz="2400" dirty="0">
                <a:solidFill>
                  <a:schemeClr val="hlink"/>
                </a:solidFill>
              </a:rPr>
              <a:t>multi-pronged approach</a:t>
            </a:r>
            <a:r>
              <a:rPr lang="en-US" altLang="en-US" sz="2400" dirty="0"/>
              <a:t> to fight e-mail SPAM</a:t>
            </a:r>
          </a:p>
          <a:p>
            <a:pPr>
              <a:buClr>
                <a:srgbClr val="008000"/>
              </a:buClr>
              <a:buFont typeface="Wingdings" panose="05000000000000000000" pitchFamily="2" charset="2"/>
              <a:buChar char="q"/>
            </a:pPr>
            <a:endParaRPr lang="en-US" altLang="en-US" sz="2400" dirty="0"/>
          </a:p>
        </p:txBody>
      </p:sp>
      <p:sp>
        <p:nvSpPr>
          <p:cNvPr id="180228" name="Text Box 4"/>
          <p:cNvSpPr txBox="1">
            <a:spLocks noChangeArrowheads="1"/>
          </p:cNvSpPr>
          <p:nvPr/>
        </p:nvSpPr>
        <p:spPr bwMode="auto">
          <a:xfrm>
            <a:off x="990600" y="1981200"/>
            <a:ext cx="284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Actions Taken:</a:t>
            </a:r>
          </a:p>
        </p:txBody>
      </p:sp>
      <p:sp>
        <p:nvSpPr>
          <p:cNvPr id="2" name="Content Placeholder 1">
            <a:extLst>
              <a:ext uri="{FF2B5EF4-FFF2-40B4-BE49-F238E27FC236}">
                <a16:creationId xmlns:a16="http://schemas.microsoft.com/office/drawing/2014/main" id="{A510D5A9-5D0B-4BDE-8345-E42A42A23BC3}"/>
              </a:ext>
            </a:extLst>
          </p:cNvPr>
          <p:cNvSpPr>
            <a:spLocks noGrp="1"/>
          </p:cNvSpPr>
          <p:nvPr>
            <p:ph/>
          </p:nvPr>
        </p:nvSpPr>
        <p:spPr/>
        <p:txBody>
          <a:bodyPr/>
          <a:lstStyle/>
          <a:p>
            <a:endParaRPr lang="en-SG"/>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143000" y="1828800"/>
            <a:ext cx="5621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Definition of SPAM under IDA:</a:t>
            </a:r>
          </a:p>
        </p:txBody>
      </p:sp>
      <p:sp>
        <p:nvSpPr>
          <p:cNvPr id="181251" name="Text Box 3"/>
          <p:cNvSpPr txBox="1">
            <a:spLocks noChangeArrowheads="1"/>
          </p:cNvSpPr>
          <p:nvPr/>
        </p:nvSpPr>
        <p:spPr bwMode="auto">
          <a:xfrm>
            <a:off x="301171" y="2333685"/>
            <a:ext cx="85803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008000"/>
              </a:buClr>
              <a:buFont typeface="Wingdings" panose="05000000000000000000" pitchFamily="2" charset="2"/>
              <a:buChar char="q"/>
            </a:pPr>
            <a:r>
              <a:rPr lang="en-US" altLang="en-US" sz="2400" b="1" dirty="0">
                <a:solidFill>
                  <a:srgbClr val="FF0000"/>
                </a:solidFill>
                <a:latin typeface="Tahoma" panose="020B0604030504040204" pitchFamily="34" charset="0"/>
              </a:rPr>
              <a:t>SPAM = unsolicited commercial e-mail messages</a:t>
            </a:r>
          </a:p>
          <a:p>
            <a:pPr marL="0" indent="0">
              <a:buClr>
                <a:srgbClr val="008000"/>
              </a:buClr>
            </a:pPr>
            <a:endParaRPr lang="en-US" altLang="en-US" sz="2400" b="1" dirty="0">
              <a:solidFill>
                <a:srgbClr val="FF0000"/>
              </a:solidFill>
              <a:latin typeface="Tahoma" panose="020B0604030504040204" pitchFamily="34" charset="0"/>
            </a:endParaRPr>
          </a:p>
          <a:p>
            <a:pPr>
              <a:buClr>
                <a:srgbClr val="008000"/>
              </a:buClr>
              <a:buFont typeface="Wingdings" panose="05000000000000000000" pitchFamily="2" charset="2"/>
              <a:buChar char="q"/>
            </a:pPr>
            <a:r>
              <a:rPr lang="en-US" altLang="en-US" sz="2400" b="1" dirty="0">
                <a:solidFill>
                  <a:srgbClr val="FF0000"/>
                </a:solidFill>
                <a:latin typeface="Tahoma" panose="020B0604030504040204" pitchFamily="34" charset="0"/>
              </a:rPr>
              <a:t>E-advertising = UCE + </a:t>
            </a:r>
          </a:p>
          <a:p>
            <a:pPr lvl="1">
              <a:buClr>
                <a:srgbClr val="008000"/>
              </a:buClr>
              <a:buFont typeface="Wingdings" panose="05000000000000000000" pitchFamily="2" charset="2"/>
              <a:buChar char="§"/>
            </a:pPr>
            <a:r>
              <a:rPr lang="en-US" altLang="en-US" sz="2400" dirty="0">
                <a:latin typeface="Tahoma" panose="020B0604030504040204" pitchFamily="34" charset="0"/>
              </a:rPr>
              <a:t>(a) </a:t>
            </a:r>
            <a:r>
              <a:rPr lang="en-US" altLang="en-US" sz="2400" dirty="0">
                <a:solidFill>
                  <a:srgbClr val="7030A0"/>
                </a:solidFill>
                <a:latin typeface="Tahoma" panose="020B0604030504040204" pitchFamily="34" charset="0"/>
              </a:rPr>
              <a:t>opt-out </a:t>
            </a:r>
            <a:r>
              <a:rPr lang="en-US" altLang="en-US" sz="2400" dirty="0">
                <a:latin typeface="Tahoma" panose="020B0604030504040204" pitchFamily="34" charset="0"/>
              </a:rPr>
              <a:t>option (functional) </a:t>
            </a:r>
          </a:p>
          <a:p>
            <a:pPr lvl="1">
              <a:buClr>
                <a:srgbClr val="008000"/>
              </a:buClr>
              <a:buFont typeface="Wingdings" panose="05000000000000000000" pitchFamily="2" charset="2"/>
              <a:buChar char="§"/>
            </a:pPr>
            <a:r>
              <a:rPr lang="en-US" altLang="en-US" sz="2400" dirty="0">
                <a:latin typeface="Tahoma" panose="020B0604030504040204" pitchFamily="34" charset="0"/>
              </a:rPr>
              <a:t>(b) appropriate labelling e.g.. Advertising </a:t>
            </a:r>
            <a:r>
              <a:rPr lang="en-US" altLang="en-US" sz="2400" dirty="0">
                <a:solidFill>
                  <a:srgbClr val="7030A0"/>
                </a:solidFill>
                <a:latin typeface="Tahoma" panose="020B0604030504040204" pitchFamily="34" charset="0"/>
              </a:rPr>
              <a:t>[ADV]</a:t>
            </a:r>
          </a:p>
          <a:p>
            <a:pPr>
              <a:buClr>
                <a:srgbClr val="008000"/>
              </a:buClr>
              <a:buFont typeface="Wingdings" panose="05000000000000000000" pitchFamily="2" charset="2"/>
              <a:buChar char="§"/>
            </a:pPr>
            <a:endParaRPr lang="en-GB" altLang="en-US" sz="2400" dirty="0">
              <a:latin typeface="Tahoma" panose="020B0604030504040204" pitchFamily="34" charset="0"/>
            </a:endParaRPr>
          </a:p>
          <a:p>
            <a:pPr>
              <a:buClr>
                <a:srgbClr val="008000"/>
              </a:buClr>
              <a:buFont typeface="Wingdings" panose="05000000000000000000" pitchFamily="2" charset="2"/>
              <a:buChar char="q"/>
            </a:pPr>
            <a:r>
              <a:rPr lang="en-US" altLang="en-US" sz="2400" dirty="0">
                <a:latin typeface="Tahoma" panose="020B0604030504040204" pitchFamily="34" charset="0"/>
              </a:rPr>
              <a:t> Commercial communications </a:t>
            </a:r>
            <a:r>
              <a:rPr lang="en-US" altLang="en-US" sz="2400" dirty="0">
                <a:solidFill>
                  <a:schemeClr val="hlink"/>
                </a:solidFill>
                <a:latin typeface="Tahoma" panose="020B0604030504040204" pitchFamily="34" charset="0"/>
              </a:rPr>
              <a:t>exclude</a:t>
            </a:r>
            <a:r>
              <a:rPr lang="en-US" altLang="en-US" sz="2400" dirty="0">
                <a:solidFill>
                  <a:srgbClr val="6600CC"/>
                </a:solidFill>
                <a:latin typeface="Tahoma" panose="020B0604030504040204" pitchFamily="34" charset="0"/>
              </a:rPr>
              <a:t> </a:t>
            </a:r>
            <a:r>
              <a:rPr lang="en-US" altLang="en-US" sz="2400" dirty="0">
                <a:latin typeface="Tahoma" panose="020B0604030504040204" pitchFamily="34" charset="0"/>
              </a:rPr>
              <a:t>communications </a:t>
            </a:r>
          </a:p>
          <a:p>
            <a:pPr>
              <a:buClr>
                <a:srgbClr val="008000"/>
              </a:buClr>
              <a:buFont typeface="Wingdings" panose="05000000000000000000" pitchFamily="2" charset="2"/>
              <a:buNone/>
            </a:pPr>
            <a:r>
              <a:rPr lang="en-US" altLang="en-US" sz="2400" dirty="0">
                <a:latin typeface="Tahoma" panose="020B0604030504040204" pitchFamily="34" charset="0"/>
              </a:rPr>
              <a:t>such as those between:</a:t>
            </a:r>
          </a:p>
          <a:p>
            <a:pPr lvl="1">
              <a:buClr>
                <a:srgbClr val="008000"/>
              </a:buClr>
              <a:buFont typeface="Wingdings" panose="05000000000000000000" pitchFamily="2" charset="2"/>
              <a:buChar char="§"/>
            </a:pPr>
            <a:r>
              <a:rPr lang="en-US" altLang="en-US" sz="2400" dirty="0">
                <a:latin typeface="Tahoma" panose="020B0604030504040204" pitchFamily="34" charset="0"/>
              </a:rPr>
              <a:t>Private individuals</a:t>
            </a:r>
          </a:p>
          <a:p>
            <a:pPr lvl="1">
              <a:buClr>
                <a:srgbClr val="008000"/>
              </a:buClr>
              <a:buFont typeface="Wingdings" panose="05000000000000000000" pitchFamily="2" charset="2"/>
              <a:buChar char="§"/>
            </a:pPr>
            <a:r>
              <a:rPr lang="en-US" altLang="en-US" sz="2400" dirty="0">
                <a:latin typeface="Tahoma" panose="020B0604030504040204" pitchFamily="34" charset="0"/>
              </a:rPr>
              <a:t>Government to citizen communications</a:t>
            </a:r>
          </a:p>
          <a:p>
            <a:pPr lvl="1">
              <a:buClr>
                <a:srgbClr val="008000"/>
              </a:buClr>
              <a:buFont typeface="Wingdings" panose="05000000000000000000" pitchFamily="2" charset="2"/>
              <a:buChar char="§"/>
            </a:pPr>
            <a:r>
              <a:rPr lang="en-US" altLang="en-US" sz="2400" dirty="0">
                <a:latin typeface="Tahoma" panose="020B0604030504040204" pitchFamily="34" charset="0"/>
              </a:rPr>
              <a:t>Appeals for donations by charities/religious organization</a:t>
            </a:r>
          </a:p>
          <a:p>
            <a:pPr lvl="1">
              <a:buClr>
                <a:srgbClr val="008000"/>
              </a:buClr>
              <a:buFont typeface="Wingdings" panose="05000000000000000000" pitchFamily="2" charset="2"/>
              <a:buChar char="§"/>
            </a:pPr>
            <a:r>
              <a:rPr lang="en-US" altLang="en-US" sz="2400" dirty="0">
                <a:latin typeface="Tahoma" panose="020B0604030504040204" pitchFamily="34" charset="0"/>
              </a:rPr>
              <a:t>Messages which are purely factual in nature.</a:t>
            </a:r>
            <a:r>
              <a:rPr lang="en-US" altLang="en-US" dirty="0">
                <a:latin typeface="Tahoma" panose="020B0604030504040204" pitchFamily="34" charset="0"/>
              </a:rPr>
              <a:t> </a:t>
            </a:r>
            <a:endParaRPr lang="en-US" altLang="en-US" sz="2400" dirty="0">
              <a:latin typeface="Tahoma" panose="020B0604030504040204" pitchFamily="34" charset="0"/>
            </a:endParaRPr>
          </a:p>
        </p:txBody>
      </p:sp>
      <p:sp>
        <p:nvSpPr>
          <p:cNvPr id="181252" name="Text Box 4"/>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dirty="0">
                <a:solidFill>
                  <a:srgbClr val="CC0066"/>
                </a:solidFill>
                <a:effectLst>
                  <a:outerShdw blurRad="38100" dist="38100" dir="2700000" algn="tl">
                    <a:srgbClr val="C0C0C0"/>
                  </a:outerShdw>
                </a:effectLst>
              </a:rPr>
              <a:t>IDA-AGC PROPOSED LEGAL </a:t>
            </a:r>
          </a:p>
          <a:p>
            <a:r>
              <a:rPr lang="en-US" altLang="en-US" sz="3600" b="1" dirty="0">
                <a:solidFill>
                  <a:srgbClr val="CC0066"/>
                </a:solidFill>
                <a:effectLst>
                  <a:outerShdw blurRad="38100" dist="38100" dir="2700000" algn="tl">
                    <a:srgbClr val="C0C0C0"/>
                  </a:outerShdw>
                </a:effectLst>
              </a:rPr>
              <a:t>FRAMEWORK ON SPAM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Text Box 4"/>
          <p:cNvSpPr txBox="1">
            <a:spLocks noChangeArrowheads="1"/>
          </p:cNvSpPr>
          <p:nvPr/>
        </p:nvSpPr>
        <p:spPr bwMode="auto">
          <a:xfrm>
            <a:off x="381000" y="304800"/>
            <a:ext cx="853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a:solidFill>
                  <a:srgbClr val="CC0066"/>
                </a:solidFill>
                <a:effectLst>
                  <a:outerShdw blurRad="38100" dist="38100" dir="2700000" algn="tl">
                    <a:srgbClr val="C0C0C0"/>
                  </a:outerShdw>
                </a:effectLst>
              </a:rPr>
              <a:t>IDA-AGC PROPOSED </a:t>
            </a:r>
          </a:p>
          <a:p>
            <a:r>
              <a:rPr lang="en-US" altLang="en-US" sz="3600" b="1">
                <a:solidFill>
                  <a:srgbClr val="CC0066"/>
                </a:solidFill>
                <a:effectLst>
                  <a:outerShdw blurRad="38100" dist="38100" dir="2700000" algn="tl">
                    <a:srgbClr val="C0C0C0"/>
                  </a:outerShdw>
                </a:effectLst>
              </a:rPr>
              <a:t>	LEGAL FRAMEWORK ON SPAM</a:t>
            </a:r>
          </a:p>
        </p:txBody>
      </p:sp>
      <p:grpSp>
        <p:nvGrpSpPr>
          <p:cNvPr id="2" name="Organization Chart 6"/>
          <p:cNvGrpSpPr>
            <a:grpSpLocks noChangeAspect="1"/>
          </p:cNvGrpSpPr>
          <p:nvPr/>
        </p:nvGrpSpPr>
        <p:grpSpPr bwMode="auto">
          <a:xfrm>
            <a:off x="1676400" y="2895600"/>
            <a:ext cx="6248400" cy="3124200"/>
            <a:chOff x="1152" y="1296"/>
            <a:chExt cx="1872" cy="720"/>
          </a:xfrm>
        </p:grpSpPr>
        <p:cxnSp>
          <p:nvCxnSpPr>
            <p:cNvPr id="308237" name="_s308237"/>
            <p:cNvCxnSpPr>
              <a:cxnSpLocks noChangeShapeType="1"/>
              <a:stCxn id="7" idx="0"/>
              <a:endCxn id="3" idx="2"/>
            </p:cNvCxnSpPr>
            <p:nvPr/>
          </p:nvCxnSpPr>
          <p:spPr bwMode="auto">
            <a:xfrm rot="5400000" flipH="1">
              <a:off x="2268"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235" name="_s308235"/>
            <p:cNvCxnSpPr>
              <a:cxnSpLocks noChangeShapeType="1"/>
              <a:stCxn id="4" idx="0"/>
              <a:endCxn id="3" idx="2"/>
            </p:cNvCxnSpPr>
            <p:nvPr/>
          </p:nvCxnSpPr>
          <p:spPr bwMode="auto">
            <a:xfrm rot="16200000">
              <a:off x="1764" y="1404"/>
              <a:ext cx="144" cy="504"/>
            </a:xfrm>
            <a:prstGeom prst="bentConnector3">
              <a:avLst>
                <a:gd name="adj1" fmla="val 2081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308231"/>
            <p:cNvSpPr>
              <a:spLocks noChangeArrowheads="1"/>
            </p:cNvSpPr>
            <p:nvPr/>
          </p:nvSpPr>
          <p:spPr bwMode="auto">
            <a:xfrm>
              <a:off x="1656" y="1296"/>
              <a:ext cx="864" cy="288"/>
            </a:xfrm>
            <a:prstGeom prst="roundRect">
              <a:avLst>
                <a:gd name="adj" fmla="val 16667"/>
              </a:avLst>
            </a:prstGeom>
            <a:solidFill>
              <a:srgbClr val="FFFF00"/>
            </a:solidFill>
            <a:ln w="19050">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sng" strike="noStrike" cap="none" normalizeH="0" baseline="0">
                  <a:ln>
                    <a:noFill/>
                  </a:ln>
                  <a:solidFill>
                    <a:schemeClr val="tx1"/>
                  </a:solidFill>
                  <a:effectLst/>
                  <a:latin typeface="Tahoma" panose="020B0604030504040204" pitchFamily="34" charset="0"/>
                  <a:cs typeface="Arial" panose="020B0604020202020204" pitchFamily="34" charset="0"/>
                </a:rPr>
                <a:t>SPAM</a:t>
              </a:r>
            </a:p>
          </p:txBody>
        </p:sp>
        <p:sp>
          <p:nvSpPr>
            <p:cNvPr id="4" name="_s308232"/>
            <p:cNvSpPr>
              <a:spLocks noChangeArrowheads="1"/>
            </p:cNvSpPr>
            <p:nvPr/>
          </p:nvSpPr>
          <p:spPr bwMode="auto">
            <a:xfrm>
              <a:off x="1152" y="1728"/>
              <a:ext cx="864" cy="288"/>
            </a:xfrm>
            <a:prstGeom prst="roundRect">
              <a:avLst>
                <a:gd name="adj" fmla="val 16667"/>
              </a:avLst>
            </a:prstGeom>
            <a:solidFill>
              <a:srgbClr val="FFFF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sng" strike="noStrike" cap="none" normalizeH="0" baseline="0">
                  <a:ln>
                    <a:noFill/>
                  </a:ln>
                  <a:solidFill>
                    <a:schemeClr val="tx1"/>
                  </a:solidFill>
                  <a:effectLst/>
                  <a:latin typeface="Tahoma" panose="020B0604030504040204" pitchFamily="34" charset="0"/>
                  <a:cs typeface="Arial" panose="020B0604020202020204" pitchFamily="34" charset="0"/>
                </a:rPr>
                <a:t>(-) UCE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cap="none" normalizeH="0" baseline="0">
                  <a:ln>
                    <a:noFill/>
                  </a:ln>
                  <a:solidFill>
                    <a:schemeClr val="tx1"/>
                  </a:solidFill>
                  <a:effectLst/>
                  <a:latin typeface="Tahoma" panose="020B0604030504040204" pitchFamily="34" charset="0"/>
                  <a:cs typeface="Arial" panose="020B0604020202020204" pitchFamily="34" charset="0"/>
                </a:rPr>
                <a:t>[Bad SPAM]</a:t>
              </a:r>
            </a:p>
          </p:txBody>
        </p:sp>
        <p:sp>
          <p:nvSpPr>
            <p:cNvPr id="7" name="_s308234"/>
            <p:cNvSpPr>
              <a:spLocks noChangeArrowheads="1"/>
            </p:cNvSpPr>
            <p:nvPr/>
          </p:nvSpPr>
          <p:spPr bwMode="auto">
            <a:xfrm>
              <a:off x="2160" y="1728"/>
              <a:ext cx="864" cy="288"/>
            </a:xfrm>
            <a:prstGeom prst="roundRect">
              <a:avLst>
                <a:gd name="adj" fmla="val 16667"/>
              </a:avLst>
            </a:prstGeom>
            <a:solidFill>
              <a:srgbClr val="FFFF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sng" strike="noStrike" cap="none" normalizeH="0" baseline="0">
                  <a:ln>
                    <a:noFill/>
                  </a:ln>
                  <a:solidFill>
                    <a:schemeClr val="tx1"/>
                  </a:solidFill>
                  <a:effectLst/>
                  <a:latin typeface="Tahoma" panose="020B0604030504040204" pitchFamily="34" charset="0"/>
                  <a:cs typeface="Arial" panose="020B0604020202020204" pitchFamily="34" charset="0"/>
                </a:rPr>
                <a:t>(+) UCE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cap="none" normalizeH="0" baseline="0">
                  <a:ln>
                    <a:noFill/>
                  </a:ln>
                  <a:solidFill>
                    <a:schemeClr val="tx1"/>
                  </a:solidFill>
                  <a:effectLst/>
                  <a:latin typeface="Tahoma" panose="020B0604030504040204" pitchFamily="34" charset="0"/>
                  <a:cs typeface="Arial" panose="020B0604020202020204" pitchFamily="34" charset="0"/>
                </a:rPr>
                <a:t>[e-advert]</a:t>
              </a:r>
            </a:p>
          </p:txBody>
        </p:sp>
      </p:grpSp>
      <p:sp>
        <p:nvSpPr>
          <p:cNvPr id="308238" name="Text Box 14"/>
          <p:cNvSpPr txBox="1">
            <a:spLocks noChangeArrowheads="1"/>
          </p:cNvSpPr>
          <p:nvPr/>
        </p:nvSpPr>
        <p:spPr bwMode="auto">
          <a:xfrm>
            <a:off x="1143000" y="1828800"/>
            <a:ext cx="671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u="sng">
                <a:solidFill>
                  <a:schemeClr val="tx2"/>
                </a:solidFill>
              </a:rPr>
              <a:t>Simple Diagram Differentiating UCE:</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143</TotalTime>
  <Words>2396</Words>
  <Application>Microsoft Office PowerPoint</Application>
  <PresentationFormat>On-screen Show (4:3)</PresentationFormat>
  <Paragraphs>335</Paragraphs>
  <Slides>40</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Tahoma</vt:lpstr>
      <vt:lpstr>Times New Roman</vt:lpstr>
      <vt:lpstr>Wingdings</vt:lpstr>
      <vt:lpstr>Blends</vt:lpstr>
      <vt:lpstr>Spam &amp; Unsolicited Commercial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SPAM CONTROL  ACT 2007</vt:lpstr>
      <vt:lpstr>SPAM CONTROL  ACT 2007</vt:lpstr>
      <vt:lpstr>PowerPoint Presentation</vt:lpstr>
      <vt:lpstr>PowerPoint Presentation</vt:lpstr>
      <vt:lpstr>PowerPoint Presentation</vt:lpstr>
      <vt:lpstr>MULTI-PRONGED APPROACH:   PUBLIC EDUCATION,  INDUSTRY SELF-REGULATION,  INTERNATIONAL COOPERATION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Industry Self-Regulations:</vt:lpstr>
      <vt:lpstr>PowerPoint Presentation</vt:lpstr>
      <vt:lpstr>PowerPoint Presentation</vt:lpstr>
      <vt:lpstr>PowerPoint Presentation</vt:lpstr>
      <vt:lpstr>CHANGES AHEAD?</vt:lpstr>
      <vt:lpstr>Takeaways from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Jerry Loo</cp:lastModifiedBy>
  <cp:revision>296</cp:revision>
  <dcterms:created xsi:type="dcterms:W3CDTF">2004-10-05T12:41:52Z</dcterms:created>
  <dcterms:modified xsi:type="dcterms:W3CDTF">2020-02-05T06:42:28Z</dcterms:modified>
</cp:coreProperties>
</file>