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65" r:id="rId13"/>
    <p:sldId id="268" r:id="rId14"/>
    <p:sldId id="266" r:id="rId15"/>
    <p:sldId id="267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ED2C-6020-4FC6-9704-CFAE5CC0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8845-BD0C-4D6B-B728-0B433F640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A1E3-5A96-4DB5-9879-D6F7483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BFA4-7E25-4563-A712-014E8485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363A-1609-43FA-9779-3CD677B9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0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4985-719E-4E11-9FE2-5E233B8A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8633-2E5D-4258-9775-048AC52A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2841-2D5E-4800-978E-D8E87465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7757-C498-4398-B9A0-2A2DC925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6481-E5E2-4439-A3DF-1C15E25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4A80A-C054-4E0E-8D4D-9F8816FBA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59D87-CC90-48DF-976B-F3A13FF5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9623-C345-4216-9C40-8CA307EE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B9BF-D653-485F-881B-64D192FE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62B6-DC62-4702-9F3A-EBB969DD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65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382-EB8A-45AE-A649-69B5C345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093F-BD5E-45A3-9DC5-67D9FAD3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28F2-C011-4FF4-920C-285AB34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FFAA-AAC3-4E69-B5C4-B31F31F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F9D8-D005-41A8-BE71-817BA49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641-929C-4961-B340-40A10F42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5B9A-3757-4866-8093-507128B8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D9FD-9D61-43CB-9132-5DC8574B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A394-BC66-4922-8199-2B7ABB3E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95CD-0768-4237-BB55-AA4DBAB4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0850-1EA9-42B7-A802-6FCCC080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2C8-6CF3-4581-A8D2-EB7D2C3B3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0958-4537-4D49-A2E1-5F117D9D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9E73F-B5CB-499D-8422-760118BF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9DA08-4B68-4B93-8B39-CAFAAED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6FFDE-2F96-48F3-8ABF-FF253D88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BD35-0B1B-47E3-9CB0-86AE5366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2DCF-47D6-44D2-A7E8-DEA6D4AC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233BA-B5AF-4D2F-A901-0345DA56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44178-604C-4D83-A8E7-A3A02E0EE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44596-0274-47E8-9993-DF3B3168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A4CE3-599D-4BF2-8333-B6BB124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03168-B4A8-4D49-A1DB-36B3313F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2E67B-562D-4B53-BC89-0269C79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9C50-843B-4A1B-A150-395702F9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1E29F-F54E-42C9-9674-9549B32B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8E1E0-A2C0-4962-A20B-575813A3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BB78B-0DD7-4746-8B0E-FD2127FC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8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DDA7-7622-4A0A-82B5-AF5B7855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E7E69-821E-4891-A3A8-E669A6F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7D527-3050-4FCF-B1A1-CE0FF68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164B-AF13-4EFD-A707-32F42437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654B-C0CA-469D-8980-66EDBAD1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6613-5DD0-488B-9F8A-2D2A7FBE6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5704-25D7-4C90-A2E7-2688C463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90CC-6B65-4BC2-983E-CF8A6892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08477-3251-4134-AB79-DAEB495E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4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93B0-49B0-4780-A3DA-299291FD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84D47-2FC9-4B2B-BF22-A3C706139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07B5F-4B25-484F-8DF5-F062FE7A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6500D-76AF-41C7-AD97-6A5A100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DD3C8-4FA5-4C5A-89B0-FF3B8CB3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C622-AF80-4EE6-91EF-E8B872CD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F94CC-1D29-40ED-B0B9-9EFBA81D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0BDD-887C-4662-BD73-F56FDEB9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74A0-89A9-4D45-9493-7384DB3E3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50AD-D0FE-437D-866D-78123FEAF90E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AC6A-1603-4A42-B3C0-A175A301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0A1B-A0A8-48B9-A452-BAD0C51D4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FA80-760C-432B-9D78-D3F6CA87A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5B15-34C8-48A0-97C3-40995F662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Study of the Transcriptome of Wheat Varieties with Differing Protein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18A1B-3DA0-4C67-BBB8-1CD9F198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8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Gallant and Skyfall in 100N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5,424 genes DE </a:t>
            </a:r>
            <a:r>
              <a:rPr lang="en-GB" b="1" dirty="0"/>
              <a:t>on average </a:t>
            </a:r>
            <a:r>
              <a:rPr lang="en-GB" dirty="0"/>
              <a:t>in 100N across all times, between Gallant and Skyfall.</a:t>
            </a:r>
          </a:p>
          <a:p>
            <a:pPr lvl="1"/>
            <a:r>
              <a:rPr lang="en-GB" dirty="0"/>
              <a:t>2,828 upregulated in Skyfall</a:t>
            </a:r>
          </a:p>
          <a:p>
            <a:pPr lvl="1"/>
            <a:r>
              <a:rPr lang="en-GB" dirty="0"/>
              <a:t>2,596 upregulated in Gallant</a:t>
            </a:r>
          </a:p>
          <a:p>
            <a:r>
              <a:rPr lang="en-GB" dirty="0"/>
              <a:t>Widespread overlap between the overall and 100N DEGs</a:t>
            </a:r>
          </a:p>
          <a:p>
            <a:pPr lvl="1"/>
            <a:r>
              <a:rPr lang="en-GB" dirty="0"/>
              <a:t>4,533 (83.5%) of the 100N DEGs are also DE across all N levels and times</a:t>
            </a:r>
          </a:p>
          <a:p>
            <a:pPr lvl="1"/>
            <a:r>
              <a:rPr lang="en-GB" dirty="0"/>
              <a:t>891 (16.5%) genes DE between Gallant and Skyfall in 100N only</a:t>
            </a:r>
          </a:p>
        </p:txBody>
      </p:sp>
    </p:spTree>
    <p:extLst>
      <p:ext uri="{BB962C8B-B14F-4D97-AF65-F5344CB8AC3E}">
        <p14:creationId xmlns:p14="http://schemas.microsoft.com/office/powerpoint/2010/main" val="30580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6"/>
            <a:ext cx="10515600" cy="1325563"/>
          </a:xfrm>
        </p:spPr>
        <p:txBody>
          <a:bodyPr/>
          <a:lstStyle/>
          <a:p>
            <a:r>
              <a:rPr lang="en-GB" dirty="0"/>
              <a:t>Example of gene DE between Skyfall and Gallant in 100N only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B548-D0B0-4CCF-A359-09D638D9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90C5A-7512-4230-94F0-001E308F06B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57" y="1825625"/>
            <a:ext cx="9018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Crusoe and all other varieties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Crusoe and all other varieties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19,871 genes DE </a:t>
            </a:r>
            <a:r>
              <a:rPr lang="en-GB" b="1" dirty="0"/>
              <a:t>on average</a:t>
            </a:r>
            <a:r>
              <a:rPr lang="en-GB" dirty="0"/>
              <a:t>, i.e. across all times and N levels, between Crusoe and all other varieties.</a:t>
            </a:r>
          </a:p>
          <a:p>
            <a:pPr lvl="1"/>
            <a:r>
              <a:rPr lang="en-GB" dirty="0"/>
              <a:t>10,815 upregulated in Crusoe</a:t>
            </a:r>
          </a:p>
          <a:p>
            <a:pPr lvl="1"/>
            <a:r>
              <a:rPr lang="en-GB" dirty="0"/>
              <a:t>9,056 upregulated in the Skyfall, Gallant and Solstice</a:t>
            </a:r>
          </a:p>
        </p:txBody>
      </p:sp>
    </p:spTree>
    <p:extLst>
      <p:ext uri="{BB962C8B-B14F-4D97-AF65-F5344CB8AC3E}">
        <p14:creationId xmlns:p14="http://schemas.microsoft.com/office/powerpoint/2010/main" val="93630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-92075"/>
            <a:ext cx="10515600" cy="1325563"/>
          </a:xfrm>
        </p:spPr>
        <p:txBody>
          <a:bodyPr/>
          <a:lstStyle/>
          <a:p>
            <a:r>
              <a:rPr lang="en-GB" dirty="0"/>
              <a:t>Example of genes upregulated in Crusoe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39C9A-F425-408D-83FB-1B662DFB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914AC-3C72-4E5D-A6F2-E3F369D66E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924127"/>
            <a:ext cx="9018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E4F93D-93AA-4C79-87A3-C87BAC1376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3889100"/>
            <a:ext cx="901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-92075"/>
            <a:ext cx="10515600" cy="1325563"/>
          </a:xfrm>
        </p:spPr>
        <p:txBody>
          <a:bodyPr/>
          <a:lstStyle/>
          <a:p>
            <a:r>
              <a:rPr lang="en-GB" dirty="0"/>
              <a:t>Example of genes downregulated in Crusoe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428772F-014D-4C42-87B2-6B2C527618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87" y="1009100"/>
            <a:ext cx="9018000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7F1580-0367-4F96-A803-94F92F0D6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87" y="3889100"/>
            <a:ext cx="901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Crusoe and all other varieties in 100N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2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Crusoe and all other varieties in 100N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7,843 genes DE </a:t>
            </a:r>
            <a:r>
              <a:rPr lang="en-GB" b="1" dirty="0"/>
              <a:t>on average </a:t>
            </a:r>
            <a:r>
              <a:rPr lang="en-GB" dirty="0"/>
              <a:t>in 100N across all times, between Crusoe and the other varieties.</a:t>
            </a:r>
          </a:p>
          <a:p>
            <a:pPr lvl="1"/>
            <a:r>
              <a:rPr lang="en-GB" dirty="0"/>
              <a:t>4,160 upregulated in Crusoe</a:t>
            </a:r>
          </a:p>
          <a:p>
            <a:pPr lvl="1"/>
            <a:r>
              <a:rPr lang="en-GB" dirty="0"/>
              <a:t>3,683 upregulated in Skyfall, Gallant and Solstice</a:t>
            </a:r>
          </a:p>
          <a:p>
            <a:r>
              <a:rPr lang="en-GB" dirty="0"/>
              <a:t>Widespread overlap between the overall and 100N DEGs</a:t>
            </a:r>
          </a:p>
          <a:p>
            <a:pPr lvl="1"/>
            <a:r>
              <a:rPr lang="en-GB" dirty="0"/>
              <a:t>7,388 (94%) of the 100N DEGs are also DE across all N levels and times</a:t>
            </a:r>
          </a:p>
          <a:p>
            <a:pPr lvl="1"/>
            <a:r>
              <a:rPr lang="en-GB" dirty="0"/>
              <a:t>455 (6%) genes DE between Crusoe and the other varieties in 100N only</a:t>
            </a:r>
          </a:p>
        </p:txBody>
      </p:sp>
    </p:spTree>
    <p:extLst>
      <p:ext uri="{BB962C8B-B14F-4D97-AF65-F5344CB8AC3E}">
        <p14:creationId xmlns:p14="http://schemas.microsoft.com/office/powerpoint/2010/main" val="410605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N levels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7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N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Performed the three contrasts between the three N levels.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7687B-6E01-49F4-B03F-C7B6A1BFE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30732"/>
              </p:ext>
            </p:extLst>
          </p:nvPr>
        </p:nvGraphicFramePr>
        <p:xfrm>
          <a:off x="420129" y="3320231"/>
          <a:ext cx="67591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252">
                  <a:extLst>
                    <a:ext uri="{9D8B030D-6E8A-4147-A177-3AD203B41FA5}">
                      <a16:colId xmlns:a16="http://schemas.microsoft.com/office/drawing/2014/main" val="2319734132"/>
                    </a:ext>
                  </a:extLst>
                </a:gridCol>
                <a:gridCol w="834809">
                  <a:extLst>
                    <a:ext uri="{9D8B030D-6E8A-4147-A177-3AD203B41FA5}">
                      <a16:colId xmlns:a16="http://schemas.microsoft.com/office/drawing/2014/main" val="4030980535"/>
                    </a:ext>
                  </a:extLst>
                </a:gridCol>
                <a:gridCol w="2121794">
                  <a:extLst>
                    <a:ext uri="{9D8B030D-6E8A-4147-A177-3AD203B41FA5}">
                      <a16:colId xmlns:a16="http://schemas.microsoft.com/office/drawing/2014/main" val="2567470356"/>
                    </a:ext>
                  </a:extLst>
                </a:gridCol>
                <a:gridCol w="2088290">
                  <a:extLst>
                    <a:ext uri="{9D8B030D-6E8A-4147-A177-3AD203B41FA5}">
                      <a16:colId xmlns:a16="http://schemas.microsoft.com/office/drawing/2014/main" val="278305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Upregulated in high N (350N or 200N)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Upregulated in low N (100N or 200N)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200N vs. 100N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350N vs. 100N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7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350N vs. 200N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316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94474A7-73B8-4844-8BBE-619D9002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21" y="2592230"/>
            <a:ext cx="3689631" cy="37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B9B4A-E797-42B3-91DD-85D0B074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37693-D52F-49DC-B7DC-E836EB4B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PCA PLOT OF THE 108 SAMPLES</a:t>
            </a:r>
          </a:p>
        </p:txBody>
      </p:sp>
    </p:spTree>
    <p:extLst>
      <p:ext uri="{BB962C8B-B14F-4D97-AF65-F5344CB8AC3E}">
        <p14:creationId xmlns:p14="http://schemas.microsoft.com/office/powerpoint/2010/main" val="26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-92075"/>
            <a:ext cx="10515600" cy="1325563"/>
          </a:xfrm>
        </p:spPr>
        <p:txBody>
          <a:bodyPr/>
          <a:lstStyle/>
          <a:p>
            <a:r>
              <a:rPr lang="en-GB" dirty="0"/>
              <a:t>Example of genes DE in all contrasts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A8D3-8500-49DE-9BC6-53546536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4A8D6-69DC-4380-81F8-E045AE4895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009100"/>
            <a:ext cx="90000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5C8E8-A1AB-41E6-A932-C012C4CF545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7" y="3889100"/>
            <a:ext cx="90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storage proteins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0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proteins in wheat IWGSC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Storage proteins identified in the wheat IWGSC reference as being annotated with the “nutrient reservoir activity” GO term (replacement of the obsolete ‘storage protein’ term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04B33-3348-47A7-875D-C4E1A754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70555"/>
              </p:ext>
            </p:extLst>
          </p:nvPr>
        </p:nvGraphicFramePr>
        <p:xfrm>
          <a:off x="1764978" y="3495834"/>
          <a:ext cx="70937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26">
                  <a:extLst>
                    <a:ext uri="{9D8B030D-6E8A-4147-A177-3AD203B41FA5}">
                      <a16:colId xmlns:a16="http://schemas.microsoft.com/office/drawing/2014/main" val="2319734132"/>
                    </a:ext>
                  </a:extLst>
                </a:gridCol>
                <a:gridCol w="1771956">
                  <a:extLst>
                    <a:ext uri="{9D8B030D-6E8A-4147-A177-3AD203B41FA5}">
                      <a16:colId xmlns:a16="http://schemas.microsoft.com/office/drawing/2014/main" val="4030980535"/>
                    </a:ext>
                  </a:extLst>
                </a:gridCol>
                <a:gridCol w="1993989">
                  <a:extLst>
                    <a:ext uri="{9D8B030D-6E8A-4147-A177-3AD203B41FA5}">
                      <a16:colId xmlns:a16="http://schemas.microsoft.com/office/drawing/2014/main" val="2567470356"/>
                    </a:ext>
                  </a:extLst>
                </a:gridCol>
                <a:gridCol w="1528726">
                  <a:extLst>
                    <a:ext uri="{9D8B030D-6E8A-4147-A177-3AD203B41FA5}">
                      <a16:colId xmlns:a16="http://schemas.microsoft.com/office/drawing/2014/main" val="278305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storage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expressed [sum=0]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Lowly expressed [max &lt;= 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98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/>
          <a:lstStyle/>
          <a:p>
            <a:r>
              <a:rPr lang="en-GB" dirty="0"/>
              <a:t>Clustering of storage proteins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A4B38-8870-41F8-83FD-56DD2D118BF7}"/>
              </a:ext>
            </a:extLst>
          </p:cNvPr>
          <p:cNvSpPr txBox="1"/>
          <p:nvPr/>
        </p:nvSpPr>
        <p:spPr>
          <a:xfrm>
            <a:off x="9411257" y="2895184"/>
            <a:ext cx="201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114 genes divided into 6 clusters (arbitrary number)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C30D6-C1E4-43D1-B8DD-0D32FF49A58B}"/>
              </a:ext>
            </a:extLst>
          </p:cNvPr>
          <p:cNvGrpSpPr/>
          <p:nvPr/>
        </p:nvGrpSpPr>
        <p:grpSpPr>
          <a:xfrm>
            <a:off x="302005" y="844644"/>
            <a:ext cx="8885029" cy="5828530"/>
            <a:chOff x="302005" y="844644"/>
            <a:chExt cx="8885029" cy="58285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980385-77A4-4C33-8877-5CDE250771EB}"/>
                </a:ext>
              </a:extLst>
            </p:cNvPr>
            <p:cNvGrpSpPr/>
            <p:nvPr/>
          </p:nvGrpSpPr>
          <p:grpSpPr>
            <a:xfrm>
              <a:off x="302005" y="844644"/>
              <a:ext cx="8885029" cy="5828530"/>
              <a:chOff x="302005" y="844644"/>
              <a:chExt cx="8885029" cy="582853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03E3E33-500B-44A8-962B-C02A3BE0E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844644"/>
                <a:ext cx="8348834" cy="5828530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F184B6-573F-4693-BF18-90D25A5F27E7}"/>
                  </a:ext>
                </a:extLst>
              </p:cNvPr>
              <p:cNvSpPr/>
              <p:nvPr/>
            </p:nvSpPr>
            <p:spPr>
              <a:xfrm>
                <a:off x="302005" y="1216404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F89EB4F-3269-45CC-B05F-66807F68AB38}"/>
                  </a:ext>
                </a:extLst>
              </p:cNvPr>
              <p:cNvSpPr/>
              <p:nvPr/>
            </p:nvSpPr>
            <p:spPr>
              <a:xfrm>
                <a:off x="302005" y="1729531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438F1B-AF10-4659-8CBC-78F3CA5537E1}"/>
                  </a:ext>
                </a:extLst>
              </p:cNvPr>
              <p:cNvSpPr/>
              <p:nvPr/>
            </p:nvSpPr>
            <p:spPr>
              <a:xfrm>
                <a:off x="302005" y="2522894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03E545-54C1-43C9-94BF-EF51A6DF4612}"/>
                  </a:ext>
                </a:extLst>
              </p:cNvPr>
              <p:cNvSpPr/>
              <p:nvPr/>
            </p:nvSpPr>
            <p:spPr>
              <a:xfrm>
                <a:off x="302005" y="4023188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6E7846-8BEA-44F9-AB7D-2CEAC193B719}"/>
                  </a:ext>
                </a:extLst>
              </p:cNvPr>
              <p:cNvSpPr/>
              <p:nvPr/>
            </p:nvSpPr>
            <p:spPr>
              <a:xfrm>
                <a:off x="302005" y="4523065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139171-6292-4711-89A7-85808034B642}"/>
                  </a:ext>
                </a:extLst>
              </p:cNvPr>
              <p:cNvSpPr/>
              <p:nvPr/>
            </p:nvSpPr>
            <p:spPr>
              <a:xfrm>
                <a:off x="302005" y="5185795"/>
                <a:ext cx="394282" cy="4194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000879-F5A5-4D4D-8A40-A2FACB91998D}"/>
                </a:ext>
              </a:extLst>
            </p:cNvPr>
            <p:cNvSpPr txBox="1"/>
            <p:nvPr/>
          </p:nvSpPr>
          <p:spPr>
            <a:xfrm>
              <a:off x="1904508" y="2433519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46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F1869-9D0E-4F35-8450-0E56DFA837BA}"/>
                </a:ext>
              </a:extLst>
            </p:cNvPr>
            <p:cNvSpPr txBox="1"/>
            <p:nvPr/>
          </p:nvSpPr>
          <p:spPr>
            <a:xfrm>
              <a:off x="1904508" y="5026187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24 genes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8CFCB-7925-42DC-B7A4-2AA11AE2B7D1}"/>
                </a:ext>
              </a:extLst>
            </p:cNvPr>
            <p:cNvSpPr txBox="1"/>
            <p:nvPr/>
          </p:nvSpPr>
          <p:spPr>
            <a:xfrm>
              <a:off x="1904508" y="4023188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 genes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896CF4-31B1-4529-BCDD-EF7E1E4E8E9D}"/>
                </a:ext>
              </a:extLst>
            </p:cNvPr>
            <p:cNvSpPr txBox="1"/>
            <p:nvPr/>
          </p:nvSpPr>
          <p:spPr>
            <a:xfrm>
              <a:off x="1904508" y="1241462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 genes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CB7ED1-A9F0-42ED-B7F4-91C6B437C494}"/>
                </a:ext>
              </a:extLst>
            </p:cNvPr>
            <p:cNvSpPr txBox="1"/>
            <p:nvPr/>
          </p:nvSpPr>
          <p:spPr>
            <a:xfrm>
              <a:off x="1904508" y="1635853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 genes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572A94-717F-4D36-A8EE-2B1119CCBA9E}"/>
                </a:ext>
              </a:extLst>
            </p:cNvPr>
            <p:cNvSpPr txBox="1"/>
            <p:nvPr/>
          </p:nvSpPr>
          <p:spPr>
            <a:xfrm>
              <a:off x="1904508" y="4498810"/>
              <a:ext cx="1056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55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ED473-9587-440E-8B98-CA79F46F8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623" y="1477260"/>
            <a:ext cx="7013071" cy="48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CAD03-8B39-4FE3-A4CC-F530F1266BD2}"/>
              </a:ext>
            </a:extLst>
          </p:cNvPr>
          <p:cNvSpPr txBox="1"/>
          <p:nvPr/>
        </p:nvSpPr>
        <p:spPr>
          <a:xfrm>
            <a:off x="342547" y="2492334"/>
            <a:ext cx="34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QUITE STABLE ACROSS VARIETIES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5422C-EB20-4435-8466-DD1B7551642E}"/>
              </a:ext>
            </a:extLst>
          </p:cNvPr>
          <p:cNvSpPr txBox="1"/>
          <p:nvPr/>
        </p:nvSpPr>
        <p:spPr>
          <a:xfrm>
            <a:off x="342547" y="4968484"/>
            <a:ext cx="34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LOWER EXPRESSION IN SKYFALL</a:t>
            </a:r>
          </a:p>
        </p:txBody>
      </p:sp>
    </p:spTree>
    <p:extLst>
      <p:ext uri="{BB962C8B-B14F-4D97-AF65-F5344CB8AC3E}">
        <p14:creationId xmlns:p14="http://schemas.microsoft.com/office/powerpoint/2010/main" val="7137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D7A91-CF83-42FE-9D00-485A3E5E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937" y="1426791"/>
            <a:ext cx="7013070" cy="48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991A8-994B-4116-91C8-AB74A02AE056}"/>
              </a:ext>
            </a:extLst>
          </p:cNvPr>
          <p:cNvSpPr txBox="1"/>
          <p:nvPr/>
        </p:nvSpPr>
        <p:spPr>
          <a:xfrm>
            <a:off x="536197" y="3274626"/>
            <a:ext cx="2736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LOWLY EXPRESSED AND UPWARD TREND IN TIME</a:t>
            </a:r>
          </a:p>
        </p:txBody>
      </p:sp>
    </p:spTree>
    <p:extLst>
      <p:ext uri="{BB962C8B-B14F-4D97-AF65-F5344CB8AC3E}">
        <p14:creationId xmlns:p14="http://schemas.microsoft.com/office/powerpoint/2010/main" val="2299815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A4C33-3FA2-4995-B09E-7D1555476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811" y="1557239"/>
            <a:ext cx="7013071" cy="48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CF785-F871-4D0C-8F2E-4920F96D502C}"/>
              </a:ext>
            </a:extLst>
          </p:cNvPr>
          <p:cNvSpPr txBox="1"/>
          <p:nvPr/>
        </p:nvSpPr>
        <p:spPr>
          <a:xfrm>
            <a:off x="838200" y="3356400"/>
            <a:ext cx="273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UPWARD TREND IN TIME</a:t>
            </a:r>
          </a:p>
        </p:txBody>
      </p:sp>
    </p:spTree>
    <p:extLst>
      <p:ext uri="{BB962C8B-B14F-4D97-AF65-F5344CB8AC3E}">
        <p14:creationId xmlns:p14="http://schemas.microsoft.com/office/powerpoint/2010/main" val="229288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D1068-F335-44F0-8605-353B095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649" y="1410511"/>
            <a:ext cx="7013071" cy="4896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D4F94-DDD4-41F0-9BD2-7A82CF85CD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6105" y="3239725"/>
            <a:ext cx="35324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DOWNWARD TREND IN TIME</a:t>
            </a:r>
          </a:p>
        </p:txBody>
      </p:sp>
    </p:spTree>
    <p:extLst>
      <p:ext uri="{BB962C8B-B14F-4D97-AF65-F5344CB8AC3E}">
        <p14:creationId xmlns:p14="http://schemas.microsoft.com/office/powerpoint/2010/main" val="125808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7CBA5-9D41-471B-A17F-DD3D60D4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730" y="1455974"/>
            <a:ext cx="7013070" cy="48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AE836-7CAD-43D2-9E9B-D55B7359F7E8}"/>
              </a:ext>
            </a:extLst>
          </p:cNvPr>
          <p:cNvSpPr txBox="1"/>
          <p:nvPr/>
        </p:nvSpPr>
        <p:spPr>
          <a:xfrm>
            <a:off x="601904" y="2352243"/>
            <a:ext cx="360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GALLANT AND SKYFALL PEAK AT 21 DAA AND SOLSTICE DOWNWARD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D98C4-3BB2-49C3-B88E-2334CB44CFE0}"/>
              </a:ext>
            </a:extLst>
          </p:cNvPr>
          <p:cNvSpPr txBox="1"/>
          <p:nvPr/>
        </p:nvSpPr>
        <p:spPr>
          <a:xfrm>
            <a:off x="601904" y="4702558"/>
            <a:ext cx="360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GALLANT AND SKYFALL PEAK AT 21 DAA AND </a:t>
            </a:r>
            <a:r>
              <a:rPr lang="en-GB" sz="1600"/>
              <a:t>SOLSTICE LOWER EXPRESSION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7309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CA1-DC4A-4B8A-B73F-2BC8AFA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pattern of genes in cluster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D22B7-E48E-4229-9BF8-D319264B0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480" y="1494363"/>
            <a:ext cx="7013071" cy="48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7F1F77-BEF7-49D6-8527-E0CBA4CCE29B}"/>
              </a:ext>
            </a:extLst>
          </p:cNvPr>
          <p:cNvSpPr txBox="1"/>
          <p:nvPr/>
        </p:nvSpPr>
        <p:spPr>
          <a:xfrm>
            <a:off x="820018" y="3249865"/>
            <a:ext cx="2736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GALLANT AND SKYFALL PEAK AT 21 DAA</a:t>
            </a:r>
          </a:p>
        </p:txBody>
      </p:sp>
    </p:spTree>
    <p:extLst>
      <p:ext uri="{BB962C8B-B14F-4D97-AF65-F5344CB8AC3E}">
        <p14:creationId xmlns:p14="http://schemas.microsoft.com/office/powerpoint/2010/main" val="282431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B2A5B-82BE-4B6C-BCF0-5EA0136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34"/>
            <a:ext cx="10515600" cy="1325563"/>
          </a:xfrm>
        </p:spPr>
        <p:txBody>
          <a:bodyPr/>
          <a:lstStyle/>
          <a:p>
            <a:r>
              <a:rPr lang="en-GB" dirty="0"/>
              <a:t>PCA coloured based on group </a:t>
            </a:r>
            <a:r>
              <a:rPr lang="en-GB" sz="3600" dirty="0"/>
              <a:t>(combination of variety, N level and stage/time)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2E7FCE-CD3A-46B5-8DF8-0A1BEFA9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8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Main separation due to </a:t>
            </a:r>
            <a:r>
              <a:rPr lang="en-GB" sz="2000" b="1" dirty="0"/>
              <a:t>stage/time</a:t>
            </a:r>
            <a:r>
              <a:rPr lang="en-GB" sz="2000" dirty="0"/>
              <a:t>, secondary separation due to </a:t>
            </a:r>
            <a:r>
              <a:rPr lang="en-GB" sz="2000" b="1" dirty="0"/>
              <a:t>variety</a:t>
            </a:r>
            <a:r>
              <a:rPr lang="en-GB" sz="2000" dirty="0"/>
              <a:t> and then due to </a:t>
            </a:r>
            <a:r>
              <a:rPr lang="en-GB" sz="2000" b="1" dirty="0"/>
              <a:t>N level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07840-AC49-41C1-B63B-F8CC5B44A700}"/>
              </a:ext>
            </a:extLst>
          </p:cNvPr>
          <p:cNvPicPr/>
          <p:nvPr/>
        </p:nvPicPr>
        <p:blipFill rotWithShape="1">
          <a:blip r:embed="rId2"/>
          <a:srcRect t="10696" b="10161"/>
          <a:stretch/>
        </p:blipFill>
        <p:spPr>
          <a:xfrm>
            <a:off x="1034857" y="2216977"/>
            <a:ext cx="10318943" cy="43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Gliadins/LMW </a:t>
            </a:r>
            <a:r>
              <a:rPr lang="en-GB" dirty="0" err="1"/>
              <a:t>glutenins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6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proteins in wheat IWGSC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825625"/>
            <a:ext cx="10515600" cy="4351338"/>
          </a:xfrm>
        </p:spPr>
        <p:txBody>
          <a:bodyPr/>
          <a:lstStyle/>
          <a:p>
            <a:r>
              <a:rPr lang="en-GB" dirty="0"/>
              <a:t>Genes annotated with </a:t>
            </a:r>
            <a:r>
              <a:rPr lang="en-GB" dirty="0" err="1"/>
              <a:t>InterPro</a:t>
            </a:r>
            <a:r>
              <a:rPr lang="en-GB" dirty="0"/>
              <a:t> domain IPR001954</a:t>
            </a:r>
          </a:p>
          <a:p>
            <a:pPr lvl="1"/>
            <a:r>
              <a:rPr lang="en-GB" dirty="0"/>
              <a:t>57 genes in total, 56 of them expressed in the experiment (all except </a:t>
            </a:r>
            <a:r>
              <a:rPr lang="en-US" altLang="en-US" dirty="0"/>
              <a:t>TraesCS1B02G009877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All genes annotated with GO:0045735 “nutrient reservoir activity”</a:t>
            </a:r>
          </a:p>
          <a:p>
            <a:pPr lvl="1"/>
            <a:r>
              <a:rPr lang="en-GB" dirty="0"/>
              <a:t>All genes annotated with </a:t>
            </a:r>
            <a:r>
              <a:rPr lang="en-US" dirty="0"/>
              <a:t>IPR036312 “</a:t>
            </a:r>
            <a:r>
              <a:rPr lang="en-GB" dirty="0"/>
              <a:t>Bifunctional inhibitor/plant lipid transfer protein/seed storage helical domain superfamily</a:t>
            </a:r>
            <a:r>
              <a:rPr lang="en-US" dirty="0"/>
              <a:t>”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2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DBC7-16B7-4253-8BFB-0331E93A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2"/>
            <a:ext cx="10515600" cy="1325563"/>
          </a:xfrm>
        </p:spPr>
        <p:txBody>
          <a:bodyPr/>
          <a:lstStyle/>
          <a:p>
            <a:r>
              <a:rPr lang="en-GB" dirty="0"/>
              <a:t>Clustering of Gliadins/LMW </a:t>
            </a:r>
            <a:r>
              <a:rPr lang="en-GB" dirty="0" err="1"/>
              <a:t>glutenins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88807-FD0D-41B0-8F36-7CD6BF39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476" y="1075037"/>
            <a:ext cx="10161047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7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926141" cy="3488427"/>
          </a:xfrm>
        </p:spPr>
        <p:txBody>
          <a:bodyPr>
            <a:normAutofit/>
          </a:bodyPr>
          <a:lstStyle/>
          <a:p>
            <a:r>
              <a:rPr lang="en-GB" dirty="0"/>
              <a:t>Analysis of “Bifunctional inhibitor/plant lipid transfer protein/seed storage helical domain superfamily”</a:t>
            </a:r>
          </a:p>
        </p:txBody>
      </p:sp>
    </p:spTree>
    <p:extLst>
      <p:ext uri="{BB962C8B-B14F-4D97-AF65-F5344CB8AC3E}">
        <p14:creationId xmlns:p14="http://schemas.microsoft.com/office/powerpoint/2010/main" val="371676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proteins in wheat IWGSC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825625"/>
            <a:ext cx="10515600" cy="4351338"/>
          </a:xfrm>
        </p:spPr>
        <p:txBody>
          <a:bodyPr/>
          <a:lstStyle/>
          <a:p>
            <a:r>
              <a:rPr lang="en-GB" dirty="0"/>
              <a:t>Genes annotated with </a:t>
            </a:r>
            <a:r>
              <a:rPr lang="en-GB" dirty="0" err="1"/>
              <a:t>InterPro</a:t>
            </a:r>
            <a:r>
              <a:rPr lang="en-GB" dirty="0"/>
              <a:t> domain IPR036312</a:t>
            </a:r>
          </a:p>
          <a:p>
            <a:pPr lvl="1"/>
            <a:r>
              <a:rPr lang="en-GB" dirty="0"/>
              <a:t>Includes the 57 gliadins/LMW </a:t>
            </a:r>
            <a:r>
              <a:rPr lang="en-GB" dirty="0" err="1"/>
              <a:t>glutenins</a:t>
            </a:r>
            <a:endParaRPr lang="en-GB" dirty="0"/>
          </a:p>
          <a:p>
            <a:pPr lvl="1"/>
            <a:r>
              <a:rPr lang="en-GB" dirty="0"/>
              <a:t>No other genes annotated with GO: 0045735 present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45035-7D37-4962-B60E-D4B14559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85778"/>
              </p:ext>
            </p:extLst>
          </p:nvPr>
        </p:nvGraphicFramePr>
        <p:xfrm>
          <a:off x="3156456" y="3495834"/>
          <a:ext cx="33278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26">
                  <a:extLst>
                    <a:ext uri="{9D8B030D-6E8A-4147-A177-3AD203B41FA5}">
                      <a16:colId xmlns:a16="http://schemas.microsoft.com/office/drawing/2014/main" val="2319734132"/>
                    </a:ext>
                  </a:extLst>
                </a:gridCol>
                <a:gridCol w="1528726">
                  <a:extLst>
                    <a:ext uri="{9D8B030D-6E8A-4147-A177-3AD203B41FA5}">
                      <a16:colId xmlns:a16="http://schemas.microsoft.com/office/drawing/2014/main" val="278305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storage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70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DBC7-16B7-4253-8BFB-0331E93A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2"/>
            <a:ext cx="10515600" cy="1325563"/>
          </a:xfrm>
        </p:spPr>
        <p:txBody>
          <a:bodyPr/>
          <a:lstStyle/>
          <a:p>
            <a:r>
              <a:rPr lang="en-GB" dirty="0"/>
              <a:t>Clustering of IPR036312 superfamily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4A55B6-4464-423E-84D8-CAAF7535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BE61D-3A27-475D-B89C-CD93529B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1" y="1010219"/>
            <a:ext cx="10635049" cy="5522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7328CA-4D88-42DC-A372-B58258BE2E67}"/>
              </a:ext>
            </a:extLst>
          </p:cNvPr>
          <p:cNvSpPr/>
          <p:nvPr/>
        </p:nvSpPr>
        <p:spPr>
          <a:xfrm>
            <a:off x="2892287" y="1550504"/>
            <a:ext cx="3220278" cy="13517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Low at 14 </a:t>
            </a:r>
            <a:r>
              <a:rPr lang="en-GB" b="1" dirty="0" err="1">
                <a:solidFill>
                  <a:schemeClr val="tx1"/>
                </a:solidFill>
              </a:rPr>
              <a:t>daa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FE348-31FB-4B82-8A46-944DE02BC58B}"/>
              </a:ext>
            </a:extLst>
          </p:cNvPr>
          <p:cNvSpPr/>
          <p:nvPr/>
        </p:nvSpPr>
        <p:spPr>
          <a:xfrm>
            <a:off x="6125817" y="3233529"/>
            <a:ext cx="4946374" cy="153725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Low at 28 </a:t>
            </a:r>
            <a:r>
              <a:rPr lang="en-GB" b="1" dirty="0" err="1">
                <a:solidFill>
                  <a:schemeClr val="tx1"/>
                </a:solidFill>
              </a:rPr>
              <a:t>daa</a:t>
            </a:r>
            <a:r>
              <a:rPr lang="en-GB" b="1" dirty="0">
                <a:solidFill>
                  <a:schemeClr val="tx1"/>
                </a:solidFill>
              </a:rPr>
              <a:t> and 21 </a:t>
            </a:r>
            <a:r>
              <a:rPr lang="en-GB" b="1" dirty="0" err="1">
                <a:solidFill>
                  <a:schemeClr val="tx1"/>
                </a:solidFill>
              </a:rPr>
              <a:t>daa</a:t>
            </a:r>
            <a:r>
              <a:rPr lang="en-GB" b="1" dirty="0">
                <a:solidFill>
                  <a:schemeClr val="tx1"/>
                </a:solidFill>
              </a:rPr>
              <a:t> in Crusoe and Solstice</a:t>
            </a:r>
          </a:p>
        </p:txBody>
      </p:sp>
    </p:spTree>
    <p:extLst>
      <p:ext uri="{BB962C8B-B14F-4D97-AF65-F5344CB8AC3E}">
        <p14:creationId xmlns:p14="http://schemas.microsoft.com/office/powerpoint/2010/main" val="145339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2975-DA31-4BE6-8B41-6102CE3D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1005240"/>
          </a:xfrm>
        </p:spPr>
        <p:txBody>
          <a:bodyPr/>
          <a:lstStyle/>
          <a:p>
            <a:r>
              <a:rPr lang="en-GB" dirty="0"/>
              <a:t>PCA coloured based on each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5B53-88EA-4572-AA2F-E95D54B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A5B0DC-83C3-4837-B3D1-7D4938B739FE}"/>
              </a:ext>
            </a:extLst>
          </p:cNvPr>
          <p:cNvGrpSpPr/>
          <p:nvPr/>
        </p:nvGrpSpPr>
        <p:grpSpPr>
          <a:xfrm>
            <a:off x="229674" y="746115"/>
            <a:ext cx="5608177" cy="3415374"/>
            <a:chOff x="229674" y="878330"/>
            <a:chExt cx="5166674" cy="31229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BF277-5255-4AF3-825A-EE0FDF9ED69B}"/>
                </a:ext>
              </a:extLst>
            </p:cNvPr>
            <p:cNvPicPr/>
            <p:nvPr/>
          </p:nvPicPr>
          <p:blipFill rotWithShape="1">
            <a:blip r:embed="rId2"/>
            <a:srcRect r="4778"/>
            <a:stretch/>
          </p:blipFill>
          <p:spPr>
            <a:xfrm>
              <a:off x="229674" y="878330"/>
              <a:ext cx="4282691" cy="31229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81A8AC-06A0-41EF-ABA9-3373A243DC5B}"/>
                </a:ext>
              </a:extLst>
            </p:cNvPr>
            <p:cNvPicPr/>
            <p:nvPr/>
          </p:nvPicPr>
          <p:blipFill rotWithShape="1">
            <a:blip r:embed="rId2"/>
            <a:srcRect l="94993" t="41118" r="600" b="45377"/>
            <a:stretch/>
          </p:blipFill>
          <p:spPr>
            <a:xfrm>
              <a:off x="4512365" y="938354"/>
              <a:ext cx="883983" cy="103367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69F7F4-5058-40BD-9D5D-B3C73E844490}"/>
              </a:ext>
            </a:extLst>
          </p:cNvPr>
          <p:cNvGrpSpPr/>
          <p:nvPr/>
        </p:nvGrpSpPr>
        <p:grpSpPr>
          <a:xfrm>
            <a:off x="6143655" y="746115"/>
            <a:ext cx="5515949" cy="3387393"/>
            <a:chOff x="6243515" y="876494"/>
            <a:chExt cx="5235912" cy="312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8FC3C0-BB13-4553-A49E-4CDD8FF21468}"/>
                </a:ext>
              </a:extLst>
            </p:cNvPr>
            <p:cNvPicPr/>
            <p:nvPr/>
          </p:nvPicPr>
          <p:blipFill rotWithShape="1">
            <a:blip r:embed="rId3"/>
            <a:srcRect r="4705"/>
            <a:stretch/>
          </p:blipFill>
          <p:spPr>
            <a:xfrm>
              <a:off x="7194587" y="876494"/>
              <a:ext cx="4284840" cy="3124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B93A11-0E04-4363-8B5F-AF34A743A0DB}"/>
                </a:ext>
              </a:extLst>
            </p:cNvPr>
            <p:cNvPicPr/>
            <p:nvPr/>
          </p:nvPicPr>
          <p:blipFill rotWithShape="1">
            <a:blip r:embed="rId3"/>
            <a:srcRect l="94542" t="41759" b="44697"/>
            <a:stretch/>
          </p:blipFill>
          <p:spPr>
            <a:xfrm>
              <a:off x="6243515" y="985131"/>
              <a:ext cx="951072" cy="1220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AE9D41-A383-400C-A626-72B0A2B8A45B}"/>
              </a:ext>
            </a:extLst>
          </p:cNvPr>
          <p:cNvGrpSpPr/>
          <p:nvPr/>
        </p:nvGrpSpPr>
        <p:grpSpPr>
          <a:xfrm>
            <a:off x="3509869" y="3925956"/>
            <a:ext cx="5355835" cy="2932043"/>
            <a:chOff x="3509869" y="3919977"/>
            <a:chExt cx="5160365" cy="27868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D0D655-F86F-4AC8-9533-C3A24403F5B6}"/>
                </a:ext>
              </a:extLst>
            </p:cNvPr>
            <p:cNvPicPr/>
            <p:nvPr/>
          </p:nvPicPr>
          <p:blipFill rotWithShape="1">
            <a:blip r:embed="rId4"/>
            <a:srcRect t="3760" r="4096" b="4952"/>
            <a:stretch/>
          </p:blipFill>
          <p:spPr>
            <a:xfrm>
              <a:off x="3509869" y="3919977"/>
              <a:ext cx="4312227" cy="27868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FADC34-D7F4-4550-A965-EE43BA3A485A}"/>
                </a:ext>
              </a:extLst>
            </p:cNvPr>
            <p:cNvPicPr/>
            <p:nvPr/>
          </p:nvPicPr>
          <p:blipFill rotWithShape="1">
            <a:blip r:embed="rId4"/>
            <a:srcRect l="95653" t="43399" r="444" b="45906"/>
            <a:stretch/>
          </p:blipFill>
          <p:spPr>
            <a:xfrm>
              <a:off x="7822096" y="4001294"/>
              <a:ext cx="848138" cy="1013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87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Gallant and Skyfall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0254D-C11A-4778-A3D1-835EF3D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Gallant and Skyfall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A4F5-CE97-483B-9E78-96D8E9A0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9,859 genes DE </a:t>
            </a:r>
            <a:r>
              <a:rPr lang="en-GB" b="1" dirty="0"/>
              <a:t>on average</a:t>
            </a:r>
            <a:r>
              <a:rPr lang="en-GB" dirty="0"/>
              <a:t>, i.e. across all times and N levels, between Gallant and Skyfall.</a:t>
            </a:r>
          </a:p>
          <a:p>
            <a:pPr lvl="1"/>
            <a:r>
              <a:rPr lang="en-GB" dirty="0"/>
              <a:t>5,082 upregulated in Skyfall</a:t>
            </a:r>
          </a:p>
          <a:p>
            <a:pPr lvl="1"/>
            <a:r>
              <a:rPr lang="en-GB" dirty="0"/>
              <a:t>4,777 upregulated in Gallant</a:t>
            </a:r>
          </a:p>
        </p:txBody>
      </p:sp>
    </p:spTree>
    <p:extLst>
      <p:ext uri="{BB962C8B-B14F-4D97-AF65-F5344CB8AC3E}">
        <p14:creationId xmlns:p14="http://schemas.microsoft.com/office/powerpoint/2010/main" val="279363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-92075"/>
            <a:ext cx="10515600" cy="1325563"/>
          </a:xfrm>
        </p:spPr>
        <p:txBody>
          <a:bodyPr/>
          <a:lstStyle/>
          <a:p>
            <a:r>
              <a:rPr lang="en-GB" dirty="0"/>
              <a:t>Example of genes upregulated in Skyfall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3A460C-A090-46A3-87C2-E213F2C7CB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319" y="902509"/>
            <a:ext cx="9018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D0AB3-710B-48DE-AE48-98EBCAB55A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3888000"/>
            <a:ext cx="901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922-CF59-4D12-A047-D31F2DB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-92075"/>
            <a:ext cx="10515600" cy="1325563"/>
          </a:xfrm>
        </p:spPr>
        <p:txBody>
          <a:bodyPr/>
          <a:lstStyle/>
          <a:p>
            <a:r>
              <a:rPr lang="en-GB" dirty="0"/>
              <a:t>Example of genes upregulated in Gallant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D4CB01-858E-4A6E-A8C1-49FC8B5AE7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97" y="960210"/>
            <a:ext cx="9018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C9636-BFA3-4699-ACF5-36108D06BEE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97" y="3840210"/>
            <a:ext cx="901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4F15A-32DA-4F86-AED7-658733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Genes DE between Gallant and Skyfall in 100N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8C2F-3E30-4F8C-AA8D-762703BB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765</Words>
  <Application>Microsoft Office PowerPoint</Application>
  <PresentationFormat>Widescreen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Study of the Transcriptome of Wheat Varieties with Differing Protein Content</vt:lpstr>
      <vt:lpstr>PCA</vt:lpstr>
      <vt:lpstr>PCA coloured based on group (combination of variety, N level and stage/time)</vt:lpstr>
      <vt:lpstr>PCA coloured based on each factor</vt:lpstr>
      <vt:lpstr>Genes DE between Gallant and Skyfall</vt:lpstr>
      <vt:lpstr>Genes DE between Gallant and Skyfall</vt:lpstr>
      <vt:lpstr>Example of genes upregulated in Skyfall</vt:lpstr>
      <vt:lpstr>Example of genes upregulated in Gallant</vt:lpstr>
      <vt:lpstr>Genes DE between Gallant and Skyfall in 100N</vt:lpstr>
      <vt:lpstr>Genes DE between Gallant and Skyfall in 100N</vt:lpstr>
      <vt:lpstr>Example of gene DE between Skyfall and Gallant in 100N only</vt:lpstr>
      <vt:lpstr>Genes DE Crusoe and all other varieties</vt:lpstr>
      <vt:lpstr>Genes DE between Crusoe and all other varieties</vt:lpstr>
      <vt:lpstr>Example of genes upregulated in Crusoe</vt:lpstr>
      <vt:lpstr>Example of genes downregulated in Crusoe</vt:lpstr>
      <vt:lpstr>Genes DE Crusoe and all other varieties in 100N</vt:lpstr>
      <vt:lpstr>Genes DE between Crusoe and all other varieties in 100N</vt:lpstr>
      <vt:lpstr>Genes DE between N levels</vt:lpstr>
      <vt:lpstr>Genes DE between N levels</vt:lpstr>
      <vt:lpstr>Example of genes DE in all contrasts</vt:lpstr>
      <vt:lpstr>Analysis of storage proteins</vt:lpstr>
      <vt:lpstr>Storage proteins in wheat IWGSC reference</vt:lpstr>
      <vt:lpstr>Clustering of storage proteins</vt:lpstr>
      <vt:lpstr>Expression pattern of genes in cluster 1</vt:lpstr>
      <vt:lpstr>Expression pattern of genes in cluster 2</vt:lpstr>
      <vt:lpstr>Expression pattern of genes in cluster 3</vt:lpstr>
      <vt:lpstr>Expression pattern of genes in cluster 4</vt:lpstr>
      <vt:lpstr>Expression pattern of genes in cluster 5</vt:lpstr>
      <vt:lpstr>Expression pattern of genes in cluster 6</vt:lpstr>
      <vt:lpstr>Analysis of Gliadins/LMW glutenins</vt:lpstr>
      <vt:lpstr>Storage proteins in wheat IWGSC reference</vt:lpstr>
      <vt:lpstr>Clustering of Gliadins/LMW glutenins</vt:lpstr>
      <vt:lpstr>Analysis of “Bifunctional inhibitor/plant lipid transfer protein/seed storage helical domain superfamily”</vt:lpstr>
      <vt:lpstr>Storage proteins in wheat IWGSC reference</vt:lpstr>
      <vt:lpstr>Clustering of IPR036312 superfamily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Transcriptome of Wheat Varieties with Differing Protein Content</dc:title>
  <dc:creator>Asier Gonzalez</dc:creator>
  <cp:lastModifiedBy>Asier Gonzalez</cp:lastModifiedBy>
  <cp:revision>96</cp:revision>
  <dcterms:created xsi:type="dcterms:W3CDTF">2018-10-23T15:04:50Z</dcterms:created>
  <dcterms:modified xsi:type="dcterms:W3CDTF">2018-10-30T16:35:07Z</dcterms:modified>
</cp:coreProperties>
</file>