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42" r:id="rId2"/>
    <p:sldId id="362" r:id="rId3"/>
    <p:sldId id="347" r:id="rId4"/>
    <p:sldId id="346" r:id="rId5"/>
    <p:sldId id="348" r:id="rId6"/>
    <p:sldId id="349" r:id="rId7"/>
    <p:sldId id="350" r:id="rId8"/>
    <p:sldId id="357" r:id="rId9"/>
    <p:sldId id="352" r:id="rId10"/>
    <p:sldId id="361" r:id="rId11"/>
    <p:sldId id="353" r:id="rId12"/>
    <p:sldId id="363" r:id="rId13"/>
    <p:sldId id="354" r:id="rId14"/>
    <p:sldId id="355" r:id="rId15"/>
    <p:sldId id="358" r:id="rId16"/>
    <p:sldId id="3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037"/>
    <a:srgbClr val="052A48"/>
    <a:srgbClr val="313131"/>
    <a:srgbClr val="084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78" autoAdjust="0"/>
  </p:normalViewPr>
  <p:slideViewPr>
    <p:cSldViewPr snapToGrid="0">
      <p:cViewPr varScale="1">
        <p:scale>
          <a:sx n="122" d="100"/>
          <a:sy n="122" d="100"/>
        </p:scale>
        <p:origin x="-640" y="-104"/>
      </p:cViewPr>
      <p:guideLst>
        <p:guide orient="horz" pos="858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A40B9-902A-4E0E-AF39-1C357549AE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56F16-9966-4EDC-933D-6170A05B6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5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156F16-9966-4EDC-933D-6170A05B60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0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0050" y="1522497"/>
            <a:ext cx="10381600" cy="21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10050" y="3819933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910050" y="4857685"/>
            <a:ext cx="10381600" cy="9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90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2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99" y="1301334"/>
            <a:ext cx="11360797" cy="4842290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4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2200"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379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co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059957-9534-4FB9-8820-2343C3BF0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517" y="6444489"/>
            <a:ext cx="2072640" cy="32392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850B379-F419-41FB-9123-96081B074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99" y="1301334"/>
            <a:ext cx="11360797" cy="4842290"/>
          </a:xfrm>
          <a:solidFill>
            <a:schemeClr val="tx1"/>
          </a:solidFill>
        </p:spPr>
        <p:txBody>
          <a:bodyPr/>
          <a:lstStyle>
            <a:lvl1pPr marL="8890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Consolas" panose="020B0609020204030204" pitchFamily="49" charset="0"/>
              </a:defRPr>
            </a:lvl1pPr>
            <a:lvl2pPr marL="571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2pPr>
            <a:lvl3pPr marL="10414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3pPr>
            <a:lvl4pPr marL="15113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4pPr>
            <a:lvl5pPr marL="1968500" indent="0"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chemeClr val="bg1"/>
                </a:solidFill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$ Edit Master text styles</a:t>
            </a:r>
          </a:p>
          <a:p>
            <a:pPr lvl="0"/>
            <a:endParaRPr lang="en-US" dirty="0"/>
          </a:p>
        </p:txBody>
      </p:sp>
      <p:sp>
        <p:nvSpPr>
          <p:cNvPr id="20" name="Google Shape;20;p4"/>
          <p:cNvSpPr/>
          <p:nvPr/>
        </p:nvSpPr>
        <p:spPr>
          <a:xfrm>
            <a:off x="33" y="0"/>
            <a:ext cx="12192000" cy="185200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599" y="361467"/>
            <a:ext cx="11360799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301378" y="6448248"/>
            <a:ext cx="716532" cy="2670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20;p4">
            <a:extLst>
              <a:ext uri="{FF2B5EF4-FFF2-40B4-BE49-F238E27FC236}">
                <a16:creationId xmlns="" xmlns:a16="http://schemas.microsoft.com/office/drawing/2014/main" id="{537643E4-B983-42CC-9421-9C4C107A5DA4}"/>
              </a:ext>
            </a:extLst>
          </p:cNvPr>
          <p:cNvSpPr/>
          <p:nvPr userDrawn="1"/>
        </p:nvSpPr>
        <p:spPr>
          <a:xfrm>
            <a:off x="-3" y="6308067"/>
            <a:ext cx="12192000" cy="60959"/>
          </a:xfrm>
          <a:prstGeom prst="rect">
            <a:avLst/>
          </a:prstGeom>
          <a:solidFill>
            <a:srgbClr val="00436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2202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672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310500"/>
            <a:ext cx="11360800" cy="4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4311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celltypes.brain-map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observatory.brain-map.org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C303482-C4AE-E049-A13A-50CE832D1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" t="36339" r="15998" b="12910"/>
          <a:stretch/>
        </p:blipFill>
        <p:spPr>
          <a:xfrm>
            <a:off x="1125415" y="2857056"/>
            <a:ext cx="6744262" cy="24791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53003" y="5274483"/>
            <a:ext cx="3357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celltypes.brain-</a:t>
            </a:r>
            <a:r>
              <a:rPr lang="en-US" sz="1400" dirty="0" smtClean="0">
                <a:hlinkClick r:id="rId3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82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Parallel I/O using MPI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3767562" y="2807415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474304" y="2736471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21" name="Cube 20"/>
          <p:cNvSpPr/>
          <p:nvPr/>
        </p:nvSpPr>
        <p:spPr>
          <a:xfrm>
            <a:off x="3814099" y="5133421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820720" y="1947059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1161722" y="3519384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Cube 29"/>
          <p:cNvSpPr/>
          <p:nvPr/>
        </p:nvSpPr>
        <p:spPr>
          <a:xfrm>
            <a:off x="6559614" y="351990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Left Arrow 33"/>
          <p:cNvSpPr/>
          <p:nvPr/>
        </p:nvSpPr>
        <p:spPr>
          <a:xfrm rot="5400000" flipV="1">
            <a:off x="4269649" y="4783832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Left Arrow 34"/>
          <p:cNvSpPr/>
          <p:nvPr/>
        </p:nvSpPr>
        <p:spPr>
          <a:xfrm rot="16200000" flipV="1">
            <a:off x="4270167" y="2451408"/>
            <a:ext cx="416341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Left Arrow 35"/>
          <p:cNvSpPr/>
          <p:nvPr/>
        </p:nvSpPr>
        <p:spPr>
          <a:xfrm rot="10800000" flipV="1">
            <a:off x="2466969" y="3606941"/>
            <a:ext cx="11865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Left Arrow 36"/>
          <p:cNvSpPr/>
          <p:nvPr/>
        </p:nvSpPr>
        <p:spPr>
          <a:xfrm rot="10800000" flipH="1" flipV="1">
            <a:off x="5259407" y="3607490"/>
            <a:ext cx="1288946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Left Arrow 37"/>
          <p:cNvSpPr/>
          <p:nvPr/>
        </p:nvSpPr>
        <p:spPr>
          <a:xfrm rot="8743586" flipV="1">
            <a:off x="2696659" y="4338309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Cube 16"/>
          <p:cNvSpPr/>
          <p:nvPr/>
        </p:nvSpPr>
        <p:spPr>
          <a:xfrm>
            <a:off x="1928718" y="4729655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Left Arrow 38"/>
          <p:cNvSpPr/>
          <p:nvPr/>
        </p:nvSpPr>
        <p:spPr>
          <a:xfrm rot="12856414" flipH="1" flipV="1">
            <a:off x="5163566" y="433425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Cube 30"/>
          <p:cNvSpPr/>
          <p:nvPr/>
        </p:nvSpPr>
        <p:spPr>
          <a:xfrm>
            <a:off x="5666114" y="4729913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Left Arrow 39"/>
          <p:cNvSpPr/>
          <p:nvPr/>
        </p:nvSpPr>
        <p:spPr>
          <a:xfrm rot="8743586" flipH="1">
            <a:off x="5164119" y="2908337"/>
            <a:ext cx="110190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2" name="Cube 31"/>
          <p:cNvSpPr/>
          <p:nvPr/>
        </p:nvSpPr>
        <p:spPr>
          <a:xfrm>
            <a:off x="5666652" y="2395368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Left Arrow 40"/>
          <p:cNvSpPr/>
          <p:nvPr/>
        </p:nvSpPr>
        <p:spPr>
          <a:xfrm rot="12856414">
            <a:off x="2527004" y="2826537"/>
            <a:ext cx="936787" cy="268194"/>
          </a:xfrm>
          <a:prstGeom prst="leftArrow">
            <a:avLst>
              <a:gd name="adj1" fmla="val 46274"/>
              <a:gd name="adj2" fmla="val 50000"/>
            </a:avLst>
          </a:prstGeom>
          <a:solidFill>
            <a:srgbClr val="052A48"/>
          </a:solidFill>
          <a:ln w="9525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Cube 28"/>
          <p:cNvSpPr/>
          <p:nvPr/>
        </p:nvSpPr>
        <p:spPr>
          <a:xfrm>
            <a:off x="1943060" y="2395110"/>
            <a:ext cx="1305723" cy="417754"/>
          </a:xfrm>
          <a:prstGeom prst="cube">
            <a:avLst>
              <a:gd name="adj" fmla="val 11969"/>
            </a:avLst>
          </a:prstGeom>
          <a:solidFill>
            <a:srgbClr val="052A48"/>
          </a:solidFill>
          <a:ln w="9525" cap="flat" cmpd="sng" algn="ctr">
            <a:solidFill>
              <a:srgbClr val="FFFFFF"/>
            </a:solidFill>
            <a:prstDash val="solid"/>
          </a:ln>
          <a:effectLst/>
        </p:spPr>
        <p:txBody>
          <a:bodyPr tIns="0" bIns="4572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PyNWB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8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Object IDs in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 rot="20060272">
            <a:off x="738986" y="3249722"/>
            <a:ext cx="73878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chemeClr val="accent1"/>
                    </a:gs>
                    <a:gs pos="49000">
                      <a:schemeClr val="accent1"/>
                    </a:gs>
                    <a:gs pos="50000">
                      <a:srgbClr val="052A48"/>
                    </a:gs>
                    <a:gs pos="95000">
                      <a:srgbClr val="052A48"/>
                    </a:gs>
                    <a:gs pos="100000">
                      <a:srgbClr val="052A48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ourier"/>
                <a:cs typeface="Courier"/>
              </a:rPr>
              <a:t>123e4567-e89b-12d3-a456-426655440000</a:t>
            </a:r>
            <a:endParaRPr lang="en-US" sz="2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chemeClr val="accent1"/>
                  </a:gs>
                  <a:gs pos="49000">
                    <a:schemeClr val="accent1"/>
                  </a:gs>
                  <a:gs pos="50000">
                    <a:srgbClr val="052A48"/>
                  </a:gs>
                  <a:gs pos="95000">
                    <a:srgbClr val="052A48"/>
                  </a:gs>
                  <a:gs pos="100000">
                    <a:srgbClr val="052A48"/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1632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6048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 w="3175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Annotating Time Intervals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6" name="Left Arrow 5"/>
          <p:cNvSpPr/>
          <p:nvPr/>
        </p:nvSpPr>
        <p:spPr>
          <a:xfrm rot="16200000" flipV="1">
            <a:off x="984462" y="4868639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9525" cmpd="sng">
            <a:solidFill>
              <a:schemeClr val="accent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Left Arrow 6"/>
          <p:cNvSpPr/>
          <p:nvPr/>
        </p:nvSpPr>
        <p:spPr>
          <a:xfrm rot="16200000" flipV="1">
            <a:off x="2673658" y="4864879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9525" cmpd="sng">
            <a:solidFill>
              <a:schemeClr val="accent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Left Arrow 8"/>
          <p:cNvSpPr/>
          <p:nvPr/>
        </p:nvSpPr>
        <p:spPr>
          <a:xfrm rot="16200000" flipV="1">
            <a:off x="4610193" y="4875290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9525" cmpd="sng"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Left Arrow 9"/>
          <p:cNvSpPr/>
          <p:nvPr/>
        </p:nvSpPr>
        <p:spPr>
          <a:xfrm rot="16200000" flipV="1">
            <a:off x="6049573" y="4871530"/>
            <a:ext cx="846712" cy="62572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accent6"/>
          </a:solidFill>
          <a:ln w="9525" cmpd="sng"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Left Arrow 4"/>
          <p:cNvSpPr/>
          <p:nvPr/>
        </p:nvSpPr>
        <p:spPr>
          <a:xfrm rot="10800000" flipV="1">
            <a:off x="1116104" y="4689645"/>
            <a:ext cx="6724467" cy="421971"/>
          </a:xfrm>
          <a:prstGeom prst="leftArrow">
            <a:avLst>
              <a:gd name="adj1" fmla="val 46274"/>
              <a:gd name="adj2" fmla="val 162557"/>
            </a:avLst>
          </a:prstGeom>
          <a:solidFill>
            <a:srgbClr val="052A48"/>
          </a:solidFill>
          <a:ln w="952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Left Brace 2"/>
          <p:cNvSpPr/>
          <p:nvPr/>
        </p:nvSpPr>
        <p:spPr>
          <a:xfrm rot="5400000">
            <a:off x="3957460" y="3312341"/>
            <a:ext cx="395573" cy="766897"/>
          </a:xfrm>
          <a:prstGeom prst="leftBrac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5400000">
            <a:off x="5564238" y="3433942"/>
            <a:ext cx="385170" cy="1474392"/>
          </a:xfrm>
          <a:prstGeom prst="leftBrace">
            <a:avLst/>
          </a:prstGeom>
          <a:ln w="38100" cmpd="sng">
            <a:solidFill>
              <a:srgbClr val="70AD4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81370" y="4951677"/>
            <a:ext cx="1679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52B48"/>
                </a:solidFill>
                <a:latin typeface="Calibri"/>
                <a:cs typeface="Calibri"/>
              </a:rPr>
              <a:t>time in seconds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91313" y="3355100"/>
            <a:ext cx="1357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poch 1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80061" y="3351340"/>
            <a:ext cx="1367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libri"/>
                <a:cs typeface="Calibri"/>
              </a:rPr>
              <a:t>e</a:t>
            </a:r>
            <a:r>
              <a:rPr lang="en-US" sz="2800" b="1" dirty="0" smtClean="0">
                <a:solidFill>
                  <a:schemeClr val="accent6"/>
                </a:solidFill>
                <a:latin typeface="Calibri"/>
                <a:cs typeface="Calibri"/>
              </a:rPr>
              <a:t>poch n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6200000" flipV="1">
            <a:off x="3344328" y="4363801"/>
            <a:ext cx="846712" cy="36576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 w="317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Left Arrow 16"/>
          <p:cNvSpPr/>
          <p:nvPr/>
        </p:nvSpPr>
        <p:spPr>
          <a:xfrm rot="16200000" flipV="1">
            <a:off x="4114906" y="4360042"/>
            <a:ext cx="846712" cy="36576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 w="317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Left Brace 17"/>
          <p:cNvSpPr/>
          <p:nvPr/>
        </p:nvSpPr>
        <p:spPr>
          <a:xfrm rot="5400000">
            <a:off x="2059612" y="3306941"/>
            <a:ext cx="385170" cy="1717550"/>
          </a:xfrm>
          <a:prstGeom prst="leftBrace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75766" y="2893274"/>
            <a:ext cx="11817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/>
                <a:cs typeface="Calibri"/>
              </a:rPr>
              <a:t>invalid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Left Arrow 19"/>
          <p:cNvSpPr/>
          <p:nvPr/>
        </p:nvSpPr>
        <p:spPr>
          <a:xfrm rot="16200000">
            <a:off x="4102096" y="4449785"/>
            <a:ext cx="104107" cy="810335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FF0000"/>
          </a:solidFill>
          <a:ln w="9525" cmpd="sng"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906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Extending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1780" b="9233"/>
          <a:stretch/>
        </p:blipFill>
        <p:spPr>
          <a:xfrm>
            <a:off x="2339904" y="1940847"/>
            <a:ext cx="4329453" cy="3539553"/>
          </a:xfrm>
          <a:prstGeom prst="rect">
            <a:avLst/>
          </a:prstGeom>
          <a:effectLst>
            <a:glow rad="50800">
              <a:srgbClr val="052A48"/>
            </a:glow>
          </a:effectLst>
        </p:spPr>
      </p:pic>
    </p:spTree>
    <p:extLst>
      <p:ext uri="{BB962C8B-B14F-4D97-AF65-F5344CB8AC3E}">
        <p14:creationId xmlns:p14="http://schemas.microsoft.com/office/powerpoint/2010/main" val="330564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Adding/Removing Containers from an NWB File 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3" name="Folded Corner 2"/>
          <p:cNvSpPr/>
          <p:nvPr/>
        </p:nvSpPr>
        <p:spPr>
          <a:xfrm rot="10800000" flipH="1">
            <a:off x="3839842" y="3460251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sp>
        <p:nvSpPr>
          <p:cNvPr id="4" name="Oval 3"/>
          <p:cNvSpPr/>
          <p:nvPr/>
        </p:nvSpPr>
        <p:spPr>
          <a:xfrm>
            <a:off x="4939826" y="5048168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5013201" y="4804441"/>
            <a:ext cx="415273" cy="92333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8" name="Oval 7"/>
          <p:cNvSpPr/>
          <p:nvPr/>
        </p:nvSpPr>
        <p:spPr>
          <a:xfrm>
            <a:off x="4942253" y="4360489"/>
            <a:ext cx="579977" cy="601510"/>
          </a:xfrm>
          <a:prstGeom prst="ellipse">
            <a:avLst/>
          </a:prstGeom>
          <a:solidFill>
            <a:srgbClr val="052A48"/>
          </a:solidFill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4975628" y="4256776"/>
            <a:ext cx="514183" cy="769441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0994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NWB File Basics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539854" y="2150156"/>
            <a:ext cx="2489899" cy="339024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/>
              <a:t>																														   </a:t>
            </a:r>
            <a:endParaRPr lang="en-US" sz="2400" u="sng" dirty="0"/>
          </a:p>
        </p:txBody>
      </p:sp>
      <p:sp>
        <p:nvSpPr>
          <p:cNvPr id="15" name="Oval 14"/>
          <p:cNvSpPr/>
          <p:nvPr/>
        </p:nvSpPr>
        <p:spPr>
          <a:xfrm>
            <a:off x="2409917" y="1840138"/>
            <a:ext cx="2478024" cy="2481818"/>
          </a:xfrm>
          <a:prstGeom prst="ellipse">
            <a:avLst/>
          </a:prstGeom>
          <a:solidFill>
            <a:schemeClr val="bg1"/>
          </a:solidFill>
          <a:ln w="76200" cmpd="sng">
            <a:solidFill>
              <a:srgbClr val="052A4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/>
          </a:p>
        </p:txBody>
      </p:sp>
      <p:pic>
        <p:nvPicPr>
          <p:cNvPr id="3" name="Picture 2" descr="logo_brain_transp_512x5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554" y="2065594"/>
            <a:ext cx="2154717" cy="21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Exploratory Data Analysis with NWB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3223450" y="2690195"/>
            <a:ext cx="2526317" cy="289608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		   </a:t>
            </a:r>
            <a:endParaRPr lang="en-US" u="sng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2769911" y="2630197"/>
            <a:ext cx="1645920" cy="1645920"/>
            <a:chOff x="2259923" y="2660201"/>
            <a:chExt cx="1959561" cy="1962561"/>
          </a:xfrm>
        </p:grpSpPr>
        <p:sp>
          <p:nvSpPr>
            <p:cNvPr id="15" name="Oval 14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3" name="Picture 2" descr="logo_brain_transp_512x5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3205699" y="4846822"/>
            <a:ext cx="2524148" cy="67710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800" b="1" dirty="0" smtClean="0">
                <a:solidFill>
                  <a:schemeClr val="bg1"/>
                </a:solidFill>
                <a:latin typeface="Courier"/>
                <a:cs typeface="Courier"/>
              </a:rPr>
              <a:t>/scratch</a:t>
            </a:r>
            <a:endParaRPr lang="en-US" sz="3800" b="1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20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Query Intracellular Electrophysiology Metadata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9" name="Picture 8" descr="Screen Shot 2021-07-16 at 7.49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64" y="3404272"/>
            <a:ext cx="6360583" cy="22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Intracellular Electrophysiology Data using </a:t>
            </a:r>
            <a:r>
              <a:rPr lang="en-US" sz="5400" b="1" dirty="0" err="1" smtClean="0">
                <a:solidFill>
                  <a:srgbClr val="052B48"/>
                </a:solidFill>
                <a:latin typeface="Calibri"/>
                <a:cs typeface="Calibri"/>
              </a:rPr>
              <a:t>SweepTable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 rot="21047453">
            <a:off x="1822824" y="3862206"/>
            <a:ext cx="5382088" cy="1160083"/>
          </a:xfrm>
          <a:prstGeom prst="roundRect">
            <a:avLst/>
          </a:prstGeom>
          <a:solidFill>
            <a:srgbClr val="FFFFFF"/>
          </a:solidFill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DEPRECATED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Allen Brain Observatory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23039" y="5214477"/>
            <a:ext cx="4172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(figure source</a:t>
            </a:r>
            <a:r>
              <a:rPr lang="en-US" sz="1400" dirty="0"/>
              <a:t>: </a:t>
            </a:r>
            <a:r>
              <a:rPr lang="en-US" sz="1400" dirty="0">
                <a:hlinkClick r:id="rId2"/>
              </a:rPr>
              <a:t>https://observatory.brain-</a:t>
            </a:r>
            <a:r>
              <a:rPr lang="en-US" sz="1400" dirty="0" smtClean="0">
                <a:hlinkClick r:id="rId2"/>
              </a:rPr>
              <a:t>map.org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3" name="Picture 2" descr="Screen Shot 2021-04-14 at 1.38.3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5"/>
          <a:stretch/>
        </p:blipFill>
        <p:spPr>
          <a:xfrm>
            <a:off x="1908803" y="1960146"/>
            <a:ext cx="5310901" cy="33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1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Extracellular Electrophysiology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6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7420" t="12845" r="30491" b="73704"/>
          <a:stretch/>
        </p:blipFill>
        <p:spPr>
          <a:xfrm>
            <a:off x="5390450" y="2810234"/>
            <a:ext cx="2249907" cy="2712240"/>
          </a:xfrm>
          <a:prstGeom prst="rect">
            <a:avLst/>
          </a:prstGeom>
          <a:ln/>
        </p:spPr>
      </p:pic>
      <p:pic>
        <p:nvPicPr>
          <p:cNvPr id="7" name="image3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449" t="13495" r="53788" b="73054"/>
          <a:stretch/>
        </p:blipFill>
        <p:spPr>
          <a:xfrm>
            <a:off x="1315131" y="2926000"/>
            <a:ext cx="3119721" cy="27122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83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Calcium Imaging Data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pic>
        <p:nvPicPr>
          <p:cNvPr id="8" name="image3.jpg"/>
          <p:cNvPicPr>
            <a:picLocks noChangeAspect="1"/>
          </p:cNvPicPr>
          <p:nvPr/>
        </p:nvPicPr>
        <p:blipFill rotWithShape="1">
          <a:blip r:embed="rId2"/>
          <a:srcRect l="10505" t="12717" r="80335" b="73704"/>
          <a:stretch/>
        </p:blipFill>
        <p:spPr>
          <a:xfrm>
            <a:off x="3308214" y="1805175"/>
            <a:ext cx="2386421" cy="38323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168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Iterative Data Write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281232" y="1972469"/>
            <a:ext cx="4308498" cy="3539724"/>
            <a:chOff x="1699381" y="2715381"/>
            <a:chExt cx="1681242" cy="1606124"/>
          </a:xfrm>
        </p:grpSpPr>
        <p:sp>
          <p:nvSpPr>
            <p:cNvPr id="10" name="Curved Right Arrow 9"/>
            <p:cNvSpPr/>
            <p:nvPr/>
          </p:nvSpPr>
          <p:spPr>
            <a:xfrm flipV="1">
              <a:off x="1699381" y="2715381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Curved Right Arrow 10"/>
            <p:cNvSpPr/>
            <p:nvPr/>
          </p:nvSpPr>
          <p:spPr>
            <a:xfrm flipH="1">
              <a:off x="2540002" y="2816768"/>
              <a:ext cx="840621" cy="1504737"/>
            </a:xfrm>
            <a:prstGeom prst="curvedRightArrow">
              <a:avLst/>
            </a:prstGeom>
            <a:gradFill rotWithShape="1">
              <a:gsLst>
                <a:gs pos="0">
                  <a:srgbClr val="052A48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76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HDF5 Dataset I/O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20" name="Cube 19"/>
          <p:cNvSpPr/>
          <p:nvPr/>
        </p:nvSpPr>
        <p:spPr>
          <a:xfrm>
            <a:off x="2828954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ube 20"/>
          <p:cNvSpPr/>
          <p:nvPr/>
        </p:nvSpPr>
        <p:spPr>
          <a:xfrm>
            <a:off x="4414903" y="3371304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Cube 21"/>
          <p:cNvSpPr/>
          <p:nvPr/>
        </p:nvSpPr>
        <p:spPr>
          <a:xfrm>
            <a:off x="2828954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Cube 22"/>
          <p:cNvSpPr/>
          <p:nvPr/>
        </p:nvSpPr>
        <p:spPr>
          <a:xfrm>
            <a:off x="4414903" y="2080151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2398343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Cube 24"/>
          <p:cNvSpPr/>
          <p:nvPr/>
        </p:nvSpPr>
        <p:spPr>
          <a:xfrm>
            <a:off x="3984291" y="3845513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2398343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984291" y="2554360"/>
            <a:ext cx="1901188" cy="1633887"/>
          </a:xfrm>
          <a:prstGeom prst="cube">
            <a:avLst/>
          </a:prstGeom>
          <a:solidFill>
            <a:srgbClr val="052A48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90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853570" y="853671"/>
            <a:ext cx="7234527" cy="4851352"/>
          </a:xfrm>
          <a:prstGeom prst="roundRect">
            <a:avLst>
              <a:gd name="adj" fmla="val 4437"/>
            </a:avLst>
          </a:prstGeom>
          <a:solidFill>
            <a:srgbClr val="EDEDED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3980" y="855015"/>
            <a:ext cx="7213708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052B48"/>
                </a:solidFill>
                <a:latin typeface="Calibri"/>
                <a:cs typeface="Calibri"/>
              </a:rPr>
              <a:t>Modular Data Storage using External Files</a:t>
            </a:r>
            <a:endParaRPr lang="en-US" sz="5400" b="1" dirty="0">
              <a:solidFill>
                <a:srgbClr val="052B48"/>
              </a:solidFill>
              <a:latin typeface="Calibri"/>
              <a:cs typeface="Calibri"/>
            </a:endParaRPr>
          </a:p>
        </p:txBody>
      </p:sp>
      <p:sp>
        <p:nvSpPr>
          <p:cNvPr id="15" name="Left Arrow 14"/>
          <p:cNvSpPr/>
          <p:nvPr/>
        </p:nvSpPr>
        <p:spPr>
          <a:xfrm rot="5400000" flipV="1">
            <a:off x="4274700" y="3528909"/>
            <a:ext cx="550232" cy="27999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Left Arrow 15"/>
          <p:cNvSpPr/>
          <p:nvPr/>
        </p:nvSpPr>
        <p:spPr>
          <a:xfrm rot="2734356">
            <a:off x="3061789" y="4549986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olded Corner 11"/>
          <p:cNvSpPr/>
          <p:nvPr/>
        </p:nvSpPr>
        <p:spPr>
          <a:xfrm rot="10800000" flipH="1">
            <a:off x="2182317" y="3072614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4267044" y="2617358"/>
            <a:ext cx="572757" cy="762891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  <p:sp>
        <p:nvSpPr>
          <p:cNvPr id="20" name="Left Arrow 19"/>
          <p:cNvSpPr/>
          <p:nvPr/>
        </p:nvSpPr>
        <p:spPr>
          <a:xfrm rot="18865644" flipH="1">
            <a:off x="5072927" y="4550292"/>
            <a:ext cx="1096849" cy="425306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52A48"/>
          </a:solidFill>
          <a:ln w="38100" cmpd="sng">
            <a:solidFill>
              <a:srgbClr val="FFFFFF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olded Corner 7"/>
          <p:cNvSpPr/>
          <p:nvPr/>
        </p:nvSpPr>
        <p:spPr>
          <a:xfrm rot="10800000" flipH="1">
            <a:off x="3899840" y="3720272"/>
            <a:ext cx="1419941" cy="1900138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																			   </a:t>
            </a:r>
            <a:endParaRPr lang="en-US" u="sng" dirty="0"/>
          </a:p>
        </p:txBody>
      </p: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3606582" y="3649328"/>
            <a:ext cx="947929" cy="947929"/>
            <a:chOff x="2259923" y="2660201"/>
            <a:chExt cx="1959561" cy="1962561"/>
          </a:xfrm>
        </p:grpSpPr>
        <p:sp>
          <p:nvSpPr>
            <p:cNvPr id="18" name="Oval 17"/>
            <p:cNvSpPr/>
            <p:nvPr/>
          </p:nvSpPr>
          <p:spPr>
            <a:xfrm>
              <a:off x="2259923" y="2660201"/>
              <a:ext cx="1959561" cy="1962561"/>
            </a:xfrm>
            <a:prstGeom prst="ellipse">
              <a:avLst/>
            </a:prstGeom>
            <a:solidFill>
              <a:schemeClr val="bg1"/>
            </a:solidFill>
            <a:ln w="76200" cmpd="sng">
              <a:solidFill>
                <a:srgbClr val="052A4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4400" dirty="0"/>
            </a:p>
          </p:txBody>
        </p:sp>
        <p:pic>
          <p:nvPicPr>
            <p:cNvPr id="19" name="Picture 18" descr="logo_brain_transp_512x5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887" y="2838486"/>
              <a:ext cx="1703898" cy="1703898"/>
            </a:xfrm>
            <a:prstGeom prst="rect">
              <a:avLst/>
            </a:prstGeom>
          </p:spPr>
        </p:pic>
      </p:grpSp>
      <p:sp>
        <p:nvSpPr>
          <p:cNvPr id="13" name="Folded Corner 12"/>
          <p:cNvSpPr/>
          <p:nvPr/>
        </p:nvSpPr>
        <p:spPr>
          <a:xfrm rot="10800000" flipH="1">
            <a:off x="6002435" y="3075348"/>
            <a:ext cx="1037552" cy="1327710"/>
          </a:xfrm>
          <a:prstGeom prst="foldedCorner">
            <a:avLst>
              <a:gd name="adj" fmla="val 26556"/>
            </a:avLst>
          </a:prstGeom>
          <a:solidFill>
            <a:srgbClr val="052A48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u="sng" dirty="0"/>
          </a:p>
        </p:txBody>
      </p:sp>
    </p:spTree>
    <p:extLst>
      <p:ext uri="{BB962C8B-B14F-4D97-AF65-F5344CB8AC3E}">
        <p14:creationId xmlns:p14="http://schemas.microsoft.com/office/powerpoint/2010/main" val="13335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8603</TotalTime>
  <Words>119</Words>
  <Application>Microsoft Macintosh PowerPoint</Application>
  <PresentationFormat>Custom</PresentationFormat>
  <Paragraphs>43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</dc:creator>
  <cp:lastModifiedBy>Oliver Ruebel</cp:lastModifiedBy>
  <cp:revision>172</cp:revision>
  <dcterms:created xsi:type="dcterms:W3CDTF">2019-10-10T20:06:10Z</dcterms:created>
  <dcterms:modified xsi:type="dcterms:W3CDTF">2021-08-13T01:26:13Z</dcterms:modified>
</cp:coreProperties>
</file>