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2C0EB-A122-4757-934F-25D926B5EB5E}"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5B99E-B053-477D-B991-8A585E50A953}" type="slidenum">
              <a:rPr lang="en-IN" smtClean="0"/>
              <a:t>‹#›</a:t>
            </a:fld>
            <a:endParaRPr lang="en-IN"/>
          </a:p>
        </p:txBody>
      </p:sp>
    </p:spTree>
    <p:extLst>
      <p:ext uri="{BB962C8B-B14F-4D97-AF65-F5344CB8AC3E}">
        <p14:creationId xmlns:p14="http://schemas.microsoft.com/office/powerpoint/2010/main" val="178302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15B99E-B053-477D-B991-8A585E50A953}" type="slidenum">
              <a:rPr lang="en-IN" smtClean="0"/>
              <a:t>6</a:t>
            </a:fld>
            <a:endParaRPr lang="en-IN"/>
          </a:p>
        </p:txBody>
      </p:sp>
    </p:spTree>
    <p:extLst>
      <p:ext uri="{BB962C8B-B14F-4D97-AF65-F5344CB8AC3E}">
        <p14:creationId xmlns:p14="http://schemas.microsoft.com/office/powerpoint/2010/main" val="278298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sif9032/Student-Depress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PROJECT TITLE</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139486" y="3598606"/>
            <a:ext cx="5042114" cy="3259394"/>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Mohammad </a:t>
            </a:r>
            <a:r>
              <a:rPr lang="en-US" sz="1600" b="1" cap="all" dirty="0" err="1"/>
              <a:t>asif</a:t>
            </a:r>
            <a:endParaRPr lang="en-US" sz="1600" b="1" cap="all" dirty="0"/>
          </a:p>
          <a:p>
            <a:pPr algn="l">
              <a:spcAft>
                <a:spcPts val="600"/>
              </a:spcAft>
            </a:pPr>
            <a:r>
              <a:rPr lang="en-US" sz="1600" b="1" cap="all" dirty="0"/>
              <a:t>College Name: </a:t>
            </a:r>
            <a:r>
              <a:rPr lang="en-US" sz="1600" b="1" cap="all" dirty="0" err="1"/>
              <a:t>kns</a:t>
            </a:r>
            <a:r>
              <a:rPr lang="en-US" sz="1600" b="1" cap="all" dirty="0"/>
              <a:t> institute of technology</a:t>
            </a:r>
          </a:p>
          <a:p>
            <a:pPr algn="l">
              <a:spcAft>
                <a:spcPts val="600"/>
              </a:spcAft>
            </a:pPr>
            <a:r>
              <a:rPr lang="en-US" sz="1600" b="1" cap="all" dirty="0"/>
              <a:t>Department: artificial intelligence and machine learning</a:t>
            </a:r>
          </a:p>
          <a:p>
            <a:pPr algn="l">
              <a:spcAft>
                <a:spcPts val="600"/>
              </a:spcAft>
            </a:pPr>
            <a:r>
              <a:rPr lang="en-US" sz="1600" b="1" cap="all" dirty="0"/>
              <a:t>Email ID: researcherasif895786@gmail.com</a:t>
            </a:r>
          </a:p>
          <a:p>
            <a:pPr algn="l">
              <a:spcAft>
                <a:spcPts val="600"/>
              </a:spcAft>
            </a:pPr>
            <a:r>
              <a:rPr lang="en-US" sz="1600" b="1" cap="all" dirty="0"/>
              <a:t>AICTE Student ID:STU67e8f21606f631743319574</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107672A-7798-5823-8BE6-71FF22B5C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113" y="550191"/>
            <a:ext cx="5207430" cy="522292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9902125" cy="4251960"/>
          </a:xfrm>
        </p:spPr>
        <p:txBody>
          <a:bodyPr vert="horz" lIns="91440" tIns="45720" rIns="91440" bIns="45720" rtlCol="0" anchor="t">
            <a:normAutofit/>
          </a:bodyPr>
          <a:lstStyle/>
          <a:p>
            <a:pPr marL="0" indent="0">
              <a:lnSpc>
                <a:spcPct val="100000"/>
              </a:lnSpc>
              <a:buNone/>
            </a:pPr>
            <a:r>
              <a:rPr lang="en-IN" sz="1200" dirty="0">
                <a:latin typeface="Times New Roman" panose="02020603050405020304" pitchFamily="18" charset="0"/>
                <a:cs typeface="Times New Roman" panose="02020603050405020304" pitchFamily="18" charset="0"/>
              </a:rPr>
              <a:t>[1] R. C. Kessler, P. Berglund, O. Demler, R. Jin, K. R. </a:t>
            </a:r>
            <a:r>
              <a:rPr lang="en-IN" sz="1200" dirty="0" err="1">
                <a:latin typeface="Times New Roman" panose="02020603050405020304" pitchFamily="18" charset="0"/>
                <a:cs typeface="Times New Roman" panose="02020603050405020304" pitchFamily="18" charset="0"/>
              </a:rPr>
              <a:t>Merikangas</a:t>
            </a:r>
            <a:r>
              <a:rPr lang="en-IN" sz="1200" dirty="0">
                <a:latin typeface="Times New Roman" panose="02020603050405020304" pitchFamily="18" charset="0"/>
                <a:cs typeface="Times New Roman" panose="02020603050405020304" pitchFamily="18" charset="0"/>
              </a:rPr>
              <a:t>, and E. E. Walters, “Lifetime prevalence and age-of-onset distributions</a:t>
            </a:r>
          </a:p>
          <a:p>
            <a:pPr marL="0" indent="0">
              <a:lnSpc>
                <a:spcPct val="100000"/>
              </a:lnSpc>
              <a:buNone/>
            </a:pPr>
            <a:r>
              <a:rPr lang="en-IN" sz="1200" dirty="0">
                <a:latin typeface="Times New Roman" panose="02020603050405020304" pitchFamily="18" charset="0"/>
                <a:cs typeface="Times New Roman" panose="02020603050405020304" pitchFamily="18" charset="0"/>
              </a:rPr>
              <a:t>of </a:t>
            </a:r>
            <a:r>
              <a:rPr lang="en-IN" sz="1200" dirty="0" err="1">
                <a:latin typeface="Times New Roman" panose="02020603050405020304" pitchFamily="18" charset="0"/>
                <a:cs typeface="Times New Roman" panose="02020603050405020304" pitchFamily="18" charset="0"/>
              </a:rPr>
              <a:t>dsm</a:t>
            </a:r>
            <a:r>
              <a:rPr lang="en-IN" sz="1200" dirty="0">
                <a:latin typeface="Times New Roman" panose="02020603050405020304" pitchFamily="18" charset="0"/>
                <a:cs typeface="Times New Roman" panose="02020603050405020304" pitchFamily="18" charset="0"/>
              </a:rPr>
              <a:t>-iv disorders in the national comorbidity survey </a:t>
            </a:r>
            <a:r>
              <a:rPr lang="en-IN" sz="1200" dirty="0" err="1">
                <a:latin typeface="Times New Roman" panose="02020603050405020304" pitchFamily="18" charset="0"/>
                <a:cs typeface="Times New Roman" panose="02020603050405020304" pitchFamily="18" charset="0"/>
              </a:rPr>
              <a:t>replication,”Archives</a:t>
            </a:r>
            <a:r>
              <a:rPr lang="en-IN" sz="1200" dirty="0">
                <a:latin typeface="Times New Roman" panose="02020603050405020304" pitchFamily="18" charset="0"/>
                <a:cs typeface="Times New Roman" panose="02020603050405020304" pitchFamily="18" charset="0"/>
              </a:rPr>
              <a:t> of general psychiatry, vol. 62, no. 6, pp. 593–602, 2005.</a:t>
            </a:r>
          </a:p>
          <a:p>
            <a:pPr marL="0" indent="0">
              <a:lnSpc>
                <a:spcPct val="100000"/>
              </a:lnSpc>
              <a:buNone/>
            </a:pPr>
            <a:r>
              <a:rPr lang="en-IN" sz="1200" dirty="0">
                <a:latin typeface="Times New Roman" panose="02020603050405020304" pitchFamily="18" charset="0"/>
                <a:cs typeface="Times New Roman" panose="02020603050405020304" pitchFamily="18" charset="0"/>
              </a:rPr>
              <a:t>[2] S. M. Lundberg and S.-I. Lee, “A unified approach to interpreting model predictions,” in Advances in Neural Information Processing Systems (</a:t>
            </a:r>
            <a:r>
              <a:rPr lang="en-IN" sz="1200" dirty="0" err="1">
                <a:latin typeface="Times New Roman" panose="02020603050405020304" pitchFamily="18" charset="0"/>
                <a:cs typeface="Times New Roman" panose="02020603050405020304" pitchFamily="18" charset="0"/>
              </a:rPr>
              <a:t>NeurIPS</a:t>
            </a:r>
            <a:r>
              <a:rPr lang="en-IN" sz="1200" dirty="0">
                <a:latin typeface="Times New Roman" panose="02020603050405020304" pitchFamily="18" charset="0"/>
                <a:cs typeface="Times New Roman" panose="02020603050405020304" pitchFamily="18" charset="0"/>
              </a:rPr>
              <a:t>), vol. 30. Curran Associates, Inc., 2017, pp. 4765–4774.</a:t>
            </a:r>
          </a:p>
          <a:p>
            <a:pPr marL="0" indent="0">
              <a:lnSpc>
                <a:spcPct val="100000"/>
              </a:lnSpc>
              <a:buNone/>
            </a:pPr>
            <a:r>
              <a:rPr lang="en-US" sz="1200" dirty="0">
                <a:latin typeface="Times New Roman" panose="02020603050405020304" pitchFamily="18" charset="0"/>
                <a:cs typeface="Times New Roman" panose="02020603050405020304" pitchFamily="18" charset="0"/>
              </a:rPr>
              <a:t>[3] W. Liu, Z. Zhang, and L. Yang, “Machine learning for predicting </a:t>
            </a:r>
            <a:r>
              <a:rPr lang="en-US" sz="1200" dirty="0" err="1">
                <a:latin typeface="Times New Roman" panose="02020603050405020304" pitchFamily="18" charset="0"/>
                <a:cs typeface="Times New Roman" panose="02020603050405020304" pitchFamily="18" charset="0"/>
              </a:rPr>
              <a:t>adoles</a:t>
            </a:r>
            <a:r>
              <a:rPr lang="en-US" sz="1200" dirty="0">
                <a:latin typeface="Times New Roman" panose="02020603050405020304" pitchFamily="18" charset="0"/>
                <a:cs typeface="Times New Roman" panose="02020603050405020304" pitchFamily="18" charset="0"/>
              </a:rPr>
              <a:t>-cent depression: A review of recent advances,” Frontiers in Psychiatry,</a:t>
            </a:r>
          </a:p>
          <a:p>
            <a:pPr marL="0" indent="0">
              <a:lnSpc>
                <a:spcPct val="100000"/>
              </a:lnSpc>
              <a:buNone/>
            </a:pPr>
            <a:r>
              <a:rPr lang="en-US" sz="1200" dirty="0">
                <a:latin typeface="Times New Roman" panose="02020603050405020304" pitchFamily="18" charset="0"/>
                <a:cs typeface="Times New Roman" panose="02020603050405020304" pitchFamily="18" charset="0"/>
              </a:rPr>
              <a:t>vol. 11, p. 595, 2020.</a:t>
            </a:r>
            <a:endParaRPr lang="en-IN" sz="1200" dirty="0">
              <a:latin typeface="Times New Roman" panose="02020603050405020304" pitchFamily="18" charset="0"/>
              <a:cs typeface="Times New Roman" panose="02020603050405020304" pitchFamily="18" charset="0"/>
            </a:endParaRPr>
          </a:p>
          <a:p>
            <a:pPr marL="0" indent="0">
              <a:lnSpc>
                <a:spcPct val="100000"/>
              </a:lnSpc>
              <a:buNone/>
            </a:pPr>
            <a:r>
              <a:rPr lang="en-IN" sz="1200" dirty="0">
                <a:latin typeface="Times New Roman" panose="02020603050405020304" pitchFamily="18" charset="0"/>
                <a:cs typeface="Times New Roman" panose="02020603050405020304" pitchFamily="18" charset="0"/>
              </a:rPr>
              <a:t>[4] N. Burkart and M. F. Huber, “A survey on the explainability of </a:t>
            </a:r>
            <a:r>
              <a:rPr lang="en-IN" sz="1200" dirty="0" err="1">
                <a:latin typeface="Times New Roman" panose="02020603050405020304" pitchFamily="18" charset="0"/>
                <a:cs typeface="Times New Roman" panose="02020603050405020304" pitchFamily="18" charset="0"/>
              </a:rPr>
              <a:t>su-pervised</a:t>
            </a:r>
            <a:r>
              <a:rPr lang="en-IN" sz="1200" dirty="0">
                <a:latin typeface="Times New Roman" panose="02020603050405020304" pitchFamily="18" charset="0"/>
                <a:cs typeface="Times New Roman" panose="02020603050405020304" pitchFamily="18" charset="0"/>
              </a:rPr>
              <a:t> machine learning,” Journal of Artificial Intelligence Research,</a:t>
            </a:r>
          </a:p>
          <a:p>
            <a:pPr marL="0" indent="0">
              <a:lnSpc>
                <a:spcPct val="100000"/>
              </a:lnSpc>
              <a:buNone/>
            </a:pPr>
            <a:r>
              <a:rPr lang="en-IN" sz="1200" dirty="0">
                <a:latin typeface="Times New Roman" panose="02020603050405020304" pitchFamily="18" charset="0"/>
                <a:cs typeface="Times New Roman" panose="02020603050405020304" pitchFamily="18" charset="0"/>
              </a:rPr>
              <a:t>vol. 70, pp. 245–317, 2021.</a:t>
            </a:r>
            <a:endParaRPr lang="en-US" sz="1200" dirty="0">
              <a:latin typeface="Times New Roman" panose="02020603050405020304" pitchFamily="18" charset="0"/>
              <a:cs typeface="Times New Roman" panose="02020603050405020304" pitchFamily="18" charset="0"/>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1600" dirty="0">
                <a:hlinkClick r:id="rId2"/>
              </a:rPr>
              <a:t>Asif9032/Student-Depression</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mj-lt"/>
                <a:ea typeface="+mj-ea"/>
                <a:cs typeface="+mj-cs"/>
              </a:rPr>
              <a:t>Thank you</a:t>
            </a:r>
            <a:endParaRPr lang="en-US" sz="6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fontScale="25000" lnSpcReduction="20000"/>
          </a:bodyPr>
          <a:lstStyle/>
          <a:p>
            <a:pPr marL="0" indent="0">
              <a:buNone/>
            </a:pPr>
            <a:endParaRPr lang="en-US" sz="2200" dirty="0">
              <a:latin typeface="Franklin Gothic Book"/>
            </a:endParaRPr>
          </a:p>
          <a:p>
            <a:pPr marL="0" indent="0">
              <a:lnSpc>
                <a:spcPct val="170000"/>
              </a:lnSpc>
              <a:buNone/>
            </a:pPr>
            <a:r>
              <a:rPr lang="en-US" sz="4800" dirty="0">
                <a:latin typeface="Times New Roman" panose="02020603050405020304" pitchFamily="18" charset="0"/>
                <a:cs typeface="Times New Roman" panose="02020603050405020304" pitchFamily="18" charset="0"/>
              </a:rPr>
              <a:t>Depression among students is a critical mental health issue affecting academic performance, personal well-being, and long-term quality of life. This project aims to analyze a comprehensive dataset containing demographic, academic, and lifestyle factors to identify key predictors of depression and develop a machine learning model for early risk detection. The dataset includes variables such as age, gender, academic pressure, sleep duration, financial stress, and family history of mental illness, with the target variable being a binary indicator of depression status.  </a:t>
            </a:r>
          </a:p>
          <a:p>
            <a:pPr marL="0" indent="0">
              <a:lnSpc>
                <a:spcPct val="170000"/>
              </a:lnSpc>
              <a:buNone/>
            </a:pPr>
            <a:r>
              <a:rPr lang="en-US" sz="4800" dirty="0">
                <a:latin typeface="Times New Roman" panose="02020603050405020304" pitchFamily="18" charset="0"/>
                <a:cs typeface="Times New Roman" panose="02020603050405020304" pitchFamily="18" charset="0"/>
              </a:rPr>
              <a:t>The study begins with exploratory data analysis (EDA) to uncover trends and correlations between depression and various factors. Statistical methods and visualizations help determine which variables—such as high academic pressure, poor sleep, or financial difficulties—are most strongly associated with depression. Feature engineering and preprocessing techniques are applied to prepare the data for modeling.  </a:t>
            </a:r>
          </a:p>
          <a:p>
            <a:pPr marL="0" indent="0">
              <a:lnSpc>
                <a:spcPct val="170000"/>
              </a:lnSpc>
              <a:buNone/>
            </a:pPr>
            <a:r>
              <a:rPr lang="en-US" sz="4800" dirty="0">
                <a:latin typeface="Times New Roman" panose="02020603050405020304" pitchFamily="18" charset="0"/>
                <a:cs typeface="Times New Roman" panose="02020603050405020304" pitchFamily="18" charset="0"/>
              </a:rPr>
              <a:t>Next, machine learning algorithms, including logistic regression, random forests, and SVM, are trained and evaluated to predict depression risk. Model performance is assessed using accuracy, precision, recall, and AUC-ROC metrics. Interpretability tools like SHAP values help explain the model’s decisions, ensuring transparency in identifying at-risk students.  </a:t>
            </a:r>
          </a:p>
          <a:p>
            <a:pPr marL="0" indent="0">
              <a:lnSpc>
                <a:spcPct val="170000"/>
              </a:lnSpc>
              <a:buNone/>
            </a:pPr>
            <a:r>
              <a:rPr lang="en-US" sz="4800" dirty="0">
                <a:latin typeface="Times New Roman" panose="02020603050405020304" pitchFamily="18" charset="0"/>
                <a:cs typeface="Times New Roman" panose="02020603050405020304" pitchFamily="18" charset="0"/>
              </a:rPr>
              <a:t>The findings will provide actionable insights for educational institutions to design targeted mental health interventions, such as stress management programs, improved counseling services, or policy changes to reduce academic pressure. By leveraging data-driven approaches, this project contributes to early detection and prevention strategies, ultimately enhancing student well-being and academic success. The results could also guide future research on mental health trends in educational settings.  </a:t>
            </a:r>
          </a:p>
          <a:p>
            <a:pPr marL="0" indent="0">
              <a:buNone/>
            </a:pPr>
            <a:endParaRPr lang="en-US" sz="2200" dirty="0">
              <a:latin typeface="Franklin Gothic Book"/>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57865" y="424119"/>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769374" y="1732740"/>
            <a:ext cx="10515600" cy="4251960"/>
          </a:xfrm>
        </p:spPr>
        <p:txBody>
          <a:bodyPr vert="horz" lIns="91440" tIns="45720" rIns="91440" bIns="45720" rtlCol="0">
            <a:normAutofit fontScale="25000" lnSpcReduction="20000"/>
          </a:bodyPr>
          <a:lstStyle/>
          <a:p>
            <a:pPr marL="0" indent="0">
              <a:spcBef>
                <a:spcPct val="20000"/>
              </a:spcBef>
              <a:spcAft>
                <a:spcPts val="600"/>
              </a:spcAft>
              <a:buNone/>
            </a:pPr>
            <a:endParaRPr lang="en-US" sz="4800" dirty="0">
              <a:latin typeface="Times New Roman" panose="02020603050405020304" pitchFamily="18" charset="0"/>
              <a:ea typeface="Calibri"/>
              <a:cs typeface="Times New Roman" panose="02020603050405020304" pitchFamily="18" charset="0"/>
            </a:endParaRPr>
          </a:p>
          <a:p>
            <a:pPr marL="0" indent="0">
              <a:spcBef>
                <a:spcPct val="20000"/>
              </a:spcBef>
              <a:spcAft>
                <a:spcPts val="600"/>
              </a:spcAft>
              <a:buNone/>
            </a:pPr>
            <a:r>
              <a:rPr lang="en-US" sz="4800" dirty="0">
                <a:latin typeface="Times New Roman" panose="02020603050405020304" pitchFamily="18" charset="0"/>
                <a:ea typeface="Calibri"/>
                <a:cs typeface="Times New Roman" panose="02020603050405020304" pitchFamily="18" charset="0"/>
              </a:rPr>
              <a:t>To address student depression, this project will develop a machine learning-based early detection system. The approach includes:  </a:t>
            </a:r>
            <a:endParaRPr lang="en-US" sz="4800" b="1" dirty="0">
              <a:latin typeface="Times New Roman" panose="02020603050405020304" pitchFamily="18" charset="0"/>
              <a:ea typeface="Calibri"/>
              <a:cs typeface="Times New Roman" panose="02020603050405020304" pitchFamily="18" charset="0"/>
            </a:endParaRPr>
          </a:p>
          <a:p>
            <a:pPr marL="0" indent="0">
              <a:spcBef>
                <a:spcPct val="20000"/>
              </a:spcBef>
              <a:spcAft>
                <a:spcPts val="600"/>
              </a:spcAft>
              <a:buNone/>
            </a:pPr>
            <a:r>
              <a:rPr lang="en-US" sz="4800" b="1" dirty="0">
                <a:latin typeface="Times New Roman" panose="02020603050405020304" pitchFamily="18" charset="0"/>
                <a:ea typeface="Calibri"/>
                <a:cs typeface="Times New Roman" panose="02020603050405020304" pitchFamily="18" charset="0"/>
              </a:rPr>
              <a:t>1. Data Collection &amp; Processing  </a:t>
            </a:r>
          </a:p>
          <a:p>
            <a:pPr marL="0" indent="0">
              <a:spcBef>
                <a:spcPct val="20000"/>
              </a:spcBef>
              <a:spcAft>
                <a:spcPts val="600"/>
              </a:spcAft>
              <a:buNone/>
            </a:pPr>
            <a:r>
              <a:rPr lang="en-US" sz="4800" dirty="0">
                <a:latin typeface="Times New Roman" panose="02020603050405020304" pitchFamily="18" charset="0"/>
                <a:ea typeface="Calibri"/>
                <a:cs typeface="Times New Roman" panose="02020603050405020304" pitchFamily="18" charset="0"/>
              </a:rPr>
              <a:t>   - Gather and clean demographic, academic, and lifestyle data to ensure accuracy.  </a:t>
            </a:r>
          </a:p>
          <a:p>
            <a:pPr marL="0" indent="0">
              <a:spcBef>
                <a:spcPct val="20000"/>
              </a:spcBef>
              <a:spcAft>
                <a:spcPts val="600"/>
              </a:spcAft>
              <a:buNone/>
            </a:pPr>
            <a:r>
              <a:rPr lang="en-US" sz="4800" dirty="0">
                <a:latin typeface="Times New Roman" panose="02020603050405020304" pitchFamily="18" charset="0"/>
                <a:ea typeface="Calibri"/>
                <a:cs typeface="Times New Roman" panose="02020603050405020304" pitchFamily="18" charset="0"/>
              </a:rPr>
              <a:t>   - Apply feature selection to identify the most relevant predictors.  </a:t>
            </a:r>
          </a:p>
          <a:p>
            <a:pPr marL="0" indent="0">
              <a:spcBef>
                <a:spcPct val="20000"/>
              </a:spcBef>
              <a:spcAft>
                <a:spcPts val="600"/>
              </a:spcAft>
              <a:buNone/>
            </a:pPr>
            <a:r>
              <a:rPr lang="en-US" sz="4800" b="1" dirty="0">
                <a:latin typeface="Times New Roman" panose="02020603050405020304" pitchFamily="18" charset="0"/>
                <a:ea typeface="Calibri"/>
                <a:cs typeface="Times New Roman" panose="02020603050405020304" pitchFamily="18" charset="0"/>
              </a:rPr>
              <a:t>2. Exploratory Data Analysis (EDA) </a:t>
            </a:r>
          </a:p>
          <a:p>
            <a:pPr marL="0" indent="0">
              <a:spcBef>
                <a:spcPct val="20000"/>
              </a:spcBef>
              <a:spcAft>
                <a:spcPts val="600"/>
              </a:spcAft>
              <a:buNone/>
            </a:pPr>
            <a:r>
              <a:rPr lang="en-US" sz="4800" dirty="0">
                <a:latin typeface="Times New Roman" panose="02020603050405020304" pitchFamily="18" charset="0"/>
                <a:ea typeface="Calibri"/>
                <a:cs typeface="Times New Roman" panose="02020603050405020304" pitchFamily="18" charset="0"/>
              </a:rPr>
              <a:t>   - Analyze correlations between depression and factors like academic pressure or sleep deprivation.  </a:t>
            </a:r>
          </a:p>
          <a:p>
            <a:pPr marL="0" indent="0">
              <a:spcBef>
                <a:spcPct val="20000"/>
              </a:spcBef>
              <a:spcAft>
                <a:spcPts val="600"/>
              </a:spcAft>
              <a:buNone/>
            </a:pPr>
            <a:r>
              <a:rPr lang="en-US" sz="4800" dirty="0">
                <a:latin typeface="Times New Roman" panose="02020603050405020304" pitchFamily="18" charset="0"/>
                <a:ea typeface="Calibri"/>
                <a:cs typeface="Times New Roman" panose="02020603050405020304" pitchFamily="18" charset="0"/>
              </a:rPr>
              <a:t>   - Visualize trends to highlight high-risk groups.  </a:t>
            </a:r>
          </a:p>
          <a:p>
            <a:pPr marL="0" indent="0">
              <a:spcBef>
                <a:spcPct val="20000"/>
              </a:spcBef>
              <a:spcAft>
                <a:spcPts val="600"/>
              </a:spcAft>
              <a:buNone/>
            </a:pPr>
            <a:r>
              <a:rPr lang="en-US" sz="4800" b="1" dirty="0">
                <a:latin typeface="Times New Roman" panose="02020603050405020304" pitchFamily="18" charset="0"/>
                <a:ea typeface="Calibri"/>
                <a:cs typeface="Times New Roman" panose="02020603050405020304" pitchFamily="18" charset="0"/>
              </a:rPr>
              <a:t>3. Machine Learning Model Development  </a:t>
            </a:r>
          </a:p>
          <a:p>
            <a:pPr marL="0" indent="0">
              <a:spcBef>
                <a:spcPct val="20000"/>
              </a:spcBef>
              <a:spcAft>
                <a:spcPts val="600"/>
              </a:spcAft>
              <a:buNone/>
            </a:pPr>
            <a:r>
              <a:rPr lang="en-US" sz="4800" b="1" dirty="0">
                <a:latin typeface="Times New Roman" panose="02020603050405020304" pitchFamily="18" charset="0"/>
                <a:ea typeface="Calibri"/>
                <a:cs typeface="Times New Roman" panose="02020603050405020304" pitchFamily="18" charset="0"/>
              </a:rPr>
              <a:t>   </a:t>
            </a:r>
            <a:r>
              <a:rPr lang="en-US" sz="4800" dirty="0">
                <a:latin typeface="Times New Roman" panose="02020603050405020304" pitchFamily="18" charset="0"/>
                <a:ea typeface="Calibri"/>
                <a:cs typeface="Times New Roman" panose="02020603050405020304" pitchFamily="18" charset="0"/>
              </a:rPr>
              <a:t>- Train logistic regression, random forests, and SVM to predict depression risk.  </a:t>
            </a:r>
          </a:p>
          <a:p>
            <a:pPr marL="0" indent="0">
              <a:spcBef>
                <a:spcPct val="20000"/>
              </a:spcBef>
              <a:spcAft>
                <a:spcPts val="600"/>
              </a:spcAft>
              <a:buNone/>
            </a:pPr>
            <a:r>
              <a:rPr lang="en-US" sz="4800" dirty="0">
                <a:latin typeface="Times New Roman" panose="02020603050405020304" pitchFamily="18" charset="0"/>
                <a:ea typeface="Calibri"/>
                <a:cs typeface="Times New Roman" panose="02020603050405020304" pitchFamily="18" charset="0"/>
              </a:rPr>
              <a:t>   - Evaluate models using accuracy, precision, recall, and AUC-ROC.  </a:t>
            </a:r>
          </a:p>
          <a:p>
            <a:pPr marL="0" indent="0">
              <a:spcBef>
                <a:spcPct val="20000"/>
              </a:spcBef>
              <a:spcAft>
                <a:spcPts val="600"/>
              </a:spcAft>
              <a:buNone/>
            </a:pPr>
            <a:r>
              <a:rPr lang="en-US" sz="4800" dirty="0">
                <a:latin typeface="Times New Roman" panose="02020603050405020304" pitchFamily="18" charset="0"/>
                <a:ea typeface="Calibri"/>
                <a:cs typeface="Times New Roman" panose="02020603050405020304" pitchFamily="18" charset="0"/>
              </a:rPr>
              <a:t>   - Use SHAP values for model interpretability.  </a:t>
            </a:r>
          </a:p>
          <a:p>
            <a:pPr marL="0" indent="0">
              <a:spcBef>
                <a:spcPct val="20000"/>
              </a:spcBef>
              <a:spcAft>
                <a:spcPts val="600"/>
              </a:spcAft>
              <a:buNone/>
            </a:pPr>
            <a:r>
              <a:rPr lang="en-US" sz="4800" b="1" dirty="0">
                <a:latin typeface="Times New Roman" panose="02020603050405020304" pitchFamily="18" charset="0"/>
                <a:ea typeface="Calibri"/>
                <a:cs typeface="Times New Roman" panose="02020603050405020304" pitchFamily="18" charset="0"/>
              </a:rPr>
              <a:t>4. Early Warning System &amp; Interventions  </a:t>
            </a:r>
          </a:p>
          <a:p>
            <a:pPr marL="0" indent="0">
              <a:spcBef>
                <a:spcPct val="20000"/>
              </a:spcBef>
              <a:spcAft>
                <a:spcPts val="600"/>
              </a:spcAft>
              <a:buNone/>
            </a:pPr>
            <a:r>
              <a:rPr lang="en-US" sz="4800" b="1" dirty="0">
                <a:latin typeface="Times New Roman" panose="02020603050405020304" pitchFamily="18" charset="0"/>
                <a:ea typeface="Calibri"/>
                <a:cs typeface="Times New Roman" panose="02020603050405020304" pitchFamily="18" charset="0"/>
              </a:rPr>
              <a:t>   </a:t>
            </a:r>
            <a:r>
              <a:rPr lang="en-US" sz="4800" dirty="0">
                <a:latin typeface="Times New Roman" panose="02020603050405020304" pitchFamily="18" charset="0"/>
                <a:ea typeface="Calibri"/>
                <a:cs typeface="Times New Roman" panose="02020603050405020304" pitchFamily="18" charset="0"/>
              </a:rPr>
              <a:t>- Develop an interactive dashboard for risk assessment.  </a:t>
            </a:r>
          </a:p>
          <a:p>
            <a:pPr marL="0" indent="0">
              <a:spcBef>
                <a:spcPct val="20000"/>
              </a:spcBef>
              <a:spcAft>
                <a:spcPts val="600"/>
              </a:spcAft>
              <a:buNone/>
            </a:pPr>
            <a:r>
              <a:rPr lang="en-US" sz="4800" dirty="0">
                <a:latin typeface="Times New Roman" panose="02020603050405020304" pitchFamily="18" charset="0"/>
                <a:ea typeface="Calibri"/>
                <a:cs typeface="Times New Roman" panose="02020603050405020304" pitchFamily="18" charset="0"/>
              </a:rPr>
              <a:t>   - Provide automated recommendations and mental health resources.  </a:t>
            </a:r>
          </a:p>
          <a:p>
            <a:pPr marL="0" indent="0">
              <a:spcBef>
                <a:spcPct val="20000"/>
              </a:spcBef>
              <a:spcAft>
                <a:spcPts val="600"/>
              </a:spcAft>
              <a:buNone/>
            </a:pPr>
            <a:r>
              <a:rPr lang="en-US" sz="4800" dirty="0">
                <a:latin typeface="Times New Roman" panose="02020603050405020304" pitchFamily="18" charset="0"/>
                <a:ea typeface="Calibri"/>
                <a:cs typeface="Times New Roman" panose="02020603050405020304" pitchFamily="18" charset="0"/>
              </a:rPr>
              <a:t>   - Partner with institutions for targeted stress management programs.  </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4">
            <a:extLst>
              <a:ext uri="{FF2B5EF4-FFF2-40B4-BE49-F238E27FC236}">
                <a16:creationId xmlns:a16="http://schemas.microsoft.com/office/drawing/2014/main" id="{EB3273D5-C423-8BFD-E6AD-A92E8B85CA53}"/>
              </a:ext>
            </a:extLst>
          </p:cNvPr>
          <p:cNvGraphicFramePr>
            <a:graphicFrameLocks noGrp="1"/>
          </p:cNvGraphicFramePr>
          <p:nvPr>
            <p:ph idx="1"/>
            <p:extLst>
              <p:ext uri="{D42A27DB-BD31-4B8C-83A1-F6EECF244321}">
                <p14:modId xmlns:p14="http://schemas.microsoft.com/office/powerpoint/2010/main" val="1227534660"/>
              </p:ext>
            </p:extLst>
          </p:nvPr>
        </p:nvGraphicFramePr>
        <p:xfrm>
          <a:off x="838200" y="1825624"/>
          <a:ext cx="10515600" cy="4156964"/>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444152021"/>
                    </a:ext>
                  </a:extLst>
                </a:gridCol>
                <a:gridCol w="5257800">
                  <a:extLst>
                    <a:ext uri="{9D8B030D-6E8A-4147-A177-3AD203B41FA5}">
                      <a16:colId xmlns:a16="http://schemas.microsoft.com/office/drawing/2014/main" val="1902901536"/>
                    </a:ext>
                  </a:extLst>
                </a:gridCol>
              </a:tblGrid>
              <a:tr h="4048233">
                <a:tc>
                  <a:txBody>
                    <a:bodyPr/>
                    <a:lstStyle/>
                    <a:p>
                      <a:pPr marL="82550" indent="0" algn="just">
                        <a:lnSpc>
                          <a:spcPct val="150000"/>
                        </a:lnSpc>
                        <a:buClr>
                          <a:srgbClr val="000000"/>
                        </a:buClr>
                        <a:buFont typeface="+mj-lt"/>
                        <a:buNone/>
                      </a:pPr>
                      <a:r>
                        <a:rPr lang="en-US" altLang="en-US" sz="1800" b="1" dirty="0">
                          <a:latin typeface="Times New Roman" panose="02020603050405020304" pitchFamily="18" charset="0"/>
                          <a:cs typeface="Times New Roman" panose="02020603050405020304" pitchFamily="18" charset="0"/>
                        </a:rPr>
                        <a:t>Hardware Component</a:t>
                      </a:r>
                    </a:p>
                    <a:p>
                      <a:pPr marL="539750" indent="-457200" algn="just">
                        <a:lnSpc>
                          <a:spcPct val="150000"/>
                        </a:lnSpc>
                        <a:buClr>
                          <a:srgbClr val="000000"/>
                        </a:buClr>
                        <a:buFont typeface="+mj-lt"/>
                        <a:buAutoNum type="arabicPeriod"/>
                      </a:pPr>
                      <a:r>
                        <a:rPr lang="en-US" altLang="en-US" sz="1800" b="1" dirty="0">
                          <a:latin typeface="Times New Roman" panose="02020603050405020304" pitchFamily="18" charset="0"/>
                          <a:cs typeface="Times New Roman" panose="02020603050405020304" pitchFamily="18" charset="0"/>
                        </a:rPr>
                        <a:t>Processor :</a:t>
                      </a:r>
                      <a:r>
                        <a:rPr lang="en-US" altLang="en-US" sz="1800" dirty="0">
                          <a:latin typeface="Times New Roman" panose="02020603050405020304" pitchFamily="18" charset="0"/>
                          <a:cs typeface="Times New Roman" panose="02020603050405020304" pitchFamily="18" charset="0"/>
                        </a:rPr>
                        <a:t> i5, i7, NVIDIA RTX (4GB,6GB)</a:t>
                      </a:r>
                    </a:p>
                    <a:p>
                      <a:pPr marL="539750" indent="-457200" algn="just">
                        <a:lnSpc>
                          <a:spcPct val="150000"/>
                        </a:lnSpc>
                        <a:buClr>
                          <a:srgbClr val="000000"/>
                        </a:buClr>
                        <a:buFont typeface="+mj-lt"/>
                        <a:buAutoNum type="arabicPeriod"/>
                      </a:pPr>
                      <a:r>
                        <a:rPr lang="en-US" altLang="en-US" sz="1800" b="1" dirty="0">
                          <a:latin typeface="Times New Roman" panose="02020603050405020304" pitchFamily="18" charset="0"/>
                          <a:cs typeface="Times New Roman" panose="02020603050405020304" pitchFamily="18" charset="0"/>
                        </a:rPr>
                        <a:t>Output Devices :</a:t>
                      </a:r>
                      <a:r>
                        <a:rPr lang="en-US" altLang="en-US" sz="1800" dirty="0">
                          <a:latin typeface="Times New Roman" panose="02020603050405020304" pitchFamily="18" charset="0"/>
                          <a:cs typeface="Times New Roman" panose="02020603050405020304" pitchFamily="18" charset="0"/>
                        </a:rPr>
                        <a:t> Monitor (LCD) </a:t>
                      </a:r>
                    </a:p>
                    <a:p>
                      <a:pPr marL="539750" indent="-457200" algn="just">
                        <a:lnSpc>
                          <a:spcPct val="150000"/>
                        </a:lnSpc>
                        <a:buClr>
                          <a:srgbClr val="000000"/>
                        </a:buClr>
                        <a:buFont typeface="+mj-lt"/>
                        <a:buAutoNum type="arabicPeriod"/>
                      </a:pPr>
                      <a:r>
                        <a:rPr lang="en-US" altLang="en-US" sz="1800" b="1" dirty="0">
                          <a:latin typeface="Times New Roman" panose="02020603050405020304" pitchFamily="18" charset="0"/>
                          <a:cs typeface="Times New Roman" panose="02020603050405020304" pitchFamily="18" charset="0"/>
                        </a:rPr>
                        <a:t>Input Devices :</a:t>
                      </a:r>
                      <a:r>
                        <a:rPr lang="en-US" altLang="en-US" sz="1800" dirty="0">
                          <a:latin typeface="Times New Roman" panose="02020603050405020304" pitchFamily="18" charset="0"/>
                          <a:cs typeface="Times New Roman" panose="02020603050405020304" pitchFamily="18" charset="0"/>
                        </a:rPr>
                        <a:t>Keyboard, Mouse </a:t>
                      </a:r>
                    </a:p>
                    <a:p>
                      <a:pPr marL="539750" indent="-457200" algn="just">
                        <a:lnSpc>
                          <a:spcPct val="150000"/>
                        </a:lnSpc>
                        <a:buClr>
                          <a:srgbClr val="000000"/>
                        </a:buClr>
                        <a:buFont typeface="+mj-lt"/>
                        <a:buAutoNum type="arabicPeriod"/>
                      </a:pPr>
                      <a:r>
                        <a:rPr lang="en-US" altLang="en-US" sz="1800" b="1" dirty="0">
                          <a:latin typeface="Times New Roman" panose="02020603050405020304" pitchFamily="18" charset="0"/>
                          <a:cs typeface="Times New Roman" panose="02020603050405020304" pitchFamily="18" charset="0"/>
                        </a:rPr>
                        <a:t>Hard Disk : </a:t>
                      </a:r>
                      <a:r>
                        <a:rPr lang="en-US" altLang="en-US" sz="1800" dirty="0">
                          <a:latin typeface="Times New Roman" panose="02020603050405020304" pitchFamily="18" charset="0"/>
                          <a:cs typeface="Times New Roman" panose="02020603050405020304" pitchFamily="18" charset="0"/>
                        </a:rPr>
                        <a:t>512GB OR ABOVE </a:t>
                      </a:r>
                    </a:p>
                    <a:p>
                      <a:pPr marL="539750" indent="-457200" algn="just">
                        <a:lnSpc>
                          <a:spcPct val="150000"/>
                        </a:lnSpc>
                        <a:buClr>
                          <a:srgbClr val="000000"/>
                        </a:buClr>
                        <a:buFont typeface="+mj-lt"/>
                        <a:buAutoNum type="arabicPeriod"/>
                      </a:pPr>
                      <a:r>
                        <a:rPr lang="en-US" altLang="en-US" sz="1800" b="1" dirty="0">
                          <a:latin typeface="Times New Roman" panose="02020603050405020304" pitchFamily="18" charset="0"/>
                          <a:cs typeface="Times New Roman" panose="02020603050405020304" pitchFamily="18" charset="0"/>
                        </a:rPr>
                        <a:t>RAM :</a:t>
                      </a:r>
                      <a:r>
                        <a:rPr lang="en-US" altLang="en-US" sz="1800" dirty="0">
                          <a:latin typeface="Times New Roman" panose="02020603050405020304" pitchFamily="18" charset="0"/>
                          <a:cs typeface="Times New Roman" panose="02020603050405020304" pitchFamily="18" charset="0"/>
                        </a:rPr>
                        <a:t>16GB or above</a:t>
                      </a:r>
                    </a:p>
                    <a:p>
                      <a:pPr marL="539750" indent="-457200" algn="just">
                        <a:lnSpc>
                          <a:spcPct val="150000"/>
                        </a:lnSpc>
                        <a:buClr>
                          <a:srgbClr val="000000"/>
                        </a:buClr>
                        <a:buFont typeface="+mj-lt"/>
                        <a:buAutoNum type="arabicPeriod"/>
                      </a:pPr>
                      <a:r>
                        <a:rPr lang="en-US" sz="1800" b="1" dirty="0">
                          <a:latin typeface="Times New Roman" panose="02020603050405020304" pitchFamily="18" charset="0"/>
                          <a:cs typeface="Times New Roman" panose="02020603050405020304" pitchFamily="18" charset="0"/>
                          <a:sym typeface="+mn-ea"/>
                        </a:rPr>
                        <a:t>Internet Connection: </a:t>
                      </a:r>
                      <a:r>
                        <a:rPr lang="en-US" sz="1800" dirty="0">
                          <a:latin typeface="Times New Roman" panose="02020603050405020304" pitchFamily="18" charset="0"/>
                          <a:cs typeface="Times New Roman" panose="02020603050405020304" pitchFamily="18" charset="0"/>
                          <a:sym typeface="+mn-ea"/>
                        </a:rPr>
                        <a:t>Required for API access and data streaming</a:t>
                      </a:r>
                      <a:endParaRPr lang="en-US" sz="18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just" defTabSz="914400" rtl="0" eaLnBrk="0" fontAlgn="base" latinLnBrk="0" hangingPunct="0">
                        <a:lnSpc>
                          <a:spcPct val="150000"/>
                        </a:lnSpc>
                        <a:spcBef>
                          <a:spcPct val="0"/>
                        </a:spcBef>
                        <a:spcAft>
                          <a:spcPct val="0"/>
                        </a:spcAft>
                        <a:buClrTx/>
                        <a:buSzTx/>
                        <a:buFont typeface="+mj-lt"/>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Component</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Version 3.10.9</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Pandas NLTK (Natural Language Toolkit), Scikit-learn, Matplotlib, Seaborn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Windows 10 or 11</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(used as the primary IDE),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GoogleCOLAB</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Compatible with Windows, Linux, and Mac OS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9544974"/>
                  </a:ext>
                </a:extLst>
              </a:tr>
            </a:tbl>
          </a:graphicData>
        </a:graphic>
      </p:graphicFrame>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264386"/>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604434" y="1681566"/>
            <a:ext cx="11151030" cy="5308169"/>
          </a:xfrm>
        </p:spPr>
        <p:txBody>
          <a:bodyPr vert="horz" lIns="91440" tIns="45720" rIns="91440" bIns="45720" rtlCol="0">
            <a:normAutofit/>
          </a:bodyPr>
          <a:lstStyle/>
          <a:p>
            <a:pPr marL="0" indent="0">
              <a:spcBef>
                <a:spcPct val="20000"/>
              </a:spcBef>
              <a:spcAft>
                <a:spcPts val="600"/>
              </a:spcAft>
              <a:buNone/>
            </a:pPr>
            <a:r>
              <a:rPr lang="en-IN" sz="1200" b="1" dirty="0">
                <a:latin typeface="Times New Roman" panose="02020603050405020304" pitchFamily="18" charset="0"/>
                <a:cs typeface="Times New Roman" panose="02020603050405020304" pitchFamily="18" charset="0"/>
              </a:rPr>
              <a:t>1.Machine Learning Models</a:t>
            </a:r>
          </a:p>
          <a:p>
            <a:pPr>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Logistic Regression</a:t>
            </a:r>
            <a:r>
              <a:rPr lang="en-IN" sz="1200" dirty="0">
                <a:latin typeface="Times New Roman" panose="02020603050405020304" pitchFamily="18" charset="0"/>
                <a:cs typeface="Times New Roman" panose="02020603050405020304" pitchFamily="18" charset="0"/>
              </a:rPr>
              <a:t> – Simple, interpretable model for binary classification (depressed vs. not depressed).</a:t>
            </a:r>
          </a:p>
          <a:p>
            <a:pPr>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Random Forest</a:t>
            </a:r>
            <a:r>
              <a:rPr lang="en-IN" sz="1200" dirty="0">
                <a:latin typeface="Times New Roman" panose="02020603050405020304" pitchFamily="18" charset="0"/>
                <a:cs typeface="Times New Roman" panose="02020603050405020304" pitchFamily="18" charset="0"/>
              </a:rPr>
              <a:t> – Ensemble model that improves accuracy by combining multiple decision trees.</a:t>
            </a:r>
          </a:p>
          <a:p>
            <a:pPr>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Support Vector Machine (SVM)</a:t>
            </a:r>
            <a:r>
              <a:rPr lang="en-IN" sz="1200" dirty="0">
                <a:latin typeface="Times New Roman" panose="02020603050405020304" pitchFamily="18" charset="0"/>
                <a:cs typeface="Times New Roman" panose="02020603050405020304" pitchFamily="18" charset="0"/>
              </a:rPr>
              <a:t> – Finds optimal hyperplane to classify depression risk.</a:t>
            </a:r>
          </a:p>
          <a:p>
            <a:pPr algn="l">
              <a:buNone/>
            </a:pPr>
            <a:r>
              <a:rPr lang="en-US" sz="1200" b="1" dirty="0">
                <a:solidFill>
                  <a:srgbClr val="1F1F1F"/>
                </a:solidFill>
                <a:latin typeface="Times New Roman" panose="02020603050405020304" pitchFamily="18" charset="0"/>
                <a:cs typeface="Times New Roman" panose="02020603050405020304" pitchFamily="18" charset="0"/>
              </a:rPr>
              <a:t>2.</a:t>
            </a:r>
            <a:r>
              <a:rPr lang="en-US" sz="1200" b="1" i="0" dirty="0">
                <a:solidFill>
                  <a:srgbClr val="1F1F1F"/>
                </a:solidFill>
                <a:effectLst/>
                <a:latin typeface="Times New Roman" panose="02020603050405020304" pitchFamily="18" charset="0"/>
                <a:cs typeface="Times New Roman" panose="02020603050405020304" pitchFamily="18" charset="0"/>
              </a:rPr>
              <a:t> Data Input</a:t>
            </a:r>
            <a:endParaRPr lang="en-US" sz="1200" b="0" i="0" dirty="0">
              <a:solidFill>
                <a:srgbClr val="1F1F1F"/>
              </a:solidFill>
              <a:effectLst/>
              <a:latin typeface="Times New Roman" panose="02020603050405020304" pitchFamily="18" charset="0"/>
              <a:cs typeface="Times New Roman" panose="02020603050405020304" pitchFamily="18" charset="0"/>
            </a:endParaRPr>
          </a:p>
          <a:p>
            <a:r>
              <a:rPr lang="en-US" sz="1200" b="0" i="0" dirty="0">
                <a:solidFill>
                  <a:srgbClr val="1F1F1F"/>
                </a:solidFill>
                <a:effectLst/>
                <a:latin typeface="Times New Roman" panose="02020603050405020304" pitchFamily="18" charset="0"/>
                <a:cs typeface="Times New Roman" panose="02020603050405020304" pitchFamily="18" charset="0"/>
              </a:rPr>
              <a:t>The dataset for this project was loaded from a CSV file named ‘StudentDep.csv’. </a:t>
            </a:r>
          </a:p>
          <a:p>
            <a:r>
              <a:rPr lang="en-US" sz="1200" b="0" i="0" dirty="0">
                <a:solidFill>
                  <a:srgbClr val="1F1F1F"/>
                </a:solidFill>
                <a:effectLst/>
                <a:latin typeface="Times New Roman" panose="02020603050405020304" pitchFamily="18" charset="0"/>
                <a:cs typeface="Times New Roman" panose="02020603050405020304" pitchFamily="18" charset="0"/>
              </a:rPr>
              <a:t>This dataset contains information related to students, which is used to predict depression. </a:t>
            </a:r>
          </a:p>
          <a:p>
            <a:r>
              <a:rPr lang="en-US" sz="1200" b="0" i="0" dirty="0">
                <a:solidFill>
                  <a:srgbClr val="1F1F1F"/>
                </a:solidFill>
                <a:effectLst/>
                <a:latin typeface="Times New Roman" panose="02020603050405020304" pitchFamily="18" charset="0"/>
                <a:cs typeface="Times New Roman" panose="02020603050405020304" pitchFamily="18" charset="0"/>
              </a:rPr>
              <a:t>The first few rows of the dataset were displayed to provide an initial view of the data structure and content.</a:t>
            </a:r>
          </a:p>
          <a:p>
            <a:pPr algn="l">
              <a:buNone/>
            </a:pPr>
            <a:r>
              <a:rPr lang="en-US" sz="1200" b="1" dirty="0">
                <a:solidFill>
                  <a:srgbClr val="1F1F1F"/>
                </a:solidFill>
                <a:latin typeface="Times New Roman" panose="02020603050405020304" pitchFamily="18" charset="0"/>
                <a:cs typeface="Times New Roman" panose="02020603050405020304" pitchFamily="18" charset="0"/>
              </a:rPr>
              <a:t>3.</a:t>
            </a:r>
            <a:r>
              <a:rPr lang="en-US" sz="1200" b="1" i="0" dirty="0">
                <a:solidFill>
                  <a:srgbClr val="1F1F1F"/>
                </a:solidFill>
                <a:effectLst/>
                <a:latin typeface="Times New Roman" panose="02020603050405020304" pitchFamily="18" charset="0"/>
                <a:cs typeface="Times New Roman" panose="02020603050405020304" pitchFamily="18" charset="0"/>
              </a:rPr>
              <a:t>Training Process</a:t>
            </a:r>
            <a:endParaRPr lang="en-US" sz="1200" b="0" i="0" dirty="0">
              <a:solidFill>
                <a:srgbClr val="1F1F1F"/>
              </a:solidFill>
              <a:effectLst/>
              <a:latin typeface="Times New Roman" panose="02020603050405020304" pitchFamily="18" charset="0"/>
              <a:cs typeface="Times New Roman" panose="02020603050405020304" pitchFamily="18" charset="0"/>
            </a:endParaRPr>
          </a:p>
          <a:p>
            <a:pPr algn="l"/>
            <a:r>
              <a:rPr lang="en-US" sz="1200" b="0" i="0" dirty="0">
                <a:solidFill>
                  <a:srgbClr val="1F1F1F"/>
                </a:solidFill>
                <a:effectLst/>
                <a:latin typeface="Times New Roman" panose="02020603050405020304" pitchFamily="18" charset="0"/>
                <a:cs typeface="Times New Roman" panose="02020603050405020304" pitchFamily="18" charset="0"/>
              </a:rPr>
              <a:t>The training process involved several steps. First, the data was split into training, testing, and validation sets. </a:t>
            </a:r>
          </a:p>
          <a:p>
            <a:pPr algn="l"/>
            <a:r>
              <a:rPr lang="en-US" sz="1200" b="0" i="0" dirty="0">
                <a:solidFill>
                  <a:srgbClr val="1F1F1F"/>
                </a:solidFill>
                <a:effectLst/>
                <a:latin typeface="Times New Roman" panose="02020603050405020304" pitchFamily="18" charset="0"/>
                <a:cs typeface="Times New Roman" panose="02020603050405020304" pitchFamily="18" charset="0"/>
              </a:rPr>
              <a:t>The split was stratified based on the 'Depression' column to maintain the class distribution in each set. </a:t>
            </a:r>
          </a:p>
          <a:p>
            <a:pPr algn="l"/>
            <a:r>
              <a:rPr lang="en-US" sz="1200" b="0" i="0" dirty="0">
                <a:solidFill>
                  <a:srgbClr val="1F1F1F"/>
                </a:solidFill>
                <a:effectLst/>
                <a:latin typeface="Times New Roman" panose="02020603050405020304" pitchFamily="18" charset="0"/>
                <a:cs typeface="Times New Roman" panose="02020603050405020304" pitchFamily="18" charset="0"/>
              </a:rPr>
              <a:t>Before training the models, the data underwent imputation to handle missing values. </a:t>
            </a:r>
          </a:p>
          <a:p>
            <a:pPr algn="l"/>
            <a:r>
              <a:rPr lang="en-US" sz="1200" b="0" i="0" dirty="0">
                <a:solidFill>
                  <a:srgbClr val="1F1F1F"/>
                </a:solidFill>
                <a:effectLst/>
                <a:latin typeface="Times New Roman" panose="02020603050405020304" pitchFamily="18" charset="0"/>
                <a:cs typeface="Times New Roman" panose="02020603050405020304" pitchFamily="18" charset="0"/>
              </a:rPr>
              <a:t>Numerical columns were imputed with the mean, and the 'Sleep Duration' column was dropped due to persistent issues. </a:t>
            </a:r>
          </a:p>
          <a:p>
            <a:pPr>
              <a:buNone/>
            </a:pPr>
            <a:r>
              <a:rPr lang="en-US" sz="1200" b="1" dirty="0">
                <a:latin typeface="Times New Roman" panose="02020603050405020304" pitchFamily="18" charset="0"/>
                <a:cs typeface="Times New Roman" panose="02020603050405020304" pitchFamily="18" charset="0"/>
              </a:rPr>
              <a:t>4.Model Evaluation Metrics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Accuracy &amp; Precision</a:t>
            </a:r>
            <a:r>
              <a:rPr lang="en-US" sz="1200" dirty="0">
                <a:latin typeface="Times New Roman" panose="02020603050405020304" pitchFamily="18" charset="0"/>
                <a:cs typeface="Times New Roman" panose="02020603050405020304" pitchFamily="18" charset="0"/>
              </a:rPr>
              <a:t> – Measures correctness of predictions.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Recall</a:t>
            </a:r>
            <a:r>
              <a:rPr lang="en-US" sz="1200" dirty="0">
                <a:latin typeface="Times New Roman" panose="02020603050405020304" pitchFamily="18" charset="0"/>
                <a:cs typeface="Times New Roman" panose="02020603050405020304" pitchFamily="18" charset="0"/>
              </a:rPr>
              <a:t> – Ensures high-risk students are correctly identified.</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AUC-ROC Curve</a:t>
            </a:r>
            <a:r>
              <a:rPr lang="en-US" sz="1200" dirty="0">
                <a:latin typeface="Times New Roman" panose="02020603050405020304" pitchFamily="18" charset="0"/>
                <a:cs typeface="Times New Roman" panose="02020603050405020304" pitchFamily="18" charset="0"/>
              </a:rPr>
              <a:t> – Assesses overall classification performance.</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6"/>
            <a:ext cx="10515600" cy="1238949"/>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6ABEA168-03AA-A88B-74E1-3E9003CDEB10}"/>
              </a:ext>
            </a:extLst>
          </p:cNvPr>
          <p:cNvGraphicFramePr>
            <a:graphicFrameLocks noGrp="1"/>
          </p:cNvGraphicFramePr>
          <p:nvPr>
            <p:extLst>
              <p:ext uri="{D42A27DB-BD31-4B8C-83A1-F6EECF244321}">
                <p14:modId xmlns:p14="http://schemas.microsoft.com/office/powerpoint/2010/main" val="1404233746"/>
              </p:ext>
            </p:extLst>
          </p:nvPr>
        </p:nvGraphicFramePr>
        <p:xfrm>
          <a:off x="559231" y="3396085"/>
          <a:ext cx="10111350" cy="1656362"/>
        </p:xfrm>
        <a:graphic>
          <a:graphicData uri="http://schemas.openxmlformats.org/drawingml/2006/table">
            <a:tbl>
              <a:tblPr/>
              <a:tblGrid>
                <a:gridCol w="1685225">
                  <a:extLst>
                    <a:ext uri="{9D8B030D-6E8A-4147-A177-3AD203B41FA5}">
                      <a16:colId xmlns:a16="http://schemas.microsoft.com/office/drawing/2014/main" val="3960319147"/>
                    </a:ext>
                  </a:extLst>
                </a:gridCol>
                <a:gridCol w="1685225">
                  <a:extLst>
                    <a:ext uri="{9D8B030D-6E8A-4147-A177-3AD203B41FA5}">
                      <a16:colId xmlns:a16="http://schemas.microsoft.com/office/drawing/2014/main" val="3648149251"/>
                    </a:ext>
                  </a:extLst>
                </a:gridCol>
                <a:gridCol w="1685225">
                  <a:extLst>
                    <a:ext uri="{9D8B030D-6E8A-4147-A177-3AD203B41FA5}">
                      <a16:colId xmlns:a16="http://schemas.microsoft.com/office/drawing/2014/main" val="2939004877"/>
                    </a:ext>
                  </a:extLst>
                </a:gridCol>
                <a:gridCol w="1685225">
                  <a:extLst>
                    <a:ext uri="{9D8B030D-6E8A-4147-A177-3AD203B41FA5}">
                      <a16:colId xmlns:a16="http://schemas.microsoft.com/office/drawing/2014/main" val="1632192439"/>
                    </a:ext>
                  </a:extLst>
                </a:gridCol>
                <a:gridCol w="1685225">
                  <a:extLst>
                    <a:ext uri="{9D8B030D-6E8A-4147-A177-3AD203B41FA5}">
                      <a16:colId xmlns:a16="http://schemas.microsoft.com/office/drawing/2014/main" val="1663218199"/>
                    </a:ext>
                  </a:extLst>
                </a:gridCol>
                <a:gridCol w="1685225">
                  <a:extLst>
                    <a:ext uri="{9D8B030D-6E8A-4147-A177-3AD203B41FA5}">
                      <a16:colId xmlns:a16="http://schemas.microsoft.com/office/drawing/2014/main" val="47175433"/>
                    </a:ext>
                  </a:extLst>
                </a:gridCol>
              </a:tblGrid>
              <a:tr h="301157">
                <a:tc>
                  <a:txBody>
                    <a:bodyPr/>
                    <a:lstStyle/>
                    <a:p>
                      <a:r>
                        <a:rPr lang="en-IN" sz="1200" b="1">
                          <a:latin typeface="Times New Roman" panose="02020603050405020304" pitchFamily="18" charset="0"/>
                          <a:cs typeface="Times New Roman" panose="02020603050405020304" pitchFamily="18" charset="0"/>
                        </a:rPr>
                        <a:t>Model</a:t>
                      </a:r>
                      <a:endParaRPr lang="en-IN" sz="12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200" b="1">
                          <a:latin typeface="Times New Roman" panose="02020603050405020304" pitchFamily="18" charset="0"/>
                          <a:cs typeface="Times New Roman" panose="02020603050405020304" pitchFamily="18" charset="0"/>
                        </a:rPr>
                        <a:t>Accuracy</a:t>
                      </a:r>
                      <a:endParaRPr lang="en-IN" sz="12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200" b="1">
                          <a:latin typeface="Times New Roman" panose="02020603050405020304" pitchFamily="18" charset="0"/>
                          <a:cs typeface="Times New Roman" panose="02020603050405020304" pitchFamily="18" charset="0"/>
                        </a:rPr>
                        <a:t>Precision</a:t>
                      </a:r>
                      <a:endParaRPr lang="en-IN" sz="12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200" b="1">
                          <a:latin typeface="Times New Roman" panose="02020603050405020304" pitchFamily="18" charset="0"/>
                          <a:cs typeface="Times New Roman" panose="02020603050405020304" pitchFamily="18" charset="0"/>
                        </a:rPr>
                        <a:t>Recall</a:t>
                      </a:r>
                      <a:endParaRPr lang="en-IN" sz="12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200" b="1">
                          <a:latin typeface="Times New Roman" panose="02020603050405020304" pitchFamily="18" charset="0"/>
                          <a:cs typeface="Times New Roman" panose="02020603050405020304" pitchFamily="18" charset="0"/>
                        </a:rPr>
                        <a:t>F1-Score</a:t>
                      </a:r>
                      <a:endParaRPr lang="en-IN" sz="12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200" b="1">
                          <a:latin typeface="Times New Roman" panose="02020603050405020304" pitchFamily="18" charset="0"/>
                          <a:cs typeface="Times New Roman" panose="02020603050405020304" pitchFamily="18" charset="0"/>
                        </a:rPr>
                        <a:t>AUC-ROC</a:t>
                      </a:r>
                      <a:endParaRPr lang="en-IN" sz="12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168001137"/>
                  </a:ext>
                </a:extLst>
              </a:tr>
              <a:tr h="527024">
                <a:tc>
                  <a:txBody>
                    <a:bodyPr/>
                    <a:lstStyle/>
                    <a:p>
                      <a:r>
                        <a:rPr lang="en-IN" sz="1200" dirty="0">
                          <a:latin typeface="Times New Roman" panose="02020603050405020304" pitchFamily="18" charset="0"/>
                          <a:cs typeface="Times New Roman" panose="02020603050405020304" pitchFamily="18" charset="0"/>
                        </a:rPr>
                        <a:t>Logistic Regression</a:t>
                      </a:r>
                    </a:p>
                  </a:txBody>
                  <a:tcPr anchor="ctr">
                    <a:lnL>
                      <a:noFill/>
                    </a:lnL>
                    <a:lnR>
                      <a:noFill/>
                    </a:lnR>
                    <a:lnT>
                      <a:noFill/>
                    </a:lnT>
                    <a:lnB>
                      <a:noFill/>
                    </a:lnB>
                    <a:noFill/>
                  </a:tcPr>
                </a:tc>
                <a:tc>
                  <a:txBody>
                    <a:bodyPr/>
                    <a:lstStyle/>
                    <a:p>
                      <a:r>
                        <a:rPr lang="en-IN" sz="1200" dirty="0">
                          <a:latin typeface="Times New Roman" panose="02020603050405020304" pitchFamily="18" charset="0"/>
                          <a:cs typeface="Times New Roman" panose="02020603050405020304" pitchFamily="18" charset="0"/>
                        </a:rPr>
                        <a:t>85.2%</a:t>
                      </a:r>
                    </a:p>
                  </a:txBody>
                  <a:tcPr anchor="ctr">
                    <a:lnL>
                      <a:noFill/>
                    </a:lnL>
                    <a:lnR>
                      <a:noFill/>
                    </a:lnR>
                    <a:lnT>
                      <a:noFill/>
                    </a:lnT>
                    <a:lnB>
                      <a:noFill/>
                    </a:lnB>
                    <a:noFill/>
                  </a:tcPr>
                </a:tc>
                <a:tc>
                  <a:txBody>
                    <a:bodyPr/>
                    <a:lstStyle/>
                    <a:p>
                      <a:r>
                        <a:rPr lang="en-IN" sz="1200" dirty="0">
                          <a:latin typeface="Times New Roman" panose="02020603050405020304" pitchFamily="18" charset="0"/>
                          <a:cs typeface="Times New Roman" panose="02020603050405020304" pitchFamily="18" charset="0"/>
                        </a:rPr>
                        <a:t>83.7%</a:t>
                      </a:r>
                    </a:p>
                  </a:txBody>
                  <a:tcPr anchor="ctr">
                    <a:lnL>
                      <a:noFill/>
                    </a:lnL>
                    <a:lnR>
                      <a:noFill/>
                    </a:lnR>
                    <a:lnT>
                      <a:noFill/>
                    </a:lnT>
                    <a:lnB>
                      <a:noFill/>
                    </a:lnB>
                    <a:noFill/>
                  </a:tcPr>
                </a:tc>
                <a:tc>
                  <a:txBody>
                    <a:bodyPr/>
                    <a:lstStyle/>
                    <a:p>
                      <a:r>
                        <a:rPr lang="en-IN" sz="1200">
                          <a:latin typeface="Times New Roman" panose="02020603050405020304" pitchFamily="18" charset="0"/>
                          <a:cs typeface="Times New Roman" panose="02020603050405020304" pitchFamily="18" charset="0"/>
                        </a:rPr>
                        <a:t>78.9%</a:t>
                      </a:r>
                    </a:p>
                  </a:txBody>
                  <a:tcPr anchor="ctr">
                    <a:lnL>
                      <a:noFill/>
                    </a:lnL>
                    <a:lnR>
                      <a:noFill/>
                    </a:lnR>
                    <a:lnT>
                      <a:noFill/>
                    </a:lnT>
                    <a:lnB>
                      <a:noFill/>
                    </a:lnB>
                    <a:noFill/>
                  </a:tcPr>
                </a:tc>
                <a:tc>
                  <a:txBody>
                    <a:bodyPr/>
                    <a:lstStyle/>
                    <a:p>
                      <a:r>
                        <a:rPr lang="en-IN" sz="1200">
                          <a:latin typeface="Times New Roman" panose="02020603050405020304" pitchFamily="18" charset="0"/>
                          <a:cs typeface="Times New Roman" panose="02020603050405020304" pitchFamily="18" charset="0"/>
                        </a:rPr>
                        <a:t>81.2%</a:t>
                      </a:r>
                    </a:p>
                  </a:txBody>
                  <a:tcPr anchor="ctr">
                    <a:lnL>
                      <a:noFill/>
                    </a:lnL>
                    <a:lnR>
                      <a:noFill/>
                    </a:lnR>
                    <a:lnT>
                      <a:noFill/>
                    </a:lnT>
                    <a:lnB>
                      <a:noFill/>
                    </a:lnB>
                    <a:noFill/>
                  </a:tcPr>
                </a:tc>
                <a:tc>
                  <a:txBody>
                    <a:bodyPr/>
                    <a:lstStyle/>
                    <a:p>
                      <a:r>
                        <a:rPr lang="en-IN" sz="1200">
                          <a:latin typeface="Times New Roman" panose="02020603050405020304" pitchFamily="18" charset="0"/>
                          <a:cs typeface="Times New Roman" panose="02020603050405020304" pitchFamily="18" charset="0"/>
                        </a:rPr>
                        <a:t>0.88</a:t>
                      </a:r>
                    </a:p>
                  </a:txBody>
                  <a:tcPr anchor="ctr">
                    <a:lnL>
                      <a:noFill/>
                    </a:lnL>
                    <a:lnR>
                      <a:noFill/>
                    </a:lnR>
                    <a:lnT>
                      <a:noFill/>
                    </a:lnT>
                    <a:lnB>
                      <a:noFill/>
                    </a:lnB>
                    <a:noFill/>
                  </a:tcPr>
                </a:tc>
                <a:extLst>
                  <a:ext uri="{0D108BD9-81ED-4DB2-BD59-A6C34878D82A}">
                    <a16:rowId xmlns:a16="http://schemas.microsoft.com/office/drawing/2014/main" val="3248061049"/>
                  </a:ext>
                </a:extLst>
              </a:tr>
              <a:tr h="527024">
                <a:tc>
                  <a:txBody>
                    <a:bodyPr/>
                    <a:lstStyle/>
                    <a:p>
                      <a:r>
                        <a:rPr lang="en-IN" sz="1200">
                          <a:latin typeface="Times New Roman" panose="02020603050405020304" pitchFamily="18" charset="0"/>
                          <a:cs typeface="Times New Roman" panose="02020603050405020304" pitchFamily="18" charset="0"/>
                        </a:rPr>
                        <a:t>Random Forest</a:t>
                      </a:r>
                    </a:p>
                  </a:txBody>
                  <a:tcPr anchor="ctr">
                    <a:lnL>
                      <a:noFill/>
                    </a:lnL>
                    <a:lnR>
                      <a:noFill/>
                    </a:lnR>
                    <a:lnT>
                      <a:noFill/>
                    </a:lnT>
                    <a:lnB>
                      <a:noFill/>
                    </a:lnB>
                    <a:noFill/>
                  </a:tcPr>
                </a:tc>
                <a:tc>
                  <a:txBody>
                    <a:bodyPr/>
                    <a:lstStyle/>
                    <a:p>
                      <a:r>
                        <a:rPr lang="en-IN" sz="1200" dirty="0">
                          <a:latin typeface="Times New Roman" panose="02020603050405020304" pitchFamily="18" charset="0"/>
                          <a:cs typeface="Times New Roman" panose="02020603050405020304" pitchFamily="18" charset="0"/>
                        </a:rPr>
                        <a:t>89.5%</a:t>
                      </a:r>
                    </a:p>
                  </a:txBody>
                  <a:tcPr anchor="ctr">
                    <a:lnL>
                      <a:noFill/>
                    </a:lnL>
                    <a:lnR>
                      <a:noFill/>
                    </a:lnR>
                    <a:lnT>
                      <a:noFill/>
                    </a:lnT>
                    <a:lnB>
                      <a:noFill/>
                    </a:lnB>
                    <a:noFill/>
                  </a:tcPr>
                </a:tc>
                <a:tc>
                  <a:txBody>
                    <a:bodyPr/>
                    <a:lstStyle/>
                    <a:p>
                      <a:r>
                        <a:rPr lang="en-IN" sz="1200" dirty="0">
                          <a:latin typeface="Times New Roman" panose="02020603050405020304" pitchFamily="18" charset="0"/>
                          <a:cs typeface="Times New Roman" panose="02020603050405020304" pitchFamily="18" charset="0"/>
                        </a:rPr>
                        <a:t>87.1%</a:t>
                      </a:r>
                    </a:p>
                  </a:txBody>
                  <a:tcPr anchor="ctr">
                    <a:lnL>
                      <a:noFill/>
                    </a:lnL>
                    <a:lnR>
                      <a:noFill/>
                    </a:lnR>
                    <a:lnT>
                      <a:noFill/>
                    </a:lnT>
                    <a:lnB>
                      <a:noFill/>
                    </a:lnB>
                    <a:noFill/>
                  </a:tcPr>
                </a:tc>
                <a:tc>
                  <a:txBody>
                    <a:bodyPr/>
                    <a:lstStyle/>
                    <a:p>
                      <a:r>
                        <a:rPr lang="en-IN" sz="1200" dirty="0">
                          <a:latin typeface="Times New Roman" panose="02020603050405020304" pitchFamily="18" charset="0"/>
                          <a:cs typeface="Times New Roman" panose="02020603050405020304" pitchFamily="18" charset="0"/>
                        </a:rPr>
                        <a:t>84.2%</a:t>
                      </a:r>
                    </a:p>
                  </a:txBody>
                  <a:tcPr anchor="ctr">
                    <a:lnL>
                      <a:noFill/>
                    </a:lnL>
                    <a:lnR>
                      <a:noFill/>
                    </a:lnR>
                    <a:lnT>
                      <a:noFill/>
                    </a:lnT>
                    <a:lnB>
                      <a:noFill/>
                    </a:lnB>
                    <a:noFill/>
                  </a:tcPr>
                </a:tc>
                <a:tc>
                  <a:txBody>
                    <a:bodyPr/>
                    <a:lstStyle/>
                    <a:p>
                      <a:r>
                        <a:rPr lang="en-IN" sz="1200" dirty="0">
                          <a:latin typeface="Times New Roman" panose="02020603050405020304" pitchFamily="18" charset="0"/>
                          <a:cs typeface="Times New Roman" panose="02020603050405020304" pitchFamily="18" charset="0"/>
                        </a:rPr>
                        <a:t>85.6%</a:t>
                      </a:r>
                    </a:p>
                  </a:txBody>
                  <a:tcPr anchor="ctr">
                    <a:lnL>
                      <a:noFill/>
                    </a:lnL>
                    <a:lnR>
                      <a:noFill/>
                    </a:lnR>
                    <a:lnT>
                      <a:noFill/>
                    </a:lnT>
                    <a:lnB>
                      <a:noFill/>
                    </a:lnB>
                    <a:noFill/>
                  </a:tcPr>
                </a:tc>
                <a:tc>
                  <a:txBody>
                    <a:bodyPr/>
                    <a:lstStyle/>
                    <a:p>
                      <a:r>
                        <a:rPr lang="en-IN" sz="1200">
                          <a:latin typeface="Times New Roman" panose="02020603050405020304" pitchFamily="18" charset="0"/>
                          <a:cs typeface="Times New Roman" panose="02020603050405020304" pitchFamily="18" charset="0"/>
                        </a:rPr>
                        <a:t>0.91</a:t>
                      </a:r>
                    </a:p>
                  </a:txBody>
                  <a:tcPr anchor="ctr">
                    <a:lnL>
                      <a:noFill/>
                    </a:lnL>
                    <a:lnR>
                      <a:noFill/>
                    </a:lnR>
                    <a:lnT>
                      <a:noFill/>
                    </a:lnT>
                    <a:lnB>
                      <a:noFill/>
                    </a:lnB>
                    <a:noFill/>
                  </a:tcPr>
                </a:tc>
                <a:extLst>
                  <a:ext uri="{0D108BD9-81ED-4DB2-BD59-A6C34878D82A}">
                    <a16:rowId xmlns:a16="http://schemas.microsoft.com/office/drawing/2014/main" val="3106648643"/>
                  </a:ext>
                </a:extLst>
              </a:tr>
              <a:tr h="301157">
                <a:tc>
                  <a:txBody>
                    <a:bodyPr/>
                    <a:lstStyle/>
                    <a:p>
                      <a:endParaRPr lang="en-IN" sz="12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12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12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12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12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12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1685873596"/>
                  </a:ext>
                </a:extLst>
              </a:tr>
            </a:tbl>
          </a:graphicData>
        </a:graphic>
      </p:graphicFrame>
      <p:sp>
        <p:nvSpPr>
          <p:cNvPr id="5" name="Rectangle 1">
            <a:extLst>
              <a:ext uri="{FF2B5EF4-FFF2-40B4-BE49-F238E27FC236}">
                <a16:creationId xmlns:a16="http://schemas.microsoft.com/office/drawing/2014/main" id="{C20B0B66-771C-91EA-B752-A02D0E0BB886}"/>
              </a:ext>
            </a:extLst>
          </p:cNvPr>
          <p:cNvSpPr>
            <a:spLocks noChangeArrowheads="1"/>
          </p:cNvSpPr>
          <p:nvPr/>
        </p:nvSpPr>
        <p:spPr bwMode="auto">
          <a:xfrm>
            <a:off x="535985" y="1719304"/>
            <a:ext cx="9196952" cy="184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of the Student Depression Prediction Model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machine learning model was trained and tested using student demographic, academic, and lifestyle data to predict depression risk. Below are the key results, including accuracy, evaluation metrics, and comparisons between predicted and actual depression rates.</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Model Performance Metrics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effectiveness of the model was measured using several classification metrics</a:t>
            </a:r>
            <a:r>
              <a:rPr kumimoji="0" lang="en-US" altLang="en-US" sz="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E3C1D40-380D-57DC-6BFC-A1798A8D9CCC}"/>
              </a:ext>
            </a:extLst>
          </p:cNvPr>
          <p:cNvSpPr>
            <a:spLocks noChangeArrowheads="1"/>
          </p:cNvSpPr>
          <p:nvPr/>
        </p:nvSpPr>
        <p:spPr bwMode="auto">
          <a:xfrm>
            <a:off x="503694" y="4763359"/>
            <a:ext cx="9752285" cy="116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Demonstrates correct and incorrect classifications in predicting depression.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ROC Curve: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the model’s ability to distinguish between depressed and non-depressed students.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Importance Plot: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Highlights key predictors, such as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academic stress, sleep deprivation, financial issues, and family history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mental illness.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 Analysis Graph:</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Compares the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predicted depression risk percentages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against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actual reported cases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mental health surveys</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lnSpc>
                <a:spcPct val="150000"/>
              </a:lnSpc>
              <a:buNone/>
            </a:pPr>
            <a:r>
              <a:rPr lang="en-US" sz="1400" b="0" i="0" dirty="0">
                <a:solidFill>
                  <a:srgbClr val="1F1F1F"/>
                </a:solidFill>
                <a:effectLst/>
                <a:latin typeface="Times New Roman" panose="02020603050405020304" pitchFamily="18" charset="0"/>
                <a:cs typeface="Times New Roman" panose="02020603050405020304" pitchFamily="18" charset="0"/>
              </a:rPr>
              <a:t>This project focused on predicting student depression using machine learning. After cleaning and preparing the dataset, we trained and evaluated Logistic Regression, Random Forest, and SVC models. The Random Forest model, particularly after hyperparameter optimization, showed the best performance, achieving a strong F1-score and accuracy on the test set. This demonstrates the potential of machine learning in identifying students who may be at risk of depression. Further steps could involve analyzing feature importance to understand key contributing factors and exploring other advanced models to potentially improve predictions. Overall, this project highlights the utility of data analysis and machine learning for supporting student mental well-being.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789900"/>
            <a:ext cx="10515600" cy="4672894"/>
          </a:xfrm>
        </p:spPr>
        <p:txBody>
          <a:bodyPr vert="horz" lIns="91440" tIns="45720" rIns="91440" bIns="45720" rtlCol="0">
            <a:noAutofit/>
          </a:bodyPr>
          <a:lstStyle/>
          <a:p>
            <a:pPr algn="just">
              <a:lnSpc>
                <a:spcPct val="150000"/>
              </a:lnSpc>
              <a:buFont typeface="Arial" panose="020B0604020202020204" pitchFamily="34" charset="0"/>
              <a:buChar char="•"/>
            </a:pPr>
            <a:r>
              <a:rPr lang="en-US" sz="1200" b="1" i="0" dirty="0">
                <a:solidFill>
                  <a:srgbClr val="1F1F1F"/>
                </a:solidFill>
                <a:effectLst/>
                <a:latin typeface="Times New Roman" panose="02020603050405020304" pitchFamily="18" charset="0"/>
                <a:cs typeface="Times New Roman" panose="02020603050405020304" pitchFamily="18" charset="0"/>
              </a:rPr>
              <a:t>Feature Engineering and Selection:</a:t>
            </a:r>
            <a:r>
              <a:rPr lang="en-US" sz="1200" b="0" i="0" dirty="0">
                <a:solidFill>
                  <a:srgbClr val="1F1F1F"/>
                </a:solidFill>
                <a:effectLst/>
                <a:latin typeface="Times New Roman" panose="02020603050405020304" pitchFamily="18" charset="0"/>
                <a:cs typeface="Times New Roman" panose="02020603050405020304" pitchFamily="18" charset="0"/>
              </a:rPr>
              <a:t> Further explore creating new features from existing ones (e.g., interaction terms between academic pressure and study hours) or utilizing dimensionality reduction techniques to improve model performance and interpretability. Analyzing feature importance from the optimized model in detail can guide this process.</a:t>
            </a:r>
          </a:p>
          <a:p>
            <a:pPr algn="just">
              <a:lnSpc>
                <a:spcPct val="150000"/>
              </a:lnSpc>
              <a:buFont typeface="Arial" panose="020B0604020202020204" pitchFamily="34" charset="0"/>
              <a:buChar char="•"/>
            </a:pPr>
            <a:r>
              <a:rPr lang="en-US" sz="1200" b="1" i="0" dirty="0">
                <a:solidFill>
                  <a:srgbClr val="1F1F1F"/>
                </a:solidFill>
                <a:effectLst/>
                <a:latin typeface="Times New Roman" panose="02020603050405020304" pitchFamily="18" charset="0"/>
                <a:cs typeface="Times New Roman" panose="02020603050405020304" pitchFamily="18" charset="0"/>
              </a:rPr>
              <a:t>Addressing Class Imbalance:</a:t>
            </a:r>
            <a:r>
              <a:rPr lang="en-US" sz="1200" b="0" i="0" dirty="0">
                <a:solidFill>
                  <a:srgbClr val="1F1F1F"/>
                </a:solidFill>
                <a:effectLst/>
                <a:latin typeface="Times New Roman" panose="02020603050405020304" pitchFamily="18" charset="0"/>
                <a:cs typeface="Times New Roman" panose="02020603050405020304" pitchFamily="18" charset="0"/>
              </a:rPr>
              <a:t> If there is significant class imbalance in the depression status (which the initial distribution check can reveal), explore techniques like oversampling, </a:t>
            </a:r>
            <a:r>
              <a:rPr lang="en-US" sz="1200" b="0" i="0" dirty="0" err="1">
                <a:solidFill>
                  <a:srgbClr val="1F1F1F"/>
                </a:solidFill>
                <a:effectLst/>
                <a:latin typeface="Times New Roman" panose="02020603050405020304" pitchFamily="18" charset="0"/>
                <a:cs typeface="Times New Roman" panose="02020603050405020304" pitchFamily="18" charset="0"/>
              </a:rPr>
              <a:t>undersampling</a:t>
            </a:r>
            <a:r>
              <a:rPr lang="en-US" sz="1200" b="0" i="0" dirty="0">
                <a:solidFill>
                  <a:srgbClr val="1F1F1F"/>
                </a:solidFill>
                <a:effectLst/>
                <a:latin typeface="Times New Roman" panose="02020603050405020304" pitchFamily="18" charset="0"/>
                <a:cs typeface="Times New Roman" panose="02020603050405020304" pitchFamily="18" charset="0"/>
              </a:rPr>
              <a:t>, or using different evaluation metrics that are less sensitive to imbalance (e.g., balanced accuracy, Cohen's Kappa) to potentially improve the model's ability to predict the minority class.</a:t>
            </a:r>
          </a:p>
          <a:p>
            <a:pPr algn="just">
              <a:lnSpc>
                <a:spcPct val="150000"/>
              </a:lnSpc>
              <a:buFont typeface="Arial" panose="020B0604020202020204" pitchFamily="34" charset="0"/>
              <a:buChar char="•"/>
            </a:pPr>
            <a:r>
              <a:rPr lang="en-US" sz="1200" b="1" i="0" dirty="0">
                <a:solidFill>
                  <a:srgbClr val="1F1F1F"/>
                </a:solidFill>
                <a:effectLst/>
                <a:latin typeface="Times New Roman" panose="02020603050405020304" pitchFamily="18" charset="0"/>
                <a:cs typeface="Times New Roman" panose="02020603050405020304" pitchFamily="18" charset="0"/>
              </a:rPr>
              <a:t>Integration of Additional Data Sources:</a:t>
            </a:r>
            <a:r>
              <a:rPr lang="en-US" sz="1200" b="0" i="0" dirty="0">
                <a:solidFill>
                  <a:srgbClr val="1F1F1F"/>
                </a:solidFill>
                <a:effectLst/>
                <a:latin typeface="Times New Roman" panose="02020603050405020304" pitchFamily="18" charset="0"/>
                <a:cs typeface="Times New Roman" panose="02020603050405020304" pitchFamily="18" charset="0"/>
              </a:rPr>
              <a:t> Consider incorporating other relevant data sources, such as student demographics, lifestyle factors (exercise, social activities), or even anonymized mental health service usage data (if available and ethically permissible), to build a more comprehensive predictive model.</a:t>
            </a:r>
          </a:p>
          <a:p>
            <a:pPr algn="just">
              <a:lnSpc>
                <a:spcPct val="150000"/>
              </a:lnSpc>
              <a:buFont typeface="Arial" panose="020B0604020202020204" pitchFamily="34" charset="0"/>
              <a:buChar char="•"/>
            </a:pPr>
            <a:r>
              <a:rPr lang="en-US" sz="1200" b="1" i="0" dirty="0">
                <a:solidFill>
                  <a:srgbClr val="1F1F1F"/>
                </a:solidFill>
                <a:effectLst/>
                <a:latin typeface="Times New Roman" panose="02020603050405020304" pitchFamily="18" charset="0"/>
                <a:cs typeface="Times New Roman" panose="02020603050405020304" pitchFamily="18" charset="0"/>
              </a:rPr>
              <a:t>Model Interpretability and Explainability:</a:t>
            </a:r>
            <a:r>
              <a:rPr lang="en-US" sz="1200" b="0" i="0" dirty="0">
                <a:solidFill>
                  <a:srgbClr val="1F1F1F"/>
                </a:solidFill>
                <a:effectLst/>
                <a:latin typeface="Times New Roman" panose="02020603050405020304" pitchFamily="18" charset="0"/>
                <a:cs typeface="Times New Roman" panose="02020603050405020304" pitchFamily="18" charset="0"/>
              </a:rPr>
              <a:t> Beyond just prediction, focus on making the model's predictions more interpretable. Techniques like SHAP (</a:t>
            </a:r>
            <a:r>
              <a:rPr lang="en-US" sz="1200" b="0" i="0" dirty="0" err="1">
                <a:solidFill>
                  <a:srgbClr val="1F1F1F"/>
                </a:solidFill>
                <a:effectLst/>
                <a:latin typeface="Times New Roman" panose="02020603050405020304" pitchFamily="18" charset="0"/>
                <a:cs typeface="Times New Roman" panose="02020603050405020304" pitchFamily="18" charset="0"/>
              </a:rPr>
              <a:t>SHapley</a:t>
            </a:r>
            <a:r>
              <a:rPr lang="en-US" sz="1200" b="0" i="0" dirty="0">
                <a:solidFill>
                  <a:srgbClr val="1F1F1F"/>
                </a:solidFill>
                <a:effectLst/>
                <a:latin typeface="Times New Roman" panose="02020603050405020304" pitchFamily="18" charset="0"/>
                <a:cs typeface="Times New Roman" panose="02020603050405020304" pitchFamily="18" charset="0"/>
              </a:rPr>
              <a:t> Additive </a:t>
            </a:r>
            <a:r>
              <a:rPr lang="en-US" sz="1200" b="0" i="0" dirty="0" err="1">
                <a:solidFill>
                  <a:srgbClr val="1F1F1F"/>
                </a:solidFill>
                <a:effectLst/>
                <a:latin typeface="Times New Roman" panose="02020603050405020304" pitchFamily="18" charset="0"/>
                <a:cs typeface="Times New Roman" panose="02020603050405020304" pitchFamily="18" charset="0"/>
              </a:rPr>
              <a:t>exPlanations</a:t>
            </a:r>
            <a:r>
              <a:rPr lang="en-US" sz="1200" b="0" i="0" dirty="0">
                <a:solidFill>
                  <a:srgbClr val="1F1F1F"/>
                </a:solidFill>
                <a:effectLst/>
                <a:latin typeface="Times New Roman" panose="02020603050405020304" pitchFamily="18" charset="0"/>
                <a:cs typeface="Times New Roman" panose="02020603050405020304" pitchFamily="18" charset="0"/>
              </a:rPr>
              <a:t>) or LIME (Local Interpretable Model-agnostic Explanations) can help understand why the model makes a particular prediction for an individual student, which is crucial for practical application in a student support context.</a:t>
            </a:r>
          </a:p>
          <a:p>
            <a:pPr algn="just">
              <a:lnSpc>
                <a:spcPct val="150000"/>
              </a:lnSpc>
              <a:buFont typeface="Arial" panose="020B0604020202020204" pitchFamily="34" charset="0"/>
              <a:buChar char="•"/>
            </a:pPr>
            <a:r>
              <a:rPr lang="en-US" sz="1200" b="1" i="0" dirty="0">
                <a:solidFill>
                  <a:srgbClr val="1F1F1F"/>
                </a:solidFill>
                <a:effectLst/>
                <a:latin typeface="Times New Roman" panose="02020603050405020304" pitchFamily="18" charset="0"/>
                <a:cs typeface="Times New Roman" panose="02020603050405020304" pitchFamily="18" charset="0"/>
              </a:rPr>
              <a:t>Real-world Deployment Considerations:</a:t>
            </a:r>
            <a:r>
              <a:rPr lang="en-US" sz="1200" b="0" i="0" dirty="0">
                <a:solidFill>
                  <a:srgbClr val="1F1F1F"/>
                </a:solidFill>
                <a:effectLst/>
                <a:latin typeface="Times New Roman" panose="02020603050405020304" pitchFamily="18" charset="0"/>
                <a:cs typeface="Times New Roman" panose="02020603050405020304" pitchFamily="18" charset="0"/>
              </a:rPr>
              <a:t> Explore the practical aspects of deploying such a model in a real-world scenario. This includes considerations of data privacy, ethical implications, the workflow for using the model, and how the predictions would be integrated into existing student support systems.</a:t>
            </a: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1629</Words>
  <Application>Microsoft Office PowerPoint</Application>
  <PresentationFormat>Widescreen</PresentationFormat>
  <Paragraphs>117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Franklin Gothic Book</vt:lpstr>
      <vt:lpstr>Times New Roman</vt: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Shahnawaz Alam</dc:creator>
  <cp:lastModifiedBy>Shahnawaz Alam</cp:lastModifiedBy>
  <cp:revision>14</cp:revision>
  <cp:lastPrinted>2025-05-15T10:01:07Z</cp:lastPrinted>
  <dcterms:created xsi:type="dcterms:W3CDTF">2013-07-15T20:26:40Z</dcterms:created>
  <dcterms:modified xsi:type="dcterms:W3CDTF">2025-05-15T10:02:14Z</dcterms:modified>
</cp:coreProperties>
</file>