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3BCF-0763-4D16-995D-21CC4267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22DCF-4B19-426A-A9D9-0C8597385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96BD-B38A-4406-B3D6-66C775B2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86A5-BB62-4B05-90E9-927977B1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FE8C-B588-414B-A42E-CA3744AE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1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17F3-9BA2-498A-B296-8239E554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3E96B-176E-491D-A675-5A01E59DF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24E6-8F9D-4C47-B3D8-A8D6F228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C332-B971-4C27-A3A8-1034A43D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FD71-9A3E-4E52-BA99-BB19CA9A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DCBEA-7558-4E62-B556-B031198CE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5D4BE-1CC3-4F69-8E41-CCD6564A6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F80AF-CCEF-4FBD-8DD5-BD172243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7CBC-3789-4DFA-90B7-86B97558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F65-5A94-458E-AAF6-162D915C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8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EC10-2171-4777-8F77-428EF5C6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795C-1AD8-42DC-BF76-469388F9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CDDD9-0F33-4ACC-9CBA-8E52EB16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ED11-8188-480A-ACC8-36EA758A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7882-9615-49CC-B08A-B396E8FA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6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C210-8973-486C-AAA9-9A340906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9086-2E4D-460D-A449-FB628BF2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2F16-D814-4CC2-A3F1-53D7CE33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AC8F-9B7B-4006-984C-68E85BF4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4A52A-F0B1-4F51-9FD8-516A9D8A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C6CD-10D8-446E-A002-F4CFEC75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16FF-7C95-4893-A5F5-F6EDFCBD8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F38A-E618-4598-BA39-83587BE3D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9934-EA9F-4FAB-A7CE-F1361B6C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EE47-9703-4975-A0E6-B030D5E1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D96CC-408D-40BF-A1B3-0DD7515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727C-0044-45D6-A070-107E6370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B799-8A1F-4EF5-BE3A-DF3FA62FD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BFFA-900A-436C-A98F-FA884CE9B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97456-1A73-48EC-8C73-A467B12A5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8B8D4-938C-4344-9194-CA91CDD99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A7DA8-8CCF-4E03-9037-103E0A29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430F2-4544-461A-B17C-D785AA3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84931-F704-4ECA-87D5-83361F97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F717-338C-4061-8D66-4E83C0E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FF6E-9623-416F-AABD-4F7B3989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E609C-DF68-44AE-8761-7B8F7B59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77134-D26A-49B8-B51C-3F36E21F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0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5D79E-2172-4867-ACAB-7A898CD1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EE413-6325-4914-BC08-7D6BF5FD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827E-207D-4BFC-919C-8A2AEC79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305E-2738-4A09-BFAB-F6131000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2B73-EA37-41AE-B19D-F3FDA59A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1761D-FBEB-42F5-849E-CF41B8E68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DD58-511A-4432-8D5F-06361FA3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BA717-50AD-418C-BAFE-53E18763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A482-84A6-4EB3-98AD-E0B57542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56D1-E38C-4D1A-92C2-FCCCADB7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0D226-5656-4375-AB77-B5190A3E3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CB21-433F-45E4-85E5-F198ABFC1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F954-82E9-4B0A-9DBF-319D62DE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FCE2A-2273-47DC-BB2C-B7C10F0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BB0DE-F7C4-48FF-B496-326DD01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21B32-9345-415C-B6FB-CD2DFD0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361B9-4622-4E19-A39E-BE287786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51B1-5C48-478F-8B86-802230B9B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33F8-7594-4C4A-AFA4-C96769B14A86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495C-F7D7-450F-8BBE-A17B8A8BD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72BD-CA97-4027-B33D-79DC21074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D47D-A19E-4C9B-963B-EB5D67DA9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epchem.readthedocs.io/en/latest/api_reference/featurizers.html#molgraphconvfeaturiz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8C262-EB4E-4811-94A6-82A6B8F57D59}"/>
              </a:ext>
            </a:extLst>
          </p:cNvPr>
          <p:cNvSpPr txBox="1"/>
          <p:nvPr/>
        </p:nvSpPr>
        <p:spPr>
          <a:xfrm>
            <a:off x="2100170" y="295163"/>
            <a:ext cx="659013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Raw CSV Data (two columns)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SMILES representation of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Toxicity label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DBF22-BBD2-4F29-82B6-8408B056C07C}"/>
              </a:ext>
            </a:extLst>
          </p:cNvPr>
          <p:cNvSpPr txBox="1"/>
          <p:nvPr/>
        </p:nvSpPr>
        <p:spPr>
          <a:xfrm>
            <a:off x="2100170" y="2416987"/>
            <a:ext cx="6590137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Create feature matrix for each molecule using </a:t>
            </a:r>
            <a:r>
              <a:rPr lang="en-IN" dirty="0">
                <a:hlinkClick r:id="rId2"/>
              </a:rPr>
              <a:t>DeepChem </a:t>
            </a:r>
            <a:r>
              <a:rPr lang="en-IN" dirty="0" err="1">
                <a:hlinkClick r:id="rId2"/>
              </a:rPr>
              <a:t>Featurizer</a:t>
            </a:r>
            <a:r>
              <a:rPr lang="en-IN" dirty="0"/>
              <a:t>.</a:t>
            </a:r>
          </a:p>
          <a:p>
            <a:r>
              <a:rPr lang="en-IN" sz="1400" dirty="0" err="1"/>
              <a:t>e.g</a:t>
            </a:r>
            <a:r>
              <a:rPr lang="en-IN" sz="1400" dirty="0"/>
              <a:t>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Node features: Atom type, Formal charge, Hybridization, Hydrogen bonding,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Edge features: Bond type, Same ring, Conjugated, Stereo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04670-DA94-4540-AEC1-C1CA48FAA0D9}"/>
              </a:ext>
            </a:extLst>
          </p:cNvPr>
          <p:cNvSpPr txBox="1"/>
          <p:nvPr/>
        </p:nvSpPr>
        <p:spPr>
          <a:xfrm>
            <a:off x="2100171" y="3684426"/>
            <a:ext cx="6590136" cy="81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Convert feature matrix to </a:t>
            </a:r>
            <a:r>
              <a:rPr lang="en-IN" dirty="0" err="1"/>
              <a:t>PyG</a:t>
            </a:r>
            <a:r>
              <a:rPr lang="en-IN" dirty="0"/>
              <a:t> Graph Data object and store it in the local drive.</a:t>
            </a:r>
          </a:p>
          <a:p>
            <a:r>
              <a:rPr lang="en-IN" sz="1100" dirty="0"/>
              <a:t>N:B: </a:t>
            </a:r>
            <a:r>
              <a:rPr lang="en-IN" sz="1100" dirty="0" err="1"/>
              <a:t>PyG</a:t>
            </a:r>
            <a:r>
              <a:rPr lang="en-IN" sz="1100" dirty="0"/>
              <a:t> = </a:t>
            </a:r>
            <a:r>
              <a:rPr lang="en-IN" sz="1100" dirty="0" err="1"/>
              <a:t>PyTorch</a:t>
            </a:r>
            <a:r>
              <a:rPr lang="en-IN" sz="1100" dirty="0"/>
              <a:t> Geometric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C377C-F037-4A13-861E-A013A83127BB}"/>
              </a:ext>
            </a:extLst>
          </p:cNvPr>
          <p:cNvSpPr txBox="1"/>
          <p:nvPr/>
        </p:nvSpPr>
        <p:spPr>
          <a:xfrm>
            <a:off x="2100170" y="4720133"/>
            <a:ext cx="6590136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Use a simple GCN model for predicting Molecule toxicity.</a:t>
            </a:r>
          </a:p>
          <a:p>
            <a:r>
              <a:rPr lang="en-IN" sz="1100" dirty="0"/>
              <a:t>Model structure: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/>
              <a:t>Layer 1: </a:t>
            </a:r>
            <a:r>
              <a:rPr lang="en-IN" sz="1100" dirty="0" err="1"/>
              <a:t>Node_features</a:t>
            </a:r>
            <a:r>
              <a:rPr lang="en-IN" sz="1100" dirty="0"/>
              <a:t> , </a:t>
            </a:r>
            <a:r>
              <a:rPr lang="en-IN" sz="1100" dirty="0" err="1"/>
              <a:t>Hidden_layer</a:t>
            </a:r>
            <a:r>
              <a:rPr lang="en-IN" sz="1100" dirty="0"/>
              <a:t> &gt;&gt; [30, 128]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/>
              <a:t>Layer 2: </a:t>
            </a:r>
            <a:r>
              <a:rPr lang="en-IN" sz="1100" dirty="0" err="1"/>
              <a:t>Hidden_layer</a:t>
            </a:r>
            <a:r>
              <a:rPr lang="en-IN" sz="1100" dirty="0"/>
              <a:t>, </a:t>
            </a:r>
            <a:r>
              <a:rPr lang="en-IN" sz="1100" dirty="0" err="1"/>
              <a:t>Hidden_layer</a:t>
            </a:r>
            <a:r>
              <a:rPr lang="en-IN" sz="1100" dirty="0"/>
              <a:t> &gt;&gt; [128, 128]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/>
              <a:t>Layer 3: </a:t>
            </a:r>
            <a:r>
              <a:rPr lang="en-IN" sz="1100" dirty="0" err="1"/>
              <a:t>Hidden_layer</a:t>
            </a:r>
            <a:r>
              <a:rPr lang="en-IN" sz="1100" dirty="0"/>
              <a:t>, </a:t>
            </a:r>
            <a:r>
              <a:rPr lang="en-IN" sz="1100" dirty="0" err="1"/>
              <a:t>Hidden_layer</a:t>
            </a:r>
            <a:r>
              <a:rPr lang="en-IN" sz="1100" dirty="0"/>
              <a:t> &gt;&gt; [128, 128]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100" dirty="0"/>
              <a:t>Layer 4: </a:t>
            </a:r>
            <a:r>
              <a:rPr lang="en-IN" sz="1100" dirty="0" err="1"/>
              <a:t>Hidden_layer</a:t>
            </a:r>
            <a:r>
              <a:rPr lang="en-IN" sz="1100" dirty="0"/>
              <a:t>, </a:t>
            </a:r>
            <a:r>
              <a:rPr lang="en-IN" sz="1100" dirty="0" err="1"/>
              <a:t>Output_layer</a:t>
            </a:r>
            <a:r>
              <a:rPr lang="en-IN" sz="1100" dirty="0"/>
              <a:t> &gt;&gt; [128, 1]</a:t>
            </a:r>
          </a:p>
          <a:p>
            <a:r>
              <a:rPr lang="en-IN" sz="1100" i="1" dirty="0"/>
              <a:t>N:B: to aggregate node embedding </a:t>
            </a:r>
            <a:r>
              <a:rPr lang="en-IN" sz="1100" i="1" dirty="0" err="1"/>
              <a:t>global_mean_pool</a:t>
            </a:r>
            <a:r>
              <a:rPr lang="en-IN" sz="1100" i="1" dirty="0"/>
              <a:t> is used.</a:t>
            </a:r>
          </a:p>
          <a:p>
            <a:endParaRPr lang="en-IN" sz="1100" dirty="0"/>
          </a:p>
          <a:p>
            <a:r>
              <a:rPr lang="en-IN" sz="1100" b="1" dirty="0"/>
              <a:t>Loss Function:</a:t>
            </a:r>
            <a:r>
              <a:rPr lang="en-IN" sz="1100" dirty="0"/>
              <a:t> Binary Cross entropy</a:t>
            </a:r>
          </a:p>
          <a:p>
            <a:r>
              <a:rPr lang="en-IN" sz="1100" b="1" dirty="0"/>
              <a:t>Optimizer: </a:t>
            </a:r>
            <a:r>
              <a:rPr lang="en-IN" sz="1100" dirty="0"/>
              <a:t>Stochastic Gradient Descent (SGD)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FA152-A965-41CD-819C-C59AA0113CE6}"/>
              </a:ext>
            </a:extLst>
          </p:cNvPr>
          <p:cNvSpPr txBox="1"/>
          <p:nvPr/>
        </p:nvSpPr>
        <p:spPr>
          <a:xfrm>
            <a:off x="2100170" y="1260986"/>
            <a:ext cx="659013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Resampling training data for handling class imbalance. Steps are,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Under sample major class to a certain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 sample minor class to a certain ratio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4233F-40E4-4C07-BC69-88BC19354422}"/>
              </a:ext>
            </a:extLst>
          </p:cNvPr>
          <p:cNvSpPr/>
          <p:nvPr/>
        </p:nvSpPr>
        <p:spPr>
          <a:xfrm>
            <a:off x="1864659" y="131482"/>
            <a:ext cx="7052235" cy="662790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66DB3D7-A18A-44EB-95F9-83E19B42A22D}"/>
              </a:ext>
            </a:extLst>
          </p:cNvPr>
          <p:cNvSpPr/>
          <p:nvPr/>
        </p:nvSpPr>
        <p:spPr>
          <a:xfrm>
            <a:off x="5281685" y="1033827"/>
            <a:ext cx="227106" cy="22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9F7C907-4D58-40AF-90D7-0143511A4AF0}"/>
              </a:ext>
            </a:extLst>
          </p:cNvPr>
          <p:cNvSpPr/>
          <p:nvPr/>
        </p:nvSpPr>
        <p:spPr>
          <a:xfrm>
            <a:off x="5281685" y="2194804"/>
            <a:ext cx="227106" cy="22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EF539D8-ED4A-4D90-873F-686E5C137924}"/>
              </a:ext>
            </a:extLst>
          </p:cNvPr>
          <p:cNvSpPr/>
          <p:nvPr/>
        </p:nvSpPr>
        <p:spPr>
          <a:xfrm>
            <a:off x="5281685" y="3494205"/>
            <a:ext cx="227106" cy="22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712F84D-71A3-4950-8DC7-F69283DC01CE}"/>
              </a:ext>
            </a:extLst>
          </p:cNvPr>
          <p:cNvSpPr/>
          <p:nvPr/>
        </p:nvSpPr>
        <p:spPr>
          <a:xfrm>
            <a:off x="5281685" y="4508816"/>
            <a:ext cx="227106" cy="220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9C4B116EE47429EFA7B84A43EE07D" ma:contentTypeVersion="10" ma:contentTypeDescription="Create a new document." ma:contentTypeScope="" ma:versionID="df0f4f5292c5e33a536eaabb38b1d9f8">
  <xsd:schema xmlns:xsd="http://www.w3.org/2001/XMLSchema" xmlns:xs="http://www.w3.org/2001/XMLSchema" xmlns:p="http://schemas.microsoft.com/office/2006/metadata/properties" xmlns:ns3="8115842a-59a9-4a0e-92b1-0d8a7e8fc169" targetNamespace="http://schemas.microsoft.com/office/2006/metadata/properties" ma:root="true" ma:fieldsID="77dab11d69fa592ccf3d060685ffde6e" ns3:_="">
    <xsd:import namespace="8115842a-59a9-4a0e-92b1-0d8a7e8fc1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5842a-59a9-4a0e-92b1-0d8a7e8fc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35DBF4-D4C6-464D-91C1-9C24310EBCB5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8115842a-59a9-4a0e-92b1-0d8a7e8fc16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3F86C19-B7D3-4778-B26D-1EDC2C2BD3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90E9A-9B93-421A-A096-0E92BE936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5842a-59a9-4a0e-92b1-0d8a7e8fc1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FAISAL, Asif Al (CIMMYT-Bangladesh)</dc:creator>
  <cp:lastModifiedBy>FAISAL, Asif Al (CIMMYT-Bangladesh)</cp:lastModifiedBy>
  <cp:revision>1</cp:revision>
  <dcterms:created xsi:type="dcterms:W3CDTF">2021-08-12T15:10:00Z</dcterms:created>
  <dcterms:modified xsi:type="dcterms:W3CDTF">2021-08-12T15:38:01Z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0x0101004CA9C4B116EE47429EFA7B84A43EE07D</vt:lpwstr>
  </property>
</Properties>
</file>