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0" d="100"/>
          <a:sy n="110" d="100"/>
        </p:scale>
        <p:origin x="960" y="96"/>
      </p:cViewPr>
      <p:guideLst>
        <p:guide pos="2160" orient="horz"/>
        <p:guide pos="2976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6832-82E1-4997-88A8-F559F8184A5B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6BD9C0-9E50-4824-B428-AB043AA7D819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7F13D-3A4A-42F1-2F68-E34E4976EBF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B0D3FA-C159-CEAA-147D-BAFC23E9A22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EF1915-B7CC-0A41-BF19-3EBCD56FB3E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BD416D-6AC7-EA79-741E-B98BCED2F3C3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BA0EAE-7DB0-BF71-EFBC-A09ABDE5376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EE70C6-3727-9FAD-DEB3-4CFC4551E9D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B77959-A8DB-DBDA-D112-6F42E7FDC9D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00825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48384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82358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0DD6A6-0B62-AC2E-E73B-601DDC50533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4454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93941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96997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0D7FE9-158D-B3A7-C3FD-2FAFC76A4BD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A3DEBF-12E8-8703-2960-2CD84649463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B815D-2EC5-DB18-AAA5-404C7490D8F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F139D4-D147-25E0-1007-469A65BEA46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27AE00-0C3B-4F4D-250C-9172D8EBCFD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E5562A-334F-4167-983D-3BA584CC07E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F9ABE9-47A2-E610-ACE7-313820893CD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553700-88A2-1FDB-6367-F462343B117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430A82-DCCE-A088-BB7A-0EF8FC903EA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97FE020-2090-4914-B7D5-D7A4CF1115AB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3DCC36A-5900-4E90-8649-EC79A51A3BD7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412302"/>
            <a:ext cx="1971675" cy="575989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604DA4-2BDF-42A7-B35B-C94B9E290134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94CE0E-9D56-437C-836D-DB5CDC1ECA55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E8675F-723E-4048-913D-FB775E8BBCA4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>
          <a:xfrm>
            <a:off x="822960" y="286604"/>
            <a:ext cx="75438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22960" y="1845734"/>
            <a:ext cx="370332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63440" y="1845735"/>
            <a:ext cx="370332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EC6E5A4-889F-449E-BE35-6ED482185A3F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822960" y="286604"/>
            <a:ext cx="75438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582334"/>
            <a:ext cx="370332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63440" y="2582334"/>
            <a:ext cx="370332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1B143D-9B50-409D-9EE2-388C59642F94}" type="datetime1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32CBCF-C90D-4F50-9877-C13D1D48B432}" type="datetime1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 bwMode="auto"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AFEB2B7-3D01-429C-8FCA-C2FF2C4F6303}" type="datetime1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42900" y="594358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600450" y="731520"/>
            <a:ext cx="486918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0C60E66-5914-4F36-B668-1EE120B1E0C1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D5CD3A-0ABA-4A86-8312-79177A5B67C5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A1C3FA6-032B-4577-A875-F2256C938615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841733" y="6491162"/>
            <a:ext cx="523936" cy="300286"/>
          </a:xfrm>
          <a:prstGeom prst="roundRect">
            <a:avLst>
              <a:gd name="adj" fmla="val 3425"/>
            </a:avLst>
          </a:prstGeom>
          <a:ln w="12700">
            <a:noFill/>
          </a:ln>
          <a:effectLst>
            <a:softEdge rad="0"/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1453144" y="6475000"/>
            <a:ext cx="261069" cy="3552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/>
        </p:blipFill>
        <p:spPr bwMode="auto">
          <a:xfrm>
            <a:off x="1840187" y="6472405"/>
            <a:ext cx="286554" cy="35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Travelling_salesman_problem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lancampus.umontreal.ca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047164" y="2785176"/>
            <a:ext cx="6319596" cy="1498991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en-CA" sz="5400" b="1"/>
              <a:t>Campus Guide </a:t>
            </a:r>
            <a:br>
              <a:rPr lang="en-CA" sz="5400" b="1"/>
            </a:br>
            <a:r>
              <a:rPr lang="en-CA" sz="5400" b="1"/>
              <a:t>Mobile App</a:t>
            </a:r>
            <a:endParaRPr lang="en-CA" sz="11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48838" y="4455620"/>
            <a:ext cx="7617922" cy="157668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b="1" cap="none" spc="0"/>
              <a:t>Dr. Nikolaos Tsantalis</a:t>
            </a:r>
            <a:endParaRPr lang="en-US" sz="2800" b="1" cap="none" spc="0"/>
          </a:p>
          <a:p>
            <a:pPr algn="ctr">
              <a:defRPr/>
            </a:pPr>
            <a:r>
              <a:rPr lang="en-US" cap="none" spc="0"/>
              <a:t>Department of Computer Science and Software Engineering</a:t>
            </a:r>
            <a:endParaRPr lang="en-US" cap="none" spc="0"/>
          </a:p>
          <a:p>
            <a:pPr algn="ctr">
              <a:defRPr/>
            </a:pPr>
            <a:r>
              <a:rPr lang="en-US" cap="none" spc="0"/>
              <a:t>Concordia University</a:t>
            </a:r>
            <a:endParaRPr lang="en-US" cap="none" spc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74460" y="2909648"/>
            <a:ext cx="1095233" cy="1095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20658" t="0" r="21801" b="0"/>
          <a:stretch/>
        </p:blipFill>
        <p:spPr bwMode="auto">
          <a:xfrm>
            <a:off x="844373" y="2855056"/>
            <a:ext cx="1050877" cy="1272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Feature #3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Connect to user’s calendar</a:t>
            </a:r>
            <a:endParaRPr lang="en-CA"/>
          </a:p>
          <a:p>
            <a:pPr>
              <a:defRPr/>
            </a:pPr>
            <a:r>
              <a:rPr lang="en-CA"/>
              <a:t>Find next class</a:t>
            </a:r>
            <a:endParaRPr lang="en-CA"/>
          </a:p>
          <a:p>
            <a:pPr>
              <a:defRPr/>
            </a:pPr>
            <a:r>
              <a:rPr lang="en-CA"/>
              <a:t>Find it’s location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11196" y="173980"/>
            <a:ext cx="3669334" cy="6568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Feature #3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59" y="1845734"/>
            <a:ext cx="3082469" cy="4023360"/>
          </a:xfrm>
        </p:spPr>
        <p:txBody>
          <a:bodyPr/>
          <a:lstStyle/>
          <a:p>
            <a:pPr>
              <a:defRPr/>
            </a:pPr>
            <a:r>
              <a:rPr lang="en-CA"/>
              <a:t>Find the building of the next class</a:t>
            </a:r>
            <a:endParaRPr lang="en-CA"/>
          </a:p>
          <a:p>
            <a:pPr>
              <a:defRPr/>
            </a:pPr>
            <a:r>
              <a:rPr lang="en-CA"/>
              <a:t>Show directions from my </a:t>
            </a:r>
            <a:r>
              <a:rPr lang="en-CA" b="1"/>
              <a:t>current location</a:t>
            </a:r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0" t="0" r="26501" b="0"/>
          <a:stretch/>
        </p:blipFill>
        <p:spPr bwMode="auto">
          <a:xfrm>
            <a:off x="5088275" y="286604"/>
            <a:ext cx="3953178" cy="625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22959" y="4424357"/>
            <a:ext cx="3513714" cy="2035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sp>
        <p:nvSpPr>
          <p:cNvPr id="6" name="Title 1"/>
          <p:cNvSpPr txBox="1"/>
          <p:nvPr/>
        </p:nvSpPr>
        <p:spPr bwMode="auto">
          <a:xfrm>
            <a:off x="1412202" y="1955967"/>
            <a:ext cx="6319596" cy="2502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CA" sz="6000"/>
              <a:t>Feature #4</a:t>
            </a:r>
            <a:endParaRPr lang="en-CA" sz="6000"/>
          </a:p>
          <a:p>
            <a:pPr algn="ctr">
              <a:defRPr/>
            </a:pPr>
            <a:r>
              <a:rPr lang="en-CA" sz="5400"/>
              <a:t>Show me indoor directions</a:t>
            </a:r>
            <a:endParaRPr lang="en-CA" sz="54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40172" y="286604"/>
            <a:ext cx="7543800" cy="1450757"/>
          </a:xfrm>
        </p:spPr>
        <p:txBody>
          <a:bodyPr/>
          <a:lstStyle/>
          <a:p>
            <a:pPr>
              <a:defRPr/>
            </a:pPr>
            <a:r>
              <a:rPr lang="en-CA"/>
              <a:t>Feature #4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8197" y="1845733"/>
            <a:ext cx="3304663" cy="4862811"/>
          </a:xfrm>
        </p:spPr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CA"/>
              <a:t>User selects starting room and destination room.</a:t>
            </a:r>
            <a:endParaRPr lang="en-CA"/>
          </a:p>
          <a:p>
            <a:pPr>
              <a:defRPr/>
            </a:pPr>
            <a:r>
              <a:rPr lang="en-CA"/>
              <a:t>Show shortest path directions</a:t>
            </a:r>
            <a:endParaRPr lang="en-CA"/>
          </a:p>
          <a:p>
            <a:pPr>
              <a:defRPr/>
            </a:pPr>
            <a:r>
              <a:rPr lang="en-CA"/>
              <a:t>Consider accessibility directions (avoid stairs)</a:t>
            </a:r>
            <a:endParaRPr lang="en-CA"/>
          </a:p>
          <a:p>
            <a:pPr>
              <a:defRPr/>
            </a:pPr>
            <a:r>
              <a:rPr lang="en-CA"/>
              <a:t>Features 4 can be utilized in Feature 3 to show indoor directions to the destination classroom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6630" t="0" r="5024" b="0"/>
          <a:stretch/>
        </p:blipFill>
        <p:spPr bwMode="auto">
          <a:xfrm>
            <a:off x="3358497" y="8546"/>
            <a:ext cx="5862411" cy="6700000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 bwMode="auto">
          <a:xfrm flipV="1">
            <a:off x="5503492" y="5033474"/>
            <a:ext cx="239282" cy="3589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 flipH="1" flipV="1">
            <a:off x="5742776" y="5033474"/>
            <a:ext cx="715282" cy="4700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 bwMode="auto">
          <a:xfrm flipV="1">
            <a:off x="6458058" y="2794475"/>
            <a:ext cx="1788634" cy="27159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 flipV="1">
            <a:off x="7531410" y="2324457"/>
            <a:ext cx="715282" cy="4700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 bwMode="auto">
          <a:xfrm flipV="1">
            <a:off x="7531410" y="1965535"/>
            <a:ext cx="239282" cy="3589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/>
          <p:cNvSpPr/>
          <p:nvPr/>
        </p:nvSpPr>
        <p:spPr bwMode="auto">
          <a:xfrm>
            <a:off x="5202680" y="5420670"/>
            <a:ext cx="182454" cy="1794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5-Point Star 22"/>
          <p:cNvSpPr/>
          <p:nvPr/>
        </p:nvSpPr>
        <p:spPr bwMode="auto">
          <a:xfrm>
            <a:off x="7826126" y="1616439"/>
            <a:ext cx="182454" cy="1794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sp>
        <p:nvSpPr>
          <p:cNvPr id="6" name="Title 1"/>
          <p:cNvSpPr txBox="1"/>
          <p:nvPr/>
        </p:nvSpPr>
        <p:spPr bwMode="auto">
          <a:xfrm>
            <a:off x="1412202" y="1955967"/>
            <a:ext cx="6319596" cy="2467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CA" sz="6000"/>
              <a:t>Feature #5</a:t>
            </a:r>
            <a:endParaRPr lang="en-CA" sz="6000"/>
          </a:p>
          <a:p>
            <a:pPr algn="ctr">
              <a:defRPr/>
            </a:pPr>
            <a:r>
              <a:rPr lang="en-CA" sz="5400"/>
              <a:t>Show me the nearest ??</a:t>
            </a:r>
            <a:endParaRPr lang="en-CA" sz="54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-40172" y="286604"/>
            <a:ext cx="7543800" cy="1450757"/>
          </a:xfrm>
        </p:spPr>
        <p:txBody>
          <a:bodyPr/>
          <a:lstStyle/>
          <a:p>
            <a:pPr>
              <a:defRPr/>
            </a:pPr>
            <a:r>
              <a:rPr lang="en-CA"/>
              <a:t>Feature #5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8197" y="1845734"/>
            <a:ext cx="3304664" cy="4023360"/>
          </a:xfrm>
        </p:spPr>
        <p:txBody>
          <a:bodyPr/>
          <a:lstStyle/>
          <a:p>
            <a:pPr>
              <a:defRPr/>
            </a:pPr>
            <a:r>
              <a:rPr/>
              <a:t>?? </a:t>
            </a:r>
            <a:r>
              <a:rPr lang="en-CA"/>
              <a:t>can be: washroom, elevator, stairs, coffee shop, fast food, groceries store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6630" t="0" r="5024" b="0"/>
          <a:stretch/>
        </p:blipFill>
        <p:spPr bwMode="auto">
          <a:xfrm>
            <a:off x="3358497" y="8546"/>
            <a:ext cx="5862411" cy="6700000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 bwMode="auto">
          <a:xfrm flipV="1">
            <a:off x="5503492" y="5033474"/>
            <a:ext cx="239282" cy="3589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 flipH="1" flipV="1">
            <a:off x="5742776" y="5033474"/>
            <a:ext cx="715282" cy="4700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 bwMode="auto">
          <a:xfrm flipV="1">
            <a:off x="6458058" y="4614729"/>
            <a:ext cx="578762" cy="8956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 bwMode="auto">
          <a:xfrm flipH="1" flipV="1">
            <a:off x="6870819" y="4495088"/>
            <a:ext cx="166001" cy="1196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/>
          <p:cNvSpPr/>
          <p:nvPr/>
        </p:nvSpPr>
        <p:spPr bwMode="auto">
          <a:xfrm>
            <a:off x="5202680" y="5420670"/>
            <a:ext cx="182454" cy="1794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6114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745403-5084-8C0B-6D46-E8A5C3BC20EF}" type="slidenum">
              <a:rPr lang="en-US"/>
              <a:t/>
            </a:fld>
            <a:endParaRPr lang="en-US"/>
          </a:p>
        </p:txBody>
      </p:sp>
      <p:sp>
        <p:nvSpPr>
          <p:cNvPr id="126619018" name="Title 1"/>
          <p:cNvSpPr txBox="1"/>
          <p:nvPr/>
        </p:nvSpPr>
        <p:spPr bwMode="auto">
          <a:xfrm>
            <a:off x="1412201" y="1955966"/>
            <a:ext cx="6319595" cy="2467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4800" b="1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CA" sz="6000"/>
              <a:t>Optional Feature #6</a:t>
            </a:r>
            <a:endParaRPr lang="en-CA" sz="6000"/>
          </a:p>
          <a:p>
            <a:pPr algn="ctr">
              <a:defRPr/>
            </a:pPr>
            <a:r>
              <a:rPr lang="en-CA" sz="5400"/>
              <a:t>Smart Planner</a:t>
            </a:r>
            <a:endParaRPr lang="en-CA" sz="54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693377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0CD127-0DC7-6967-A48D-0EFCEF52EE4B}" type="slidenum">
              <a:rPr lang="en-US"/>
              <a:t/>
            </a:fld>
            <a:endParaRPr lang="en-US"/>
          </a:p>
        </p:txBody>
      </p:sp>
      <p:sp>
        <p:nvSpPr>
          <p:cNvPr id="52283757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8196" y="939697"/>
            <a:ext cx="9067610" cy="4839189"/>
          </a:xfrm>
        </p:spPr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CA"/>
              <a:t>Given a list of tasks, create a plan to execute all tasks</a:t>
            </a:r>
            <a:endParaRPr lang="en-CA"/>
          </a:p>
          <a:p>
            <a:pPr>
              <a:defRPr/>
            </a:pPr>
            <a:r>
              <a:rPr lang="en-CA"/>
              <a:t>The plan should optimize (minimize) the total walking time</a:t>
            </a:r>
            <a:endParaRPr lang="en-CA"/>
          </a:p>
          <a:p>
            <a:pPr>
              <a:defRPr/>
            </a:pPr>
            <a:r>
              <a:rPr lang="en-CA"/>
              <a:t>There are two kinds of tasks:</a:t>
            </a:r>
            <a:endParaRPr lang="en-CA"/>
          </a:p>
          <a:p>
            <a:pPr lvl="1">
              <a:defRPr/>
            </a:pPr>
            <a:r>
              <a:rPr lang="en-CA"/>
              <a:t>Tasks with a fixed start time (e.g., attend a class) and optional duration.</a:t>
            </a:r>
            <a:endParaRPr lang="en-CA"/>
          </a:p>
          <a:p>
            <a:pPr lvl="1">
              <a:defRPr/>
            </a:pPr>
            <a:r>
              <a:rPr lang="en-CA"/>
              <a:t>Tasks without any time constraints (e.g., buy coffee)</a:t>
            </a:r>
            <a:endParaRPr lang="en-CA"/>
          </a:p>
          <a:p>
            <a:pPr lvl="1">
              <a:defRPr/>
            </a:pPr>
            <a:r>
              <a:rPr lang="en-CA"/>
              <a:t>All tasks have a single or multiple locations that can be satisfied (e.g., “buy coffee” task has multiple nearby coffee shops)</a:t>
            </a:r>
            <a:endParaRPr lang="en-CA"/>
          </a:p>
          <a:p>
            <a:pPr>
              <a:defRPr/>
            </a:pPr>
            <a:r>
              <a:rPr lang="en-CA"/>
              <a:t>The problem is essentially an optimization problem with time and location constraints, where the goal is to minimize the total travelling time. It can be considered as a variation of the </a:t>
            </a:r>
            <a:r>
              <a:rPr u="sng">
                <a:solidFill>
                  <a:schemeClr val="hlink"/>
                </a:solidFill>
                <a:hlinkClick r:id="rId3" tooltip="https://en.wikipedia.org/wiki/Travelling_salesman_problem"/>
              </a:rPr>
              <a:t>Travelling salesman problem</a:t>
            </a:r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sp>
        <p:nvSpPr>
          <p:cNvPr id="5" name="Title 1"/>
          <p:cNvSpPr txBox="1"/>
          <p:nvPr/>
        </p:nvSpPr>
        <p:spPr bwMode="auto">
          <a:xfrm>
            <a:off x="1412202" y="1460310"/>
            <a:ext cx="6319596" cy="2823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CA" sz="6000"/>
              <a:t>Feature #1</a:t>
            </a:r>
            <a:endParaRPr lang="en-CA" sz="6000"/>
          </a:p>
          <a:p>
            <a:pPr algn="ctr">
              <a:defRPr/>
            </a:pPr>
            <a:r>
              <a:rPr lang="en-CA" sz="5400"/>
              <a:t>Show my location</a:t>
            </a:r>
            <a:br>
              <a:rPr lang="en-CA" sz="5400"/>
            </a:br>
            <a:r>
              <a:rPr lang="en-CA" sz="5400"/>
              <a:t>on campus</a:t>
            </a:r>
            <a:endParaRPr lang="en-CA" sz="11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Feature #1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4670" y="1845945"/>
            <a:ext cx="8356600" cy="4023360"/>
          </a:xfrm>
        </p:spPr>
        <p:txBody>
          <a:bodyPr/>
          <a:lstStyle/>
          <a:p>
            <a:pPr>
              <a:defRPr/>
            </a:pPr>
            <a:r>
              <a:rPr lang="en-CA" u="sng">
                <a:hlinkClick r:id="rId3" tooltip="http://plancampus.umontreal.ca/"/>
              </a:rPr>
              <a:t>http://plancampus.umontreal.ca/</a:t>
            </a:r>
            <a:r>
              <a:rPr lang="en-CA"/>
              <a:t> Campus Plan</a:t>
            </a:r>
            <a:endParaRPr lang="en-CA"/>
          </a:p>
          <a:p>
            <a:pPr>
              <a:defRPr/>
            </a:pPr>
            <a:r>
              <a:rPr lang="en-CA"/>
              <a:t>Show the user the building he/she is currently in</a:t>
            </a:r>
            <a:endParaRPr lang="en-CA"/>
          </a:p>
          <a:p>
            <a:pPr>
              <a:defRPr/>
            </a:pPr>
            <a:r>
              <a:rPr lang="en-CA"/>
              <a:t>Switch between SGW and Loyola campus</a:t>
            </a:r>
            <a:endParaRPr lang="en-CA"/>
          </a:p>
          <a:p>
            <a:pPr>
              <a:defRPr/>
            </a:pPr>
            <a:r>
              <a:rPr lang="en-CA"/>
              <a:t>The user can hover over nearby buildings and get some basic information.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703312" y="4178911"/>
            <a:ext cx="4397143" cy="264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446727" y="538026"/>
            <a:ext cx="3599144" cy="603337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098128" y="554728"/>
            <a:ext cx="3599144" cy="6016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sp>
        <p:nvSpPr>
          <p:cNvPr id="5" name="Title 1"/>
          <p:cNvSpPr txBox="1"/>
          <p:nvPr/>
        </p:nvSpPr>
        <p:spPr bwMode="auto">
          <a:xfrm>
            <a:off x="1412202" y="1460310"/>
            <a:ext cx="6319596" cy="2823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CA" sz="6000"/>
              <a:t>Feature #2</a:t>
            </a:r>
            <a:endParaRPr lang="en-CA" sz="6000"/>
          </a:p>
          <a:p>
            <a:pPr algn="ctr">
              <a:defRPr/>
            </a:pPr>
            <a:r>
              <a:rPr lang="en-CA" sz="5400"/>
              <a:t>Show me outdoor directions from X to Y</a:t>
            </a:r>
            <a:endParaRPr lang="en-CA" sz="11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Feature #2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The user selects a Start Building &amp; Destination on the Campus Plan</a:t>
            </a:r>
            <a:endParaRPr lang="en-CA"/>
          </a:p>
          <a:p>
            <a:pPr>
              <a:defRPr/>
            </a:pPr>
            <a:r>
              <a:rPr lang="en-CA"/>
              <a:t>Start Building can be determined based on the current location</a:t>
            </a:r>
            <a:endParaRPr lang="en-CA"/>
          </a:p>
          <a:p>
            <a:pPr>
              <a:defRPr/>
            </a:pPr>
            <a:r>
              <a:rPr lang="en-CA"/>
              <a:t>Call Google directions service + </a:t>
            </a:r>
            <a:r>
              <a:rPr lang="en-CA" b="1"/>
              <a:t>Concordia Shuttle</a:t>
            </a:r>
            <a:endParaRPr lang="en-CA" b="1"/>
          </a:p>
          <a:p>
            <a:pPr>
              <a:defRPr/>
            </a:pPr>
            <a:r>
              <a:rPr lang="en-CA"/>
              <a:t>Display directions on the Campus Plan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pic>
        <p:nvPicPr>
          <p:cNvPr id="8" name="Picture 7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26080" y="553212"/>
            <a:ext cx="3291840" cy="5751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sp>
        <p:nvSpPr>
          <p:cNvPr id="6" name="Title 1"/>
          <p:cNvSpPr txBox="1"/>
          <p:nvPr/>
        </p:nvSpPr>
        <p:spPr bwMode="auto">
          <a:xfrm>
            <a:off x="1412202" y="1460310"/>
            <a:ext cx="6319596" cy="2823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CA" sz="6000"/>
              <a:t>Feature #3</a:t>
            </a:r>
            <a:endParaRPr lang="en-CA" sz="6000"/>
          </a:p>
          <a:p>
            <a:pPr algn="ctr">
              <a:defRPr/>
            </a:pPr>
            <a:r>
              <a:rPr lang="en-CA" sz="5400"/>
              <a:t>Show me directions</a:t>
            </a:r>
            <a:br>
              <a:rPr lang="en-CA" sz="5400"/>
            </a:br>
            <a:r>
              <a:rPr lang="en-CA" sz="5400"/>
              <a:t>to my next class</a:t>
            </a:r>
            <a:endParaRPr lang="en-CA" sz="11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CA"/>
              <a:t>Feature #3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22958" y="1845733"/>
            <a:ext cx="7543800" cy="1583265"/>
          </a:xfrm>
        </p:spPr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CA"/>
              <a:t>Time-aware and location-aware service</a:t>
            </a:r>
            <a:endParaRPr lang="en-CA"/>
          </a:p>
          <a:p>
            <a:pPr>
              <a:defRPr/>
            </a:pPr>
            <a:r>
              <a:rPr lang="en-CA"/>
              <a:t>Based on Google Calendar Service, or Concordia Open Data API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8D86C7-E356-411D-91A5-41A6F3B39F96}" type="slidenum">
              <a:rPr lang="en-US"/>
              <a:t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22959" y="3217826"/>
            <a:ext cx="7525417" cy="2180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250" advClick="1">
        <p:push dir="u"/>
      </p:transition>
    </mc:Choice>
    <mc:Fallback>
      <p:transition spd="med" advClick="1">
        <p:push dir="u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ONLYOFFICE/8.1.1.27</Application>
  <DocSecurity>0</DocSecurity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>Concordia University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Nikolaos Tsantalis</dc:creator>
  <cp:keywords/>
  <dc:description/>
  <cp:lastModifiedBy/>
  <cp:revision>632</cp:revision>
  <dcterms:created xsi:type="dcterms:W3CDTF">2020-01-08T01:21:21Z</dcterms:created>
  <dcterms:modified xsi:type="dcterms:W3CDTF">2025-01-11T18:55:33Z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