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BA3D-486E-40E5-8CB1-1BD3C972B2E5}" type="datetimeFigureOut">
              <a:rPr lang="LID4096" smtClean="0"/>
              <a:t>08/26/2025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EBBF-C31C-444C-BAA4-85AB9F9772F2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937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BA3D-486E-40E5-8CB1-1BD3C972B2E5}" type="datetimeFigureOut">
              <a:rPr lang="LID4096" smtClean="0"/>
              <a:t>08/26/2025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EBBF-C31C-444C-BAA4-85AB9F9772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3577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BA3D-486E-40E5-8CB1-1BD3C972B2E5}" type="datetimeFigureOut">
              <a:rPr lang="LID4096" smtClean="0"/>
              <a:t>08/26/2025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EBBF-C31C-444C-BAA4-85AB9F9772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151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BA3D-486E-40E5-8CB1-1BD3C972B2E5}" type="datetimeFigureOut">
              <a:rPr lang="LID4096" smtClean="0"/>
              <a:t>08/26/2025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EBBF-C31C-444C-BAA4-85AB9F9772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4529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BA3D-486E-40E5-8CB1-1BD3C972B2E5}" type="datetimeFigureOut">
              <a:rPr lang="LID4096" smtClean="0"/>
              <a:t>08/26/2025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EBBF-C31C-444C-BAA4-85AB9F9772F2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48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BA3D-486E-40E5-8CB1-1BD3C972B2E5}" type="datetimeFigureOut">
              <a:rPr lang="LID4096" smtClean="0"/>
              <a:t>08/26/2025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EBBF-C31C-444C-BAA4-85AB9F9772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8744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BA3D-486E-40E5-8CB1-1BD3C972B2E5}" type="datetimeFigureOut">
              <a:rPr lang="LID4096" smtClean="0"/>
              <a:t>08/26/2025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EBBF-C31C-444C-BAA4-85AB9F9772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5591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BA3D-486E-40E5-8CB1-1BD3C972B2E5}" type="datetimeFigureOut">
              <a:rPr lang="LID4096" smtClean="0"/>
              <a:t>08/26/2025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EBBF-C31C-444C-BAA4-85AB9F9772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985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BA3D-486E-40E5-8CB1-1BD3C972B2E5}" type="datetimeFigureOut">
              <a:rPr lang="LID4096" smtClean="0"/>
              <a:t>08/26/2025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EBBF-C31C-444C-BAA4-85AB9F9772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29458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737BA3D-486E-40E5-8CB1-1BD3C972B2E5}" type="datetimeFigureOut">
              <a:rPr lang="LID4096" smtClean="0"/>
              <a:t>08/26/2025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D2EBBF-C31C-444C-BAA4-85AB9F9772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840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BA3D-486E-40E5-8CB1-1BD3C972B2E5}" type="datetimeFigureOut">
              <a:rPr lang="LID4096" smtClean="0"/>
              <a:t>08/26/2025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2EBBF-C31C-444C-BAA4-85AB9F9772F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82537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737BA3D-486E-40E5-8CB1-1BD3C972B2E5}" type="datetimeFigureOut">
              <a:rPr lang="LID4096" smtClean="0"/>
              <a:t>08/26/2025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5D2EBBF-C31C-444C-BAA4-85AB9F9772F2}" type="slidenum">
              <a:rPr lang="LID4096" smtClean="0"/>
              <a:t>‹#›</a:t>
            </a:fld>
            <a:endParaRPr lang="LID4096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70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25B4-9EA5-42A3-9AC6-6035917BB0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HalfASCON</a:t>
            </a:r>
            <a:endParaRPr lang="LID4096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0C5B8-CE00-4CA5-B0F7-50B8365F90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Asif Hasan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15111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273B-FC1A-4B96-B349-9C432C967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CA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ASCON vs HalfASCON</a:t>
            </a:r>
            <a:endParaRPr lang="LID4096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A92B3C0-B7F8-46A3-B9D4-500794BC644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3292273"/>
              </p:ext>
            </p:extLst>
          </p:nvPr>
        </p:nvGraphicFramePr>
        <p:xfrm>
          <a:off x="1542256" y="2058569"/>
          <a:ext cx="9107488" cy="3418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3744">
                  <a:extLst>
                    <a:ext uri="{9D8B030D-6E8A-4147-A177-3AD203B41FA5}">
                      <a16:colId xmlns:a16="http://schemas.microsoft.com/office/drawing/2014/main" val="2589142631"/>
                    </a:ext>
                  </a:extLst>
                </a:gridCol>
                <a:gridCol w="4553744">
                  <a:extLst>
                    <a:ext uri="{9D8B030D-6E8A-4147-A177-3AD203B41FA5}">
                      <a16:colId xmlns:a16="http://schemas.microsoft.com/office/drawing/2014/main" val="2720529550"/>
                    </a:ext>
                  </a:extLst>
                </a:gridCol>
              </a:tblGrid>
              <a:tr h="506499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ASCON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HalfASCON</a:t>
                      </a:r>
                      <a:endParaRPr lang="LID4096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743767"/>
                  </a:ext>
                </a:extLst>
              </a:tr>
              <a:tr h="50649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CA" dirty="0"/>
                        <a:t>1. Key Size = 128 bit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1. Key Size = 64 bit</a:t>
                      </a:r>
                      <a:endParaRPr lang="LID4096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6112821"/>
                  </a:ext>
                </a:extLst>
              </a:tr>
              <a:tr h="506499">
                <a:tc>
                  <a:txBody>
                    <a:bodyPr/>
                    <a:lstStyle/>
                    <a:p>
                      <a:r>
                        <a:rPr lang="en-CA" dirty="0"/>
                        <a:t>2. 320 bit internal state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2. 160 bit internal state</a:t>
                      </a:r>
                      <a:endParaRPr lang="LID4096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044571"/>
                  </a:ext>
                </a:extLst>
              </a:tr>
              <a:tr h="506499">
                <a:tc>
                  <a:txBody>
                    <a:bodyPr/>
                    <a:lstStyle/>
                    <a:p>
                      <a:r>
                        <a:rPr lang="en-CA" dirty="0"/>
                        <a:t>3. Substitution layer word size = 64 bits.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3. Substitution layer word size = 32 bits only.</a:t>
                      </a:r>
                      <a:endParaRPr lang="LID4096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2876661"/>
                  </a:ext>
                </a:extLst>
              </a:tr>
              <a:tr h="886372">
                <a:tc>
                  <a:txBody>
                    <a:bodyPr/>
                    <a:lstStyle/>
                    <a:p>
                      <a:r>
                        <a:rPr lang="en-CA" dirty="0"/>
                        <a:t>4. Linear diffusion layer </a:t>
                      </a:r>
                      <a:r>
                        <a:rPr lang="en-GB" dirty="0"/>
                        <a:t>consists of XOR and right rotation of the 64-bit words.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4. Linear diffusion layer </a:t>
                      </a:r>
                      <a:r>
                        <a:rPr lang="en-GB" dirty="0"/>
                        <a:t>consists of XOR and right rotation of the 32-bit words.</a:t>
                      </a:r>
                      <a:endParaRPr lang="LID4096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72182"/>
                  </a:ext>
                </a:extLst>
              </a:tr>
              <a:tr h="506499">
                <a:tc>
                  <a:txBody>
                    <a:bodyPr/>
                    <a:lstStyle/>
                    <a:p>
                      <a:r>
                        <a:rPr lang="en-CA" dirty="0"/>
                        <a:t>5.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Selected by NIST.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5. Cryptanalysis not tested.</a:t>
                      </a:r>
                      <a:endParaRPr lang="LID4096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8462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319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54D8-396B-460E-B6E0-8DE19E7C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Diffusion Layer</a:t>
            </a:r>
            <a:endParaRPr lang="LID4096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4D8D34-2549-4337-9E3E-01192DFA1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4940" y="2567347"/>
            <a:ext cx="3936486" cy="172330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792CDE0-6A0B-4A53-951D-4FE2FCAA0599}"/>
              </a:ext>
            </a:extLst>
          </p:cNvPr>
          <p:cNvSpPr txBox="1">
            <a:spLocks/>
          </p:cNvSpPr>
          <p:nvPr/>
        </p:nvSpPr>
        <p:spPr>
          <a:xfrm>
            <a:off x="1127760" y="2007099"/>
            <a:ext cx="677014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 ASCON’s diffusion layer is designed for 64 bits.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 Rotation constants &gt; 32 are not applicable for HalfASCON.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 Rotation constants are chosen on the basis of –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sz="1800" dirty="0"/>
              <a:t> Branch number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sz="1800" dirty="0"/>
              <a:t> Avalanche effect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sz="1800" dirty="0"/>
              <a:t> Avoids symmetry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sz="1800" dirty="0"/>
              <a:t> Covers both small and large shifts</a:t>
            </a:r>
            <a:endParaRPr lang="en-CA" dirty="0"/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 Rotation constants are optimized for performance and lightweight.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D93AFE-A8E6-45AF-9796-FC1616BD00E8}"/>
              </a:ext>
            </a:extLst>
          </p:cNvPr>
          <p:cNvSpPr txBox="1"/>
          <p:nvPr/>
        </p:nvSpPr>
        <p:spPr>
          <a:xfrm>
            <a:off x="8223059" y="4290653"/>
            <a:ext cx="348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Fig 1: ASCON Linear Diffusion Layer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692159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54D8-396B-460E-B6E0-8DE19E7C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Rotation Constants</a:t>
            </a:r>
            <a:endParaRPr lang="LID4096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6D37220-A90B-496D-BFB7-D3B5F7436C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4048465"/>
              </p:ext>
            </p:extLst>
          </p:nvPr>
        </p:nvGraphicFramePr>
        <p:xfrm>
          <a:off x="1097280" y="2088310"/>
          <a:ext cx="10058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150113317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4163965444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495505238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385350495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840956160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Rotation Constants</a:t>
                      </a:r>
                      <a:endParaRPr lang="LID4096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ASCON</a:t>
                      </a:r>
                      <a:endParaRPr lang="LID4096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CA" dirty="0"/>
                        <a:t>HalfASCON</a:t>
                      </a:r>
                      <a:endParaRPr lang="LID4096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2420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LID4096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Branch Number</a:t>
                      </a:r>
                      <a:endParaRPr lang="LID4096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Avg. Avalanche</a:t>
                      </a:r>
                      <a:endParaRPr lang="LID4096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Branch Number</a:t>
                      </a:r>
                      <a:endParaRPr lang="LID4096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Avg. Avalanche</a:t>
                      </a:r>
                      <a:endParaRPr lang="LID4096" dirty="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987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19, 28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44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4.69%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16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9.38%</a:t>
                      </a:r>
                      <a:endParaRPr lang="LID4096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018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61, 39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44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4.69%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Invalid</a:t>
                      </a:r>
                      <a:endParaRPr lang="LID4096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Invalid</a:t>
                      </a:r>
                      <a:endParaRPr lang="LID4096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3606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1, 6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42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4.69%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18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9.38%</a:t>
                      </a:r>
                      <a:endParaRPr lang="LID4096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0457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10, 17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42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4.69%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16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9.38%</a:t>
                      </a:r>
                      <a:endParaRPr lang="LID4096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402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7, 41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44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4.69%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Invalid</a:t>
                      </a:r>
                      <a:endParaRPr lang="LID4096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Invalid</a:t>
                      </a:r>
                      <a:endParaRPr lang="LID4096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52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31, 5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LID4096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LID4096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18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9.38%</a:t>
                      </a:r>
                      <a:endParaRPr lang="LID4096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5457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3, 13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LID4096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LID4096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18</a:t>
                      </a:r>
                      <a:endParaRPr lang="LID4096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9.38%</a:t>
                      </a:r>
                      <a:endParaRPr lang="LID4096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4071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45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B54D8-396B-460E-B6E0-8DE19E7C7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Logic-Locking with HalfASCON</a:t>
            </a:r>
            <a:endParaRPr lang="LID4096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792CDE0-6A0B-4A53-951D-4FE2FCAA0599}"/>
              </a:ext>
            </a:extLst>
          </p:cNvPr>
          <p:cNvSpPr txBox="1">
            <a:spLocks/>
          </p:cNvSpPr>
          <p:nvPr/>
        </p:nvSpPr>
        <p:spPr>
          <a:xfrm>
            <a:off x="1127760" y="2007099"/>
            <a:ext cx="677014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 Open-source obfuscation tools used –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sz="1900" dirty="0"/>
              <a:t>RANE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sz="1900" dirty="0"/>
              <a:t>NEOS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 Limitations –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sz="1900" dirty="0"/>
              <a:t>Only supports gate level netlist.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sz="1900" dirty="0"/>
              <a:t>Doesn’t support locking mechanism in flip-flops.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sz="1900" dirty="0"/>
              <a:t>Can only deobfuscate built-in designs.</a:t>
            </a:r>
            <a:endParaRPr lang="en-CA" dirty="0"/>
          </a:p>
          <a:p>
            <a:pPr>
              <a:buFont typeface="Wingdings" panose="05000000000000000000" pitchFamily="2" charset="2"/>
              <a:buChar char="§"/>
            </a:pPr>
            <a:r>
              <a:rPr lang="en-CA" dirty="0"/>
              <a:t>  Possible Solutions: Cadence JasperGold.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D93AFE-A8E6-45AF-9796-FC1616BD00E8}"/>
              </a:ext>
            </a:extLst>
          </p:cNvPr>
          <p:cNvSpPr txBox="1"/>
          <p:nvPr/>
        </p:nvSpPr>
        <p:spPr>
          <a:xfrm>
            <a:off x="7682349" y="5172644"/>
            <a:ext cx="3275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Fig 2: Deobfuscation using RANE.</a:t>
            </a:r>
            <a:endParaRPr lang="LID4096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2787E61-420F-4CDE-847D-5253A19BC8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2" t="40821" r="43433" b="-555"/>
          <a:stretch/>
        </p:blipFill>
        <p:spPr bwMode="auto">
          <a:xfrm>
            <a:off x="6851459" y="1974029"/>
            <a:ext cx="5142028" cy="31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815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25B4-9EA5-42A3-9AC6-6035917BB0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LID4096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0013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Override1.xml><?xml version="1.0" encoding="utf-8"?>
<a:themeOverride xmlns:a="http://schemas.openxmlformats.org/drawingml/2006/main">
  <a:clrScheme name="Retrospect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1780</TotalTime>
  <Words>286</Words>
  <Application>Microsoft Office PowerPoint</Application>
  <PresentationFormat>Widescreen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Retrospect</vt:lpstr>
      <vt:lpstr>HalfASCON</vt:lpstr>
      <vt:lpstr>ASCON vs HalfASCON</vt:lpstr>
      <vt:lpstr>Linear Diffusion Layer</vt:lpstr>
      <vt:lpstr>Rotation Constants</vt:lpstr>
      <vt:lpstr>Logic-Locking with HalfASCON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24</cp:revision>
  <dcterms:created xsi:type="dcterms:W3CDTF">2025-08-26T08:16:47Z</dcterms:created>
  <dcterms:modified xsi:type="dcterms:W3CDTF">2025-08-27T13:56:53Z</dcterms:modified>
</cp:coreProperties>
</file>