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1" r:id="rId1"/>
  </p:sldMasterIdLst>
  <p:sldIdLst>
    <p:sldId id="257" r:id="rId2"/>
    <p:sldId id="259" r:id="rId3"/>
    <p:sldId id="260" r:id="rId4"/>
    <p:sldId id="261" r:id="rId5"/>
    <p:sldId id="262" r:id="rId6"/>
    <p:sldId id="263" r:id="rId7"/>
    <p:sldId id="264" r:id="rId8"/>
    <p:sldId id="290" r:id="rId9"/>
    <p:sldId id="265" r:id="rId10"/>
    <p:sldId id="266" r:id="rId11"/>
    <p:sldId id="267" r:id="rId12"/>
    <p:sldId id="268" r:id="rId13"/>
    <p:sldId id="269" r:id="rId14"/>
    <p:sldId id="286" r:id="rId15"/>
    <p:sldId id="288" r:id="rId16"/>
    <p:sldId id="285" r:id="rId17"/>
    <p:sldId id="283" r:id="rId18"/>
    <p:sldId id="271" r:id="rId19"/>
    <p:sldId id="273" r:id="rId20"/>
    <p:sldId id="274" r:id="rId21"/>
    <p:sldId id="281" r:id="rId22"/>
    <p:sldId id="275" r:id="rId23"/>
    <p:sldId id="276" r:id="rId24"/>
    <p:sldId id="277" r:id="rId25"/>
    <p:sldId id="27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49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400" b="1" dirty="0" smtClean="0">
                <a:solidFill>
                  <a:schemeClr val="tx2"/>
                </a:solidFill>
              </a:rPr>
              <a:t>Using Same Password in several sites</a:t>
            </a:r>
            <a:endParaRPr lang="en-US" sz="2400" b="1" dirty="0">
              <a:solidFill>
                <a:schemeClr val="tx2"/>
              </a:solidFill>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Sheet1!$E$37</c:f>
              <c:strCache>
                <c:ptCount val="1"/>
                <c:pt idx="0">
                  <c:v>University</c:v>
                </c:pt>
              </c:strCache>
            </c:strRef>
          </c:tx>
          <c:spPr>
            <a:solidFill>
              <a:schemeClr val="accent4">
                <a:tint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Sheet1!$D$38:$D$41</c:f>
              <c:strCache>
                <c:ptCount val="3"/>
                <c:pt idx="0">
                  <c:v>Often</c:v>
                </c:pt>
                <c:pt idx="1">
                  <c:v>Hardly</c:v>
                </c:pt>
                <c:pt idx="2">
                  <c:v>Never</c:v>
                </c:pt>
              </c:strCache>
              <c:extLst/>
            </c:strRef>
          </c:cat>
          <c:val>
            <c:numRef>
              <c:f>Sheet1!$E$38:$E$41</c:f>
              <c:numCache>
                <c:formatCode>General</c:formatCode>
                <c:ptCount val="3"/>
                <c:pt idx="0">
                  <c:v>57</c:v>
                </c:pt>
                <c:pt idx="1">
                  <c:v>33.700000000000003</c:v>
                </c:pt>
                <c:pt idx="2">
                  <c:v>13.2</c:v>
                </c:pt>
              </c:numCache>
              <c:extLst/>
            </c:numRef>
          </c:val>
        </c:ser>
        <c:ser>
          <c:idx val="1"/>
          <c:order val="1"/>
          <c:tx>
            <c:strRef>
              <c:f>Sheet1!$F$37</c:f>
              <c:strCache>
                <c:ptCount val="1"/>
                <c:pt idx="0">
                  <c:v>Miscellaneous</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Sheet1!$D$38:$D$41</c:f>
              <c:strCache>
                <c:ptCount val="3"/>
                <c:pt idx="0">
                  <c:v>Often</c:v>
                </c:pt>
                <c:pt idx="1">
                  <c:v>Hardly</c:v>
                </c:pt>
                <c:pt idx="2">
                  <c:v>Never</c:v>
                </c:pt>
              </c:strCache>
              <c:extLst/>
            </c:strRef>
          </c:cat>
          <c:val>
            <c:numRef>
              <c:f>Sheet1!$F$38:$F$41</c:f>
              <c:numCache>
                <c:formatCode>General</c:formatCode>
                <c:ptCount val="3"/>
                <c:pt idx="0">
                  <c:v>54.5</c:v>
                </c:pt>
                <c:pt idx="1">
                  <c:v>18.2</c:v>
                </c:pt>
                <c:pt idx="2">
                  <c:v>27.3</c:v>
                </c:pt>
              </c:numCache>
              <c:extLst/>
            </c:numRef>
          </c:val>
        </c:ser>
        <c:dLbls>
          <c:dLblPos val="outEnd"/>
          <c:showLegendKey val="0"/>
          <c:showVal val="1"/>
          <c:showCatName val="0"/>
          <c:showSerName val="0"/>
          <c:showPercent val="0"/>
          <c:showBubbleSize val="0"/>
        </c:dLbls>
        <c:gapWidth val="219"/>
        <c:overlap val="-27"/>
        <c:axId val="1202383024"/>
        <c:axId val="1202373776"/>
        <c:extLst>
          <c:ext xmlns:c15="http://schemas.microsoft.com/office/drawing/2012/chart" uri="{02D57815-91ED-43cb-92C2-25804820EDAC}">
            <c15:filteredBarSeries>
              <c15:ser>
                <c:idx val="2"/>
                <c:order val="2"/>
                <c:tx>
                  <c:strRef>
                    <c:extLst>
                      <c:ext uri="{02D57815-91ED-43cb-92C2-25804820EDAC}">
                        <c15:formulaRef>
                          <c15:sqref>Sheet1!$G$37</c15:sqref>
                        </c15:formulaRef>
                      </c:ext>
                    </c:extLst>
                    <c:strCache>
                      <c:ptCount val="1"/>
                    </c:strCache>
                  </c:strRef>
                </c:tx>
                <c:spPr>
                  <a:solidFill>
                    <a:schemeClr val="accent4">
                      <a:shade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Sheet1!$D$38:$D$41</c15:sqref>
                        </c15:formulaRef>
                      </c:ext>
                    </c:extLst>
                    <c:strCache>
                      <c:ptCount val="3"/>
                      <c:pt idx="0">
                        <c:v>Often</c:v>
                      </c:pt>
                      <c:pt idx="1">
                        <c:v>Hardly</c:v>
                      </c:pt>
                      <c:pt idx="2">
                        <c:v>Never</c:v>
                      </c:pt>
                    </c:strCache>
                  </c:strRef>
                </c:cat>
                <c:val>
                  <c:numRef>
                    <c:extLst>
                      <c:ext uri="{02D57815-91ED-43cb-92C2-25804820EDAC}">
                        <c15:formulaRef>
                          <c15:sqref>Sheet1!$G$38:$G$41</c15:sqref>
                        </c15:formulaRef>
                      </c:ext>
                    </c:extLst>
                    <c:numCache>
                      <c:formatCode>General</c:formatCode>
                      <c:ptCount val="3"/>
                    </c:numCache>
                  </c:numRef>
                </c:val>
              </c15:ser>
            </c15:filteredBarSeries>
          </c:ext>
        </c:extLst>
      </c:barChart>
      <c:catAx>
        <c:axId val="12023830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1202373776"/>
        <c:crosses val="autoZero"/>
        <c:auto val="1"/>
        <c:lblAlgn val="ctr"/>
        <c:lblOffset val="100"/>
        <c:noMultiLvlLbl val="0"/>
      </c:catAx>
      <c:valAx>
        <c:axId val="12023737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120238302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2400" b="1" i="0" u="none" strike="noStrike" kern="1200" baseline="0">
              <a:solidFill>
                <a:schemeClr val="tx1">
                  <a:lumMod val="65000"/>
                  <a:lumOff val="35000"/>
                </a:schemeClr>
              </a:solidFill>
              <a:latin typeface="+mn-lt"/>
              <a:ea typeface="+mn-ea"/>
              <a:cs typeface="+mn-cs"/>
            </a:defRPr>
          </a:pPr>
          <a:endParaRPr lang="en-US"/>
        </a:p>
      </c:txPr>
    </c:legend>
    <c:plotVisOnly val="0"/>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1" i="0" u="none" strike="noStrike" kern="1200" baseline="0">
                <a:solidFill>
                  <a:schemeClr val="tx2"/>
                </a:solidFill>
                <a:latin typeface="+mn-lt"/>
                <a:ea typeface="+mn-ea"/>
                <a:cs typeface="+mn-cs"/>
              </a:defRPr>
            </a:pPr>
            <a:r>
              <a:rPr lang="en-US" sz="2800"/>
              <a:t>Common</a:t>
            </a:r>
            <a:r>
              <a:rPr lang="en-US" sz="2800" baseline="0"/>
              <a:t> password usage chart</a:t>
            </a:r>
            <a:endParaRPr lang="en-US" sz="2800"/>
          </a:p>
        </c:rich>
      </c:tx>
      <c:layout/>
      <c:overlay val="0"/>
      <c:spPr>
        <a:noFill/>
        <a:ln>
          <a:noFill/>
        </a:ln>
        <a:effectLst/>
      </c:spPr>
      <c:txPr>
        <a:bodyPr rot="0" spcFirstLastPara="1" vertOverflow="ellipsis" vert="horz" wrap="square" anchor="ctr" anchorCtr="1"/>
        <a:lstStyle/>
        <a:p>
          <a:pPr>
            <a:defRPr sz="2800" b="1" i="0" u="none" strike="noStrike" kern="1200" baseline="0">
              <a:solidFill>
                <a:schemeClr val="tx2"/>
              </a:solidFill>
              <a:latin typeface="+mn-lt"/>
              <a:ea typeface="+mn-ea"/>
              <a:cs typeface="+mn-cs"/>
            </a:defRPr>
          </a:pPr>
          <a:endParaRPr lang="en-US"/>
        </a:p>
      </c:txPr>
    </c:title>
    <c:autoTitleDeleted val="0"/>
    <c:plotArea>
      <c:layout/>
      <c:barChart>
        <c:barDir val="col"/>
        <c:grouping val="clustered"/>
        <c:varyColors val="0"/>
        <c:ser>
          <c:idx val="0"/>
          <c:order val="0"/>
          <c:tx>
            <c:strRef>
              <c:f>Sheet1!$H$6</c:f>
              <c:strCache>
                <c:ptCount val="1"/>
                <c:pt idx="0">
                  <c:v>University</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Sheet1!$G$7:$G$12</c:f>
              <c:strCache>
                <c:ptCount val="5"/>
                <c:pt idx="0">
                  <c:v>Part of Phone no</c:v>
                </c:pt>
                <c:pt idx="1">
                  <c:v>Phone no</c:v>
                </c:pt>
                <c:pt idx="2">
                  <c:v>Name</c:v>
                </c:pt>
                <c:pt idx="3">
                  <c:v>Birth Date</c:v>
                </c:pt>
                <c:pt idx="4">
                  <c:v>None of these</c:v>
                </c:pt>
              </c:strCache>
              <c:extLst/>
            </c:strRef>
          </c:cat>
          <c:val>
            <c:numRef>
              <c:f>Sheet1!$H$7:$H$12</c:f>
              <c:numCache>
                <c:formatCode>General</c:formatCode>
                <c:ptCount val="5"/>
                <c:pt idx="0">
                  <c:v>34.9</c:v>
                </c:pt>
                <c:pt idx="1">
                  <c:v>15.9</c:v>
                </c:pt>
                <c:pt idx="2">
                  <c:v>43.8</c:v>
                </c:pt>
                <c:pt idx="3">
                  <c:v>16.3</c:v>
                </c:pt>
                <c:pt idx="4">
                  <c:v>31.8</c:v>
                </c:pt>
              </c:numCache>
              <c:extLst/>
            </c:numRef>
          </c:val>
        </c:ser>
        <c:ser>
          <c:idx val="1"/>
          <c:order val="1"/>
          <c:tx>
            <c:strRef>
              <c:f>Sheet1!$I$6</c:f>
              <c:strCache>
                <c:ptCount val="1"/>
                <c:pt idx="0">
                  <c:v>Miscellaneous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Sheet1!$G$7:$G$12</c:f>
              <c:strCache>
                <c:ptCount val="5"/>
                <c:pt idx="0">
                  <c:v>Part of Phone no</c:v>
                </c:pt>
                <c:pt idx="1">
                  <c:v>Phone no</c:v>
                </c:pt>
                <c:pt idx="2">
                  <c:v>Name</c:v>
                </c:pt>
                <c:pt idx="3">
                  <c:v>Birth Date</c:v>
                </c:pt>
                <c:pt idx="4">
                  <c:v>None of these</c:v>
                </c:pt>
              </c:strCache>
              <c:extLst/>
            </c:strRef>
          </c:cat>
          <c:val>
            <c:numRef>
              <c:f>Sheet1!$I$7:$I$12</c:f>
              <c:numCache>
                <c:formatCode>General</c:formatCode>
                <c:ptCount val="5"/>
                <c:pt idx="0">
                  <c:v>36.4</c:v>
                </c:pt>
                <c:pt idx="1">
                  <c:v>0</c:v>
                </c:pt>
                <c:pt idx="2">
                  <c:v>27.3</c:v>
                </c:pt>
                <c:pt idx="3">
                  <c:v>9.1</c:v>
                </c:pt>
                <c:pt idx="4">
                  <c:v>36.4</c:v>
                </c:pt>
              </c:numCache>
              <c:extLst/>
            </c:numRef>
          </c:val>
        </c:ser>
        <c:dLbls>
          <c:dLblPos val="inEnd"/>
          <c:showLegendKey val="0"/>
          <c:showVal val="1"/>
          <c:showCatName val="0"/>
          <c:showSerName val="0"/>
          <c:showPercent val="0"/>
          <c:showBubbleSize val="0"/>
        </c:dLbls>
        <c:gapWidth val="100"/>
        <c:overlap val="-24"/>
        <c:axId val="1202380848"/>
        <c:axId val="1202376496"/>
        <c:extLst>
          <c:ext xmlns:c15="http://schemas.microsoft.com/office/drawing/2012/chart" uri="{02D57815-91ED-43cb-92C2-25804820EDAC}">
            <c15:filteredBarSeries>
              <c15:ser>
                <c:idx val="2"/>
                <c:order val="2"/>
                <c:tx>
                  <c:strRef>
                    <c:extLst>
                      <c:ext uri="{02D57815-91ED-43cb-92C2-25804820EDAC}">
                        <c15:formulaRef>
                          <c15:sqref>Sheet1!$J$6</c15:sqref>
                        </c15:formulaRef>
                      </c:ext>
                    </c:extLst>
                    <c:strCache>
                      <c:ptCount val="1"/>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showLeaderLines val="0"/>
                  <c:extLst>
                    <c:ext uri="{CE6537A1-D6FC-4f65-9D91-7224C49458BB}">
                      <c15:showLeaderLines val="1"/>
                      <c15:leaderLines>
                        <c:spPr>
                          <a:ln w="9525">
                            <a:solidFill>
                              <a:schemeClr val="tx2">
                                <a:lumMod val="35000"/>
                                <a:lumOff val="65000"/>
                              </a:schemeClr>
                            </a:solidFill>
                          </a:ln>
                          <a:effectLst/>
                        </c:spPr>
                      </c15:leaderLines>
                    </c:ext>
                  </c:extLst>
                </c:dLbls>
                <c:cat>
                  <c:strRef>
                    <c:extLst>
                      <c:ext uri="{02D57815-91ED-43cb-92C2-25804820EDAC}">
                        <c15:formulaRef>
                          <c15:sqref>Sheet1!$G$7:$G$12</c15:sqref>
                        </c15:formulaRef>
                      </c:ext>
                    </c:extLst>
                    <c:strCache>
                      <c:ptCount val="5"/>
                      <c:pt idx="0">
                        <c:v>Part of Phone no</c:v>
                      </c:pt>
                      <c:pt idx="1">
                        <c:v>Phone no</c:v>
                      </c:pt>
                      <c:pt idx="2">
                        <c:v>Name</c:v>
                      </c:pt>
                      <c:pt idx="3">
                        <c:v>Birth Date</c:v>
                      </c:pt>
                      <c:pt idx="4">
                        <c:v>None of these</c:v>
                      </c:pt>
                    </c:strCache>
                  </c:strRef>
                </c:cat>
                <c:val>
                  <c:numRef>
                    <c:extLst>
                      <c:ext uri="{02D57815-91ED-43cb-92C2-25804820EDAC}">
                        <c15:formulaRef>
                          <c15:sqref>Sheet1!$J$7:$J$12</c15:sqref>
                        </c15:formulaRef>
                      </c:ext>
                    </c:extLst>
                    <c:numCache>
                      <c:formatCode>General</c:formatCode>
                      <c:ptCount val="5"/>
                    </c:numCache>
                  </c:numRef>
                </c:val>
              </c15:ser>
            </c15:filteredBarSeries>
          </c:ext>
        </c:extLst>
      </c:barChart>
      <c:catAx>
        <c:axId val="1202380848"/>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800" b="1" i="0" u="none" strike="noStrike" kern="1200" baseline="0">
                <a:solidFill>
                  <a:schemeClr val="tx2"/>
                </a:solidFill>
                <a:latin typeface="+mn-lt"/>
                <a:ea typeface="+mn-ea"/>
                <a:cs typeface="+mn-cs"/>
              </a:defRPr>
            </a:pPr>
            <a:endParaRPr lang="en-US"/>
          </a:p>
        </c:txPr>
        <c:crossAx val="1202376496"/>
        <c:crosses val="autoZero"/>
        <c:auto val="1"/>
        <c:lblAlgn val="ctr"/>
        <c:lblOffset val="100"/>
        <c:noMultiLvlLbl val="0"/>
      </c:catAx>
      <c:valAx>
        <c:axId val="1202376496"/>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20238084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800" b="1"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4">
  <a:schemeClr val="accent4"/>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FD088AD-BDBD-457C-ADC6-CD17A8F7D46B}" type="datetimeFigureOut">
              <a:rPr lang="en-US" smtClean="0"/>
              <a:t>21-Feb-22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9B87C0-A77A-43C7-BCB9-411DFDBA9B62}" type="slidenum">
              <a:rPr lang="en-US" smtClean="0"/>
              <a:t>‹#›</a:t>
            </a:fld>
            <a:endParaRPr lang="en-US"/>
          </a:p>
        </p:txBody>
      </p:sp>
    </p:spTree>
    <p:extLst>
      <p:ext uri="{BB962C8B-B14F-4D97-AF65-F5344CB8AC3E}">
        <p14:creationId xmlns:p14="http://schemas.microsoft.com/office/powerpoint/2010/main" val="2554943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D088AD-BDBD-457C-ADC6-CD17A8F7D46B}" type="datetimeFigureOut">
              <a:rPr lang="en-US" smtClean="0"/>
              <a:t>21-Feb-22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9B87C0-A77A-43C7-BCB9-411DFDBA9B62}" type="slidenum">
              <a:rPr lang="en-US" smtClean="0"/>
              <a:t>‹#›</a:t>
            </a:fld>
            <a:endParaRPr lang="en-US"/>
          </a:p>
        </p:txBody>
      </p:sp>
    </p:spTree>
    <p:extLst>
      <p:ext uri="{BB962C8B-B14F-4D97-AF65-F5344CB8AC3E}">
        <p14:creationId xmlns:p14="http://schemas.microsoft.com/office/powerpoint/2010/main" val="3118813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D088AD-BDBD-457C-ADC6-CD17A8F7D46B}" type="datetimeFigureOut">
              <a:rPr lang="en-US" smtClean="0"/>
              <a:t>21-Feb-22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9B87C0-A77A-43C7-BCB9-411DFDBA9B6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058455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D088AD-BDBD-457C-ADC6-CD17A8F7D46B}" type="datetimeFigureOut">
              <a:rPr lang="en-US" smtClean="0"/>
              <a:t>21-Feb-22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9B87C0-A77A-43C7-BCB9-411DFDBA9B62}" type="slidenum">
              <a:rPr lang="en-US" smtClean="0"/>
              <a:t>‹#›</a:t>
            </a:fld>
            <a:endParaRPr lang="en-US"/>
          </a:p>
        </p:txBody>
      </p:sp>
    </p:spTree>
    <p:extLst>
      <p:ext uri="{BB962C8B-B14F-4D97-AF65-F5344CB8AC3E}">
        <p14:creationId xmlns:p14="http://schemas.microsoft.com/office/powerpoint/2010/main" val="20434514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D088AD-BDBD-457C-ADC6-CD17A8F7D46B}" type="datetimeFigureOut">
              <a:rPr lang="en-US" smtClean="0"/>
              <a:t>21-Feb-22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9B87C0-A77A-43C7-BCB9-411DFDBA9B6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810424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D088AD-BDBD-457C-ADC6-CD17A8F7D46B}" type="datetimeFigureOut">
              <a:rPr lang="en-US" smtClean="0"/>
              <a:t>21-Feb-22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9B87C0-A77A-43C7-BCB9-411DFDBA9B62}" type="slidenum">
              <a:rPr lang="en-US" smtClean="0"/>
              <a:t>‹#›</a:t>
            </a:fld>
            <a:endParaRPr lang="en-US"/>
          </a:p>
        </p:txBody>
      </p:sp>
    </p:spTree>
    <p:extLst>
      <p:ext uri="{BB962C8B-B14F-4D97-AF65-F5344CB8AC3E}">
        <p14:creationId xmlns:p14="http://schemas.microsoft.com/office/powerpoint/2010/main" val="8589778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D088AD-BDBD-457C-ADC6-CD17A8F7D46B}" type="datetimeFigureOut">
              <a:rPr lang="en-US" smtClean="0"/>
              <a:t>21-Feb-22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9B87C0-A77A-43C7-BCB9-411DFDBA9B62}" type="slidenum">
              <a:rPr lang="en-US" smtClean="0"/>
              <a:t>‹#›</a:t>
            </a:fld>
            <a:endParaRPr lang="en-US"/>
          </a:p>
        </p:txBody>
      </p:sp>
    </p:spTree>
    <p:extLst>
      <p:ext uri="{BB962C8B-B14F-4D97-AF65-F5344CB8AC3E}">
        <p14:creationId xmlns:p14="http://schemas.microsoft.com/office/powerpoint/2010/main" val="1748169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D088AD-BDBD-457C-ADC6-CD17A8F7D46B}" type="datetimeFigureOut">
              <a:rPr lang="en-US" smtClean="0"/>
              <a:t>21-Feb-22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9B87C0-A77A-43C7-BCB9-411DFDBA9B62}" type="slidenum">
              <a:rPr lang="en-US" smtClean="0"/>
              <a:t>‹#›</a:t>
            </a:fld>
            <a:endParaRPr lang="en-US"/>
          </a:p>
        </p:txBody>
      </p:sp>
    </p:spTree>
    <p:extLst>
      <p:ext uri="{BB962C8B-B14F-4D97-AF65-F5344CB8AC3E}">
        <p14:creationId xmlns:p14="http://schemas.microsoft.com/office/powerpoint/2010/main" val="1513335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D088AD-BDBD-457C-ADC6-CD17A8F7D46B}" type="datetimeFigureOut">
              <a:rPr lang="en-US" smtClean="0"/>
              <a:t>21-Feb-22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9B87C0-A77A-43C7-BCB9-411DFDBA9B62}" type="slidenum">
              <a:rPr lang="en-US" smtClean="0"/>
              <a:t>‹#›</a:t>
            </a:fld>
            <a:endParaRPr lang="en-US"/>
          </a:p>
        </p:txBody>
      </p:sp>
    </p:spTree>
    <p:extLst>
      <p:ext uri="{BB962C8B-B14F-4D97-AF65-F5344CB8AC3E}">
        <p14:creationId xmlns:p14="http://schemas.microsoft.com/office/powerpoint/2010/main" val="3152971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D088AD-BDBD-457C-ADC6-CD17A8F7D46B}" type="datetimeFigureOut">
              <a:rPr lang="en-US" smtClean="0"/>
              <a:t>21-Feb-22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9B87C0-A77A-43C7-BCB9-411DFDBA9B62}" type="slidenum">
              <a:rPr lang="en-US" smtClean="0"/>
              <a:t>‹#›</a:t>
            </a:fld>
            <a:endParaRPr lang="en-US"/>
          </a:p>
        </p:txBody>
      </p:sp>
    </p:spTree>
    <p:extLst>
      <p:ext uri="{BB962C8B-B14F-4D97-AF65-F5344CB8AC3E}">
        <p14:creationId xmlns:p14="http://schemas.microsoft.com/office/powerpoint/2010/main" val="337482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FD088AD-BDBD-457C-ADC6-CD17A8F7D46B}" type="datetimeFigureOut">
              <a:rPr lang="en-US" smtClean="0"/>
              <a:t>21-Feb-22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9B87C0-A77A-43C7-BCB9-411DFDBA9B62}" type="slidenum">
              <a:rPr lang="en-US" smtClean="0"/>
              <a:t>‹#›</a:t>
            </a:fld>
            <a:endParaRPr lang="en-US"/>
          </a:p>
        </p:txBody>
      </p:sp>
    </p:spTree>
    <p:extLst>
      <p:ext uri="{BB962C8B-B14F-4D97-AF65-F5344CB8AC3E}">
        <p14:creationId xmlns:p14="http://schemas.microsoft.com/office/powerpoint/2010/main" val="3806307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FD088AD-BDBD-457C-ADC6-CD17A8F7D46B}" type="datetimeFigureOut">
              <a:rPr lang="en-US" smtClean="0"/>
              <a:t>21-Feb-22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9B87C0-A77A-43C7-BCB9-411DFDBA9B62}" type="slidenum">
              <a:rPr lang="en-US" smtClean="0"/>
              <a:t>‹#›</a:t>
            </a:fld>
            <a:endParaRPr lang="en-US"/>
          </a:p>
        </p:txBody>
      </p:sp>
    </p:spTree>
    <p:extLst>
      <p:ext uri="{BB962C8B-B14F-4D97-AF65-F5344CB8AC3E}">
        <p14:creationId xmlns:p14="http://schemas.microsoft.com/office/powerpoint/2010/main" val="2875593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FD088AD-BDBD-457C-ADC6-CD17A8F7D46B}" type="datetimeFigureOut">
              <a:rPr lang="en-US" smtClean="0"/>
              <a:t>21-Feb-22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9B87C0-A77A-43C7-BCB9-411DFDBA9B62}" type="slidenum">
              <a:rPr lang="en-US" smtClean="0"/>
              <a:t>‹#›</a:t>
            </a:fld>
            <a:endParaRPr lang="en-US"/>
          </a:p>
        </p:txBody>
      </p:sp>
    </p:spTree>
    <p:extLst>
      <p:ext uri="{BB962C8B-B14F-4D97-AF65-F5344CB8AC3E}">
        <p14:creationId xmlns:p14="http://schemas.microsoft.com/office/powerpoint/2010/main" val="3185508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D088AD-BDBD-457C-ADC6-CD17A8F7D46B}" type="datetimeFigureOut">
              <a:rPr lang="en-US" smtClean="0"/>
              <a:t>21-Feb-22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9B87C0-A77A-43C7-BCB9-411DFDBA9B62}" type="slidenum">
              <a:rPr lang="en-US" smtClean="0"/>
              <a:t>‹#›</a:t>
            </a:fld>
            <a:endParaRPr lang="en-US"/>
          </a:p>
        </p:txBody>
      </p:sp>
    </p:spTree>
    <p:extLst>
      <p:ext uri="{BB962C8B-B14F-4D97-AF65-F5344CB8AC3E}">
        <p14:creationId xmlns:p14="http://schemas.microsoft.com/office/powerpoint/2010/main" val="3452616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D088AD-BDBD-457C-ADC6-CD17A8F7D46B}" type="datetimeFigureOut">
              <a:rPr lang="en-US" smtClean="0"/>
              <a:t>21-Feb-22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9B87C0-A77A-43C7-BCB9-411DFDBA9B62}" type="slidenum">
              <a:rPr lang="en-US" smtClean="0"/>
              <a:t>‹#›</a:t>
            </a:fld>
            <a:endParaRPr lang="en-US"/>
          </a:p>
        </p:txBody>
      </p:sp>
    </p:spTree>
    <p:extLst>
      <p:ext uri="{BB962C8B-B14F-4D97-AF65-F5344CB8AC3E}">
        <p14:creationId xmlns:p14="http://schemas.microsoft.com/office/powerpoint/2010/main" val="3703696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9B87C0-A77A-43C7-BCB9-411DFDBA9B62}" type="slidenum">
              <a:rPr lang="en-US" smtClean="0"/>
              <a:t>‹#›</a:t>
            </a:fld>
            <a:endParaRPr lang="en-US"/>
          </a:p>
        </p:txBody>
      </p:sp>
      <p:sp>
        <p:nvSpPr>
          <p:cNvPr id="5" name="Date Placeholder 4"/>
          <p:cNvSpPr>
            <a:spLocks noGrp="1"/>
          </p:cNvSpPr>
          <p:nvPr>
            <p:ph type="dt" sz="half" idx="10"/>
          </p:nvPr>
        </p:nvSpPr>
        <p:spPr/>
        <p:txBody>
          <a:bodyPr/>
          <a:lstStyle/>
          <a:p>
            <a:fld id="{4FD088AD-BDBD-457C-ADC6-CD17A8F7D46B}" type="datetimeFigureOut">
              <a:rPr lang="en-US" smtClean="0"/>
              <a:t>21-Feb-22</a:t>
            </a:fld>
            <a:endParaRPr lang="en-US"/>
          </a:p>
        </p:txBody>
      </p:sp>
    </p:spTree>
    <p:extLst>
      <p:ext uri="{BB962C8B-B14F-4D97-AF65-F5344CB8AC3E}">
        <p14:creationId xmlns:p14="http://schemas.microsoft.com/office/powerpoint/2010/main" val="2206017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D088AD-BDBD-457C-ADC6-CD17A8F7D46B}" type="datetimeFigureOut">
              <a:rPr lang="en-US" smtClean="0"/>
              <a:t>21-Feb-22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29B87C0-A77A-43C7-BCB9-411DFDBA9B62}" type="slidenum">
              <a:rPr lang="en-US" smtClean="0"/>
              <a:t>‹#›</a:t>
            </a:fld>
            <a:endParaRPr lang="en-US"/>
          </a:p>
        </p:txBody>
      </p:sp>
    </p:spTree>
    <p:extLst>
      <p:ext uri="{BB962C8B-B14F-4D97-AF65-F5344CB8AC3E}">
        <p14:creationId xmlns:p14="http://schemas.microsoft.com/office/powerpoint/2010/main" val="2610391067"/>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 id="2147483873" r:id="rId12"/>
    <p:sldLayoutId id="2147483874" r:id="rId13"/>
    <p:sldLayoutId id="2147483875" r:id="rId14"/>
    <p:sldLayoutId id="2147483876" r:id="rId15"/>
    <p:sldLayoutId id="214748387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dl.acm.org/doi/10.1145/3134652" TargetMode="External"/><Relationship Id="rId2" Type="http://schemas.openxmlformats.org/officeDocument/2006/relationships/hyperlink" Target="https://dl.acm.org/journal/pacmhci"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0" y="365126"/>
            <a:ext cx="12192000" cy="812322"/>
          </a:xfrm>
        </p:spPr>
        <p:txBody>
          <a:bodyPr>
            <a:noAutofit/>
          </a:bodyPr>
          <a:lstStyle/>
          <a:p>
            <a:r>
              <a:rPr lang="en-US" sz="2000" b="1" dirty="0" smtClean="0">
                <a:solidFill>
                  <a:schemeClr val="tx1"/>
                </a:solidFill>
              </a:rPr>
              <a:t>                         User </a:t>
            </a:r>
            <a:r>
              <a:rPr lang="en-US" sz="2000" b="1" dirty="0">
                <a:solidFill>
                  <a:schemeClr val="tx1"/>
                </a:solidFill>
              </a:rPr>
              <a:t>Privacy &amp; Security in Internet: A Concern for Bangladesh</a:t>
            </a:r>
            <a:br>
              <a:rPr lang="en-US" sz="2000" b="1" dirty="0">
                <a:solidFill>
                  <a:schemeClr val="tx1"/>
                </a:solidFill>
              </a:rPr>
            </a:b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12" name="Content Placeholder 11"/>
          <p:cNvSpPr>
            <a:spLocks noGrp="1"/>
          </p:cNvSpPr>
          <p:nvPr>
            <p:ph idx="1"/>
          </p:nvPr>
        </p:nvSpPr>
        <p:spPr>
          <a:xfrm>
            <a:off x="100208" y="1177448"/>
            <a:ext cx="12091792" cy="6087648"/>
          </a:xfrm>
        </p:spPr>
        <p:txBody>
          <a:bodyPr>
            <a:normAutofit/>
          </a:bodyPr>
          <a:lstStyle/>
          <a:p>
            <a:pPr marL="0" indent="0" algn="ctr">
              <a:buNone/>
            </a:pPr>
            <a:r>
              <a:rPr lang="en-US" sz="2000" b="1" dirty="0" smtClean="0"/>
              <a:t>Asif </a:t>
            </a:r>
            <a:r>
              <a:rPr lang="en-US" sz="2000" b="1" dirty="0" err="1"/>
              <a:t>Hossen</a:t>
            </a:r>
            <a:r>
              <a:rPr lang="en-US" sz="2000" b="1" dirty="0"/>
              <a:t> </a:t>
            </a:r>
            <a:r>
              <a:rPr lang="en-US" sz="2000" b="1" dirty="0" err="1"/>
              <a:t>Nipun</a:t>
            </a:r>
            <a:r>
              <a:rPr lang="en-US" sz="2000" dirty="0"/>
              <a:t/>
            </a:r>
            <a:br>
              <a:rPr lang="en-US" sz="2000" dirty="0"/>
            </a:br>
            <a:r>
              <a:rPr lang="en-US" sz="1800" dirty="0" smtClean="0"/>
              <a:t>Roll</a:t>
            </a:r>
            <a:r>
              <a:rPr lang="en-US" sz="1800" dirty="0"/>
              <a:t>: </a:t>
            </a:r>
            <a:r>
              <a:rPr lang="en-US" sz="1800" dirty="0" smtClean="0"/>
              <a:t>ASH1701052M</a:t>
            </a:r>
          </a:p>
          <a:p>
            <a:pPr marL="0" indent="0" algn="ctr">
              <a:buNone/>
            </a:pPr>
            <a:r>
              <a:rPr lang="en-US" sz="1400" dirty="0" smtClean="0"/>
              <a:t>Under </a:t>
            </a:r>
            <a:r>
              <a:rPr lang="en-US" sz="1400" dirty="0"/>
              <a:t>The Supervision of</a:t>
            </a:r>
          </a:p>
          <a:p>
            <a:pPr marL="0" indent="0" algn="ctr">
              <a:buNone/>
            </a:pPr>
            <a:r>
              <a:rPr lang="en-US" sz="2000" b="1" dirty="0"/>
              <a:t>Md. </a:t>
            </a:r>
            <a:r>
              <a:rPr lang="en-US" sz="2000" b="1" dirty="0" err="1"/>
              <a:t>Javed</a:t>
            </a:r>
            <a:r>
              <a:rPr lang="en-US" sz="2000" b="1" dirty="0"/>
              <a:t> Hossain</a:t>
            </a:r>
            <a:endParaRPr lang="en-US" sz="2000" dirty="0"/>
          </a:p>
          <a:p>
            <a:pPr marL="0" indent="0" algn="ctr">
              <a:lnSpc>
                <a:spcPct val="100000"/>
              </a:lnSpc>
              <a:spcBef>
                <a:spcPts val="600"/>
              </a:spcBef>
              <a:buNone/>
            </a:pPr>
            <a:r>
              <a:rPr lang="en-US" sz="1600" dirty="0"/>
              <a:t>Associate Professor</a:t>
            </a:r>
          </a:p>
          <a:p>
            <a:pPr marL="0" indent="0" algn="ctr">
              <a:lnSpc>
                <a:spcPct val="100000"/>
              </a:lnSpc>
              <a:spcBef>
                <a:spcPts val="600"/>
              </a:spcBef>
              <a:buNone/>
            </a:pPr>
            <a:r>
              <a:rPr lang="en-US" sz="1600" dirty="0" smtClean="0"/>
              <a:t>Department </a:t>
            </a:r>
            <a:r>
              <a:rPr lang="en-US" sz="1600" dirty="0"/>
              <a:t>of CSTE, </a:t>
            </a:r>
            <a:r>
              <a:rPr lang="en-US" sz="1600" dirty="0" smtClean="0"/>
              <a:t>NSTU</a:t>
            </a:r>
          </a:p>
          <a:p>
            <a:pPr marL="0" indent="0" algn="ctr">
              <a:lnSpc>
                <a:spcPct val="100000"/>
              </a:lnSpc>
              <a:spcBef>
                <a:spcPts val="600"/>
              </a:spcBef>
              <a:buNone/>
            </a:pPr>
            <a:endParaRPr lang="en-US" sz="1600" dirty="0"/>
          </a:p>
          <a:p>
            <a:pPr marL="0" indent="0" algn="ctr">
              <a:lnSpc>
                <a:spcPct val="100000"/>
              </a:lnSpc>
              <a:spcBef>
                <a:spcPts val="600"/>
              </a:spcBef>
              <a:buNone/>
            </a:pPr>
            <a:endParaRPr lang="en-US" sz="1600" dirty="0" smtClean="0"/>
          </a:p>
          <a:p>
            <a:pPr marL="0" indent="0" algn="ctr">
              <a:lnSpc>
                <a:spcPct val="100000"/>
              </a:lnSpc>
              <a:spcBef>
                <a:spcPts val="600"/>
              </a:spcBef>
              <a:buNone/>
            </a:pPr>
            <a:endParaRPr lang="en-US" sz="1600" dirty="0"/>
          </a:p>
          <a:p>
            <a:pPr marL="0" indent="0" algn="ctr">
              <a:lnSpc>
                <a:spcPct val="100000"/>
              </a:lnSpc>
              <a:spcBef>
                <a:spcPts val="600"/>
              </a:spcBef>
              <a:buNone/>
            </a:pPr>
            <a:endParaRPr lang="en-US" sz="1600" dirty="0" smtClean="0"/>
          </a:p>
          <a:p>
            <a:pPr marL="0" indent="0" algn="ctr">
              <a:lnSpc>
                <a:spcPct val="100000"/>
              </a:lnSpc>
              <a:spcBef>
                <a:spcPts val="600"/>
              </a:spcBef>
              <a:buNone/>
            </a:pPr>
            <a:endParaRPr lang="en-US" sz="1600" dirty="0"/>
          </a:p>
          <a:p>
            <a:pPr marL="0" indent="0" algn="ctr">
              <a:lnSpc>
                <a:spcPct val="100000"/>
              </a:lnSpc>
              <a:spcBef>
                <a:spcPts val="600"/>
              </a:spcBef>
              <a:buNone/>
            </a:pPr>
            <a:endParaRPr lang="en-US" sz="1600" dirty="0" smtClean="0"/>
          </a:p>
          <a:p>
            <a:pPr marL="0" indent="0" algn="ctr">
              <a:buNone/>
            </a:pPr>
            <a:r>
              <a:rPr lang="en-US" sz="1600" dirty="0"/>
              <a:t>Dept. of Computer science and Telecommunication Engineering</a:t>
            </a:r>
          </a:p>
          <a:p>
            <a:pPr marL="0" indent="0" algn="ctr">
              <a:buNone/>
            </a:pPr>
            <a:r>
              <a:rPr lang="en-US" sz="1600" dirty="0" err="1"/>
              <a:t>Noakhali</a:t>
            </a:r>
            <a:r>
              <a:rPr lang="en-US" sz="1600" dirty="0"/>
              <a:t>  Science and Technology University</a:t>
            </a:r>
          </a:p>
          <a:p>
            <a:pPr marL="0" indent="0" algn="ctr">
              <a:buNone/>
            </a:pPr>
            <a:r>
              <a:rPr lang="en-US" sz="1600" dirty="0" smtClean="0"/>
              <a:t>April,2021</a:t>
            </a:r>
            <a:endParaRPr lang="en-US" sz="1600" dirty="0"/>
          </a:p>
          <a:p>
            <a:pPr marL="0" indent="0" algn="ctr">
              <a:lnSpc>
                <a:spcPct val="100000"/>
              </a:lnSpc>
              <a:spcBef>
                <a:spcPts val="600"/>
              </a:spcBef>
              <a:buNone/>
            </a:pPr>
            <a:endParaRPr lang="en-US" sz="1600" dirty="0" smtClean="0"/>
          </a:p>
          <a:p>
            <a:pPr marL="0" indent="0" algn="ctr">
              <a:buNone/>
            </a:pPr>
            <a:endParaRPr lang="en-US" sz="1600" dirty="0"/>
          </a:p>
          <a:p>
            <a:pPr marL="0" indent="0">
              <a:buNone/>
            </a:pPr>
            <a:endParaRPr lang="en-US" dirty="0"/>
          </a:p>
        </p:txBody>
      </p:sp>
      <p:pic>
        <p:nvPicPr>
          <p:cNvPr id="13" name="Picture 12" descr="11.jpg"/>
          <p:cNvPicPr/>
          <p:nvPr/>
        </p:nvPicPr>
        <p:blipFill>
          <a:blip r:embed="rId2">
            <a:extLst>
              <a:ext uri="{28A0092B-C50C-407E-A947-70E740481C1C}">
                <a14:useLocalDpi xmlns:a14="http://schemas.microsoft.com/office/drawing/2010/main" val="0"/>
              </a:ext>
            </a:extLst>
          </a:blip>
          <a:srcRect/>
          <a:stretch>
            <a:fillRect/>
          </a:stretch>
        </p:blipFill>
        <p:spPr bwMode="auto">
          <a:xfrm>
            <a:off x="5454650" y="3683738"/>
            <a:ext cx="1282700" cy="1670050"/>
          </a:xfrm>
          <a:prstGeom prst="rect">
            <a:avLst/>
          </a:prstGeom>
          <a:noFill/>
          <a:ln>
            <a:noFill/>
          </a:ln>
        </p:spPr>
      </p:pic>
    </p:spTree>
    <p:extLst>
      <p:ext uri="{BB962C8B-B14F-4D97-AF65-F5344CB8AC3E}">
        <p14:creationId xmlns:p14="http://schemas.microsoft.com/office/powerpoint/2010/main" val="35178045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Research Methodology</a:t>
            </a:r>
            <a:endParaRPr lang="en-US" dirty="0"/>
          </a:p>
        </p:txBody>
      </p:sp>
      <p:pic>
        <p:nvPicPr>
          <p:cNvPr id="4" name="image3.png"/>
          <p:cNvPicPr>
            <a:picLocks noGrp="1"/>
          </p:cNvPicPr>
          <p:nvPr>
            <p:ph idx="1"/>
          </p:nvPr>
        </p:nvPicPr>
        <p:blipFill>
          <a:blip r:embed="rId2"/>
          <a:stretch>
            <a:fillRect/>
          </a:stretch>
        </p:blipFill>
        <p:spPr>
          <a:xfrm>
            <a:off x="2382958" y="2160588"/>
            <a:ext cx="5186121" cy="3881437"/>
          </a:xfrm>
          <a:prstGeom prst="rect">
            <a:avLst/>
          </a:prstGeom>
          <a:ln/>
        </p:spPr>
      </p:pic>
    </p:spTree>
    <p:extLst>
      <p:ext uri="{BB962C8B-B14F-4D97-AF65-F5344CB8AC3E}">
        <p14:creationId xmlns:p14="http://schemas.microsoft.com/office/powerpoint/2010/main" val="38729113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Primary </a:t>
            </a:r>
            <a:r>
              <a:rPr lang="en-US" b="1" dirty="0" smtClean="0"/>
              <a:t>Data Collection</a:t>
            </a:r>
            <a:endParaRPr lang="en-US" b="1" dirty="0"/>
          </a:p>
        </p:txBody>
      </p:sp>
      <p:sp>
        <p:nvSpPr>
          <p:cNvPr id="3" name="Content Placeholder 2"/>
          <p:cNvSpPr>
            <a:spLocks noGrp="1"/>
          </p:cNvSpPr>
          <p:nvPr>
            <p:ph idx="1"/>
          </p:nvPr>
        </p:nvSpPr>
        <p:spPr>
          <a:xfrm>
            <a:off x="677334" y="1427967"/>
            <a:ext cx="9280858" cy="4897677"/>
          </a:xfrm>
        </p:spPr>
        <p:txBody>
          <a:bodyPr>
            <a:normAutofit fontScale="92500" lnSpcReduction="20000"/>
          </a:bodyPr>
          <a:lstStyle/>
          <a:p>
            <a:r>
              <a:rPr lang="en-US" sz="2800" dirty="0"/>
              <a:t>We have done online survey among users of various classes and standards for attaining the problems they faced about privacy topic under their experience on internet. </a:t>
            </a:r>
            <a:endParaRPr lang="en-US" sz="2800" dirty="0" smtClean="0"/>
          </a:p>
          <a:p>
            <a:r>
              <a:rPr lang="en-US" sz="2800" dirty="0" err="1" smtClean="0">
                <a:solidFill>
                  <a:schemeClr val="accent4">
                    <a:lumMod val="75000"/>
                  </a:schemeClr>
                </a:solidFill>
              </a:rPr>
              <a:t>Noakhali</a:t>
            </a:r>
            <a:r>
              <a:rPr lang="en-US" sz="2800" dirty="0" smtClean="0">
                <a:solidFill>
                  <a:schemeClr val="accent4">
                    <a:lumMod val="75000"/>
                  </a:schemeClr>
                </a:solidFill>
              </a:rPr>
              <a:t> </a:t>
            </a:r>
            <a:r>
              <a:rPr lang="en-US" sz="2800" dirty="0">
                <a:solidFill>
                  <a:schemeClr val="accent4">
                    <a:lumMod val="75000"/>
                  </a:schemeClr>
                </a:solidFill>
              </a:rPr>
              <a:t>Science &amp; Technology </a:t>
            </a:r>
            <a:r>
              <a:rPr lang="en-US" sz="2800" dirty="0" smtClean="0">
                <a:solidFill>
                  <a:schemeClr val="accent4">
                    <a:lumMod val="75000"/>
                  </a:schemeClr>
                </a:solidFill>
              </a:rPr>
              <a:t>University</a:t>
            </a:r>
          </a:p>
          <a:p>
            <a:r>
              <a:rPr lang="en-US" sz="2800" dirty="0" smtClean="0">
                <a:solidFill>
                  <a:schemeClr val="accent4">
                    <a:lumMod val="75000"/>
                  </a:schemeClr>
                </a:solidFill>
              </a:rPr>
              <a:t> </a:t>
            </a:r>
            <a:r>
              <a:rPr lang="en-US" sz="2800" dirty="0">
                <a:solidFill>
                  <a:schemeClr val="accent4">
                    <a:lumMod val="75000"/>
                  </a:schemeClr>
                </a:solidFill>
              </a:rPr>
              <a:t>Barisal University </a:t>
            </a:r>
            <a:endParaRPr lang="en-US" sz="2800" dirty="0" smtClean="0">
              <a:solidFill>
                <a:schemeClr val="accent4">
                  <a:lumMod val="75000"/>
                </a:schemeClr>
              </a:solidFill>
            </a:endParaRPr>
          </a:p>
          <a:p>
            <a:r>
              <a:rPr lang="en-US" sz="2800" dirty="0" smtClean="0">
                <a:solidFill>
                  <a:schemeClr val="accent4">
                    <a:lumMod val="75000"/>
                  </a:schemeClr>
                </a:solidFill>
              </a:rPr>
              <a:t>Premier </a:t>
            </a:r>
            <a:r>
              <a:rPr lang="en-US" sz="2800" dirty="0">
                <a:solidFill>
                  <a:schemeClr val="accent4">
                    <a:lumMod val="75000"/>
                  </a:schemeClr>
                </a:solidFill>
              </a:rPr>
              <a:t>University </a:t>
            </a:r>
            <a:r>
              <a:rPr lang="en-US" sz="2800" dirty="0" err="1" smtClean="0">
                <a:solidFill>
                  <a:schemeClr val="accent4">
                    <a:lumMod val="75000"/>
                  </a:schemeClr>
                </a:solidFill>
              </a:rPr>
              <a:t>Chattogram</a:t>
            </a:r>
            <a:endParaRPr lang="en-US" sz="2800" dirty="0" smtClean="0">
              <a:solidFill>
                <a:schemeClr val="accent4">
                  <a:lumMod val="75000"/>
                </a:schemeClr>
              </a:solidFill>
            </a:endParaRPr>
          </a:p>
          <a:p>
            <a:r>
              <a:rPr lang="en-US" sz="2800" dirty="0" smtClean="0">
                <a:solidFill>
                  <a:schemeClr val="accent5"/>
                </a:solidFill>
              </a:rPr>
              <a:t>Via </a:t>
            </a:r>
          </a:p>
          <a:p>
            <a:r>
              <a:rPr lang="en-US" sz="2800" dirty="0" smtClean="0"/>
              <a:t>Google </a:t>
            </a:r>
            <a:r>
              <a:rPr lang="en-US" sz="2800" dirty="0"/>
              <a:t>Forms </a:t>
            </a:r>
            <a:endParaRPr lang="en-US" sz="2800" dirty="0" smtClean="0"/>
          </a:p>
          <a:p>
            <a:r>
              <a:rPr lang="en-US" sz="2800" dirty="0" smtClean="0">
                <a:solidFill>
                  <a:schemeClr val="accent5"/>
                </a:solidFill>
              </a:rPr>
              <a:t>The </a:t>
            </a:r>
            <a:r>
              <a:rPr lang="en-US" sz="2800" dirty="0">
                <a:solidFill>
                  <a:schemeClr val="accent5"/>
                </a:solidFill>
              </a:rPr>
              <a:t>survey consist of </a:t>
            </a:r>
            <a:r>
              <a:rPr lang="en-US" sz="2800" dirty="0" smtClean="0">
                <a:solidFill>
                  <a:schemeClr val="accent5"/>
                </a:solidFill>
              </a:rPr>
              <a:t>five to six  </a:t>
            </a:r>
            <a:r>
              <a:rPr lang="en-US" sz="2800" dirty="0">
                <a:solidFill>
                  <a:schemeClr val="accent5"/>
                </a:solidFill>
              </a:rPr>
              <a:t>questions with having multiple choice answering system. Users were able to give more than one answer per question in multiple answer aspects. </a:t>
            </a:r>
            <a:r>
              <a:rPr lang="en-US" sz="2800" dirty="0" smtClean="0">
                <a:solidFill>
                  <a:schemeClr val="accent5"/>
                </a:solidFill>
              </a:rPr>
              <a:t>[4]</a:t>
            </a:r>
            <a:endParaRPr lang="en-US" sz="2800" dirty="0">
              <a:solidFill>
                <a:schemeClr val="accent5"/>
              </a:solidFill>
            </a:endParaRPr>
          </a:p>
          <a:p>
            <a:endParaRPr lang="en-US" dirty="0"/>
          </a:p>
        </p:txBody>
      </p:sp>
    </p:spTree>
    <p:extLst>
      <p:ext uri="{BB962C8B-B14F-4D97-AF65-F5344CB8AC3E}">
        <p14:creationId xmlns:p14="http://schemas.microsoft.com/office/powerpoint/2010/main" val="5842046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Resources</a:t>
            </a:r>
            <a:endParaRPr lang="en-US" b="1" dirty="0"/>
          </a:p>
        </p:txBody>
      </p:sp>
      <p:sp>
        <p:nvSpPr>
          <p:cNvPr id="3" name="Content Placeholder 2"/>
          <p:cNvSpPr>
            <a:spLocks noGrp="1"/>
          </p:cNvSpPr>
          <p:nvPr>
            <p:ph idx="1"/>
          </p:nvPr>
        </p:nvSpPr>
        <p:spPr/>
        <p:txBody>
          <a:bodyPr>
            <a:noAutofit/>
          </a:bodyPr>
          <a:lstStyle/>
          <a:p>
            <a:pPr lvl="0">
              <a:buFont typeface="Wingdings" panose="05000000000000000000" pitchFamily="2" charset="2"/>
              <a:buChar char="Ø"/>
            </a:pPr>
            <a:r>
              <a:rPr lang="en-US" sz="2800" dirty="0">
                <a:solidFill>
                  <a:schemeClr val="tx1"/>
                </a:solidFill>
              </a:rPr>
              <a:t>Google Forms </a:t>
            </a:r>
            <a:endParaRPr lang="en-US" sz="2800" dirty="0" smtClean="0">
              <a:solidFill>
                <a:schemeClr val="tx1"/>
              </a:solidFill>
            </a:endParaRPr>
          </a:p>
          <a:p>
            <a:pPr lvl="0">
              <a:buFont typeface="Wingdings" panose="05000000000000000000" pitchFamily="2" charset="2"/>
              <a:buChar char="Ø"/>
            </a:pPr>
            <a:r>
              <a:rPr lang="en-US" sz="2800" dirty="0" smtClean="0">
                <a:solidFill>
                  <a:schemeClr val="tx1"/>
                </a:solidFill>
              </a:rPr>
              <a:t>Google </a:t>
            </a:r>
            <a:r>
              <a:rPr lang="en-US" sz="2800" dirty="0">
                <a:solidFill>
                  <a:schemeClr val="tx1"/>
                </a:solidFill>
              </a:rPr>
              <a:t>spreadsheet </a:t>
            </a:r>
          </a:p>
          <a:p>
            <a:pPr lvl="0">
              <a:buFont typeface="Wingdings" panose="05000000000000000000" pitchFamily="2" charset="2"/>
              <a:buChar char="Ø"/>
            </a:pPr>
            <a:r>
              <a:rPr lang="en-US" sz="2800" dirty="0" smtClean="0">
                <a:solidFill>
                  <a:schemeClr val="tx1"/>
                </a:solidFill>
              </a:rPr>
              <a:t>Microsoft Excel</a:t>
            </a:r>
            <a:endParaRPr lang="en-US" sz="2800" dirty="0">
              <a:solidFill>
                <a:schemeClr val="tx1"/>
              </a:solidFill>
            </a:endParaRPr>
          </a:p>
          <a:p>
            <a:pPr lvl="0">
              <a:buFont typeface="Wingdings" panose="05000000000000000000" pitchFamily="2" charset="2"/>
              <a:buChar char="Ø"/>
            </a:pPr>
            <a:r>
              <a:rPr lang="en-US" sz="2800" dirty="0" err="1">
                <a:solidFill>
                  <a:schemeClr val="tx1"/>
                </a:solidFill>
              </a:rPr>
              <a:t>Jupyter</a:t>
            </a:r>
            <a:r>
              <a:rPr lang="en-US" sz="2800" dirty="0">
                <a:solidFill>
                  <a:schemeClr val="tx1"/>
                </a:solidFill>
              </a:rPr>
              <a:t> Notebook for live code, educational and computational output and visualization</a:t>
            </a:r>
          </a:p>
          <a:p>
            <a:pPr lvl="0">
              <a:buFont typeface="Wingdings" panose="05000000000000000000" pitchFamily="2" charset="2"/>
              <a:buChar char="Ø"/>
            </a:pPr>
            <a:r>
              <a:rPr lang="en-US" sz="2800" dirty="0">
                <a:solidFill>
                  <a:schemeClr val="tx1"/>
                </a:solidFill>
              </a:rPr>
              <a:t>Python codes for data mining, reshaping and analyzing </a:t>
            </a:r>
          </a:p>
          <a:p>
            <a:pPr>
              <a:buFont typeface="Wingdings" panose="05000000000000000000" pitchFamily="2" charset="2"/>
              <a:buChar char="Ø"/>
            </a:pPr>
            <a:r>
              <a:rPr lang="en-US" sz="2800" dirty="0">
                <a:solidFill>
                  <a:schemeClr val="tx1"/>
                </a:solidFill>
              </a:rPr>
              <a:t>Microsoft Word for Documentation and overview </a:t>
            </a:r>
          </a:p>
        </p:txBody>
      </p:sp>
    </p:spTree>
    <p:extLst>
      <p:ext uri="{BB962C8B-B14F-4D97-AF65-F5344CB8AC3E}">
        <p14:creationId xmlns:p14="http://schemas.microsoft.com/office/powerpoint/2010/main" val="33537306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685" y="196241"/>
            <a:ext cx="8596668" cy="1320800"/>
          </a:xfrm>
        </p:spPr>
        <p:txBody>
          <a:bodyPr/>
          <a:lstStyle/>
          <a:p>
            <a:pPr algn="ctr"/>
            <a:r>
              <a:rPr lang="en-US" b="1" dirty="0" smtClean="0"/>
              <a:t>Survey data Portion Snapshot</a:t>
            </a:r>
            <a:endParaRPr lang="en-US" b="1" dirty="0"/>
          </a:p>
        </p:txBody>
      </p:sp>
      <p:pic>
        <p:nvPicPr>
          <p:cNvPr id="4" name="Content Placeholder 3"/>
          <p:cNvPicPr>
            <a:picLocks noGrp="1"/>
          </p:cNvPicPr>
          <p:nvPr>
            <p:ph idx="1"/>
          </p:nvPr>
        </p:nvPicPr>
        <p:blipFill>
          <a:blip r:embed="rId2"/>
          <a:stretch>
            <a:fillRect/>
          </a:stretch>
        </p:blipFill>
        <p:spPr>
          <a:xfrm>
            <a:off x="939452" y="1352812"/>
            <a:ext cx="8555277" cy="5260930"/>
          </a:xfrm>
          <a:prstGeom prst="rect">
            <a:avLst/>
          </a:prstGeom>
        </p:spPr>
      </p:pic>
    </p:spTree>
    <p:extLst>
      <p:ext uri="{BB962C8B-B14F-4D97-AF65-F5344CB8AC3E}">
        <p14:creationId xmlns:p14="http://schemas.microsoft.com/office/powerpoint/2010/main" val="28408276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0" y="1439187"/>
            <a:ext cx="10384077" cy="4686039"/>
          </a:xfrm>
          <a:prstGeom prst="rect">
            <a:avLst/>
          </a:prstGeom>
        </p:spPr>
      </p:pic>
      <p:sp>
        <p:nvSpPr>
          <p:cNvPr id="3" name="Title 2"/>
          <p:cNvSpPr>
            <a:spLocks noGrp="1"/>
          </p:cNvSpPr>
          <p:nvPr>
            <p:ph type="title"/>
          </p:nvPr>
        </p:nvSpPr>
        <p:spPr/>
        <p:txBody>
          <a:bodyPr/>
          <a:lstStyle/>
          <a:p>
            <a:r>
              <a:rPr lang="en-US" dirty="0" smtClean="0"/>
              <a:t>Forgetting Password Percentage</a:t>
            </a:r>
            <a:endParaRPr lang="en-US" dirty="0"/>
          </a:p>
        </p:txBody>
      </p:sp>
    </p:spTree>
    <p:extLst>
      <p:ext uri="{BB962C8B-B14F-4D97-AF65-F5344CB8AC3E}">
        <p14:creationId xmlns:p14="http://schemas.microsoft.com/office/powerpoint/2010/main" val="18477633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3151616132"/>
              </p:ext>
            </p:extLst>
          </p:nvPr>
        </p:nvGraphicFramePr>
        <p:xfrm>
          <a:off x="538618" y="363255"/>
          <a:ext cx="9369469" cy="601249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665103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410091606"/>
              </p:ext>
            </p:extLst>
          </p:nvPr>
        </p:nvGraphicFramePr>
        <p:xfrm>
          <a:off x="688931" y="2317315"/>
          <a:ext cx="9695144" cy="3983275"/>
        </p:xfrm>
        <a:graphic>
          <a:graphicData uri="http://schemas.openxmlformats.org/drawingml/2006/table">
            <a:tbl>
              <a:tblPr firstRow="1" firstCol="1" bandRow="1">
                <a:tableStyleId>{5C22544A-7EE6-4342-B048-85BDC9FD1C3A}</a:tableStyleId>
              </a:tblPr>
              <a:tblGrid>
                <a:gridCol w="4087752"/>
                <a:gridCol w="3020788"/>
                <a:gridCol w="2586604"/>
              </a:tblGrid>
              <a:tr h="586788">
                <a:tc>
                  <a:txBody>
                    <a:bodyPr/>
                    <a:lstStyle/>
                    <a:p>
                      <a:pPr marL="0" marR="0" algn="just">
                        <a:lnSpc>
                          <a:spcPct val="150000"/>
                        </a:lnSpc>
                        <a:spcBef>
                          <a:spcPts val="600"/>
                        </a:spcBef>
                        <a:spcAft>
                          <a:spcPts val="1400"/>
                        </a:spcAft>
                      </a:pPr>
                      <a:r>
                        <a:rPr lang="en-US" sz="2500" b="1" dirty="0">
                          <a:effectLst/>
                        </a:rPr>
                        <a:t>Area of Survey</a:t>
                      </a:r>
                      <a:endParaRPr lang="en-US" sz="2500" b="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1400"/>
                        </a:spcAft>
                      </a:pPr>
                      <a:r>
                        <a:rPr lang="en-US" sz="2400" dirty="0">
                          <a:effectLst/>
                        </a:rPr>
                        <a:t>University</a:t>
                      </a:r>
                      <a:endParaRPr lang="en-US" sz="2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1400"/>
                        </a:spcAft>
                      </a:pPr>
                      <a:r>
                        <a:rPr lang="en-US" sz="2400" dirty="0">
                          <a:effectLst/>
                        </a:rPr>
                        <a:t>Miscellaneous</a:t>
                      </a:r>
                      <a:endParaRPr lang="en-US" sz="2400" dirty="0">
                        <a:effectLst/>
                        <a:latin typeface="Times New Roman" panose="02020603050405020304" pitchFamily="18" charset="0"/>
                        <a:ea typeface="Times New Roman" panose="02020603050405020304" pitchFamily="18" charset="0"/>
                      </a:endParaRPr>
                    </a:p>
                  </a:txBody>
                  <a:tcPr marL="68580" marR="68580" marT="0" marB="0"/>
                </a:tc>
              </a:tr>
              <a:tr h="715431">
                <a:tc>
                  <a:txBody>
                    <a:bodyPr/>
                    <a:lstStyle/>
                    <a:p>
                      <a:pPr marL="0" marR="0" algn="just">
                        <a:lnSpc>
                          <a:spcPct val="150000"/>
                        </a:lnSpc>
                        <a:spcBef>
                          <a:spcPts val="600"/>
                        </a:spcBef>
                        <a:spcAft>
                          <a:spcPts val="1400"/>
                        </a:spcAft>
                      </a:pPr>
                      <a:r>
                        <a:rPr lang="en-US" sz="1800" dirty="0">
                          <a:effectLst/>
                        </a:rPr>
                        <a:t>Part of Mobile Number</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1400"/>
                        </a:spcAft>
                      </a:pPr>
                      <a:r>
                        <a:rPr lang="en-US" sz="1600" dirty="0">
                          <a:effectLst/>
                        </a:rPr>
                        <a:t>90   ( 34.9 % )</a:t>
                      </a:r>
                      <a:endParaRPr lang="en-US"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1400"/>
                        </a:spcAft>
                      </a:pPr>
                      <a:r>
                        <a:rPr lang="en-US" sz="1800">
                          <a:effectLst/>
                        </a:rPr>
                        <a:t>12 (36.4%) </a:t>
                      </a:r>
                      <a:endParaRPr lang="en-US" sz="1800">
                        <a:effectLst/>
                        <a:latin typeface="Times New Roman" panose="02020603050405020304" pitchFamily="18" charset="0"/>
                        <a:ea typeface="Times New Roman" panose="02020603050405020304" pitchFamily="18" charset="0"/>
                      </a:endParaRPr>
                    </a:p>
                  </a:txBody>
                  <a:tcPr marL="68580" marR="68580" marT="0" marB="0"/>
                </a:tc>
              </a:tr>
              <a:tr h="715431">
                <a:tc>
                  <a:txBody>
                    <a:bodyPr/>
                    <a:lstStyle/>
                    <a:p>
                      <a:pPr marL="0" marR="0" algn="just">
                        <a:lnSpc>
                          <a:spcPct val="150000"/>
                        </a:lnSpc>
                        <a:spcBef>
                          <a:spcPts val="600"/>
                        </a:spcBef>
                        <a:spcAft>
                          <a:spcPts val="1400"/>
                        </a:spcAft>
                      </a:pPr>
                      <a:r>
                        <a:rPr lang="en-US" sz="1800" dirty="0">
                          <a:effectLst/>
                        </a:rPr>
                        <a:t>Mobile Number</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1400"/>
                        </a:spcAft>
                      </a:pPr>
                      <a:r>
                        <a:rPr lang="en-US" sz="1600">
                          <a:effectLst/>
                        </a:rPr>
                        <a:t>41   (15.9 %)</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1400"/>
                        </a:spcAft>
                      </a:pPr>
                      <a:r>
                        <a:rPr lang="en-US" sz="1800">
                          <a:effectLst/>
                        </a:rPr>
                        <a:t>0     ( 0% )</a:t>
                      </a:r>
                      <a:endParaRPr lang="en-US" sz="1800">
                        <a:effectLst/>
                        <a:latin typeface="Times New Roman" panose="02020603050405020304" pitchFamily="18" charset="0"/>
                        <a:ea typeface="Times New Roman" panose="02020603050405020304" pitchFamily="18" charset="0"/>
                      </a:endParaRPr>
                    </a:p>
                  </a:txBody>
                  <a:tcPr marL="68580" marR="68580" marT="0" marB="0"/>
                </a:tc>
              </a:tr>
              <a:tr h="715431">
                <a:tc>
                  <a:txBody>
                    <a:bodyPr/>
                    <a:lstStyle/>
                    <a:p>
                      <a:pPr marL="0" marR="0" algn="just">
                        <a:lnSpc>
                          <a:spcPct val="150000"/>
                        </a:lnSpc>
                        <a:spcBef>
                          <a:spcPts val="600"/>
                        </a:spcBef>
                        <a:spcAft>
                          <a:spcPts val="1400"/>
                        </a:spcAft>
                      </a:pPr>
                      <a:r>
                        <a:rPr lang="en-US" sz="1800" dirty="0">
                          <a:effectLst/>
                        </a:rPr>
                        <a:t>Name</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1400"/>
                        </a:spcAft>
                      </a:pPr>
                      <a:r>
                        <a:rPr lang="en-US" sz="1600" dirty="0">
                          <a:effectLst/>
                        </a:rPr>
                        <a:t>113   (43.8 %)</a:t>
                      </a:r>
                      <a:endParaRPr lang="en-US"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1400"/>
                        </a:spcAft>
                      </a:pPr>
                      <a:r>
                        <a:rPr lang="en-US" sz="1800">
                          <a:effectLst/>
                        </a:rPr>
                        <a:t>9    (27.3 %)</a:t>
                      </a:r>
                      <a:endParaRPr lang="en-US" sz="1800">
                        <a:effectLst/>
                        <a:latin typeface="Times New Roman" panose="02020603050405020304" pitchFamily="18" charset="0"/>
                        <a:ea typeface="Times New Roman" panose="02020603050405020304" pitchFamily="18" charset="0"/>
                      </a:endParaRPr>
                    </a:p>
                  </a:txBody>
                  <a:tcPr marL="68580" marR="68580" marT="0" marB="0"/>
                </a:tc>
              </a:tr>
              <a:tr h="703270">
                <a:tc>
                  <a:txBody>
                    <a:bodyPr/>
                    <a:lstStyle/>
                    <a:p>
                      <a:pPr marL="0" marR="0" algn="just">
                        <a:lnSpc>
                          <a:spcPct val="150000"/>
                        </a:lnSpc>
                        <a:spcBef>
                          <a:spcPts val="600"/>
                        </a:spcBef>
                        <a:spcAft>
                          <a:spcPts val="1400"/>
                        </a:spcAft>
                      </a:pPr>
                      <a:r>
                        <a:rPr lang="en-US" sz="1800" dirty="0">
                          <a:effectLst/>
                        </a:rPr>
                        <a:t>Birth Date</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1400"/>
                        </a:spcAft>
                      </a:pPr>
                      <a:r>
                        <a:rPr lang="en-US" sz="1600" dirty="0">
                          <a:effectLst/>
                        </a:rPr>
                        <a:t>42    (16.3%)</a:t>
                      </a:r>
                      <a:endParaRPr lang="en-US"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1400"/>
                        </a:spcAft>
                      </a:pPr>
                      <a:r>
                        <a:rPr lang="en-US" sz="1800">
                          <a:effectLst/>
                        </a:rPr>
                        <a:t>3     (9.1 %)</a:t>
                      </a:r>
                      <a:endParaRPr lang="en-US" sz="1800">
                        <a:effectLst/>
                        <a:latin typeface="Times New Roman" panose="02020603050405020304" pitchFamily="18" charset="0"/>
                        <a:ea typeface="Times New Roman" panose="02020603050405020304" pitchFamily="18" charset="0"/>
                      </a:endParaRPr>
                    </a:p>
                  </a:txBody>
                  <a:tcPr marL="68580" marR="68580" marT="0" marB="0"/>
                </a:tc>
              </a:tr>
              <a:tr h="546924">
                <a:tc>
                  <a:txBody>
                    <a:bodyPr/>
                    <a:lstStyle/>
                    <a:p>
                      <a:pPr marL="0" marR="0" algn="just">
                        <a:lnSpc>
                          <a:spcPct val="150000"/>
                        </a:lnSpc>
                        <a:spcBef>
                          <a:spcPts val="600"/>
                        </a:spcBef>
                        <a:spcAft>
                          <a:spcPts val="1400"/>
                        </a:spcAft>
                      </a:pPr>
                      <a:r>
                        <a:rPr lang="en-US" sz="1800" dirty="0">
                          <a:effectLst/>
                        </a:rPr>
                        <a:t>None Of These Above</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1400"/>
                        </a:spcAft>
                      </a:pPr>
                      <a:r>
                        <a:rPr lang="en-US" sz="1600" dirty="0">
                          <a:effectLst/>
                        </a:rPr>
                        <a:t>82    (31.8 %)</a:t>
                      </a:r>
                      <a:endParaRPr lang="en-US"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1400"/>
                        </a:spcAft>
                      </a:pPr>
                      <a:r>
                        <a:rPr lang="en-US" sz="1800" dirty="0">
                          <a:effectLst/>
                        </a:rPr>
                        <a:t>12    (36.4%)</a:t>
                      </a:r>
                      <a:endParaRPr lang="en-US" sz="18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
        <p:nvSpPr>
          <p:cNvPr id="5" name="Title 4"/>
          <p:cNvSpPr>
            <a:spLocks noGrp="1"/>
          </p:cNvSpPr>
          <p:nvPr>
            <p:ph type="title"/>
          </p:nvPr>
        </p:nvSpPr>
        <p:spPr>
          <a:xfrm>
            <a:off x="1215953" y="839244"/>
            <a:ext cx="8596668" cy="1320800"/>
          </a:xfrm>
        </p:spPr>
        <p:txBody>
          <a:bodyPr/>
          <a:lstStyle/>
          <a:p>
            <a:pPr algn="ctr"/>
            <a:r>
              <a:rPr lang="en-US" b="1" dirty="0"/>
              <a:t>Survey Data Analysis</a:t>
            </a:r>
            <a:endParaRPr lang="en-US" dirty="0"/>
          </a:p>
        </p:txBody>
      </p:sp>
    </p:spTree>
    <p:extLst>
      <p:ext uri="{BB962C8B-B14F-4D97-AF65-F5344CB8AC3E}">
        <p14:creationId xmlns:p14="http://schemas.microsoft.com/office/powerpoint/2010/main" val="20804616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337021156"/>
              </p:ext>
            </p:extLst>
          </p:nvPr>
        </p:nvGraphicFramePr>
        <p:xfrm>
          <a:off x="450937" y="200416"/>
          <a:ext cx="9883036" cy="603754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773346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Analysis</a:t>
            </a:r>
            <a:endParaRPr lang="en-US" b="1" dirty="0"/>
          </a:p>
        </p:txBody>
      </p:sp>
      <p:sp>
        <p:nvSpPr>
          <p:cNvPr id="3" name="Content Placeholder 2"/>
          <p:cNvSpPr>
            <a:spLocks noGrp="1"/>
          </p:cNvSpPr>
          <p:nvPr>
            <p:ph idx="1"/>
          </p:nvPr>
        </p:nvSpPr>
        <p:spPr>
          <a:xfrm>
            <a:off x="400833" y="1227551"/>
            <a:ext cx="8873169" cy="4813811"/>
          </a:xfrm>
        </p:spPr>
        <p:txBody>
          <a:bodyPr>
            <a:normAutofit/>
          </a:bodyPr>
          <a:lstStyle/>
          <a:p>
            <a:r>
              <a:rPr lang="en-US" sz="2400" dirty="0"/>
              <a:t>The table of data shows that above 50 percent of the university participant uses or used a password containing mobile number or part of mobile number. Password containing Name of the users was 44 percent. 16 percent stated that they had used their birth date as password. </a:t>
            </a:r>
            <a:endParaRPr lang="en-US" sz="2400" dirty="0" smtClean="0"/>
          </a:p>
          <a:p>
            <a:r>
              <a:rPr lang="en-US" sz="2400" dirty="0" smtClean="0"/>
              <a:t>31 </a:t>
            </a:r>
            <a:r>
              <a:rPr lang="en-US" sz="2400" dirty="0"/>
              <a:t>percent users reported that they never used these sorts of passwords. On the other hand , outside of the university participant states that 36 percent of the internet users use part of their phone number as passwords. 27 percent of them used Name as Passcode and 36 percent never use any of these.</a:t>
            </a:r>
          </a:p>
          <a:p>
            <a:endParaRPr lang="en-US" dirty="0"/>
          </a:p>
        </p:txBody>
      </p:sp>
    </p:spTree>
    <p:extLst>
      <p:ext uri="{BB962C8B-B14F-4D97-AF65-F5344CB8AC3E}">
        <p14:creationId xmlns:p14="http://schemas.microsoft.com/office/powerpoint/2010/main" val="8552310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Output</a:t>
            </a:r>
            <a:br>
              <a:rPr lang="en-US" b="1" dirty="0"/>
            </a:br>
            <a:endParaRPr lang="en-US" dirty="0"/>
          </a:p>
        </p:txBody>
      </p:sp>
      <p:sp>
        <p:nvSpPr>
          <p:cNvPr id="3" name="Content Placeholder 2"/>
          <p:cNvSpPr>
            <a:spLocks noGrp="1"/>
          </p:cNvSpPr>
          <p:nvPr>
            <p:ph idx="1"/>
          </p:nvPr>
        </p:nvSpPr>
        <p:spPr>
          <a:xfrm>
            <a:off x="677333" y="1240077"/>
            <a:ext cx="8767291" cy="5098093"/>
          </a:xfrm>
        </p:spPr>
        <p:txBody>
          <a:bodyPr>
            <a:normAutofit/>
          </a:bodyPr>
          <a:lstStyle/>
          <a:p>
            <a:pPr>
              <a:lnSpc>
                <a:spcPct val="100000"/>
              </a:lnSpc>
            </a:pPr>
            <a:r>
              <a:rPr lang="en-US" sz="2800" dirty="0"/>
              <a:t>People are very much familiar with using phone number, substring of phone number, birth date, name </a:t>
            </a:r>
            <a:r>
              <a:rPr lang="en-US" sz="2800" dirty="0" err="1"/>
              <a:t>etc</a:t>
            </a:r>
            <a:r>
              <a:rPr lang="en-US" sz="2800" dirty="0"/>
              <a:t> as their password. But the information briefly explain that almost half or </a:t>
            </a:r>
            <a:r>
              <a:rPr lang="en-US" sz="2800" b="1" dirty="0"/>
              <a:t>50 percent of people use only phone number or part of phone number </a:t>
            </a:r>
            <a:r>
              <a:rPr lang="en-US" sz="2800" dirty="0"/>
              <a:t>as their password. As the users uses the </a:t>
            </a:r>
            <a:r>
              <a:rPr lang="en-US" sz="2800" b="1" dirty="0"/>
              <a:t>same password in several sites</a:t>
            </a:r>
            <a:r>
              <a:rPr lang="en-US" sz="2800" dirty="0"/>
              <a:t>, they uses this easily guessable and vulnerable password strategy in social </a:t>
            </a:r>
            <a:r>
              <a:rPr lang="en-US" sz="2800" dirty="0">
                <a:solidFill>
                  <a:srgbClr val="C00000"/>
                </a:solidFill>
              </a:rPr>
              <a:t>networking </a:t>
            </a:r>
            <a:r>
              <a:rPr lang="en-US" sz="2800" dirty="0" smtClean="0">
                <a:solidFill>
                  <a:srgbClr val="C00000"/>
                </a:solidFill>
              </a:rPr>
              <a:t>sites, </a:t>
            </a:r>
            <a:r>
              <a:rPr lang="en-US" sz="2800" dirty="0">
                <a:solidFill>
                  <a:srgbClr val="C00000"/>
                </a:solidFill>
              </a:rPr>
              <a:t>financial security and other aspects </a:t>
            </a:r>
            <a:r>
              <a:rPr lang="en-US" sz="2800" dirty="0"/>
              <a:t>of internet </a:t>
            </a:r>
            <a:r>
              <a:rPr lang="en-US" sz="2800" dirty="0" smtClean="0"/>
              <a:t>uses[5].</a:t>
            </a:r>
            <a:endParaRPr lang="en-US" sz="2800" dirty="0"/>
          </a:p>
        </p:txBody>
      </p:sp>
    </p:spTree>
    <p:extLst>
      <p:ext uri="{BB962C8B-B14F-4D97-AF65-F5344CB8AC3E}">
        <p14:creationId xmlns:p14="http://schemas.microsoft.com/office/powerpoint/2010/main" val="27986120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a:t>
            </a:r>
            <a:r>
              <a:rPr lang="en-US" b="1" dirty="0" smtClean="0"/>
              <a:t>ntroduction</a:t>
            </a:r>
            <a:endParaRPr lang="en-US" b="1" dirty="0"/>
          </a:p>
        </p:txBody>
      </p:sp>
      <p:sp>
        <p:nvSpPr>
          <p:cNvPr id="3" name="Content Placeholder 2"/>
          <p:cNvSpPr>
            <a:spLocks noGrp="1"/>
          </p:cNvSpPr>
          <p:nvPr>
            <p:ph idx="1"/>
          </p:nvPr>
        </p:nvSpPr>
        <p:spPr>
          <a:xfrm>
            <a:off x="677334" y="1540701"/>
            <a:ext cx="8596668" cy="4797469"/>
          </a:xfrm>
        </p:spPr>
        <p:txBody>
          <a:bodyPr>
            <a:normAutofit fontScale="70000" lnSpcReduction="20000"/>
          </a:bodyPr>
          <a:lstStyle/>
          <a:p>
            <a:endParaRPr lang="en-US" sz="3300" dirty="0" smtClean="0"/>
          </a:p>
          <a:p>
            <a:r>
              <a:rPr lang="en-US" sz="3400" dirty="0"/>
              <a:t>Social engineering is an attack vector that primarily focuses on human interaction and typically includes persuading individuals to violate traditional security policies and best practices in order to gain unauthorized access to systems, networks, or physical locations, or for financial gain.</a:t>
            </a:r>
            <a:endParaRPr lang="en-US" sz="4000" dirty="0" smtClean="0"/>
          </a:p>
          <a:p>
            <a:endParaRPr lang="en-US" sz="3300" dirty="0"/>
          </a:p>
          <a:p>
            <a:r>
              <a:rPr lang="en-US" sz="3300" dirty="0" smtClean="0"/>
              <a:t>Big </a:t>
            </a:r>
            <a:r>
              <a:rPr lang="en-US" sz="3300" dirty="0"/>
              <a:t>companies like Facebook, Google, Microsoft are giving prime concern to the user security and privacy. But sometimes users are losing their data security for their own mistakes and by falling in trap created by bad guys of internet. The mass people of the country are not adaptive with the new concept of security measure.</a:t>
            </a:r>
          </a:p>
          <a:p>
            <a:endParaRPr lang="en-US" dirty="0"/>
          </a:p>
        </p:txBody>
      </p:sp>
    </p:spTree>
    <p:extLst>
      <p:ext uri="{BB962C8B-B14F-4D97-AF65-F5344CB8AC3E}">
        <p14:creationId xmlns:p14="http://schemas.microsoft.com/office/powerpoint/2010/main" val="41779652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Output</a:t>
            </a:r>
            <a:endParaRPr lang="en-US" dirty="0"/>
          </a:p>
        </p:txBody>
      </p:sp>
      <p:sp>
        <p:nvSpPr>
          <p:cNvPr id="3" name="Content Placeholder 2"/>
          <p:cNvSpPr>
            <a:spLocks noGrp="1"/>
          </p:cNvSpPr>
          <p:nvPr>
            <p:ph idx="1"/>
          </p:nvPr>
        </p:nvSpPr>
        <p:spPr/>
        <p:txBody>
          <a:bodyPr/>
          <a:lstStyle/>
          <a:p>
            <a:pPr>
              <a:lnSpc>
                <a:spcPct val="100000"/>
              </a:lnSpc>
            </a:pPr>
            <a:r>
              <a:rPr lang="en-US" sz="2000" dirty="0"/>
              <a:t>The part of the phone no is nothing but the last </a:t>
            </a:r>
            <a:r>
              <a:rPr lang="en-US" sz="2000" b="1" dirty="0"/>
              <a:t>six digit of the phone number </a:t>
            </a:r>
            <a:r>
              <a:rPr lang="en-US" sz="2000" dirty="0"/>
              <a:t>as we are experiencing</a:t>
            </a:r>
            <a:r>
              <a:rPr lang="en-US" sz="2000" dirty="0">
                <a:solidFill>
                  <a:srgbClr val="FF0000"/>
                </a:solidFill>
              </a:rPr>
              <a:t>. And it is more preferable by the users of Bangladesh to use last six digit of their phone no </a:t>
            </a:r>
            <a:r>
              <a:rPr lang="en-US" sz="2000" b="1" dirty="0">
                <a:solidFill>
                  <a:srgbClr val="FF0000"/>
                </a:solidFill>
              </a:rPr>
              <a:t>as their password</a:t>
            </a:r>
            <a:r>
              <a:rPr lang="en-US" sz="2000" dirty="0"/>
              <a:t>. If people uses these sorts of passwords in several sites then it will be a big issue of user vulnerability which makes it easier for the attackers to exploit the privacy of the Bangladeshi internet users</a:t>
            </a:r>
            <a:r>
              <a:rPr lang="en-US" sz="2000" dirty="0" smtClean="0"/>
              <a:t>.</a:t>
            </a:r>
          </a:p>
          <a:p>
            <a:pPr>
              <a:lnSpc>
                <a:spcPct val="100000"/>
              </a:lnSpc>
            </a:pPr>
            <a:endParaRPr lang="en-US" sz="2000" dirty="0"/>
          </a:p>
          <a:p>
            <a:pPr marL="0" indent="0">
              <a:lnSpc>
                <a:spcPct val="100000"/>
              </a:lnSpc>
              <a:buNone/>
            </a:pPr>
            <a:endParaRPr lang="en-US" dirty="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310658630"/>
              </p:ext>
            </p:extLst>
          </p:nvPr>
        </p:nvGraphicFramePr>
        <p:xfrm>
          <a:off x="1146002" y="4473042"/>
          <a:ext cx="8128000" cy="370840"/>
        </p:xfrm>
        <a:graphic>
          <a:graphicData uri="http://schemas.openxmlformats.org/drawingml/2006/table">
            <a:tbl>
              <a:tblPr firstRow="1" bandRow="1">
                <a:tableStyleId>{5C22544A-7EE6-4342-B048-85BDC9FD1C3A}</a:tableStyleId>
              </a:tblPr>
              <a:tblGrid>
                <a:gridCol w="2849489"/>
                <a:gridCol w="5278511"/>
              </a:tblGrid>
              <a:tr h="370840">
                <a:tc>
                  <a:txBody>
                    <a:bodyPr/>
                    <a:lstStyle/>
                    <a:p>
                      <a:r>
                        <a:rPr lang="en-US" dirty="0" smtClean="0"/>
                        <a:t>0</a:t>
                      </a:r>
                      <a:r>
                        <a:rPr lang="en-US" baseline="0" dirty="0" smtClean="0"/>
                        <a:t>  1   8  2   5</a:t>
                      </a:r>
                      <a:endParaRPr lang="en-US" dirty="0"/>
                    </a:p>
                  </a:txBody>
                  <a:tcPr/>
                </a:tc>
                <a:tc>
                  <a:txBody>
                    <a:bodyPr/>
                    <a:lstStyle/>
                    <a:p>
                      <a:r>
                        <a:rPr lang="en-US" dirty="0" smtClean="0"/>
                        <a:t>X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r>
                        <a:rPr lang="en-US" dirty="0" smtClean="0"/>
                        <a:t>       </a:t>
                      </a:r>
                      <a:r>
                        <a:rPr lang="en-US" dirty="0" err="1" smtClean="0"/>
                        <a:t>X</a:t>
                      </a:r>
                      <a:endParaRPr lang="en-US" dirty="0"/>
                    </a:p>
                  </a:txBody>
                  <a:tcPr/>
                </a:tc>
              </a:tr>
            </a:tbl>
          </a:graphicData>
        </a:graphic>
      </p:graphicFrame>
    </p:spTree>
    <p:extLst>
      <p:ext uri="{BB962C8B-B14F-4D97-AF65-F5344CB8AC3E}">
        <p14:creationId xmlns:p14="http://schemas.microsoft.com/office/powerpoint/2010/main" val="3482057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Invention in our study</a:t>
            </a:r>
            <a:endParaRPr lang="en-US" b="1"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smtClean="0"/>
              <a:t>We have detected </a:t>
            </a:r>
            <a:r>
              <a:rPr lang="en-US" sz="2400" dirty="0" smtClean="0">
                <a:solidFill>
                  <a:srgbClr val="00B050"/>
                </a:solidFill>
              </a:rPr>
              <a:t>that phone number or substring of phone number is used more than 50% of the users </a:t>
            </a:r>
            <a:r>
              <a:rPr lang="en-US" sz="2400" dirty="0" smtClean="0"/>
              <a:t>ongoing or used previously.</a:t>
            </a:r>
          </a:p>
          <a:p>
            <a:pPr>
              <a:buFont typeface="Wingdings" panose="05000000000000000000" pitchFamily="2" charset="2"/>
              <a:buChar char="Ø"/>
            </a:pPr>
            <a:r>
              <a:rPr lang="en-US" sz="2400" dirty="0" smtClean="0"/>
              <a:t>Specially Last </a:t>
            </a:r>
            <a:r>
              <a:rPr lang="en-US" sz="2400" dirty="0" smtClean="0">
                <a:solidFill>
                  <a:srgbClr val="00B050"/>
                </a:solidFill>
              </a:rPr>
              <a:t>6 Digit of phone number </a:t>
            </a:r>
            <a:r>
              <a:rPr lang="en-US" sz="2400" dirty="0" smtClean="0"/>
              <a:t>is widely used.</a:t>
            </a:r>
          </a:p>
          <a:p>
            <a:pPr>
              <a:buFont typeface="Wingdings" panose="05000000000000000000" pitchFamily="2" charset="2"/>
              <a:buChar char="Ø"/>
            </a:pPr>
            <a:r>
              <a:rPr lang="en-US" sz="2400" dirty="0" smtClean="0"/>
              <a:t>We have a strong belief and some probabilistic results that ensures that </a:t>
            </a:r>
            <a:r>
              <a:rPr lang="en-US" sz="2400" dirty="0" smtClean="0">
                <a:solidFill>
                  <a:srgbClr val="00B050"/>
                </a:solidFill>
              </a:rPr>
              <a:t>Pattern based last 6 digit of phone number </a:t>
            </a:r>
            <a:r>
              <a:rPr lang="en-US" sz="2400" dirty="0" smtClean="0"/>
              <a:t>could be used as password more widely than only the last 6 digit.</a:t>
            </a:r>
            <a:endParaRPr lang="en-US" sz="2400" dirty="0"/>
          </a:p>
        </p:txBody>
      </p:sp>
    </p:spTree>
    <p:extLst>
      <p:ext uri="{BB962C8B-B14F-4D97-AF65-F5344CB8AC3E}">
        <p14:creationId xmlns:p14="http://schemas.microsoft.com/office/powerpoint/2010/main" val="38496074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Conclusion</a:t>
            </a:r>
            <a:endParaRPr lang="en-US" b="1" dirty="0"/>
          </a:p>
        </p:txBody>
      </p:sp>
      <p:sp>
        <p:nvSpPr>
          <p:cNvPr id="3" name="Content Placeholder 2"/>
          <p:cNvSpPr>
            <a:spLocks noGrp="1"/>
          </p:cNvSpPr>
          <p:nvPr>
            <p:ph idx="1"/>
          </p:nvPr>
        </p:nvSpPr>
        <p:spPr/>
        <p:txBody>
          <a:bodyPr>
            <a:normAutofit/>
          </a:bodyPr>
          <a:lstStyle/>
          <a:p>
            <a:pPr>
              <a:lnSpc>
                <a:spcPct val="100000"/>
              </a:lnSpc>
            </a:pPr>
            <a:r>
              <a:rPr lang="en-US" sz="2400" dirty="0"/>
              <a:t>From our experience in this research, we have deeply acknowledged that users of internet in Bangladesh are familiarly occupied with using </a:t>
            </a:r>
            <a:r>
              <a:rPr lang="en-US" sz="2400" dirty="0">
                <a:solidFill>
                  <a:srgbClr val="FF0000"/>
                </a:solidFill>
              </a:rPr>
              <a:t>digit based password</a:t>
            </a:r>
            <a:r>
              <a:rPr lang="en-US" sz="2400" dirty="0"/>
              <a:t>. Specially, </a:t>
            </a:r>
            <a:r>
              <a:rPr lang="en-US" sz="2400" dirty="0">
                <a:solidFill>
                  <a:srgbClr val="FF0000"/>
                </a:solidFill>
              </a:rPr>
              <a:t>Phone number </a:t>
            </a:r>
            <a:r>
              <a:rPr lang="en-US" sz="2400" dirty="0"/>
              <a:t>is the high in using probability. Our new invention is that they uses the </a:t>
            </a:r>
            <a:r>
              <a:rPr lang="en-US" sz="2400" dirty="0">
                <a:solidFill>
                  <a:srgbClr val="FF0000"/>
                </a:solidFill>
              </a:rPr>
              <a:t>last 6 digit of phone number as their password</a:t>
            </a:r>
            <a:r>
              <a:rPr lang="en-US" sz="2400" dirty="0"/>
              <a:t>. This is a </a:t>
            </a:r>
            <a:r>
              <a:rPr lang="en-US" sz="2400" dirty="0">
                <a:solidFill>
                  <a:srgbClr val="00B050"/>
                </a:solidFill>
              </a:rPr>
              <a:t>huge risk for our country internet users for future as attackers may attack them by knowing vulnerability of the users.</a:t>
            </a:r>
          </a:p>
        </p:txBody>
      </p:sp>
    </p:spTree>
    <p:extLst>
      <p:ext uri="{BB962C8B-B14F-4D97-AF65-F5344CB8AC3E}">
        <p14:creationId xmlns:p14="http://schemas.microsoft.com/office/powerpoint/2010/main" val="8460511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Future work</a:t>
            </a:r>
            <a:endParaRPr lang="en-US" b="1" dirty="0"/>
          </a:p>
        </p:txBody>
      </p:sp>
      <p:sp>
        <p:nvSpPr>
          <p:cNvPr id="3" name="Content Placeholder 2"/>
          <p:cNvSpPr>
            <a:spLocks noGrp="1"/>
          </p:cNvSpPr>
          <p:nvPr>
            <p:ph idx="1"/>
          </p:nvPr>
        </p:nvSpPr>
        <p:spPr/>
        <p:txBody>
          <a:bodyPr/>
          <a:lstStyle/>
          <a:p>
            <a:r>
              <a:rPr lang="en-US" sz="2400" dirty="0"/>
              <a:t>Our research have </a:t>
            </a:r>
            <a:r>
              <a:rPr lang="en-US" sz="2400" b="1" dirty="0">
                <a:solidFill>
                  <a:srgbClr val="C00000"/>
                </a:solidFill>
              </a:rPr>
              <a:t>some limitations </a:t>
            </a:r>
            <a:r>
              <a:rPr lang="en-US" sz="2400" dirty="0"/>
              <a:t>as our data mainly collected from the </a:t>
            </a:r>
            <a:r>
              <a:rPr lang="en-US" sz="2400" dirty="0">
                <a:solidFill>
                  <a:srgbClr val="C00000"/>
                </a:solidFill>
              </a:rPr>
              <a:t>young users </a:t>
            </a:r>
            <a:r>
              <a:rPr lang="en-US" sz="2400" dirty="0"/>
              <a:t>. Future work should be done under a large diversity of users to get more accurate results. Also </a:t>
            </a:r>
            <a:r>
              <a:rPr lang="en-US" sz="2400" dirty="0">
                <a:solidFill>
                  <a:srgbClr val="C00000"/>
                </a:solidFill>
              </a:rPr>
              <a:t>pattern based password </a:t>
            </a:r>
            <a:r>
              <a:rPr lang="en-US" sz="2400" dirty="0"/>
              <a:t>using survey can be done under this topic as people are very familiar with pattern based password using. </a:t>
            </a:r>
            <a:r>
              <a:rPr lang="en-US" sz="2400" dirty="0">
                <a:solidFill>
                  <a:srgbClr val="C00000"/>
                </a:solidFill>
              </a:rPr>
              <a:t>If the part of phone number is a pattern then users will use this as password that is highly </a:t>
            </a:r>
            <a:r>
              <a:rPr lang="en-US" sz="2400" dirty="0" smtClean="0">
                <a:solidFill>
                  <a:srgbClr val="C00000"/>
                </a:solidFill>
              </a:rPr>
              <a:t>possible</a:t>
            </a:r>
            <a:r>
              <a:rPr lang="en-US" sz="2400" dirty="0" smtClean="0"/>
              <a:t>. </a:t>
            </a:r>
            <a:endParaRPr lang="en-US" dirty="0"/>
          </a:p>
        </p:txBody>
      </p:sp>
    </p:spTree>
    <p:extLst>
      <p:ext uri="{BB962C8B-B14F-4D97-AF65-F5344CB8AC3E}">
        <p14:creationId xmlns:p14="http://schemas.microsoft.com/office/powerpoint/2010/main" val="26320110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References </a:t>
            </a:r>
            <a:r>
              <a:rPr lang="en-US" b="1" dirty="0"/>
              <a:t/>
            </a:r>
            <a:br>
              <a:rPr lang="en-US" b="1" dirty="0"/>
            </a:br>
            <a:endParaRPr lang="en-US" dirty="0"/>
          </a:p>
        </p:txBody>
      </p:sp>
      <p:sp>
        <p:nvSpPr>
          <p:cNvPr id="3" name="Content Placeholder 2"/>
          <p:cNvSpPr>
            <a:spLocks noGrp="1"/>
          </p:cNvSpPr>
          <p:nvPr>
            <p:ph idx="1"/>
          </p:nvPr>
        </p:nvSpPr>
        <p:spPr>
          <a:xfrm>
            <a:off x="838200" y="2066796"/>
            <a:ext cx="10515600" cy="4546946"/>
          </a:xfrm>
        </p:spPr>
        <p:txBody>
          <a:bodyPr>
            <a:normAutofit fontScale="92500"/>
          </a:bodyPr>
          <a:lstStyle/>
          <a:p>
            <a:pPr marL="914400" lvl="1" indent="-457200" algn="just">
              <a:buAutoNum type="arabicPeriod"/>
            </a:pPr>
            <a:r>
              <a:rPr lang="en-US" sz="2000" dirty="0" smtClean="0"/>
              <a:t>Mohammad </a:t>
            </a:r>
            <a:r>
              <a:rPr lang="en-US" sz="2000" dirty="0" err="1" smtClean="0"/>
              <a:t>Shamsus</a:t>
            </a:r>
            <a:r>
              <a:rPr lang="en-US" sz="2000" dirty="0" smtClean="0"/>
              <a:t> </a:t>
            </a:r>
            <a:r>
              <a:rPr lang="en-US" sz="2000" dirty="0" err="1" smtClean="0"/>
              <a:t>Sadekin</a:t>
            </a:r>
            <a:r>
              <a:rPr lang="en-US" sz="2000" dirty="0" smtClean="0"/>
              <a:t>, Md. Abdul </a:t>
            </a:r>
            <a:r>
              <a:rPr lang="en-US" sz="2000" dirty="0" err="1" smtClean="0"/>
              <a:t>Hannan</a:t>
            </a:r>
            <a:r>
              <a:rPr lang="en-US" sz="2000" dirty="0" smtClean="0"/>
              <a:t> Shaikh. Security of E-Banking in Bangladesh. Journal of Finance and Accounting. Vol. 4, No. 1, 2016, pp. 1-8. </a:t>
            </a:r>
            <a:r>
              <a:rPr lang="en-US" sz="2000" dirty="0" err="1" smtClean="0"/>
              <a:t>doi</a:t>
            </a:r>
            <a:r>
              <a:rPr lang="en-US" sz="2000" dirty="0" smtClean="0"/>
              <a:t>: 10.11648/j.jfa.20160401.11</a:t>
            </a:r>
          </a:p>
          <a:p>
            <a:pPr marL="914400" lvl="1" indent="-457200">
              <a:buAutoNum type="arabicPeriod"/>
            </a:pPr>
            <a:endParaRPr lang="en-US" sz="2000" dirty="0" smtClean="0"/>
          </a:p>
          <a:p>
            <a:pPr marL="914400" lvl="1" indent="-457200">
              <a:buFont typeface="Arial" panose="020B0604020202020204" pitchFamily="34" charset="0"/>
              <a:buAutoNum type="arabicPeriod"/>
            </a:pPr>
            <a:r>
              <a:rPr lang="en-US" sz="2000" dirty="0" err="1"/>
              <a:t>Alkaldi</a:t>
            </a:r>
            <a:r>
              <a:rPr lang="en-US" sz="2000" dirty="0"/>
              <a:t>, Nora, and Karen Renaud. "Why do people adopt, or reject, smartphone password managers?." (2016).</a:t>
            </a:r>
          </a:p>
          <a:p>
            <a:pPr marL="914400" lvl="1" indent="-457200">
              <a:buAutoNum type="arabicPeriod"/>
            </a:pPr>
            <a:endParaRPr lang="en-US" sz="2000" dirty="0" smtClean="0"/>
          </a:p>
          <a:p>
            <a:pPr marL="914400" lvl="1" indent="-457200">
              <a:buAutoNum type="arabicPeriod"/>
            </a:pPr>
            <a:r>
              <a:rPr lang="en-US" sz="2000" dirty="0"/>
              <a:t>Syed </a:t>
            </a:r>
            <a:r>
              <a:rPr lang="en-US" sz="2000" dirty="0" err="1"/>
              <a:t>Ishtiaque</a:t>
            </a:r>
            <a:r>
              <a:rPr lang="en-US" sz="2000" dirty="0"/>
              <a:t> Ahmed, Md. </a:t>
            </a:r>
            <a:r>
              <a:rPr lang="en-US" sz="2000" dirty="0" err="1"/>
              <a:t>Romael</a:t>
            </a:r>
            <a:r>
              <a:rPr lang="en-US" sz="2000" dirty="0"/>
              <a:t> </a:t>
            </a:r>
            <a:r>
              <a:rPr lang="en-US" sz="2000" dirty="0" err="1"/>
              <a:t>Haque</a:t>
            </a:r>
            <a:r>
              <a:rPr lang="en-US" sz="2000" dirty="0"/>
              <a:t>, Jay Chen, Nicola Dell, “Digital Privacy Challenges with Shared Mobile Phone Use in Bangladesh”, </a:t>
            </a:r>
            <a:r>
              <a:rPr lang="en-US" sz="2000" dirty="0">
                <a:hlinkClick r:id="rId2" tooltip="Proceedings of the ACM on Human-Computer Interaction"/>
              </a:rPr>
              <a:t>Proceedings of the ACM on </a:t>
            </a:r>
            <a:r>
              <a:rPr lang="en-US" sz="2000" dirty="0" smtClean="0">
                <a:hlinkClick r:id="rId2" tooltip="Proceedings of the ACM on Human-Computer Interaction"/>
              </a:rPr>
              <a:t>Human-Computer Interaction</a:t>
            </a:r>
            <a:r>
              <a:rPr lang="en-US" sz="2000" dirty="0" smtClean="0"/>
              <a:t>, Volume </a:t>
            </a:r>
            <a:r>
              <a:rPr lang="en-US" sz="2000" dirty="0"/>
              <a:t>: 1, Issue No : CSCW,  Article No : 17, December 2017, </a:t>
            </a:r>
            <a:r>
              <a:rPr lang="en-US" sz="2000" u="sng" dirty="0">
                <a:hlinkClick r:id="rId3"/>
              </a:rPr>
              <a:t>https://</a:t>
            </a:r>
            <a:r>
              <a:rPr lang="en-US" sz="2000" u="sng" dirty="0" smtClean="0">
                <a:hlinkClick r:id="rId3"/>
              </a:rPr>
              <a:t>dl.acm.org/doi/10.1145/3134652</a:t>
            </a:r>
            <a:r>
              <a:rPr lang="en-US" sz="2000" u="sng" dirty="0" smtClean="0"/>
              <a:t> </a:t>
            </a:r>
          </a:p>
          <a:p>
            <a:pPr marL="914400" lvl="1" indent="-457200">
              <a:buAutoNum type="arabicPeriod"/>
            </a:pPr>
            <a:r>
              <a:rPr lang="en-US" sz="2000" dirty="0" smtClean="0"/>
              <a:t>All dataset Link :   </a:t>
            </a:r>
            <a:r>
              <a:rPr lang="en-US" sz="2000" u="sng" dirty="0" smtClean="0"/>
              <a:t>https://drive.google.com/drive/folders/1hEy3tq2xZOYDyBJ9vsr-hljJeu0z7HWZ?usp=sharing</a:t>
            </a:r>
          </a:p>
          <a:p>
            <a:pPr marL="914400" lvl="1" indent="-457200">
              <a:buAutoNum type="arabicPeriod"/>
            </a:pPr>
            <a:endParaRPr lang="en-US" dirty="0" smtClean="0"/>
          </a:p>
          <a:p>
            <a:pPr marL="914400" lvl="1" indent="-457200">
              <a:buAutoNum type="arabicPeriod"/>
            </a:pPr>
            <a:endParaRPr lang="en-US" dirty="0"/>
          </a:p>
          <a:p>
            <a:pPr marL="0" indent="0">
              <a:buNone/>
            </a:pPr>
            <a:endParaRPr lang="en-US" dirty="0"/>
          </a:p>
        </p:txBody>
      </p:sp>
    </p:spTree>
    <p:extLst>
      <p:ext uri="{BB962C8B-B14F-4D97-AF65-F5344CB8AC3E}">
        <p14:creationId xmlns:p14="http://schemas.microsoft.com/office/powerpoint/2010/main" val="34269855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lgn="ctr">
              <a:buNone/>
            </a:pPr>
            <a:r>
              <a:rPr lang="en-US" sz="5400" dirty="0" smtClean="0">
                <a:solidFill>
                  <a:srgbClr val="00B050"/>
                </a:solidFill>
              </a:rPr>
              <a:t>Thank You </a:t>
            </a:r>
          </a:p>
          <a:p>
            <a:pPr marL="0" indent="0" algn="ctr">
              <a:buNone/>
            </a:pPr>
            <a:endParaRPr lang="en-US" sz="5400" dirty="0" smtClean="0">
              <a:solidFill>
                <a:srgbClr val="00B050"/>
              </a:solidFill>
            </a:endParaRPr>
          </a:p>
          <a:p>
            <a:pPr marL="0" indent="0" algn="ctr">
              <a:buNone/>
            </a:pPr>
            <a:r>
              <a:rPr lang="en-US" sz="5400" dirty="0" smtClean="0">
                <a:solidFill>
                  <a:srgbClr val="00B050"/>
                </a:solidFill>
              </a:rPr>
              <a:t>	Very Much</a:t>
            </a:r>
            <a:endParaRPr lang="en-US" sz="5400" dirty="0">
              <a:solidFill>
                <a:srgbClr val="00B050"/>
              </a:solidFill>
            </a:endParaRPr>
          </a:p>
        </p:txBody>
      </p:sp>
    </p:spTree>
    <p:extLst>
      <p:ext uri="{BB962C8B-B14F-4D97-AF65-F5344CB8AC3E}">
        <p14:creationId xmlns:p14="http://schemas.microsoft.com/office/powerpoint/2010/main" val="3009138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Motivation</a:t>
            </a:r>
            <a:endParaRPr lang="en-US" b="1" dirty="0"/>
          </a:p>
        </p:txBody>
      </p:sp>
      <p:sp>
        <p:nvSpPr>
          <p:cNvPr id="3" name="Content Placeholder 2"/>
          <p:cNvSpPr>
            <a:spLocks noGrp="1"/>
          </p:cNvSpPr>
          <p:nvPr>
            <p:ph idx="1"/>
          </p:nvPr>
        </p:nvSpPr>
        <p:spPr/>
        <p:txBody>
          <a:bodyPr>
            <a:normAutofit/>
          </a:bodyPr>
          <a:lstStyle/>
          <a:p>
            <a:r>
              <a:rPr lang="en-US" sz="2800" dirty="0"/>
              <a:t>We have experienced many Bangladeshi internet users who uses their name, birth date, phone number or part of phone number as their password. They also use it in so many aspects. This is a potential risk of being attacked by Social Engineering hacking method. </a:t>
            </a:r>
            <a:endParaRPr lang="en-US" sz="2800" dirty="0" smtClean="0"/>
          </a:p>
        </p:txBody>
      </p:sp>
    </p:spTree>
    <p:extLst>
      <p:ext uri="{BB962C8B-B14F-4D97-AF65-F5344CB8AC3E}">
        <p14:creationId xmlns:p14="http://schemas.microsoft.com/office/powerpoint/2010/main" val="24199984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128" y="585216"/>
            <a:ext cx="9479071" cy="905381"/>
          </a:xfrm>
        </p:spPr>
        <p:txBody>
          <a:bodyPr/>
          <a:lstStyle/>
          <a:p>
            <a:pPr algn="ctr"/>
            <a:r>
              <a:rPr lang="en-US" b="1" dirty="0" smtClean="0"/>
              <a:t>Objectives</a:t>
            </a:r>
            <a:endParaRPr lang="en-US" b="1" dirty="0"/>
          </a:p>
        </p:txBody>
      </p:sp>
      <p:sp>
        <p:nvSpPr>
          <p:cNvPr id="3" name="Content Placeholder 2"/>
          <p:cNvSpPr>
            <a:spLocks noGrp="1"/>
          </p:cNvSpPr>
          <p:nvPr>
            <p:ph idx="1"/>
          </p:nvPr>
        </p:nvSpPr>
        <p:spPr>
          <a:xfrm>
            <a:off x="826718" y="1590805"/>
            <a:ext cx="9917483" cy="4718555"/>
          </a:xfrm>
        </p:spPr>
        <p:txBody>
          <a:bodyPr>
            <a:normAutofit lnSpcReduction="10000"/>
          </a:bodyPr>
          <a:lstStyle/>
          <a:p>
            <a:pPr marL="0" indent="0">
              <a:buNone/>
            </a:pPr>
            <a:endParaRPr lang="en-US" dirty="0"/>
          </a:p>
          <a:p>
            <a:pPr lvl="0"/>
            <a:r>
              <a:rPr lang="en-US" sz="3200" dirty="0"/>
              <a:t>To analyze the vulnerability of the users of Bangladesh in using internet password</a:t>
            </a:r>
            <a:r>
              <a:rPr lang="en-US" sz="3200" dirty="0" smtClean="0"/>
              <a:t>.</a:t>
            </a:r>
          </a:p>
          <a:p>
            <a:pPr marL="0" lvl="0" indent="0">
              <a:buNone/>
            </a:pPr>
            <a:endParaRPr lang="en-US" sz="3200" dirty="0"/>
          </a:p>
          <a:p>
            <a:pPr lvl="0"/>
            <a:r>
              <a:rPr lang="en-US" sz="3200" dirty="0"/>
              <a:t>To determine the primary target of social engineering attack</a:t>
            </a:r>
            <a:r>
              <a:rPr lang="en-US" sz="3200" dirty="0" smtClean="0"/>
              <a:t>.</a:t>
            </a:r>
          </a:p>
          <a:p>
            <a:pPr lvl="0"/>
            <a:endParaRPr lang="en-US" sz="3200" dirty="0"/>
          </a:p>
          <a:p>
            <a:pPr lvl="0"/>
            <a:r>
              <a:rPr lang="en-US" sz="3200" dirty="0"/>
              <a:t>To raise consciousness about being safe in cyber world.</a:t>
            </a:r>
          </a:p>
          <a:p>
            <a:endParaRPr lang="en-US" dirty="0"/>
          </a:p>
        </p:txBody>
      </p:sp>
    </p:spTree>
    <p:extLst>
      <p:ext uri="{BB962C8B-B14F-4D97-AF65-F5344CB8AC3E}">
        <p14:creationId xmlns:p14="http://schemas.microsoft.com/office/powerpoint/2010/main" val="31402785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Related Works</a:t>
            </a:r>
          </a:p>
        </p:txBody>
      </p:sp>
      <p:sp>
        <p:nvSpPr>
          <p:cNvPr id="3" name="Content Placeholder 2"/>
          <p:cNvSpPr>
            <a:spLocks noGrp="1"/>
          </p:cNvSpPr>
          <p:nvPr>
            <p:ph idx="1"/>
          </p:nvPr>
        </p:nvSpPr>
        <p:spPr/>
        <p:txBody>
          <a:bodyPr>
            <a:normAutofit fontScale="92500" lnSpcReduction="20000"/>
          </a:bodyPr>
          <a:lstStyle/>
          <a:p>
            <a:r>
              <a:rPr lang="en-US" sz="2800" b="1" dirty="0"/>
              <a:t>Security aspects in </a:t>
            </a:r>
            <a:r>
              <a:rPr lang="en-US" sz="2800" b="1" dirty="0" smtClean="0"/>
              <a:t>using E-banking</a:t>
            </a:r>
          </a:p>
          <a:p>
            <a:endParaRPr lang="en-US" sz="2800" b="1" dirty="0" smtClean="0"/>
          </a:p>
          <a:p>
            <a:pPr marL="0" indent="0">
              <a:buNone/>
            </a:pPr>
            <a:r>
              <a:rPr lang="en-US" sz="2800" dirty="0"/>
              <a:t>31% respondents </a:t>
            </a:r>
            <a:r>
              <a:rPr lang="en-US" sz="2800" dirty="0" smtClean="0"/>
              <a:t>of the entitled research said </a:t>
            </a:r>
            <a:r>
              <a:rPr lang="en-US" sz="2800" dirty="0"/>
              <a:t>e-banking security is not sufficient in Bangladesh. Out of the total respondents 11.5% do not know about the security status of e-banking in Bangladesh. Among the </a:t>
            </a:r>
            <a:r>
              <a:rPr lang="en-US" sz="2800" dirty="0">
                <a:solidFill>
                  <a:schemeClr val="accent4"/>
                </a:solidFill>
              </a:rPr>
              <a:t>respondents 31.7% uses some digits as their password</a:t>
            </a:r>
            <a:r>
              <a:rPr lang="en-US" sz="2800" dirty="0"/>
              <a:t>.13.3% uses only name or letter, 18.3% uses some digits and some letters and 28.33% respondents don’t maintain e-banking </a:t>
            </a:r>
            <a:r>
              <a:rPr lang="en-US" sz="2800" dirty="0" smtClean="0"/>
              <a:t>accounts[1].</a:t>
            </a:r>
            <a:endParaRPr lang="en-US" sz="2800" b="1" dirty="0" smtClean="0"/>
          </a:p>
          <a:p>
            <a:endParaRPr lang="en-US" b="1" dirty="0"/>
          </a:p>
        </p:txBody>
      </p:sp>
    </p:spTree>
    <p:extLst>
      <p:ext uri="{BB962C8B-B14F-4D97-AF65-F5344CB8AC3E}">
        <p14:creationId xmlns:p14="http://schemas.microsoft.com/office/powerpoint/2010/main" val="9986876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Related Works</a:t>
            </a:r>
            <a:endParaRPr lang="en-US" dirty="0"/>
          </a:p>
        </p:txBody>
      </p:sp>
      <p:sp>
        <p:nvSpPr>
          <p:cNvPr id="3" name="Content Placeholder 2"/>
          <p:cNvSpPr>
            <a:spLocks noGrp="1"/>
          </p:cNvSpPr>
          <p:nvPr>
            <p:ph idx="1"/>
          </p:nvPr>
        </p:nvSpPr>
        <p:spPr/>
        <p:txBody>
          <a:bodyPr>
            <a:noAutofit/>
          </a:bodyPr>
          <a:lstStyle/>
          <a:p>
            <a:pPr marL="0" indent="0">
              <a:buNone/>
            </a:pPr>
            <a:r>
              <a:rPr lang="en-US" sz="2000" b="1" dirty="0" smtClean="0"/>
              <a:t>Why Do People Adopt, or Reject, Smartphone Password Managers</a:t>
            </a:r>
          </a:p>
          <a:p>
            <a:endParaRPr lang="en-US" sz="2000" dirty="0"/>
          </a:p>
          <a:p>
            <a:r>
              <a:rPr lang="en-US" sz="2000" dirty="0" smtClean="0"/>
              <a:t>It states </a:t>
            </a:r>
            <a:r>
              <a:rPr lang="en-US" sz="2000" dirty="0"/>
              <a:t>that very low amount of people can use password managers to create and store password. From them, a few users had chosen secure password </a:t>
            </a:r>
            <a:r>
              <a:rPr lang="en-US" sz="2000" dirty="0" smtClean="0"/>
              <a:t>manager.</a:t>
            </a:r>
          </a:p>
          <a:p>
            <a:r>
              <a:rPr lang="en-US" sz="2000" dirty="0" smtClean="0"/>
              <a:t>The </a:t>
            </a:r>
            <a:r>
              <a:rPr lang="en-US" sz="2000" dirty="0"/>
              <a:t>study also provides that only 33 percent of iPhone users had used Touch ID </a:t>
            </a:r>
            <a:r>
              <a:rPr lang="en-US" sz="2000" dirty="0" smtClean="0"/>
              <a:t>.</a:t>
            </a:r>
          </a:p>
          <a:p>
            <a:r>
              <a:rPr lang="en-US" sz="2000" dirty="0" smtClean="0"/>
              <a:t>They </a:t>
            </a:r>
            <a:r>
              <a:rPr lang="en-US" sz="2000" dirty="0"/>
              <a:t>are not in a good command with creating several password for different </a:t>
            </a:r>
            <a:r>
              <a:rPr lang="en-US" sz="2000" dirty="0" smtClean="0"/>
              <a:t>sites[2]</a:t>
            </a:r>
            <a:endParaRPr lang="en-US" sz="2000" dirty="0"/>
          </a:p>
        </p:txBody>
      </p:sp>
    </p:spTree>
    <p:extLst>
      <p:ext uri="{BB962C8B-B14F-4D97-AF65-F5344CB8AC3E}">
        <p14:creationId xmlns:p14="http://schemas.microsoft.com/office/powerpoint/2010/main" val="21374868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Related</a:t>
            </a:r>
            <a:r>
              <a:rPr lang="en-US" dirty="0" smtClean="0"/>
              <a:t> </a:t>
            </a:r>
            <a:r>
              <a:rPr lang="en-US" b="1" dirty="0" smtClean="0"/>
              <a:t>Works</a:t>
            </a:r>
            <a:endParaRPr lang="en-US" b="1" dirty="0"/>
          </a:p>
        </p:txBody>
      </p:sp>
      <p:sp>
        <p:nvSpPr>
          <p:cNvPr id="3" name="Content Placeholder 2"/>
          <p:cNvSpPr>
            <a:spLocks noGrp="1"/>
          </p:cNvSpPr>
          <p:nvPr>
            <p:ph idx="1"/>
          </p:nvPr>
        </p:nvSpPr>
        <p:spPr/>
        <p:txBody>
          <a:bodyPr>
            <a:normAutofit lnSpcReduction="10000"/>
          </a:bodyPr>
          <a:lstStyle/>
          <a:p>
            <a:pPr marL="0" indent="0">
              <a:buNone/>
            </a:pPr>
            <a:r>
              <a:rPr lang="en-US" sz="3000" b="1" dirty="0"/>
              <a:t>Digital Privacy Challenges with Shared Mobile Phone Use in Bangladesh</a:t>
            </a:r>
            <a:endParaRPr lang="en-US" sz="3000" dirty="0"/>
          </a:p>
          <a:p>
            <a:pPr marL="0" indent="0">
              <a:buNone/>
            </a:pPr>
            <a:r>
              <a:rPr lang="en-US" sz="2500" dirty="0"/>
              <a:t>This paper presents a qualitative study with 72 participants that analyzes how families in Bangladesh currently </a:t>
            </a:r>
            <a:r>
              <a:rPr lang="en-US" sz="2500" dirty="0">
                <a:solidFill>
                  <a:srgbClr val="C00000"/>
                </a:solidFill>
              </a:rPr>
              <a:t>share mobile phones, their usage patterns, and the tensions and challenges that arise as individuals seek to protect the privacy of their personal data</a:t>
            </a:r>
            <a:r>
              <a:rPr lang="en-US" sz="2500" dirty="0"/>
              <a:t>. We show how people share devices out of economic need, but also because sharing is a social and cultural practice that is deeply embedded in Bangladeshi </a:t>
            </a:r>
            <a:r>
              <a:rPr lang="en-US" sz="2500" dirty="0" smtClean="0"/>
              <a:t>society[3].</a:t>
            </a:r>
            <a:endParaRPr lang="en-US" sz="2500" dirty="0"/>
          </a:p>
          <a:p>
            <a:endParaRPr lang="en-US" sz="2000" b="1" dirty="0"/>
          </a:p>
          <a:p>
            <a:endParaRPr lang="en-US" sz="2000" b="1" dirty="0"/>
          </a:p>
        </p:txBody>
      </p:sp>
    </p:spTree>
    <p:extLst>
      <p:ext uri="{BB962C8B-B14F-4D97-AF65-F5344CB8AC3E}">
        <p14:creationId xmlns:p14="http://schemas.microsoft.com/office/powerpoint/2010/main" val="50316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41327" y="1397695"/>
            <a:ext cx="6889315" cy="607253"/>
          </a:xfrm>
          <a:prstGeom prst="rect">
            <a:avLst/>
          </a:prstGeom>
          <a:solidFill>
            <a:schemeClr val="accent2"/>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smtClean="0">
                <a:solidFill>
                  <a:schemeClr val="bg1"/>
                </a:solidFill>
              </a:rPr>
              <a:t>Triangulation Strategy</a:t>
            </a:r>
            <a:endParaRPr lang="en-US" sz="3200" dirty="0">
              <a:solidFill>
                <a:schemeClr val="bg1"/>
              </a:solidFill>
            </a:endParaRPr>
          </a:p>
        </p:txBody>
      </p:sp>
      <p:sp>
        <p:nvSpPr>
          <p:cNvPr id="3" name="Rectangle 2"/>
          <p:cNvSpPr/>
          <p:nvPr/>
        </p:nvSpPr>
        <p:spPr>
          <a:xfrm>
            <a:off x="678493" y="2312096"/>
            <a:ext cx="2916477" cy="914400"/>
          </a:xfrm>
          <a:prstGeom prst="rect">
            <a:avLst/>
          </a:prstGeom>
          <a:solidFill>
            <a:schemeClr val="bg2"/>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smtClean="0">
                <a:solidFill>
                  <a:schemeClr val="tx1"/>
                </a:solidFill>
              </a:rPr>
              <a:t>Qualitative </a:t>
            </a:r>
          </a:p>
          <a:p>
            <a:pPr algn="ctr"/>
            <a:r>
              <a:rPr lang="en-US" sz="3200" dirty="0" smtClean="0">
                <a:solidFill>
                  <a:schemeClr val="tx1"/>
                </a:solidFill>
              </a:rPr>
              <a:t>Information</a:t>
            </a:r>
            <a:endParaRPr lang="en-US" sz="3200" dirty="0">
              <a:solidFill>
                <a:schemeClr val="tx1"/>
              </a:solidFill>
            </a:endParaRPr>
          </a:p>
        </p:txBody>
      </p:sp>
      <p:sp>
        <p:nvSpPr>
          <p:cNvPr id="4" name="Rectangle 3"/>
          <p:cNvSpPr/>
          <p:nvPr/>
        </p:nvSpPr>
        <p:spPr>
          <a:xfrm>
            <a:off x="6789107" y="2245290"/>
            <a:ext cx="3569918" cy="914400"/>
          </a:xfrm>
          <a:prstGeom prst="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smtClean="0">
                <a:solidFill>
                  <a:schemeClr val="tx1"/>
                </a:solidFill>
              </a:rPr>
              <a:t>Quantitative </a:t>
            </a:r>
            <a:r>
              <a:rPr lang="en-US" sz="3200" dirty="0">
                <a:solidFill>
                  <a:schemeClr val="tx1"/>
                </a:solidFill>
              </a:rPr>
              <a:t>Information</a:t>
            </a:r>
          </a:p>
        </p:txBody>
      </p:sp>
      <p:sp>
        <p:nvSpPr>
          <p:cNvPr id="5" name="Rectangle 4"/>
          <p:cNvSpPr/>
          <p:nvPr/>
        </p:nvSpPr>
        <p:spPr>
          <a:xfrm>
            <a:off x="1991639" y="5440472"/>
            <a:ext cx="6075124" cy="914400"/>
          </a:xfrm>
          <a:prstGeom prst="rect">
            <a:avLst/>
          </a:prstGeom>
          <a:solidFill>
            <a:schemeClr val="accent3">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smtClean="0">
                <a:solidFill>
                  <a:schemeClr val="tx1"/>
                </a:solidFill>
              </a:rPr>
              <a:t>Results Compared,  Integrated &amp; Interpreted</a:t>
            </a:r>
          </a:p>
        </p:txBody>
      </p:sp>
      <p:cxnSp>
        <p:nvCxnSpPr>
          <p:cNvPr id="7" name="Straight Arrow Connector 6"/>
          <p:cNvCxnSpPr/>
          <p:nvPr/>
        </p:nvCxnSpPr>
        <p:spPr>
          <a:xfrm>
            <a:off x="1878904" y="3226496"/>
            <a:ext cx="2793304" cy="22139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4" idx="2"/>
          </p:cNvCxnSpPr>
          <p:nvPr/>
        </p:nvCxnSpPr>
        <p:spPr>
          <a:xfrm flipH="1">
            <a:off x="5285985" y="3159690"/>
            <a:ext cx="3288081" cy="228078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986393" y="4341406"/>
            <a:ext cx="3789122" cy="707886"/>
          </a:xfrm>
          <a:prstGeom prst="rect">
            <a:avLst/>
          </a:prstGeom>
          <a:noFill/>
        </p:spPr>
        <p:txBody>
          <a:bodyPr wrap="square" rtlCol="0">
            <a:spAutoFit/>
          </a:bodyPr>
          <a:lstStyle/>
          <a:p>
            <a:r>
              <a:rPr lang="en-US" sz="2000" b="1" dirty="0" smtClean="0"/>
              <a:t>Data Collection &amp;</a:t>
            </a:r>
          </a:p>
          <a:p>
            <a:r>
              <a:rPr lang="en-US" sz="2000" b="1" dirty="0" smtClean="0"/>
              <a:t> Analysis</a:t>
            </a:r>
            <a:endParaRPr lang="en-US" sz="2000" b="1" dirty="0"/>
          </a:p>
        </p:txBody>
      </p:sp>
      <p:sp>
        <p:nvSpPr>
          <p:cNvPr id="15" name="TextBox 14"/>
          <p:cNvSpPr txBox="1"/>
          <p:nvPr/>
        </p:nvSpPr>
        <p:spPr>
          <a:xfrm>
            <a:off x="678493" y="4140896"/>
            <a:ext cx="3139857" cy="707886"/>
          </a:xfrm>
          <a:prstGeom prst="rect">
            <a:avLst/>
          </a:prstGeom>
          <a:noFill/>
        </p:spPr>
        <p:txBody>
          <a:bodyPr wrap="square" rtlCol="0">
            <a:spAutoFit/>
          </a:bodyPr>
          <a:lstStyle/>
          <a:p>
            <a:r>
              <a:rPr lang="en-US" sz="2000" b="1" dirty="0" smtClean="0"/>
              <a:t>Data Collection &amp; Analysis</a:t>
            </a:r>
            <a:endParaRPr lang="en-US" sz="2000" b="1" dirty="0"/>
          </a:p>
        </p:txBody>
      </p:sp>
      <p:sp>
        <p:nvSpPr>
          <p:cNvPr id="16" name="Title 15"/>
          <p:cNvSpPr>
            <a:spLocks noGrp="1"/>
          </p:cNvSpPr>
          <p:nvPr>
            <p:ph type="title"/>
          </p:nvPr>
        </p:nvSpPr>
        <p:spPr>
          <a:xfrm>
            <a:off x="2136731" y="56019"/>
            <a:ext cx="8596668" cy="1320800"/>
          </a:xfrm>
        </p:spPr>
        <p:txBody>
          <a:bodyPr/>
          <a:lstStyle/>
          <a:p>
            <a:r>
              <a:rPr lang="en-US" dirty="0" smtClean="0">
                <a:solidFill>
                  <a:schemeClr val="tx1"/>
                </a:solidFill>
              </a:rPr>
              <a:t>   Research Methodology</a:t>
            </a:r>
            <a:endParaRPr lang="en-US" dirty="0">
              <a:solidFill>
                <a:schemeClr val="tx1"/>
              </a:solidFill>
            </a:endParaRPr>
          </a:p>
        </p:txBody>
      </p:sp>
    </p:spTree>
    <p:extLst>
      <p:ext uri="{BB962C8B-B14F-4D97-AF65-F5344CB8AC3E}">
        <p14:creationId xmlns:p14="http://schemas.microsoft.com/office/powerpoint/2010/main" val="4207280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Research Methodology</a:t>
            </a:r>
            <a:endParaRPr lang="en-US" b="1" dirty="0"/>
          </a:p>
        </p:txBody>
      </p:sp>
      <p:sp>
        <p:nvSpPr>
          <p:cNvPr id="3" name="Content Placeholder 2"/>
          <p:cNvSpPr>
            <a:spLocks noGrp="1"/>
          </p:cNvSpPr>
          <p:nvPr>
            <p:ph idx="1"/>
          </p:nvPr>
        </p:nvSpPr>
        <p:spPr>
          <a:xfrm>
            <a:off x="488515" y="1315233"/>
            <a:ext cx="10339192" cy="4911834"/>
          </a:xfrm>
        </p:spPr>
        <p:txBody>
          <a:bodyPr/>
          <a:lstStyle/>
          <a:p>
            <a:r>
              <a:rPr lang="en-US" b="1" dirty="0"/>
              <a:t>Secondary Data </a:t>
            </a:r>
            <a:r>
              <a:rPr lang="en-US" b="1" dirty="0" smtClean="0"/>
              <a:t>Overview</a:t>
            </a:r>
          </a:p>
          <a:p>
            <a:endParaRPr lang="en-US" b="1" dirty="0"/>
          </a:p>
        </p:txBody>
      </p:sp>
      <p:pic>
        <p:nvPicPr>
          <p:cNvPr id="4" name="image1.png"/>
          <p:cNvPicPr/>
          <p:nvPr/>
        </p:nvPicPr>
        <p:blipFill>
          <a:blip r:embed="rId2"/>
          <a:srcRect/>
          <a:stretch>
            <a:fillRect/>
          </a:stretch>
        </p:blipFill>
        <p:spPr>
          <a:xfrm>
            <a:off x="1415440" y="1930401"/>
            <a:ext cx="8455069" cy="4296666"/>
          </a:xfrm>
          <a:prstGeom prst="rect">
            <a:avLst/>
          </a:prstGeom>
          <a:ln/>
        </p:spPr>
      </p:pic>
    </p:spTree>
    <p:extLst>
      <p:ext uri="{BB962C8B-B14F-4D97-AF65-F5344CB8AC3E}">
        <p14:creationId xmlns:p14="http://schemas.microsoft.com/office/powerpoint/2010/main" val="217919698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570</TotalTime>
  <Words>1311</Words>
  <Application>Microsoft Office PowerPoint</Application>
  <PresentationFormat>Widescreen</PresentationFormat>
  <Paragraphs>122</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Times New Roman</vt:lpstr>
      <vt:lpstr>Trebuchet MS</vt:lpstr>
      <vt:lpstr>Wingdings</vt:lpstr>
      <vt:lpstr>Wingdings 3</vt:lpstr>
      <vt:lpstr>Facet</vt:lpstr>
      <vt:lpstr>                         User Privacy &amp; Security in Internet: A Concern for Bangladesh </vt:lpstr>
      <vt:lpstr>Introduction</vt:lpstr>
      <vt:lpstr>Motivation</vt:lpstr>
      <vt:lpstr>Objectives</vt:lpstr>
      <vt:lpstr>Related Works</vt:lpstr>
      <vt:lpstr>Related Works</vt:lpstr>
      <vt:lpstr>Related Works</vt:lpstr>
      <vt:lpstr>   Research Methodology</vt:lpstr>
      <vt:lpstr>Research Methodology</vt:lpstr>
      <vt:lpstr>Research Methodology</vt:lpstr>
      <vt:lpstr>Primary Data Collection</vt:lpstr>
      <vt:lpstr>Resources</vt:lpstr>
      <vt:lpstr>Survey data Portion Snapshot</vt:lpstr>
      <vt:lpstr>Forgetting Password Percentage</vt:lpstr>
      <vt:lpstr>PowerPoint Presentation</vt:lpstr>
      <vt:lpstr>Survey Data Analysis</vt:lpstr>
      <vt:lpstr>PowerPoint Presentation</vt:lpstr>
      <vt:lpstr>Analysis</vt:lpstr>
      <vt:lpstr>Output </vt:lpstr>
      <vt:lpstr>Output</vt:lpstr>
      <vt:lpstr>Invention in our study</vt:lpstr>
      <vt:lpstr>Conclusion</vt:lpstr>
      <vt:lpstr>Future work</vt:lpstr>
      <vt:lpstr>References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B.Sc. Engineering Thesis Defense</dc:title>
  <dc:creator>Microsoft account</dc:creator>
  <cp:lastModifiedBy>Microsoft account</cp:lastModifiedBy>
  <cp:revision>27</cp:revision>
  <dcterms:created xsi:type="dcterms:W3CDTF">2022-02-17T09:54:05Z</dcterms:created>
  <dcterms:modified xsi:type="dcterms:W3CDTF">2022-02-21T17:52:52Z</dcterms:modified>
</cp:coreProperties>
</file>