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f Iqbal" initials="AI" lastIdx="1" clrIdx="0">
    <p:extLst>
      <p:ext uri="{19B8F6BF-5375-455C-9EA6-DF929625EA0E}">
        <p15:presenceInfo xmlns:p15="http://schemas.microsoft.com/office/powerpoint/2012/main" userId="a71cdad9beb50d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8575-6A8F-4AC3-A0E8-B2C31F136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51248-E822-49BE-AC52-AF504D61C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227A-B6B2-482B-9B83-F970CBFB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38B8-5448-4EBD-BE0F-0748D355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45456-10AA-494F-8916-A147A1E5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24EC-80DE-4D12-9E91-96C2B674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BB982-192A-401E-9D0C-ADBA9150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AF99-F661-43D7-B21D-69BCD0E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6FE5E-AD02-483D-84C1-83EE3613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BF51-3A78-4A52-A3B2-E88185F3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1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D6E86-D4AD-43B1-B967-25E8DD014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89173-093D-4666-A453-5A14694B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E655-EBDC-4FF1-A62C-2C854BA7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4E31-10CD-4CA7-A1C6-E853FBB5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9086-0A50-44D0-856B-68F87EBE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DB2E-82D5-49C5-9B0B-93AE3296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9B1F-A8FA-4E5B-A065-CC009BFC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5B60-9FFF-4644-9B0F-A494A3CD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1371-B39F-4D16-A335-954D8584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5786-7505-4B2C-9C35-B4385519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0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90CA-44E3-45BE-97A0-2F58C72F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0805-C378-4046-A08C-855034E4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9A63-AAAE-404F-9FA0-FFBA9F38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2D73-68BF-4EA4-87C6-1B73FA31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E4E0-DF8B-4D31-BC75-C6F201BF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E593-18CB-4F65-A217-FE615475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479D-0EC8-4D58-9398-AF505C4C7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09739-1827-4BEB-9802-B373EE46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9308-BAA6-46ED-AB7C-FA9CFD53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A19C-7D61-47B4-9B1C-9AF70576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8E2BA-CA47-4455-BD21-8CD7AB7C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B80D-61D4-432F-B0F0-B4643F9B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5E895-DE2E-4FA6-BA52-7810D227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098C3-9362-4DA5-AAC2-2589B43B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93DC-6259-4E82-BEC4-0BE610E59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CAB72-1269-462D-93B0-930A7D124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624E2-E5CA-479E-84FD-701DA62E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C876C-8737-4F46-A425-C4DB27C6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5FA8C-0C42-441D-B757-11AABDA1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84A4-6D5C-4CED-A7D8-4164112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74FC9-90F4-49F2-9A5E-262795E6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209F6-7F9F-4C0D-8531-B769F9A4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B3CAB-408B-44E5-BA4E-CB6A7B11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9BBC2-F9BA-4648-A4F5-584444C7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C9162-6FF9-42F9-A6BE-900A041A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F79A8-A3AD-41B5-952C-FDFF5193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47AF-8BED-4A67-B9FE-780CD57C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4FBE-E2CB-4C86-9EA4-81602E2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53AB8-1B65-4325-8FA6-AB643E9E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5AC5E-8993-478D-BAC3-BE398F34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030DA-7AA8-4B48-8654-10387156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269EC-4C74-4623-8726-18FF90CB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62E3-764B-4A10-B2B0-23A98E8E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6B998-81B7-41F0-B14C-FD40C68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DF9F-D4AE-4973-B813-005E757D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F083-83B4-48E4-BA09-DF03C116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709E3-9D56-4174-9B54-A2910892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53F1E-9CD2-4D93-B430-CD92BF18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3BCD0-A1E3-47DA-9310-E520D382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41267-D74A-4EA8-ADFF-3BC9FF99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ECBA-10A6-426C-B8BA-EEDE4AA76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4CB2-06BC-4210-879F-C9454333AAD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C4B5-F3EC-42D4-A77F-F4C3738F2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A827-66B7-4DAE-A453-920E6F26E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11895-7329-4192-B9C3-AB1D8CA2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3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F52D-C6B6-4D1E-807F-3BECAE285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35BBD-CF79-4048-9CA5-3208CD0AE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Asif Iqbal</a:t>
            </a:r>
          </a:p>
          <a:p>
            <a:r>
              <a:rPr lang="en-US" b="1" dirty="0"/>
              <a:t>DS-10 Dice Analytics</a:t>
            </a:r>
          </a:p>
        </p:txBody>
      </p:sp>
    </p:spTree>
    <p:extLst>
      <p:ext uri="{BB962C8B-B14F-4D97-AF65-F5344CB8AC3E}">
        <p14:creationId xmlns:p14="http://schemas.microsoft.com/office/powerpoint/2010/main" val="159607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6E0B-7F1A-4B21-8E6B-4131377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pPr algn="ctr"/>
            <a:r>
              <a:rPr lang="en-US" b="1" dirty="0"/>
              <a:t>Tuned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76F0-FC43-4AC3-B66A-6000F059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3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Features Importance: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Tuned Hyperparameter:</a:t>
            </a:r>
          </a:p>
          <a:p>
            <a:r>
              <a:rPr lang="en-US" sz="2400" dirty="0"/>
              <a:t>First Test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Second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E5CEA-E181-445E-A728-02FF23EB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09" y="1641550"/>
            <a:ext cx="7211292" cy="42025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8836CE-27FB-456D-961B-368EC71F79E9}"/>
              </a:ext>
            </a:extLst>
          </p:cNvPr>
          <p:cNvSpPr txBox="1"/>
          <p:nvPr/>
        </p:nvSpPr>
        <p:spPr>
          <a:xfrm>
            <a:off x="1066801" y="3429000"/>
            <a:ext cx="1759526" cy="73866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'max_depth': 5 'min_samples_leaf': 2 'n_estimators': 72 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DB0BE-2637-4D03-BA0C-162088B9AE2C}"/>
              </a:ext>
            </a:extLst>
          </p:cNvPr>
          <p:cNvSpPr txBox="1"/>
          <p:nvPr/>
        </p:nvSpPr>
        <p:spPr>
          <a:xfrm>
            <a:off x="1066801" y="5105400"/>
            <a:ext cx="1759526" cy="73866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'max_depth’: 6 'min_samples_leaf': 2 'n_estimators’: 66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806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8CB1-AFE0-47D4-9F69-4CB4E1B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D4843C-76AE-4F12-9C21-92B3509BA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224085"/>
              </p:ext>
            </p:extLst>
          </p:nvPr>
        </p:nvGraphicFramePr>
        <p:xfrm>
          <a:off x="1399308" y="2258724"/>
          <a:ext cx="5638801" cy="300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23">
                  <a:extLst>
                    <a:ext uri="{9D8B030D-6E8A-4147-A177-3AD203B41FA5}">
                      <a16:colId xmlns:a16="http://schemas.microsoft.com/office/drawing/2014/main" val="1274560158"/>
                    </a:ext>
                  </a:extLst>
                </a:gridCol>
                <a:gridCol w="1467278">
                  <a:extLst>
                    <a:ext uri="{9D8B030D-6E8A-4147-A177-3AD203B41FA5}">
                      <a16:colId xmlns:a16="http://schemas.microsoft.com/office/drawing/2014/main" val="11806015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21072473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50687228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96960605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852922253"/>
                    </a:ext>
                  </a:extLst>
                </a:gridCol>
              </a:tblGrid>
              <a:tr h="100200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Training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R2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48307"/>
                  </a:ext>
                </a:extLst>
              </a:tr>
              <a:tr h="1002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First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0.949041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0.806414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3.445121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687510"/>
                  </a:ext>
                </a:extLst>
              </a:tr>
              <a:tr h="1002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Tuned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0.977891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0.821110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3.311773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51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ECDD25-558B-4A91-B0C2-DBB4DB0F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63992"/>
              </p:ext>
            </p:extLst>
          </p:nvPr>
        </p:nvGraphicFramePr>
        <p:xfrm>
          <a:off x="7726218" y="2258721"/>
          <a:ext cx="3066474" cy="300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237">
                  <a:extLst>
                    <a:ext uri="{9D8B030D-6E8A-4147-A177-3AD203B41FA5}">
                      <a16:colId xmlns:a16="http://schemas.microsoft.com/office/drawing/2014/main" val="1605680792"/>
                    </a:ext>
                  </a:extLst>
                </a:gridCol>
                <a:gridCol w="1533237">
                  <a:extLst>
                    <a:ext uri="{9D8B030D-6E8A-4147-A177-3AD203B41FA5}">
                      <a16:colId xmlns:a16="http://schemas.microsoft.com/office/drawing/2014/main" val="4144967383"/>
                    </a:ext>
                  </a:extLst>
                </a:gridCol>
              </a:tblGrid>
              <a:tr h="501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77712"/>
                  </a:ext>
                </a:extLst>
              </a:tr>
              <a:tr h="501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20.65443756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98731"/>
                  </a:ext>
                </a:extLst>
              </a:tr>
              <a:tr h="501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26.60073129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888918"/>
                  </a:ext>
                </a:extLst>
              </a:tr>
              <a:tr h="501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18.07084949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693681"/>
                  </a:ext>
                </a:extLst>
              </a:tr>
              <a:tr h="501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19.4975479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464537"/>
                  </a:ext>
                </a:extLst>
              </a:tr>
              <a:tr h="501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24.61083158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47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76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50B08-5C47-4413-8C19-CF86AADB4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92" y="1253331"/>
            <a:ext cx="8490415" cy="4351338"/>
          </a:xfrm>
        </p:spPr>
      </p:pic>
    </p:spTree>
    <p:extLst>
      <p:ext uri="{BB962C8B-B14F-4D97-AF65-F5344CB8AC3E}">
        <p14:creationId xmlns:p14="http://schemas.microsoft.com/office/powerpoint/2010/main" val="265319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360E-F210-4512-8334-DB5FD6AF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C5B6-A21E-47A4-8C61-27E15758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problem statement of the project is to predict :</a:t>
            </a:r>
          </a:p>
          <a:p>
            <a:pPr algn="just"/>
            <a:r>
              <a:rPr lang="en-US" sz="2400" dirty="0"/>
              <a:t>‘Efficiency of cars’ in terms of ‘Miles per Gallon’.</a:t>
            </a:r>
          </a:p>
          <a:p>
            <a:pPr algn="just"/>
            <a:r>
              <a:rPr lang="en-US" sz="2400" dirty="0"/>
              <a:t>To which certain Features like engine displacement, weigh of cars, acceleration, number of cylinders, horse power, model etc. would make a difference to number of ‘Miles per Gallon’.</a:t>
            </a:r>
          </a:p>
          <a:p>
            <a:pPr algn="just"/>
            <a:r>
              <a:rPr lang="en-US" sz="2400" dirty="0"/>
              <a:t>The comparison of cars from different origin in terms of mileage.</a:t>
            </a:r>
          </a:p>
          <a:p>
            <a:pPr algn="just"/>
            <a:r>
              <a:rPr lang="en-US" sz="2400" dirty="0"/>
              <a:t>To observes correlation among different features of cars.</a:t>
            </a:r>
          </a:p>
        </p:txBody>
      </p:sp>
    </p:spTree>
    <p:extLst>
      <p:ext uri="{BB962C8B-B14F-4D97-AF65-F5344CB8AC3E}">
        <p14:creationId xmlns:p14="http://schemas.microsoft.com/office/powerpoint/2010/main" val="349052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E65-A46F-45A6-92FD-182DCB01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AE57-8C82-401B-B4EF-9D1D1E19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3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Context:</a:t>
            </a:r>
          </a:p>
          <a:p>
            <a:r>
              <a:rPr lang="en-GB" sz="2000" dirty="0"/>
              <a:t>The data is technical spec of cars. The dataset is downloaded from UCI Machine Learning Repository</a:t>
            </a:r>
          </a:p>
          <a:p>
            <a:pPr marL="0" indent="0">
              <a:buNone/>
            </a:pPr>
            <a:r>
              <a:rPr lang="en-GB" b="1" u="sng" dirty="0"/>
              <a:t>Content:</a:t>
            </a:r>
          </a:p>
          <a:p>
            <a:pPr fontAlgn="base"/>
            <a:r>
              <a:rPr lang="en-GB" sz="2000" dirty="0"/>
              <a:t>Title: Auto-Mpg Data</a:t>
            </a:r>
          </a:p>
          <a:p>
            <a:pPr fontAlgn="base"/>
            <a:r>
              <a:rPr lang="en-GB" sz="2000" dirty="0"/>
              <a:t>Sources: (a) Origin: This dataset was taken from the StatLib library which is maintained at Carnegie Mellon University. The dataset was used in the 1983 American Statistical Association Exposition. (c) Date: July 7, 1993.</a:t>
            </a:r>
          </a:p>
          <a:p>
            <a:pPr fontAlgn="base"/>
            <a:r>
              <a:rPr lang="en-GB" sz="2000" dirty="0"/>
              <a:t>The data concerns city-cycle fuel consumption in miles per gallon, to be predicted in terms of 3 multivalued discrete and 5 continuous attributes.</a:t>
            </a:r>
          </a:p>
          <a:p>
            <a:pPr fontAlgn="base"/>
            <a:r>
              <a:rPr lang="en-US" sz="2000" dirty="0"/>
              <a:t>Number of rows are 398 and 9 columns.</a:t>
            </a:r>
          </a:p>
          <a:p>
            <a:pPr fontAlgn="base"/>
            <a:r>
              <a:rPr lang="en-GB" sz="2000" dirty="0"/>
              <a:t>Missing Attribute Values: horsepower has 6 missing values</a:t>
            </a:r>
            <a:endParaRPr lang="en-US" sz="1600" dirty="0"/>
          </a:p>
          <a:p>
            <a:pPr fontAlgn="base"/>
            <a:endParaRPr lang="en-GB" sz="1200" dirty="0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211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7B78-8481-48E3-98F0-7516A225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3A86-D5BE-4184-8C0A-B7020D67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mpg:  continuous</a:t>
            </a:r>
          </a:p>
          <a:p>
            <a:pPr fontAlgn="base"/>
            <a:r>
              <a:rPr lang="en-US" sz="2400" dirty="0"/>
              <a:t>cylinders:  multi-valued discrete</a:t>
            </a:r>
          </a:p>
          <a:p>
            <a:pPr fontAlgn="base"/>
            <a:r>
              <a:rPr lang="en-US" sz="2400" dirty="0"/>
              <a:t>displacement:  continuous</a:t>
            </a:r>
          </a:p>
          <a:p>
            <a:pPr fontAlgn="base"/>
            <a:r>
              <a:rPr lang="en-US" sz="2400" dirty="0"/>
              <a:t>horsepower:  continuous</a:t>
            </a:r>
          </a:p>
          <a:p>
            <a:pPr fontAlgn="base"/>
            <a:r>
              <a:rPr lang="en-US" sz="2400" dirty="0"/>
              <a:t>weight:  continuous</a:t>
            </a:r>
          </a:p>
          <a:p>
            <a:pPr fontAlgn="base"/>
            <a:r>
              <a:rPr lang="en-US" sz="2400" dirty="0"/>
              <a:t>acceleration:  continuous</a:t>
            </a:r>
          </a:p>
          <a:p>
            <a:pPr fontAlgn="base"/>
            <a:r>
              <a:rPr lang="en-US" sz="2400" dirty="0"/>
              <a:t>model year:  multi-valued discrete</a:t>
            </a:r>
          </a:p>
          <a:p>
            <a:pPr fontAlgn="base"/>
            <a:r>
              <a:rPr lang="en-US" sz="2400" dirty="0"/>
              <a:t>origin:  multi-valued discrete</a:t>
            </a:r>
          </a:p>
          <a:p>
            <a:pPr fontAlgn="base"/>
            <a:r>
              <a:rPr lang="en-US" sz="2400" dirty="0"/>
              <a:t>car name:  string (unique for each instance)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0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070C-6DDA-4991-AAD2-1E9007AB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28F2-B509-466C-8631-CDB67D7F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2078658"/>
            <a:ext cx="9975574" cy="3157192"/>
          </a:xfrm>
        </p:spPr>
        <p:txBody>
          <a:bodyPr>
            <a:normAutofit/>
          </a:bodyPr>
          <a:lstStyle/>
          <a:p>
            <a:r>
              <a:rPr lang="en-US" sz="2400" dirty="0"/>
              <a:t>Manufacturing Country from origin(1&gt;USA, 2&gt;Europe, 3&gt;Japan)</a:t>
            </a:r>
          </a:p>
          <a:p>
            <a:r>
              <a:rPr lang="en-US" sz="2400" dirty="0"/>
              <a:t>Power-to-Weight ratio from horsepower and weight.</a:t>
            </a:r>
          </a:p>
          <a:p>
            <a:r>
              <a:rPr lang="en-US" sz="2400" dirty="0"/>
              <a:t>Company Name from cars name.</a:t>
            </a:r>
          </a:p>
          <a:p>
            <a:r>
              <a:rPr lang="en-US" sz="2400" dirty="0"/>
              <a:t>Displacement in cc from displacement in Cu Inch (i.e. multiply by 16.3871).</a:t>
            </a:r>
          </a:p>
          <a:p>
            <a:r>
              <a:rPr lang="en-US" sz="2400" dirty="0"/>
              <a:t>Displacement in liter from cc. (i.e. dividing by 1000).</a:t>
            </a:r>
          </a:p>
          <a:p>
            <a:r>
              <a:rPr lang="en-US" sz="2400" dirty="0"/>
              <a:t>Categorizing horse power into Low, Mid, High bins.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7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813-7E37-4892-AEF6-84E88FE6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59"/>
          </a:xfrm>
        </p:spPr>
        <p:txBody>
          <a:bodyPr/>
          <a:lstStyle/>
          <a:p>
            <a:pPr algn="ctr"/>
            <a:r>
              <a:rPr lang="en-US" b="1" dirty="0"/>
              <a:t>Basic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055C3-F088-4BBD-8B39-54CF43446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0184"/>
            <a:ext cx="5257800" cy="29188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655B0F-12C5-449F-97C7-D233E8B41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00184"/>
            <a:ext cx="4910438" cy="2753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E60C94-BBCF-4157-A108-277B65C71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64288"/>
            <a:ext cx="10168239" cy="25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9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E7F74-7632-42CB-AF7F-61533C3DD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848092"/>
            <a:ext cx="5274365" cy="1305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831DF-2F0F-4BC1-9B16-2225A9157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69" y="786171"/>
            <a:ext cx="5035827" cy="2734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1C1E30-5956-4356-80F9-F243DED0E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3290141"/>
            <a:ext cx="5155095" cy="2781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7AC660-3CAF-4DBE-BA48-728EDBD1C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3353549"/>
            <a:ext cx="491655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0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D1162-09A9-4E4E-8DF4-57EDBE845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36" y="435876"/>
            <a:ext cx="10017527" cy="5986247"/>
          </a:xfrm>
        </p:spPr>
      </p:pic>
    </p:spTree>
    <p:extLst>
      <p:ext uri="{BB962C8B-B14F-4D97-AF65-F5344CB8AC3E}">
        <p14:creationId xmlns:p14="http://schemas.microsoft.com/office/powerpoint/2010/main" val="312806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1B6E-44A3-4E8F-9658-2C1EBFC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F2493C-0253-49EF-8323-7F7A1105D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47358"/>
              </p:ext>
            </p:extLst>
          </p:nvPr>
        </p:nvGraphicFramePr>
        <p:xfrm>
          <a:off x="1484242" y="1690685"/>
          <a:ext cx="9316280" cy="390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070">
                  <a:extLst>
                    <a:ext uri="{9D8B030D-6E8A-4147-A177-3AD203B41FA5}">
                      <a16:colId xmlns:a16="http://schemas.microsoft.com/office/drawing/2014/main" val="2169493815"/>
                    </a:ext>
                  </a:extLst>
                </a:gridCol>
                <a:gridCol w="2329070">
                  <a:extLst>
                    <a:ext uri="{9D8B030D-6E8A-4147-A177-3AD203B41FA5}">
                      <a16:colId xmlns:a16="http://schemas.microsoft.com/office/drawing/2014/main" val="3933171034"/>
                    </a:ext>
                  </a:extLst>
                </a:gridCol>
                <a:gridCol w="2329070">
                  <a:extLst>
                    <a:ext uri="{9D8B030D-6E8A-4147-A177-3AD203B41FA5}">
                      <a16:colId xmlns:a16="http://schemas.microsoft.com/office/drawing/2014/main" val="2512577586"/>
                    </a:ext>
                  </a:extLst>
                </a:gridCol>
                <a:gridCol w="2329070">
                  <a:extLst>
                    <a:ext uri="{9D8B030D-6E8A-4147-A177-3AD203B41FA5}">
                      <a16:colId xmlns:a16="http://schemas.microsoft.com/office/drawing/2014/main" val="2644306546"/>
                    </a:ext>
                  </a:extLst>
                </a:gridCol>
              </a:tblGrid>
              <a:tr h="650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273609"/>
                  </a:ext>
                </a:extLst>
              </a:tr>
              <a:tr h="650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0.861120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0.786013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3.622106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64448"/>
                  </a:ext>
                </a:extLst>
              </a:tr>
              <a:tr h="650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Polynomial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0.923501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0.646696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4.654157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8299"/>
                  </a:ext>
                </a:extLst>
              </a:tr>
              <a:tr h="650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0.943294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0.777069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3.697027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9790"/>
                  </a:ext>
                </a:extLst>
              </a:tr>
              <a:tr h="650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Forrest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0.949041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0.806414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3.445121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502022"/>
                  </a:ext>
                </a:extLst>
              </a:tr>
              <a:tr h="650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 Boost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0.995600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0.823474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3.289813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1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4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440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Science Project</vt:lpstr>
      <vt:lpstr>Motivation</vt:lpstr>
      <vt:lpstr>About Dataset</vt:lpstr>
      <vt:lpstr>Data Attributes</vt:lpstr>
      <vt:lpstr>Features Engineering</vt:lpstr>
      <vt:lpstr>Basic Insights</vt:lpstr>
      <vt:lpstr>PowerPoint Presentation</vt:lpstr>
      <vt:lpstr>PowerPoint Presentation</vt:lpstr>
      <vt:lpstr>Model Comparison</vt:lpstr>
      <vt:lpstr>Tuned Parameters</vt:lpstr>
      <vt:lpstr>Model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Asif Iqbal</dc:creator>
  <cp:lastModifiedBy>Asif Iqbal</cp:lastModifiedBy>
  <cp:revision>12</cp:revision>
  <dcterms:created xsi:type="dcterms:W3CDTF">2019-04-11T10:36:57Z</dcterms:created>
  <dcterms:modified xsi:type="dcterms:W3CDTF">2019-04-11T14:39:09Z</dcterms:modified>
</cp:coreProperties>
</file>