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67" r:id="rId3"/>
    <p:sldId id="268" r:id="rId4"/>
    <p:sldId id="283" r:id="rId5"/>
    <p:sldId id="269" r:id="rId6"/>
    <p:sldId id="260" r:id="rId7"/>
    <p:sldId id="261" r:id="rId8"/>
    <p:sldId id="262" r:id="rId9"/>
    <p:sldId id="270" r:id="rId10"/>
    <p:sldId id="271" r:id="rId11"/>
    <p:sldId id="266" r:id="rId12"/>
    <p:sldId id="272" r:id="rId13"/>
    <p:sldId id="274" r:id="rId14"/>
    <p:sldId id="280" r:id="rId15"/>
    <p:sldId id="281" r:id="rId16"/>
    <p:sldId id="282" r:id="rId17"/>
    <p:sldId id="279" r:id="rId18"/>
    <p:sldId id="278"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9" autoAdjust="0"/>
  </p:normalViewPr>
  <p:slideViewPr>
    <p:cSldViewPr>
      <p:cViewPr varScale="1">
        <p:scale>
          <a:sx n="110" d="100"/>
          <a:sy n="110" d="100"/>
        </p:scale>
        <p:origin x="-594" y="-84"/>
      </p:cViewPr>
      <p:guideLst>
        <p:guide orient="horz" pos="2160"/>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10/3/2022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p14="http://schemas.microsoft.com/office/powerpoint/2010/main" xmlns=""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10/3/2022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p14="http://schemas.microsoft.com/office/powerpoint/2010/main" xmlns=""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674356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10/3/2022</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2126793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10/3/2022</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22117910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pPr/>
              <a:t>10/3/2022</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dirty="0"/>
          </a:p>
        </p:txBody>
      </p:sp>
    </p:spTree>
    <p:extLst>
      <p:ext uri="{BB962C8B-B14F-4D97-AF65-F5344CB8AC3E}">
        <p14:creationId xmlns:p14="http://schemas.microsoft.com/office/powerpoint/2010/main" xmlns="" val="26144726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10/3/2022</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4058797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10/3/2022</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1683294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pPr/>
              <a:t>10/3/2022</a:t>
            </a:fld>
            <a:endParaRPr/>
          </a:p>
        </p:txBody>
      </p:sp>
      <p:sp>
        <p:nvSpPr>
          <p:cNvPr id="9" name="Slide Number Placeholder 8"/>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4182491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pPr/>
              <a:t>10/3/2022</a:t>
            </a:fld>
            <a:endParaRPr/>
          </a:p>
        </p:txBody>
      </p:sp>
      <p:sp>
        <p:nvSpPr>
          <p:cNvPr id="5" name="Slide Number Placeholder 4"/>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2531561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pPr/>
              <a:t>10/3/2022</a:t>
            </a:fld>
            <a:endParaRPr/>
          </a:p>
        </p:txBody>
      </p:sp>
      <p:sp>
        <p:nvSpPr>
          <p:cNvPr id="4" name="Slide Number Placeholder 3"/>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1405966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10/3/2022</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9621166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10/3/2022</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xmlns="" val="3617694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10/3/2022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xmlns=""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agoda.com/" TargetMode="External"/><Relationship Id="rId2" Type="http://schemas.openxmlformats.org/officeDocument/2006/relationships/hyperlink" Target="https://www.trivago.com/" TargetMode="External"/><Relationship Id="rId1" Type="http://schemas.openxmlformats.org/officeDocument/2006/relationships/slideLayout" Target="../slideLayouts/slideLayout2.xml"/><Relationship Id="rId6" Type="http://schemas.openxmlformats.org/officeDocument/2006/relationships/hyperlink" Target="https://pathao.com/bn/" TargetMode="External"/><Relationship Id="rId5" Type="http://schemas.openxmlformats.org/officeDocument/2006/relationships/hyperlink" Target="https://www.uber.com/bd/en/" TargetMode="External"/><Relationship Id="rId4" Type="http://schemas.openxmlformats.org/officeDocument/2006/relationships/hyperlink" Target="https://www.tripadviso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3048000"/>
            <a:ext cx="9144000" cy="2667000"/>
          </a:xfrm>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63" y="0"/>
            <a:ext cx="12192000" cy="6858000"/>
          </a:xfrm>
          <a:prstGeom prst="rect">
            <a:avLst/>
          </a:prstGeom>
        </p:spPr>
      </p:pic>
      <p:sp>
        <p:nvSpPr>
          <p:cNvPr id="9" name="TextBox 8"/>
          <p:cNvSpPr txBox="1"/>
          <p:nvPr/>
        </p:nvSpPr>
        <p:spPr>
          <a:xfrm>
            <a:off x="2665412" y="5029200"/>
            <a:ext cx="6604895" cy="2336024"/>
          </a:xfrm>
          <a:prstGeom prst="rect">
            <a:avLst/>
          </a:prstGeom>
          <a:noFill/>
        </p:spPr>
        <p:txBody>
          <a:bodyPr wrap="square" rtlCol="0">
            <a:spAutoFit/>
          </a:bodyPr>
          <a:lstStyle/>
          <a:p>
            <a:pPr algn="ctr">
              <a:lnSpc>
                <a:spcPct val="90000"/>
              </a:lnSpc>
            </a:pPr>
            <a:r>
              <a:rPr lang="en-US" sz="5400" b="1" dirty="0">
                <a:ln w="9525">
                  <a:solidFill>
                    <a:schemeClr val="bg1"/>
                  </a:solidFill>
                  <a:prstDash val="solid"/>
                </a:ln>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 CITY      INFORMATION</a:t>
            </a:r>
            <a:endParaRPr lang="en-US" sz="5400" b="1" dirty="0">
              <a:ln w="9525">
                <a:solidFill>
                  <a:schemeClr val="bg1"/>
                </a:solidFill>
                <a:prstDash val="solid"/>
              </a:ln>
              <a:solidFill>
                <a:srgbClr val="FFFF00"/>
              </a:solidFill>
              <a:effectLst>
                <a:outerShdw blurRad="38100" dist="38100" dir="2700000" algn="tl">
                  <a:srgbClr val="000000">
                    <a:alpha val="43137"/>
                  </a:srgbClr>
                </a:outerShdw>
              </a:effectLst>
            </a:endParaRPr>
          </a:p>
          <a:p>
            <a:pPr algn="ctr">
              <a:lnSpc>
                <a:spcPct val="90000"/>
              </a:lnSpc>
            </a:pPr>
            <a:endParaRPr lang="en-US" sz="5400" b="1" spc="30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201110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Activity Diagram</a:t>
            </a:r>
            <a:endParaRPr lang="en-US" b="1" dirty="0">
              <a:solidFill>
                <a:srgbClr val="FFFF00"/>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1217612" y="1612392"/>
            <a:ext cx="4416552" cy="457200"/>
          </a:xfrm>
        </p:spPr>
        <p:txBody>
          <a:bodyPr>
            <a:normAutofit fontScale="85000" lnSpcReduction="10000"/>
          </a:bodyPr>
          <a:lstStyle/>
          <a:p>
            <a:r>
              <a:rPr lang="en-US" dirty="0" smtClean="0">
                <a:solidFill>
                  <a:schemeClr val="tx1">
                    <a:lumMod val="85000"/>
                  </a:schemeClr>
                </a:solidFill>
                <a:latin typeface="Times New Roman" panose="02020603050405020304" pitchFamily="18" charset="0"/>
                <a:cs typeface="Times New Roman" panose="02020603050405020304" pitchFamily="18" charset="0"/>
              </a:rPr>
              <a:t>Activity Diagram for Booking a service</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sz="quarter" idx="3"/>
          </p:nvPr>
        </p:nvSpPr>
        <p:spPr>
          <a:xfrm>
            <a:off x="6627812" y="1670558"/>
            <a:ext cx="4876799" cy="469392"/>
          </a:xfrm>
        </p:spPr>
        <p:txBody>
          <a:bodyPr>
            <a:normAutofit fontScale="85000" lnSpcReduction="10000"/>
          </a:bodyPr>
          <a:lstStyle/>
          <a:p>
            <a:r>
              <a:rPr lang="en-US" dirty="0" smtClean="0">
                <a:solidFill>
                  <a:schemeClr val="tx1">
                    <a:lumMod val="85000"/>
                  </a:schemeClr>
                </a:solidFill>
                <a:latin typeface="Times New Roman" panose="02020603050405020304" pitchFamily="18" charset="0"/>
                <a:cs typeface="Times New Roman" panose="02020603050405020304" pitchFamily="18" charset="0"/>
              </a:rPr>
              <a:t>Activity Diagram for getting any information</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11" name="Content Placeholder 10"/>
          <p:cNvPicPr>
            <a:picLocks noGrp="1"/>
          </p:cNvPicPr>
          <p:nvPr>
            <p:ph sz="half" idx="2"/>
          </p:nvPr>
        </p:nvPicPr>
        <p:blipFill>
          <a:blip r:embed="rId2" cstate="print">
            <a:extLst>
              <a:ext uri="{28A0092B-C50C-407E-A947-70E740481C1C}">
                <a14:useLocalDpi xmlns:a14="http://schemas.microsoft.com/office/drawing/2010/main" xmlns="" val="0"/>
              </a:ext>
            </a:extLst>
          </a:blip>
          <a:stretch>
            <a:fillRect/>
          </a:stretch>
        </p:blipFill>
        <p:spPr>
          <a:xfrm>
            <a:off x="1293813" y="2139950"/>
            <a:ext cx="4038600" cy="4260850"/>
          </a:xfrm>
          <a:prstGeom prst="rect">
            <a:avLst/>
          </a:prstGeom>
        </p:spPr>
      </p:pic>
      <p:pic>
        <p:nvPicPr>
          <p:cNvPr id="12" name="Content Placeholder 11"/>
          <p:cNvPicPr>
            <a:picLocks noGrp="1"/>
          </p:cNvPicPr>
          <p:nvPr>
            <p:ph sz="quarter" idx="4"/>
          </p:nvPr>
        </p:nvPicPr>
        <p:blipFill>
          <a:blip r:embed="rId3" cstate="print">
            <a:extLst>
              <a:ext uri="{28A0092B-C50C-407E-A947-70E740481C1C}">
                <a14:useLocalDpi xmlns:a14="http://schemas.microsoft.com/office/drawing/2010/main" xmlns="" val="0"/>
              </a:ext>
            </a:extLst>
          </a:blip>
          <a:stretch>
            <a:fillRect/>
          </a:stretch>
        </p:blipFill>
        <p:spPr>
          <a:xfrm>
            <a:off x="6856412" y="2139950"/>
            <a:ext cx="4267199" cy="4260850"/>
          </a:xfrm>
          <a:prstGeom prst="rect">
            <a:avLst/>
          </a:prstGeom>
        </p:spPr>
      </p:pic>
    </p:spTree>
    <p:extLst>
      <p:ext uri="{BB962C8B-B14F-4D97-AF65-F5344CB8AC3E}">
        <p14:creationId xmlns:p14="http://schemas.microsoft.com/office/powerpoint/2010/main" xmlns="" val="89179722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Activity Diagram</a:t>
            </a:r>
            <a:endParaRPr lang="en-US" b="1" dirty="0">
              <a:solidFill>
                <a:srgbClr val="FFFF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86137" y="1752600"/>
            <a:ext cx="4416552" cy="533399"/>
          </a:xfrm>
        </p:spPr>
        <p:txBody>
          <a:bodyPr>
            <a:normAutofit fontScale="92500"/>
          </a:bodyPr>
          <a:lstStyle/>
          <a:p>
            <a:r>
              <a:rPr lang="en-US" dirty="0" smtClean="0">
                <a:solidFill>
                  <a:schemeClr val="tx1">
                    <a:lumMod val="85000"/>
                  </a:schemeClr>
                </a:solidFill>
                <a:latin typeface="Times New Roman" panose="02020603050405020304" pitchFamily="18" charset="0"/>
                <a:cs typeface="Times New Roman" panose="02020603050405020304" pitchFamily="18" charset="0"/>
              </a:rPr>
              <a:t>Activity Diagram for Get Suggestion</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9" name="Content Placeholder 8"/>
          <p:cNvPicPr>
            <a:picLocks noGrp="1"/>
          </p:cNvPicPr>
          <p:nvPr>
            <p:ph sz="half" idx="2"/>
          </p:nvPr>
        </p:nvPicPr>
        <p:blipFill>
          <a:blip r:embed="rId2" cstate="print">
            <a:extLst>
              <a:ext uri="{28A0092B-C50C-407E-A947-70E740481C1C}">
                <a14:useLocalDpi xmlns:a14="http://schemas.microsoft.com/office/drawing/2010/main" xmlns="" val="0"/>
              </a:ext>
            </a:extLst>
          </a:blip>
          <a:stretch>
            <a:fillRect/>
          </a:stretch>
        </p:blipFill>
        <p:spPr>
          <a:xfrm>
            <a:off x="3275012" y="2285999"/>
            <a:ext cx="5410200" cy="4343401"/>
          </a:xfrm>
          <a:prstGeom prst="rect">
            <a:avLst/>
          </a:prstGeom>
        </p:spPr>
      </p:pic>
    </p:spTree>
    <p:extLst>
      <p:ext uri="{BB962C8B-B14F-4D97-AF65-F5344CB8AC3E}">
        <p14:creationId xmlns:p14="http://schemas.microsoft.com/office/powerpoint/2010/main" xmlns="" val="11609593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CRC Card</a:t>
            </a:r>
            <a:endParaRPr lang="en-US" b="1" dirty="0">
              <a:solidFill>
                <a:srgbClr val="FFFF00"/>
              </a:solidFill>
              <a:latin typeface="Times New Roman" panose="02020603050405020304" pitchFamily="18" charset="0"/>
              <a:cs typeface="Times New Roman" panose="02020603050405020304" pitchFamily="18" charset="0"/>
            </a:endParaRPr>
          </a:p>
        </p:txBody>
      </p:sp>
      <p:graphicFrame>
        <p:nvGraphicFramePr>
          <p:cNvPr id="11" name="Content Placeholder 10"/>
          <p:cNvGraphicFramePr>
            <a:graphicFrameLocks noGrp="1"/>
          </p:cNvGraphicFramePr>
          <p:nvPr>
            <p:ph sz="quarter" idx="4"/>
            <p:extLst>
              <p:ext uri="{D42A27DB-BD31-4B8C-83A1-F6EECF244321}">
                <p14:modId xmlns:p14="http://schemas.microsoft.com/office/powerpoint/2010/main" xmlns="" val="2093075705"/>
              </p:ext>
            </p:extLst>
          </p:nvPr>
        </p:nvGraphicFramePr>
        <p:xfrm>
          <a:off x="6249988" y="2286000"/>
          <a:ext cx="5330824" cy="3429001"/>
        </p:xfrm>
        <a:graphic>
          <a:graphicData uri="http://schemas.openxmlformats.org/drawingml/2006/table">
            <a:tbl>
              <a:tblPr>
                <a:tableStyleId>{8EC20E35-A176-4012-BC5E-935CFFF8708E}</a:tableStyleId>
              </a:tblPr>
              <a:tblGrid>
                <a:gridCol w="2630341"/>
                <a:gridCol w="2700483"/>
              </a:tblGrid>
              <a:tr h="466766">
                <a:tc gridSpan="2">
                  <a:txBody>
                    <a:bodyPr/>
                    <a:lstStyle/>
                    <a:p>
                      <a:pPr marL="0" marR="0" algn="l">
                        <a:lnSpc>
                          <a:spcPct val="107000"/>
                        </a:lnSpc>
                        <a:spcBef>
                          <a:spcPts val="0"/>
                        </a:spcBef>
                        <a:spcAft>
                          <a:spcPts val="800"/>
                        </a:spcAft>
                      </a:pPr>
                      <a:r>
                        <a:rPr lang="en-US" sz="1200" dirty="0">
                          <a:effectLst/>
                        </a:rPr>
                        <a:t>Class name: Admin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c hMerge="1">
                  <a:txBody>
                    <a:bodyPr/>
                    <a:lstStyle/>
                    <a:p>
                      <a:endParaRPr lang="en-US"/>
                    </a:p>
                  </a:txBody>
                  <a:tcPr/>
                </a:tc>
              </a:tr>
              <a:tr h="466766">
                <a:tc gridSpan="2">
                  <a:txBody>
                    <a:bodyPr/>
                    <a:lstStyle/>
                    <a:p>
                      <a:pPr marL="0" marR="0" algn="l">
                        <a:lnSpc>
                          <a:spcPct val="107000"/>
                        </a:lnSpc>
                        <a:spcBef>
                          <a:spcPts val="0"/>
                        </a:spcBef>
                        <a:spcAft>
                          <a:spcPts val="800"/>
                        </a:spcAft>
                      </a:pPr>
                      <a:r>
                        <a:rPr lang="en-US" sz="1100">
                          <a:effectLst/>
                        </a:rPr>
                        <a:t>Sub Class: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c hMerge="1">
                  <a:txBody>
                    <a:bodyPr/>
                    <a:lstStyle/>
                    <a:p>
                      <a:endParaRPr lang="en-US"/>
                    </a:p>
                  </a:txBody>
                  <a:tcPr/>
                </a:tc>
              </a:tr>
              <a:tr h="487511">
                <a:tc gridSpan="2">
                  <a:txBody>
                    <a:bodyPr/>
                    <a:lstStyle/>
                    <a:p>
                      <a:pPr marL="0" marR="0" algn="l">
                        <a:lnSpc>
                          <a:spcPct val="107000"/>
                        </a:lnSpc>
                        <a:spcBef>
                          <a:spcPts val="0"/>
                        </a:spcBef>
                        <a:spcAft>
                          <a:spcPts val="800"/>
                        </a:spcAft>
                      </a:pPr>
                      <a:r>
                        <a:rPr lang="en-US" sz="1100" dirty="0">
                          <a:effectLst/>
                        </a:rPr>
                        <a:t>Super Class: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c hMerge="1">
                  <a:txBody>
                    <a:bodyPr/>
                    <a:lstStyle/>
                    <a:p>
                      <a:endParaRPr lang="en-US"/>
                    </a:p>
                  </a:txBody>
                  <a:tcPr/>
                </a:tc>
              </a:tr>
              <a:tr h="446020">
                <a:tc>
                  <a:txBody>
                    <a:bodyPr/>
                    <a:lstStyle/>
                    <a:p>
                      <a:pPr marL="0" marR="0" algn="l">
                        <a:lnSpc>
                          <a:spcPct val="107000"/>
                        </a:lnSpc>
                        <a:spcBef>
                          <a:spcPts val="0"/>
                        </a:spcBef>
                        <a:spcAft>
                          <a:spcPts val="800"/>
                        </a:spcAft>
                      </a:pPr>
                      <a:r>
                        <a:rPr lang="en-US" sz="1100" dirty="0">
                          <a:effectLst/>
                        </a:rPr>
                        <a:t>                </a:t>
                      </a:r>
                      <a:r>
                        <a:rPr lang="en-US" sz="1100" dirty="0" smtClean="0">
                          <a:effectLst/>
                        </a:rPr>
                        <a:t>   Responsibilities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c>
                  <a:txBody>
                    <a:bodyPr/>
                    <a:lstStyle/>
                    <a:p>
                      <a:pPr marL="0" marR="0" algn="l">
                        <a:lnSpc>
                          <a:spcPct val="107000"/>
                        </a:lnSpc>
                        <a:spcBef>
                          <a:spcPts val="0"/>
                        </a:spcBef>
                        <a:spcAft>
                          <a:spcPts val="800"/>
                        </a:spcAft>
                      </a:pPr>
                      <a:r>
                        <a:rPr lang="en-US" sz="1100" dirty="0">
                          <a:effectLst/>
                        </a:rPr>
                        <a:t>             </a:t>
                      </a:r>
                      <a:r>
                        <a:rPr lang="en-US" sz="1100" dirty="0" smtClean="0">
                          <a:effectLst/>
                        </a:rPr>
                        <a:t>     </a:t>
                      </a:r>
                      <a:r>
                        <a:rPr lang="en-US" sz="1100" dirty="0">
                          <a:effectLst/>
                        </a:rPr>
                        <a:t>Collaborators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r>
              <a:tr h="504798">
                <a:tc>
                  <a:txBody>
                    <a:bodyPr/>
                    <a:lstStyle/>
                    <a:p>
                      <a:pPr marL="342900" marR="0" lvl="0" indent="-342900" algn="l">
                        <a:lnSpc>
                          <a:spcPct val="107000"/>
                        </a:lnSpc>
                        <a:spcBef>
                          <a:spcPts val="0"/>
                        </a:spcBef>
                        <a:spcAft>
                          <a:spcPts val="800"/>
                        </a:spcAft>
                        <a:buFont typeface="+mj-lt"/>
                        <a:buAutoNum type="arabicPeriod"/>
                      </a:pPr>
                      <a:r>
                        <a:rPr lang="en-US" sz="1100" dirty="0">
                          <a:effectLst/>
                        </a:rPr>
                        <a:t>Verify user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c>
                  <a:txBody>
                    <a:bodyPr/>
                    <a:lstStyle/>
                    <a:p>
                      <a:pPr marL="228600" marR="0" algn="l">
                        <a:lnSpc>
                          <a:spcPct val="107000"/>
                        </a:lnSpc>
                        <a:spcBef>
                          <a:spcPts val="0"/>
                        </a:spcBef>
                        <a:spcAft>
                          <a:spcPts val="800"/>
                        </a:spcAft>
                      </a:pPr>
                      <a:r>
                        <a:rPr lang="en-US" sz="1100">
                          <a:effectLst/>
                        </a:rPr>
                        <a:t>1.    Booking admin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r>
              <a:tr h="528138">
                <a:tc>
                  <a:txBody>
                    <a:bodyPr/>
                    <a:lstStyle/>
                    <a:p>
                      <a:pPr marL="0" marR="0" lvl="0" indent="0" algn="l">
                        <a:lnSpc>
                          <a:spcPct val="107000"/>
                        </a:lnSpc>
                        <a:spcBef>
                          <a:spcPts val="0"/>
                        </a:spcBef>
                        <a:spcAft>
                          <a:spcPts val="800"/>
                        </a:spcAft>
                        <a:buFont typeface="+mj-lt"/>
                        <a:buNone/>
                      </a:pPr>
                      <a:r>
                        <a:rPr lang="en-US" sz="1100" dirty="0" smtClean="0">
                          <a:effectLst/>
                        </a:rPr>
                        <a:t>2          Manage </a:t>
                      </a:r>
                      <a:r>
                        <a:rPr lang="en-US" sz="1100" dirty="0">
                          <a:effectLst/>
                        </a:rPr>
                        <a:t>booking confirmation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c>
                  <a:txBody>
                    <a:bodyPr/>
                    <a:lstStyle/>
                    <a:p>
                      <a:pPr marL="0" marR="0" algn="l">
                        <a:lnSpc>
                          <a:spcPct val="107000"/>
                        </a:lnSpc>
                        <a:spcBef>
                          <a:spcPts val="0"/>
                        </a:spcBef>
                        <a:spcAft>
                          <a:spcPts val="800"/>
                        </a:spcAft>
                      </a:pPr>
                      <a:r>
                        <a:rPr lang="en-US" sz="1100">
                          <a:effectLst/>
                        </a:rPr>
                        <a:t>       2.    Verification admin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r>
              <a:tr h="529002">
                <a:tc>
                  <a:txBody>
                    <a:bodyPr/>
                    <a:lstStyle/>
                    <a:p>
                      <a:pPr marL="0" marR="0" algn="l">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c>
                  <a:txBody>
                    <a:bodyPr/>
                    <a:lstStyle/>
                    <a:p>
                      <a:pPr marL="0" marR="0" algn="l">
                        <a:lnSpc>
                          <a:spcPct val="107000"/>
                        </a:lnSpc>
                        <a:spcBef>
                          <a:spcPts val="0"/>
                        </a:spcBef>
                        <a:spcAft>
                          <a:spcPts val="80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421" marR="60421" marT="0" marB="0"/>
                </a:tc>
              </a:tr>
            </a:tbl>
          </a:graphicData>
        </a:graphic>
      </p:graphicFrame>
      <p:graphicFrame>
        <p:nvGraphicFramePr>
          <p:cNvPr id="10" name="Content Placeholder 9"/>
          <p:cNvGraphicFramePr>
            <a:graphicFrameLocks noGrp="1"/>
          </p:cNvGraphicFramePr>
          <p:nvPr>
            <p:ph sz="half" idx="2"/>
            <p:extLst>
              <p:ext uri="{D42A27DB-BD31-4B8C-83A1-F6EECF244321}">
                <p14:modId xmlns:p14="http://schemas.microsoft.com/office/powerpoint/2010/main" xmlns="" val="1938380019"/>
              </p:ext>
            </p:extLst>
          </p:nvPr>
        </p:nvGraphicFramePr>
        <p:xfrm>
          <a:off x="836612" y="2286002"/>
          <a:ext cx="5102225" cy="3429000"/>
        </p:xfrm>
        <a:graphic>
          <a:graphicData uri="http://schemas.openxmlformats.org/drawingml/2006/table">
            <a:tbl>
              <a:tblPr>
                <a:tableStyleId>{8EC20E35-A176-4012-BC5E-935CFFF8708E}</a:tableStyleId>
              </a:tblPr>
              <a:tblGrid>
                <a:gridCol w="2517545"/>
                <a:gridCol w="2584680"/>
              </a:tblGrid>
              <a:tr h="354385">
                <a:tc gridSpan="2">
                  <a:txBody>
                    <a:bodyPr/>
                    <a:lstStyle/>
                    <a:p>
                      <a:pPr marL="0" marR="0" algn="l">
                        <a:lnSpc>
                          <a:spcPct val="107000"/>
                        </a:lnSpc>
                        <a:spcBef>
                          <a:spcPts val="0"/>
                        </a:spcBef>
                        <a:spcAft>
                          <a:spcPts val="800"/>
                        </a:spcAft>
                      </a:pPr>
                      <a:r>
                        <a:rPr lang="en-US" sz="1200" dirty="0">
                          <a:effectLst/>
                        </a:rPr>
                        <a:t>Class name: User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c hMerge="1">
                  <a:txBody>
                    <a:bodyPr/>
                    <a:lstStyle/>
                    <a:p>
                      <a:endParaRPr lang="en-US"/>
                    </a:p>
                  </a:txBody>
                  <a:tcPr/>
                </a:tc>
              </a:tr>
              <a:tr h="354385">
                <a:tc gridSpan="2">
                  <a:txBody>
                    <a:bodyPr/>
                    <a:lstStyle/>
                    <a:p>
                      <a:pPr marL="0" marR="0" algn="l">
                        <a:lnSpc>
                          <a:spcPct val="107000"/>
                        </a:lnSpc>
                        <a:spcBef>
                          <a:spcPts val="0"/>
                        </a:spcBef>
                        <a:spcAft>
                          <a:spcPts val="800"/>
                        </a:spcAft>
                      </a:pPr>
                      <a:r>
                        <a:rPr lang="en-US" sz="1000">
                          <a:effectLst/>
                        </a:rPr>
                        <a:t>Sub Class: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c hMerge="1">
                  <a:txBody>
                    <a:bodyPr/>
                    <a:lstStyle/>
                    <a:p>
                      <a:endParaRPr lang="en-US"/>
                    </a:p>
                  </a:txBody>
                  <a:tcPr/>
                </a:tc>
              </a:tr>
              <a:tr h="370135">
                <a:tc gridSpan="2">
                  <a:txBody>
                    <a:bodyPr/>
                    <a:lstStyle/>
                    <a:p>
                      <a:pPr marL="0" marR="0" algn="l">
                        <a:lnSpc>
                          <a:spcPct val="107000"/>
                        </a:lnSpc>
                        <a:spcBef>
                          <a:spcPts val="0"/>
                        </a:spcBef>
                        <a:spcAft>
                          <a:spcPts val="800"/>
                        </a:spcAft>
                      </a:pPr>
                      <a:r>
                        <a:rPr lang="en-US" sz="1000">
                          <a:effectLst/>
                        </a:rPr>
                        <a:t>Super Class: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c hMerge="1">
                  <a:txBody>
                    <a:bodyPr/>
                    <a:lstStyle/>
                    <a:p>
                      <a:endParaRPr lang="en-US"/>
                    </a:p>
                  </a:txBody>
                  <a:tcPr/>
                </a:tc>
              </a:tr>
              <a:tr h="338634">
                <a:tc>
                  <a:txBody>
                    <a:bodyPr/>
                    <a:lstStyle/>
                    <a:p>
                      <a:pPr marL="0" marR="0" algn="l">
                        <a:lnSpc>
                          <a:spcPct val="107000"/>
                        </a:lnSpc>
                        <a:spcBef>
                          <a:spcPts val="0"/>
                        </a:spcBef>
                        <a:spcAft>
                          <a:spcPts val="800"/>
                        </a:spcAft>
                      </a:pPr>
                      <a:r>
                        <a:rPr lang="en-US" sz="1000" dirty="0">
                          <a:effectLst/>
                        </a:rPr>
                        <a:t>               </a:t>
                      </a:r>
                      <a:r>
                        <a:rPr lang="en-US" sz="1000" dirty="0" smtClean="0">
                          <a:effectLst/>
                        </a:rPr>
                        <a:t>        </a:t>
                      </a:r>
                      <a:r>
                        <a:rPr lang="en-US" sz="1000" dirty="0">
                          <a:effectLst/>
                        </a:rPr>
                        <a:t>Responsibilities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c>
                  <a:txBody>
                    <a:bodyPr/>
                    <a:lstStyle/>
                    <a:p>
                      <a:pPr marL="0" marR="0" algn="l">
                        <a:lnSpc>
                          <a:spcPct val="107000"/>
                        </a:lnSpc>
                        <a:spcBef>
                          <a:spcPts val="0"/>
                        </a:spcBef>
                        <a:spcAft>
                          <a:spcPts val="800"/>
                        </a:spcAft>
                      </a:pPr>
                      <a:r>
                        <a:rPr lang="en-US" sz="1000" dirty="0">
                          <a:effectLst/>
                        </a:rPr>
                        <a:t>            </a:t>
                      </a:r>
                      <a:r>
                        <a:rPr lang="en-US" sz="1000" dirty="0" smtClean="0">
                          <a:effectLst/>
                        </a:rPr>
                        <a:t>      </a:t>
                      </a:r>
                      <a:r>
                        <a:rPr lang="en-US" sz="1000" dirty="0">
                          <a:effectLst/>
                        </a:rPr>
                        <a:t>Collaborators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r>
              <a:tr h="383260">
                <a:tc>
                  <a:txBody>
                    <a:bodyPr/>
                    <a:lstStyle/>
                    <a:p>
                      <a:pPr marL="342900" marR="0" lvl="0" indent="-342900" algn="l">
                        <a:lnSpc>
                          <a:spcPct val="107000"/>
                        </a:lnSpc>
                        <a:spcBef>
                          <a:spcPts val="0"/>
                        </a:spcBef>
                        <a:spcAft>
                          <a:spcPts val="800"/>
                        </a:spcAft>
                        <a:buFont typeface="+mj-lt"/>
                        <a:buAutoNum type="arabicPeriod"/>
                      </a:pPr>
                      <a:r>
                        <a:rPr lang="en-US" sz="1000">
                          <a:effectLst/>
                        </a:rPr>
                        <a:t>Sign up, Sign 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c>
                  <a:txBody>
                    <a:bodyPr/>
                    <a:lstStyle/>
                    <a:p>
                      <a:pPr marL="228600" marR="0" algn="l">
                        <a:lnSpc>
                          <a:spcPct val="107000"/>
                        </a:lnSpc>
                        <a:spcBef>
                          <a:spcPts val="0"/>
                        </a:spcBef>
                        <a:spcAft>
                          <a:spcPts val="800"/>
                        </a:spcAft>
                      </a:pPr>
                      <a:r>
                        <a:rPr lang="en-US" sz="1000" dirty="0">
                          <a:effectLst/>
                        </a:rPr>
                        <a:t>1.    Customer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r>
              <a:tr h="400980">
                <a:tc>
                  <a:txBody>
                    <a:bodyPr/>
                    <a:lstStyle/>
                    <a:p>
                      <a:pPr marL="0" marR="0" lvl="0" indent="0" algn="l">
                        <a:lnSpc>
                          <a:spcPct val="107000"/>
                        </a:lnSpc>
                        <a:spcBef>
                          <a:spcPts val="0"/>
                        </a:spcBef>
                        <a:spcAft>
                          <a:spcPts val="800"/>
                        </a:spcAft>
                        <a:buFont typeface="+mj-lt"/>
                        <a:buNone/>
                      </a:pPr>
                      <a:r>
                        <a:rPr lang="en-US" sz="1000" dirty="0" smtClean="0">
                          <a:effectLst/>
                        </a:rPr>
                        <a:t>2           Get </a:t>
                      </a:r>
                      <a:r>
                        <a:rPr lang="en-US" sz="1000" dirty="0">
                          <a:effectLst/>
                        </a:rPr>
                        <a:t>information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c>
                  <a:txBody>
                    <a:bodyPr/>
                    <a:lstStyle/>
                    <a:p>
                      <a:pPr marL="0" marR="0" algn="l">
                        <a:lnSpc>
                          <a:spcPct val="107000"/>
                        </a:lnSpc>
                        <a:spcBef>
                          <a:spcPts val="0"/>
                        </a:spcBef>
                        <a:spcAft>
                          <a:spcPts val="800"/>
                        </a:spcAft>
                      </a:pPr>
                      <a:r>
                        <a:rPr lang="en-US" sz="1000" dirty="0">
                          <a:effectLst/>
                        </a:rPr>
                        <a:t>       2.    Customer 2, etc.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r>
              <a:tr h="401636">
                <a:tc>
                  <a:txBody>
                    <a:bodyPr/>
                    <a:lstStyle/>
                    <a:p>
                      <a:pPr marL="0" marR="0" lvl="0" indent="0" algn="l">
                        <a:lnSpc>
                          <a:spcPct val="107000"/>
                        </a:lnSpc>
                        <a:spcBef>
                          <a:spcPts val="0"/>
                        </a:spcBef>
                        <a:spcAft>
                          <a:spcPts val="800"/>
                        </a:spcAft>
                        <a:buFont typeface="+mj-lt"/>
                        <a:buNone/>
                      </a:pPr>
                      <a:r>
                        <a:rPr lang="en-US" sz="1000" dirty="0" smtClean="0">
                          <a:effectLst/>
                        </a:rPr>
                        <a:t>3            Booking </a:t>
                      </a:r>
                      <a:r>
                        <a:rPr lang="en-US" sz="1000" dirty="0">
                          <a:effectLst/>
                        </a:rPr>
                        <a:t>any services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c>
                  <a:txBody>
                    <a:bodyPr/>
                    <a:lstStyle/>
                    <a:p>
                      <a:pPr marL="0" marR="0" algn="l">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r>
              <a:tr h="400980">
                <a:tc>
                  <a:txBody>
                    <a:bodyPr/>
                    <a:lstStyle/>
                    <a:p>
                      <a:pPr marL="0" marR="0" lvl="0" indent="0" algn="l">
                        <a:lnSpc>
                          <a:spcPct val="107000"/>
                        </a:lnSpc>
                        <a:spcBef>
                          <a:spcPts val="0"/>
                        </a:spcBef>
                        <a:spcAft>
                          <a:spcPts val="800"/>
                        </a:spcAft>
                        <a:buFont typeface="+mj-lt"/>
                        <a:buNone/>
                      </a:pPr>
                      <a:r>
                        <a:rPr lang="en-US" sz="1000" dirty="0" smtClean="0">
                          <a:effectLst/>
                        </a:rPr>
                        <a:t>4            Get </a:t>
                      </a:r>
                      <a:r>
                        <a:rPr lang="en-US" sz="1000" dirty="0">
                          <a:effectLst/>
                        </a:rPr>
                        <a:t>suggestion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c>
                  <a:txBody>
                    <a:bodyPr/>
                    <a:lstStyle/>
                    <a:p>
                      <a:pPr marL="0" marR="0" algn="l">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r>
              <a:tr h="424605">
                <a:tc>
                  <a:txBody>
                    <a:bodyPr/>
                    <a:lstStyle/>
                    <a:p>
                      <a:pPr marL="0" marR="0" algn="l">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c>
                  <a:txBody>
                    <a:bodyPr/>
                    <a:lstStyle/>
                    <a:p>
                      <a:pPr marL="0" marR="0" algn="l">
                        <a:lnSpc>
                          <a:spcPct val="107000"/>
                        </a:lnSpc>
                        <a:spcBef>
                          <a:spcPts val="0"/>
                        </a:spcBef>
                        <a:spcAft>
                          <a:spcPts val="80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19" marR="59519" marT="0" marB="0"/>
                </a:tc>
              </a:tr>
            </a:tbl>
          </a:graphicData>
        </a:graphic>
      </p:graphicFrame>
    </p:spTree>
    <p:extLst>
      <p:ext uri="{BB962C8B-B14F-4D97-AF65-F5344CB8AC3E}">
        <p14:creationId xmlns:p14="http://schemas.microsoft.com/office/powerpoint/2010/main" xmlns="" val="9083156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2414" y="274638"/>
            <a:ext cx="9143998" cy="1020762"/>
          </a:xfrm>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Class Diagram </a:t>
            </a:r>
            <a:endParaRPr lang="en-US" b="1" dirty="0">
              <a:solidFill>
                <a:srgbClr val="FFFF00"/>
              </a:solidFill>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903412" y="1752600"/>
            <a:ext cx="8458200" cy="4953000"/>
          </a:xfrm>
          <a:prstGeom prst="rect">
            <a:avLst/>
          </a:prstGeom>
        </p:spPr>
      </p:pic>
    </p:spTree>
    <p:extLst>
      <p:ext uri="{BB962C8B-B14F-4D97-AF65-F5344CB8AC3E}">
        <p14:creationId xmlns:p14="http://schemas.microsoft.com/office/powerpoint/2010/main" xmlns="" val="39509035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Typical Course of </a:t>
            </a:r>
            <a:r>
              <a:rPr lang="en-US" b="1" dirty="0" smtClean="0">
                <a:solidFill>
                  <a:srgbClr val="FFFF00"/>
                </a:solidFill>
                <a:latin typeface="Times New Roman" panose="02020603050405020304" pitchFamily="18" charset="0"/>
                <a:cs typeface="Times New Roman" panose="02020603050405020304" pitchFamily="18" charset="0"/>
              </a:rPr>
              <a:t>events</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198812" y="1600200"/>
            <a:ext cx="5257800" cy="5181600"/>
          </a:xfrm>
        </p:spPr>
      </p:pic>
    </p:spTree>
    <p:extLst>
      <p:ext uri="{BB962C8B-B14F-4D97-AF65-F5344CB8AC3E}">
        <p14:creationId xmlns:p14="http://schemas.microsoft.com/office/powerpoint/2010/main" xmlns="" val="29085318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Alternative flow of events</a:t>
            </a:r>
            <a:endParaRPr lang="en-US"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lvl="0"/>
            <a:r>
              <a:rPr lang="en-US" dirty="0" smtClean="0"/>
              <a:t>Step </a:t>
            </a:r>
            <a:r>
              <a:rPr lang="en-US" dirty="0"/>
              <a:t>4:    If system found that the information is not valid it notify the user and ask for valid information.</a:t>
            </a:r>
          </a:p>
          <a:p>
            <a:pPr lvl="0"/>
            <a:r>
              <a:rPr lang="en-US" dirty="0"/>
              <a:t>Step 7:    If system found that the chosen option is not available, it notify the user and ask for another option.</a:t>
            </a:r>
          </a:p>
          <a:p>
            <a:pPr lvl="0"/>
            <a:r>
              <a:rPr lang="en-US" dirty="0"/>
              <a:t>Step 11:  If system found that user doesn’t make the proper payment, it ask the user for proper payment</a:t>
            </a:r>
            <a:r>
              <a:rPr lang="en-US" dirty="0" smtClean="0"/>
              <a:t>.</a:t>
            </a:r>
          </a:p>
          <a:p>
            <a:pPr lvl="0"/>
            <a:endParaRPr lang="en-US" dirty="0"/>
          </a:p>
          <a:p>
            <a:pPr marL="0" indent="0">
              <a:buNone/>
            </a:pPr>
            <a:r>
              <a:rPr lang="en-US" b="1" dirty="0" smtClean="0"/>
              <a:t>Exceptional </a:t>
            </a:r>
            <a:r>
              <a:rPr lang="en-US" b="1" dirty="0"/>
              <a:t>flow of events:</a:t>
            </a:r>
            <a:endParaRPr lang="en-US" dirty="0"/>
          </a:p>
          <a:p>
            <a:pPr lvl="0"/>
            <a:r>
              <a:rPr lang="en-US" dirty="0"/>
              <a:t>Because of any failure in the system the confirmation system may not complete and user have to login again for the confirmation.</a:t>
            </a:r>
          </a:p>
          <a:p>
            <a:endParaRPr lang="en-US" dirty="0"/>
          </a:p>
        </p:txBody>
      </p:sp>
    </p:spTree>
    <p:extLst>
      <p:ext uri="{BB962C8B-B14F-4D97-AF65-F5344CB8AC3E}">
        <p14:creationId xmlns:p14="http://schemas.microsoft.com/office/powerpoint/2010/main" xmlns="" val="15030917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Impact of this Project</a:t>
            </a:r>
            <a:r>
              <a:rPr lang="en-US" b="1" dirty="0" smtClean="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Through this project, it was possible to help the users to save their valuable time and provide the best possible offer in a single place and users were able to check if they were getting actual prices and discounts or not. It also prohibited the hotel and car owners from charging extra money from the user. </a:t>
            </a:r>
          </a:p>
          <a:p>
            <a:r>
              <a:rPr lang="en-US" dirty="0"/>
              <a:t>In this application, it was tried to promote electric cars and CNG-driven cars so that there was a clean and safe environment for the future generation.</a:t>
            </a:r>
          </a:p>
          <a:p>
            <a:pPr marL="0" indent="0">
              <a:buNone/>
            </a:pPr>
            <a:endParaRPr lang="en-US" dirty="0"/>
          </a:p>
        </p:txBody>
      </p:sp>
    </p:spTree>
    <p:extLst>
      <p:ext uri="{BB962C8B-B14F-4D97-AF65-F5344CB8AC3E}">
        <p14:creationId xmlns:p14="http://schemas.microsoft.com/office/powerpoint/2010/main" xmlns="" val="18451009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Limitations and Possible Future Improvements</a:t>
            </a:r>
            <a:endParaRPr lang="en-US"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t>Limitations:</a:t>
            </a:r>
          </a:p>
          <a:p>
            <a:pPr marL="0" indent="0">
              <a:buNone/>
            </a:pPr>
            <a:r>
              <a:rPr lang="en-US" dirty="0"/>
              <a:t> </a:t>
            </a:r>
            <a:r>
              <a:rPr lang="en-US" dirty="0" smtClean="0"/>
              <a:t>    * </a:t>
            </a:r>
            <a:r>
              <a:rPr lang="en-US" dirty="0"/>
              <a:t>No mobile or desktop application</a:t>
            </a:r>
          </a:p>
          <a:p>
            <a:pPr marL="0" indent="0">
              <a:buNone/>
            </a:pPr>
            <a:r>
              <a:rPr lang="en-US" dirty="0"/>
              <a:t>     * Limited feature</a:t>
            </a:r>
          </a:p>
          <a:p>
            <a:pPr marL="0" indent="0">
              <a:buNone/>
            </a:pPr>
            <a:r>
              <a:rPr lang="en-US" dirty="0" smtClean="0"/>
              <a:t>    </a:t>
            </a:r>
            <a:r>
              <a:rPr lang="en-US" dirty="0"/>
              <a:t>* Only data of a few cities are </a:t>
            </a:r>
            <a:r>
              <a:rPr lang="en-US" dirty="0" smtClean="0"/>
              <a:t>available</a:t>
            </a:r>
          </a:p>
          <a:p>
            <a:r>
              <a:rPr lang="en-US" dirty="0"/>
              <a:t>Potential future improvements:</a:t>
            </a:r>
          </a:p>
          <a:p>
            <a:pPr marL="0" indent="0">
              <a:buNone/>
            </a:pPr>
            <a:r>
              <a:rPr lang="en-US" dirty="0"/>
              <a:t>    * Addition of new features like online ticket booking, food delivery system </a:t>
            </a:r>
            <a:r>
              <a:rPr lang="en-US" dirty="0" smtClean="0"/>
              <a:t>    etc</a:t>
            </a:r>
            <a:r>
              <a:rPr lang="en-US" dirty="0"/>
              <a:t>. </a:t>
            </a:r>
          </a:p>
          <a:p>
            <a:pPr marL="0" indent="0">
              <a:buNone/>
            </a:pPr>
            <a:r>
              <a:rPr lang="en-US" dirty="0" smtClean="0"/>
              <a:t>   </a:t>
            </a:r>
            <a:r>
              <a:rPr lang="en-US" dirty="0"/>
              <a:t>* Google map can be used to track locations.</a:t>
            </a:r>
          </a:p>
          <a:p>
            <a:pPr marL="0" indent="0">
              <a:buNone/>
            </a:pPr>
            <a:r>
              <a:rPr lang="en-US" dirty="0" smtClean="0"/>
              <a:t>  </a:t>
            </a:r>
            <a:r>
              <a:rPr lang="en-US" dirty="0"/>
              <a:t>* More user-friendly UI.</a:t>
            </a:r>
          </a:p>
          <a:p>
            <a:pPr marL="0" indent="0">
              <a:buNone/>
            </a:pPr>
            <a:endParaRPr lang="en-US" dirty="0" smtClean="0"/>
          </a:p>
        </p:txBody>
      </p:sp>
    </p:spTree>
    <p:extLst>
      <p:ext uri="{BB962C8B-B14F-4D97-AF65-F5344CB8AC3E}">
        <p14:creationId xmlns:p14="http://schemas.microsoft.com/office/powerpoint/2010/main" xmlns="" val="15331944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905000"/>
            <a:ext cx="9144000" cy="4267200"/>
          </a:xfrm>
        </p:spPr>
        <p:txBody>
          <a:bodyPr>
            <a:normAutofit/>
          </a:bodyPr>
          <a:lstStyle/>
          <a:p>
            <a:pPr marL="0" indent="0">
              <a:buNone/>
            </a:pPr>
            <a:r>
              <a:rPr lang="en-US" sz="6600" b="1" dirty="0"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None/>
            </a:pPr>
            <a:r>
              <a:rPr lang="en-US" sz="6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600" b="1" dirty="0"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THANK YOU</a:t>
            </a:r>
            <a:endParaRPr lang="en-US" sz="6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8692714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Contents</a:t>
            </a:r>
            <a:endParaRPr lang="en-US"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674814" y="1880616"/>
            <a:ext cx="4419599" cy="4267200"/>
          </a:xfrm>
        </p:spPr>
        <p:txBody>
          <a:bodyPr>
            <a:normAutofit/>
          </a:bodyPr>
          <a:lstStyle/>
          <a:p>
            <a:r>
              <a:rPr lang="en-US" b="1" dirty="0" smtClean="0">
                <a:solidFill>
                  <a:schemeClr val="tx1">
                    <a:lumMod val="85000"/>
                  </a:schemeClr>
                </a:solidFill>
                <a:latin typeface="Times New Roman" panose="02020603050405020304" pitchFamily="18" charset="0"/>
                <a:cs typeface="Times New Roman" panose="02020603050405020304" pitchFamily="18" charset="0"/>
              </a:rPr>
              <a:t>Project Overview </a:t>
            </a:r>
          </a:p>
          <a:p>
            <a:r>
              <a:rPr lang="en-US" b="1" dirty="0" smtClean="0">
                <a:solidFill>
                  <a:schemeClr val="tx1">
                    <a:lumMod val="85000"/>
                  </a:schemeClr>
                </a:solidFill>
                <a:latin typeface="Times New Roman" panose="02020603050405020304" pitchFamily="18" charset="0"/>
                <a:cs typeface="Times New Roman" panose="02020603050405020304" pitchFamily="18" charset="0"/>
              </a:rPr>
              <a:t>Purpose and functionality </a:t>
            </a:r>
          </a:p>
          <a:p>
            <a:r>
              <a:rPr lang="en-US" b="1" dirty="0" smtClean="0">
                <a:solidFill>
                  <a:schemeClr val="tx1">
                    <a:lumMod val="85000"/>
                  </a:schemeClr>
                </a:solidFill>
                <a:latin typeface="Times New Roman" panose="02020603050405020304" pitchFamily="18" charset="0"/>
                <a:cs typeface="Times New Roman" panose="02020603050405020304" pitchFamily="18" charset="0"/>
              </a:rPr>
              <a:t>Use Case Diagram</a:t>
            </a:r>
          </a:p>
          <a:p>
            <a:r>
              <a:rPr lang="en-US" b="1" dirty="0" smtClean="0">
                <a:solidFill>
                  <a:schemeClr val="tx1">
                    <a:lumMod val="85000"/>
                  </a:schemeClr>
                </a:solidFill>
                <a:latin typeface="Times New Roman" panose="02020603050405020304" pitchFamily="18" charset="0"/>
                <a:cs typeface="Times New Roman" panose="02020603050405020304" pitchFamily="18" charset="0"/>
              </a:rPr>
              <a:t>User Story</a:t>
            </a:r>
          </a:p>
          <a:p>
            <a:r>
              <a:rPr lang="en-US" b="1" dirty="0" smtClean="0">
                <a:solidFill>
                  <a:schemeClr val="tx1">
                    <a:lumMod val="85000"/>
                  </a:schemeClr>
                </a:solidFill>
                <a:latin typeface="Times New Roman" panose="02020603050405020304" pitchFamily="18" charset="0"/>
                <a:cs typeface="Times New Roman" panose="02020603050405020304" pitchFamily="18" charset="0"/>
              </a:rPr>
              <a:t>UI Design</a:t>
            </a:r>
          </a:p>
          <a:p>
            <a:r>
              <a:rPr lang="en-US" b="1" dirty="0" smtClean="0">
                <a:solidFill>
                  <a:schemeClr val="tx1">
                    <a:lumMod val="85000"/>
                  </a:schemeClr>
                </a:solidFill>
                <a:latin typeface="Times New Roman" panose="02020603050405020304" pitchFamily="18" charset="0"/>
                <a:cs typeface="Times New Roman" panose="02020603050405020304" pitchFamily="18" charset="0"/>
              </a:rPr>
              <a:t>Activity Diagram</a:t>
            </a:r>
          </a:p>
          <a:p>
            <a:r>
              <a:rPr lang="en-US" b="1" dirty="0" smtClean="0">
                <a:solidFill>
                  <a:schemeClr val="tx1">
                    <a:lumMod val="85000"/>
                  </a:schemeClr>
                </a:solidFill>
                <a:latin typeface="Times New Roman" panose="02020603050405020304" pitchFamily="18" charset="0"/>
                <a:cs typeface="Times New Roman" panose="02020603050405020304" pitchFamily="18" charset="0"/>
              </a:rPr>
              <a:t>CRC Card</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b="1" dirty="0">
                <a:solidFill>
                  <a:schemeClr val="tx1">
                    <a:lumMod val="85000"/>
                  </a:schemeClr>
                </a:solidFill>
                <a:latin typeface="Times New Roman" panose="02020603050405020304" pitchFamily="18" charset="0"/>
                <a:cs typeface="Times New Roman" panose="02020603050405020304" pitchFamily="18" charset="0"/>
              </a:rPr>
              <a:t>Class Diagram</a:t>
            </a:r>
          </a:p>
          <a:p>
            <a:r>
              <a:rPr lang="en-US" b="1" dirty="0"/>
              <a:t>Typical Course of events</a:t>
            </a:r>
            <a:endParaRPr lang="en-US" dirty="0"/>
          </a:p>
        </p:txBody>
      </p:sp>
    </p:spTree>
    <p:extLst>
      <p:ext uri="{BB962C8B-B14F-4D97-AF65-F5344CB8AC3E}">
        <p14:creationId xmlns:p14="http://schemas.microsoft.com/office/powerpoint/2010/main" xmlns="" val="39658073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Project Overview</a:t>
            </a:r>
            <a:endParaRPr lang="en-US" b="1" dirty="0">
              <a:solidFill>
                <a:srgbClr val="FFFF00"/>
              </a:solidFill>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sz="half" idx="1"/>
          </p:nvPr>
        </p:nvSpPr>
        <p:spPr>
          <a:xfrm>
            <a:off x="1563500" y="2286000"/>
            <a:ext cx="9372600" cy="4267200"/>
          </a:xfrm>
        </p:spPr>
        <p:txBody>
          <a:bodyPr/>
          <a:lstStyle/>
          <a:p>
            <a:r>
              <a:rPr lang="en-US" dirty="0">
                <a:solidFill>
                  <a:schemeClr val="tx1">
                    <a:lumMod val="85000"/>
                  </a:schemeClr>
                </a:solidFill>
                <a:latin typeface="Times New Roman" panose="02020603050405020304" pitchFamily="18" charset="0"/>
                <a:cs typeface="Times New Roman" panose="02020603050405020304" pitchFamily="18" charset="0"/>
              </a:rPr>
              <a:t>In this software user can get to know about the necessary information of a city and also can book various kind of services like hotel, car, transportation ticket and many more. User can also take suggestion about </a:t>
            </a:r>
            <a:r>
              <a:rPr lang="en-US" dirty="0" smtClean="0">
                <a:solidFill>
                  <a:schemeClr val="tx1">
                    <a:lumMod val="85000"/>
                  </a:schemeClr>
                </a:solidFill>
                <a:latin typeface="Times New Roman" panose="02020603050405020304" pitchFamily="18" charset="0"/>
                <a:cs typeface="Times New Roman" panose="02020603050405020304" pitchFamily="18" charset="0"/>
              </a:rPr>
              <a:t>various </a:t>
            </a:r>
            <a:r>
              <a:rPr lang="en-US" dirty="0">
                <a:solidFill>
                  <a:schemeClr val="tx1">
                    <a:lumMod val="85000"/>
                  </a:schemeClr>
                </a:solidFill>
                <a:latin typeface="Times New Roman" panose="02020603050405020304" pitchFamily="18" charset="0"/>
                <a:cs typeface="Times New Roman" panose="02020603050405020304" pitchFamily="18" charset="0"/>
              </a:rPr>
              <a:t>sector. </a:t>
            </a:r>
            <a:r>
              <a:rPr lang="en-US" dirty="0" smtClean="0">
                <a:solidFill>
                  <a:schemeClr val="tx1">
                    <a:lumMod val="85000"/>
                  </a:schemeClr>
                </a:solidFill>
                <a:latin typeface="Times New Roman" panose="02020603050405020304" pitchFamily="18" charset="0"/>
                <a:cs typeface="Times New Roman" panose="02020603050405020304" pitchFamily="18" charset="0"/>
              </a:rPr>
              <a:t>In this system admin </a:t>
            </a:r>
            <a:r>
              <a:rPr lang="en-US" dirty="0">
                <a:solidFill>
                  <a:schemeClr val="tx1">
                    <a:lumMod val="85000"/>
                  </a:schemeClr>
                </a:solidFill>
                <a:latin typeface="Times New Roman" panose="02020603050405020304" pitchFamily="18" charset="0"/>
                <a:cs typeface="Times New Roman" panose="02020603050405020304" pitchFamily="18" charset="0"/>
              </a:rPr>
              <a:t>will verify the user and also manage the booking confirmation system. On the other hand providing the necessary suggestion and showing available booking option will be control by the system. </a:t>
            </a:r>
          </a:p>
        </p:txBody>
      </p:sp>
    </p:spTree>
    <p:extLst>
      <p:ext uri="{BB962C8B-B14F-4D97-AF65-F5344CB8AC3E}">
        <p14:creationId xmlns:p14="http://schemas.microsoft.com/office/powerpoint/2010/main" xmlns="" val="22373099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Background Study</a:t>
            </a:r>
            <a:r>
              <a:rPr lang="en-US" b="1" dirty="0" smtClean="0">
                <a:solidFill>
                  <a:srgbClr val="FFFF00"/>
                </a:solidFill>
                <a:latin typeface="Times New Roman" panose="02020603050405020304" pitchFamily="18" charset="0"/>
                <a:cs typeface="Times New Roman" panose="02020603050405020304" pitchFamily="18" charset="0"/>
              </a:rPr>
              <a:t>:</a:t>
            </a:r>
            <a:endParaRPr lang="en-US"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2414" y="1905000"/>
            <a:ext cx="9982198" cy="4648200"/>
          </a:xfrm>
        </p:spPr>
        <p:txBody>
          <a:bodyPr>
            <a:normAutofit fontScale="25000" lnSpcReduction="20000"/>
          </a:bodyPr>
          <a:lstStyle/>
          <a:p>
            <a:r>
              <a:rPr lang="en-GB" sz="7200" dirty="0">
                <a:latin typeface="Times New Roman" panose="02020603050405020304" pitchFamily="18" charset="0"/>
                <a:cs typeface="Times New Roman" panose="02020603050405020304" pitchFamily="18" charset="0"/>
              </a:rPr>
              <a:t>At present everyone wants to save time and to do so they search for things where they can get a complete package. At the same time, people at present tends to travel </a:t>
            </a:r>
            <a:r>
              <a:rPr lang="en-GB" sz="7200" u="sng" dirty="0">
                <a:latin typeface="Times New Roman" panose="02020603050405020304" pitchFamily="18" charset="0"/>
                <a:cs typeface="Times New Roman" panose="02020603050405020304" pitchFamily="18" charset="0"/>
              </a:rPr>
              <a:t>unfamiliar places</a:t>
            </a:r>
            <a:r>
              <a:rPr lang="en-GB" sz="7200" dirty="0">
                <a:latin typeface="Times New Roman" panose="02020603050405020304" pitchFamily="18" charset="0"/>
                <a:cs typeface="Times New Roman" panose="02020603050405020304" pitchFamily="18" charset="0"/>
              </a:rPr>
              <a:t> on a regular basis and every time they spend a lot of time to find hotels and cars in different website and it is sometimes very irritating. To solve this problem, it was planned to make a website where there will be combination of various kinds of hotel booking website and online car services platform and make a single website. For example, there different hotel booking website like “</a:t>
            </a:r>
            <a:r>
              <a:rPr lang="en-GB" sz="7200" dirty="0" err="1">
                <a:latin typeface="Times New Roman" panose="02020603050405020304" pitchFamily="18" charset="0"/>
                <a:cs typeface="Times New Roman" panose="02020603050405020304" pitchFamily="18" charset="0"/>
              </a:rPr>
              <a:t>Trivago</a:t>
            </a:r>
            <a:r>
              <a:rPr lang="en-GB" sz="7200" u="sng" dirty="0">
                <a:latin typeface="Times New Roman" panose="02020603050405020304" pitchFamily="18" charset="0"/>
                <a:cs typeface="Times New Roman" panose="02020603050405020304" pitchFamily="18" charset="0"/>
              </a:rPr>
              <a:t>,”</a:t>
            </a:r>
            <a:r>
              <a:rPr lang="en-GB" sz="7200" dirty="0">
                <a:latin typeface="Times New Roman" panose="02020603050405020304" pitchFamily="18" charset="0"/>
                <a:cs typeface="Times New Roman" panose="02020603050405020304" pitchFamily="18" charset="0"/>
              </a:rPr>
              <a:t> “</a:t>
            </a:r>
            <a:r>
              <a:rPr lang="en-GB" sz="7200" dirty="0" err="1">
                <a:latin typeface="Times New Roman" panose="02020603050405020304" pitchFamily="18" charset="0"/>
                <a:cs typeface="Times New Roman" panose="02020603050405020304" pitchFamily="18" charset="0"/>
              </a:rPr>
              <a:t>Agoda</a:t>
            </a:r>
            <a:r>
              <a:rPr lang="en-GB" sz="7200" u="sng" dirty="0">
                <a:latin typeface="Times New Roman" panose="02020603050405020304" pitchFamily="18" charset="0"/>
                <a:cs typeface="Times New Roman" panose="02020603050405020304" pitchFamily="18" charset="0"/>
              </a:rPr>
              <a:t>,”</a:t>
            </a:r>
            <a:r>
              <a:rPr lang="en-GB" sz="7200" dirty="0">
                <a:latin typeface="Times New Roman" panose="02020603050405020304" pitchFamily="18" charset="0"/>
                <a:cs typeface="Times New Roman" panose="02020603050405020304" pitchFamily="18" charset="0"/>
              </a:rPr>
              <a:t> “</a:t>
            </a:r>
            <a:r>
              <a:rPr lang="en-GB" sz="7200" dirty="0" err="1">
                <a:latin typeface="Times New Roman" panose="02020603050405020304" pitchFamily="18" charset="0"/>
                <a:cs typeface="Times New Roman" panose="02020603050405020304" pitchFamily="18" charset="0"/>
              </a:rPr>
              <a:t>Tripadvisor</a:t>
            </a:r>
            <a:r>
              <a:rPr lang="en-GB" sz="7200" dirty="0">
                <a:latin typeface="Times New Roman" panose="02020603050405020304" pitchFamily="18" charset="0"/>
                <a:cs typeface="Times New Roman" panose="02020603050405020304" pitchFamily="18" charset="0"/>
              </a:rPr>
              <a:t>” etc. and different car renting platforms like “Uber</a:t>
            </a:r>
            <a:r>
              <a:rPr lang="en-GB" sz="7200" u="sng" dirty="0">
                <a:latin typeface="Times New Roman" panose="02020603050405020304" pitchFamily="18" charset="0"/>
                <a:cs typeface="Times New Roman" panose="02020603050405020304" pitchFamily="18" charset="0"/>
              </a:rPr>
              <a:t>,”</a:t>
            </a:r>
            <a:r>
              <a:rPr lang="en-GB" sz="7200" dirty="0">
                <a:latin typeface="Times New Roman" panose="02020603050405020304" pitchFamily="18" charset="0"/>
                <a:cs typeface="Times New Roman" panose="02020603050405020304" pitchFamily="18" charset="0"/>
              </a:rPr>
              <a:t> “</a:t>
            </a:r>
            <a:r>
              <a:rPr lang="en-GB" sz="7200" dirty="0" err="1">
                <a:latin typeface="Times New Roman" panose="02020603050405020304" pitchFamily="18" charset="0"/>
                <a:cs typeface="Times New Roman" panose="02020603050405020304" pitchFamily="18" charset="0"/>
              </a:rPr>
              <a:t>Pathao</a:t>
            </a:r>
            <a:r>
              <a:rPr lang="en-GB" sz="7200" dirty="0">
                <a:latin typeface="Times New Roman" panose="02020603050405020304" pitchFamily="18" charset="0"/>
                <a:cs typeface="Times New Roman" panose="02020603050405020304" pitchFamily="18" charset="0"/>
              </a:rPr>
              <a:t>” etc. All these platforms are very well known and user friendly but the main problem is different platform provide different facility and it is hard for a user to explore all these platforms to get the best deal. From this perspective, it was planned to combine all these platforms and make a simple and single website where user will get everything in a moment. </a:t>
            </a:r>
            <a:endParaRPr lang="en-US" sz="7200" dirty="0">
              <a:latin typeface="Times New Roman" panose="02020603050405020304" pitchFamily="18" charset="0"/>
              <a:cs typeface="Times New Roman" panose="02020603050405020304" pitchFamily="18" charset="0"/>
            </a:endParaRPr>
          </a:p>
          <a:p>
            <a:r>
              <a:rPr lang="en-GB" sz="7200" dirty="0">
                <a:latin typeface="Times New Roman" panose="02020603050405020304" pitchFamily="18" charset="0"/>
                <a:cs typeface="Times New Roman" panose="02020603050405020304" pitchFamily="18" charset="0"/>
              </a:rPr>
              <a:t>References: 	</a:t>
            </a:r>
            <a:endParaRPr lang="en-US" sz="7200" dirty="0">
              <a:latin typeface="Times New Roman" panose="02020603050405020304" pitchFamily="18" charset="0"/>
              <a:cs typeface="Times New Roman" panose="02020603050405020304" pitchFamily="18" charset="0"/>
            </a:endParaRPr>
          </a:p>
          <a:p>
            <a:pPr lvl="0"/>
            <a:r>
              <a:rPr lang="en-GB" sz="7200" u="sng" dirty="0">
                <a:latin typeface="Times New Roman" panose="02020603050405020304" pitchFamily="18" charset="0"/>
                <a:cs typeface="Times New Roman" panose="02020603050405020304" pitchFamily="18" charset="0"/>
                <a:hlinkClick r:id="rId2"/>
              </a:rPr>
              <a:t>https://www.trivago.com/</a:t>
            </a:r>
            <a:endParaRPr lang="en-US" sz="7200" dirty="0">
              <a:latin typeface="Times New Roman" panose="02020603050405020304" pitchFamily="18" charset="0"/>
              <a:cs typeface="Times New Roman" panose="02020603050405020304" pitchFamily="18" charset="0"/>
            </a:endParaRPr>
          </a:p>
          <a:p>
            <a:pPr lvl="0"/>
            <a:r>
              <a:rPr lang="en-GB" sz="7200" u="sng" dirty="0">
                <a:latin typeface="Times New Roman" panose="02020603050405020304" pitchFamily="18" charset="0"/>
                <a:cs typeface="Times New Roman" panose="02020603050405020304" pitchFamily="18" charset="0"/>
                <a:hlinkClick r:id="rId3"/>
              </a:rPr>
              <a:t>https://www.agoda.com/</a:t>
            </a:r>
            <a:endParaRPr lang="en-US" sz="7200" dirty="0">
              <a:latin typeface="Times New Roman" panose="02020603050405020304" pitchFamily="18" charset="0"/>
              <a:cs typeface="Times New Roman" panose="02020603050405020304" pitchFamily="18" charset="0"/>
            </a:endParaRPr>
          </a:p>
          <a:p>
            <a:pPr lvl="0"/>
            <a:r>
              <a:rPr lang="en-GB" sz="7200" u="sng" dirty="0">
                <a:latin typeface="Times New Roman" panose="02020603050405020304" pitchFamily="18" charset="0"/>
                <a:cs typeface="Times New Roman" panose="02020603050405020304" pitchFamily="18" charset="0"/>
                <a:hlinkClick r:id="rId4"/>
              </a:rPr>
              <a:t>https://www.tripadvisor.com/</a:t>
            </a:r>
            <a:endParaRPr lang="en-US" sz="7200" dirty="0">
              <a:latin typeface="Times New Roman" panose="02020603050405020304" pitchFamily="18" charset="0"/>
              <a:cs typeface="Times New Roman" panose="02020603050405020304" pitchFamily="18" charset="0"/>
            </a:endParaRPr>
          </a:p>
          <a:p>
            <a:pPr lvl="0"/>
            <a:r>
              <a:rPr lang="en-GB" sz="7200" u="sng" dirty="0">
                <a:latin typeface="Times New Roman" panose="02020603050405020304" pitchFamily="18" charset="0"/>
                <a:cs typeface="Times New Roman" panose="02020603050405020304" pitchFamily="18" charset="0"/>
                <a:hlinkClick r:id="rId5"/>
              </a:rPr>
              <a:t>https://www.uber.com/bd/en/</a:t>
            </a:r>
            <a:endParaRPr lang="en-US" sz="7200" dirty="0">
              <a:latin typeface="Times New Roman" panose="02020603050405020304" pitchFamily="18" charset="0"/>
              <a:cs typeface="Times New Roman" panose="02020603050405020304" pitchFamily="18" charset="0"/>
            </a:endParaRPr>
          </a:p>
          <a:p>
            <a:pPr lvl="0"/>
            <a:r>
              <a:rPr lang="en-GB" sz="7200" u="sng" dirty="0">
                <a:latin typeface="Times New Roman" panose="02020603050405020304" pitchFamily="18" charset="0"/>
                <a:cs typeface="Times New Roman" panose="02020603050405020304" pitchFamily="18" charset="0"/>
                <a:hlinkClick r:id="rId6"/>
              </a:rPr>
              <a:t>https://pathao.com/bn/</a:t>
            </a:r>
            <a:endParaRPr lang="en-US" sz="7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1727788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9143998" cy="1325562"/>
          </a:xfrm>
        </p:spPr>
        <p:txBody>
          <a:bodyPr>
            <a:normAutofit fontScale="90000"/>
          </a:bodyPr>
          <a:lstStyle/>
          <a:p>
            <a:r>
              <a:rPr lang="en-US" b="1" dirty="0" smtClean="0">
                <a:solidFill>
                  <a:srgbClr val="C00000"/>
                </a:solidFill>
                <a:latin typeface="Times New Roman" panose="02020603050405020304" pitchFamily="18" charset="0"/>
                <a:cs typeface="Times New Roman" panose="02020603050405020304" pitchFamily="18" charset="0"/>
              </a:rPr>
              <a:t/>
            </a:r>
            <a:br>
              <a:rPr lang="en-US" b="1" dirty="0" smtClean="0">
                <a:solidFill>
                  <a:srgbClr val="C00000"/>
                </a:solidFill>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
            </a:r>
            <a:br>
              <a:rPr lang="en-US" b="1" dirty="0">
                <a:solidFill>
                  <a:srgbClr val="C00000"/>
                </a:solidFill>
                <a:latin typeface="Times New Roman" panose="02020603050405020304" pitchFamily="18" charset="0"/>
                <a:cs typeface="Times New Roman" panose="02020603050405020304" pitchFamily="18" charset="0"/>
              </a:rPr>
            </a:br>
            <a:r>
              <a:rPr lang="en-US" b="1" dirty="0" smtClean="0">
                <a:solidFill>
                  <a:srgbClr val="C00000"/>
                </a:solidFill>
                <a:latin typeface="Times New Roman" panose="02020603050405020304" pitchFamily="18" charset="0"/>
                <a:cs typeface="Times New Roman" panose="02020603050405020304" pitchFamily="18" charset="0"/>
              </a:rPr>
              <a:t/>
            </a:r>
            <a:br>
              <a:rPr lang="en-US" b="1" dirty="0" smtClean="0">
                <a:solidFill>
                  <a:srgbClr val="C00000"/>
                </a:solidFill>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
            </a:r>
            <a:br>
              <a:rPr lang="en-US" b="1" dirty="0">
                <a:solidFill>
                  <a:srgbClr val="C00000"/>
                </a:solidFill>
                <a:latin typeface="Times New Roman" panose="02020603050405020304" pitchFamily="18" charset="0"/>
                <a:cs typeface="Times New Roman" panose="02020603050405020304" pitchFamily="18" charset="0"/>
              </a:rPr>
            </a:br>
            <a:r>
              <a:rPr lang="en-US" sz="3600" b="1" dirty="0" smtClean="0">
                <a:solidFill>
                  <a:srgbClr val="FFFF00"/>
                </a:solidFill>
                <a:latin typeface="Times New Roman" panose="02020603050405020304" pitchFamily="18" charset="0"/>
                <a:cs typeface="Times New Roman" panose="02020603050405020304" pitchFamily="18" charset="0"/>
              </a:rPr>
              <a:t>Purpose </a:t>
            </a:r>
            <a:r>
              <a:rPr lang="en-US" sz="3600" b="1" dirty="0">
                <a:solidFill>
                  <a:srgbClr val="FFFF00"/>
                </a:solidFill>
                <a:latin typeface="Times New Roman" panose="02020603050405020304" pitchFamily="18" charset="0"/>
                <a:cs typeface="Times New Roman" panose="02020603050405020304" pitchFamily="18" charset="0"/>
              </a:rPr>
              <a:t>and </a:t>
            </a:r>
            <a:r>
              <a:rPr lang="en-US" sz="3600" b="1" dirty="0" smtClean="0">
                <a:solidFill>
                  <a:srgbClr val="FFFF00"/>
                </a:solidFill>
                <a:latin typeface="Times New Roman" panose="02020603050405020304" pitchFamily="18" charset="0"/>
                <a:cs typeface="Times New Roman" panose="02020603050405020304" pitchFamily="18" charset="0"/>
              </a:rPr>
              <a:t>functionality</a:t>
            </a:r>
            <a:r>
              <a:rPr lang="en-US" sz="3600" b="1" dirty="0">
                <a:solidFill>
                  <a:srgbClr val="FFFF00"/>
                </a:solidFill>
                <a:latin typeface="Times New Roman" panose="02020603050405020304" pitchFamily="18" charset="0"/>
                <a:cs typeface="Times New Roman" panose="02020603050405020304" pitchFamily="18" charset="0"/>
              </a:rPr>
              <a:t/>
            </a:r>
            <a:br>
              <a:rPr lang="en-US" sz="3600" b="1" dirty="0">
                <a:solidFill>
                  <a:srgbClr val="FFFF00"/>
                </a:solidFill>
                <a:latin typeface="Times New Roman" panose="02020603050405020304" pitchFamily="18" charset="0"/>
                <a:cs typeface="Times New Roman" panose="02020603050405020304" pitchFamily="18" charset="0"/>
              </a:rPr>
            </a:br>
            <a:r>
              <a:rPr lang="en-US" sz="3600" b="1" dirty="0">
                <a:solidFill>
                  <a:srgbClr val="FFFF00"/>
                </a:solidFill>
                <a:latin typeface="Times New Roman" panose="02020603050405020304" pitchFamily="18" charset="0"/>
                <a:cs typeface="Times New Roman" panose="02020603050405020304" pitchFamily="18" charset="0"/>
              </a:rPr>
              <a:t/>
            </a:r>
            <a:br>
              <a:rPr lang="en-US" sz="3600" b="1" dirty="0">
                <a:solidFill>
                  <a:srgbClr val="FFFF00"/>
                </a:solidFill>
                <a:latin typeface="Times New Roman" panose="02020603050405020304" pitchFamily="18" charset="0"/>
                <a:cs typeface="Times New Roman" panose="02020603050405020304" pitchFamily="18" charset="0"/>
              </a:rPr>
            </a:br>
            <a:endParaRPr lang="en-US" sz="3600" dirty="0">
              <a:solidFill>
                <a:srgbClr val="FFFF00"/>
              </a:solidFill>
            </a:endParaRPr>
          </a:p>
        </p:txBody>
      </p:sp>
      <p:sp>
        <p:nvSpPr>
          <p:cNvPr id="3" name="Content Placeholder 2"/>
          <p:cNvSpPr>
            <a:spLocks noGrp="1"/>
          </p:cNvSpPr>
          <p:nvPr>
            <p:ph sz="half" idx="1"/>
          </p:nvPr>
        </p:nvSpPr>
        <p:spPr>
          <a:xfrm>
            <a:off x="1522413" y="1905000"/>
            <a:ext cx="9677399" cy="4267200"/>
          </a:xfrm>
        </p:spPr>
        <p:txBody>
          <a:bodyPr>
            <a:normAutofit fontScale="92500" lnSpcReduction="20000"/>
          </a:bodyPr>
          <a:lstStyle/>
          <a:p>
            <a:r>
              <a:rPr lang="en-US" dirty="0">
                <a:solidFill>
                  <a:schemeClr val="tx1">
                    <a:lumMod val="85000"/>
                  </a:schemeClr>
                </a:solidFill>
                <a:latin typeface="Times New Roman" panose="02020603050405020304" pitchFamily="18" charset="0"/>
                <a:cs typeface="Times New Roman" panose="02020603050405020304" pitchFamily="18" charset="0"/>
              </a:rPr>
              <a:t>The project’s main purpose is to turn the city into a small place and make an apps where one can does his/her every activities like searching for hospital, tourists place or even booking a guide/ticket for travel and many more. </a:t>
            </a:r>
          </a:p>
          <a:p>
            <a:r>
              <a:rPr lang="en-US" dirty="0">
                <a:solidFill>
                  <a:schemeClr val="tx1">
                    <a:lumMod val="85000"/>
                  </a:schemeClr>
                </a:solidFill>
                <a:latin typeface="Times New Roman" panose="02020603050405020304" pitchFamily="18" charset="0"/>
                <a:cs typeface="Times New Roman" panose="02020603050405020304" pitchFamily="18" charset="0"/>
              </a:rPr>
              <a:t>Some of the basic functionalities are:</a:t>
            </a:r>
          </a:p>
          <a:p>
            <a:pPr marL="0" indent="0">
              <a:buNone/>
            </a:pPr>
            <a:r>
              <a:rPr lang="en-US" dirty="0">
                <a:solidFill>
                  <a:schemeClr val="tx1">
                    <a:lumMod val="85000"/>
                  </a:schemeClr>
                </a:solidFill>
                <a:latin typeface="Times New Roman" panose="02020603050405020304" pitchFamily="18" charset="0"/>
                <a:cs typeface="Times New Roman" panose="02020603050405020304" pitchFamily="18" charset="0"/>
              </a:rPr>
              <a:t> </a:t>
            </a:r>
            <a:r>
              <a:rPr lang="en-US" dirty="0" smtClean="0">
                <a:solidFill>
                  <a:schemeClr val="tx1">
                    <a:lumMod val="85000"/>
                  </a:schemeClr>
                </a:solidFill>
                <a:latin typeface="Times New Roman" panose="02020603050405020304" pitchFamily="18" charset="0"/>
                <a:cs typeface="Times New Roman" panose="02020603050405020304" pitchFamily="18" charset="0"/>
              </a:rPr>
              <a:t>      </a:t>
            </a:r>
            <a:r>
              <a:rPr lang="en-US" dirty="0">
                <a:solidFill>
                  <a:schemeClr val="tx1">
                    <a:lumMod val="85000"/>
                  </a:schemeClr>
                </a:solidFill>
                <a:latin typeface="Times New Roman" panose="02020603050405020304" pitchFamily="18" charset="0"/>
                <a:cs typeface="Times New Roman" panose="02020603050405020304" pitchFamily="18" charset="0"/>
              </a:rPr>
              <a:t>* Provide proper information about the city.</a:t>
            </a:r>
          </a:p>
          <a:p>
            <a:pPr marL="0" indent="0">
              <a:buNone/>
            </a:pPr>
            <a:r>
              <a:rPr lang="en-US" dirty="0" smtClean="0">
                <a:solidFill>
                  <a:schemeClr val="tx1">
                    <a:lumMod val="85000"/>
                  </a:schemeClr>
                </a:solidFill>
                <a:latin typeface="Times New Roman" panose="02020603050405020304" pitchFamily="18" charset="0"/>
                <a:cs typeface="Times New Roman" panose="02020603050405020304" pitchFamily="18" charset="0"/>
              </a:rPr>
              <a:t>       </a:t>
            </a:r>
            <a:r>
              <a:rPr lang="en-US" dirty="0">
                <a:solidFill>
                  <a:schemeClr val="tx1">
                    <a:lumMod val="85000"/>
                  </a:schemeClr>
                </a:solidFill>
                <a:latin typeface="Times New Roman" panose="02020603050405020304" pitchFamily="18" charset="0"/>
                <a:cs typeface="Times New Roman" panose="02020603050405020304" pitchFamily="18" charset="0"/>
              </a:rPr>
              <a:t>* Rating system to provide the best option for user.</a:t>
            </a:r>
          </a:p>
          <a:p>
            <a:pPr marL="0" indent="0">
              <a:buNone/>
            </a:pPr>
            <a:r>
              <a:rPr lang="en-US" dirty="0" smtClean="0">
                <a:solidFill>
                  <a:schemeClr val="tx1">
                    <a:lumMod val="85000"/>
                  </a:schemeClr>
                </a:solidFill>
                <a:latin typeface="Times New Roman" panose="02020603050405020304" pitchFamily="18" charset="0"/>
                <a:cs typeface="Times New Roman" panose="02020603050405020304" pitchFamily="18" charset="0"/>
              </a:rPr>
              <a:t>       </a:t>
            </a:r>
            <a:r>
              <a:rPr lang="en-US" dirty="0">
                <a:solidFill>
                  <a:schemeClr val="tx1">
                    <a:lumMod val="85000"/>
                  </a:schemeClr>
                </a:solidFill>
                <a:latin typeface="Times New Roman" panose="02020603050405020304" pitchFamily="18" charset="0"/>
                <a:cs typeface="Times New Roman" panose="02020603050405020304" pitchFamily="18" charset="0"/>
              </a:rPr>
              <a:t>* Renting car.</a:t>
            </a:r>
          </a:p>
          <a:p>
            <a:pPr marL="0" indent="0">
              <a:buNone/>
            </a:pPr>
            <a:r>
              <a:rPr lang="en-US" dirty="0">
                <a:solidFill>
                  <a:schemeClr val="tx1">
                    <a:lumMod val="85000"/>
                  </a:schemeClr>
                </a:solidFill>
                <a:latin typeface="Times New Roman" panose="02020603050405020304" pitchFamily="18" charset="0"/>
                <a:cs typeface="Times New Roman" panose="02020603050405020304" pitchFamily="18" charset="0"/>
              </a:rPr>
              <a:t> </a:t>
            </a:r>
            <a:r>
              <a:rPr lang="en-US" dirty="0" smtClean="0">
                <a:solidFill>
                  <a:schemeClr val="tx1">
                    <a:lumMod val="85000"/>
                  </a:schemeClr>
                </a:solidFill>
                <a:latin typeface="Times New Roman" panose="02020603050405020304" pitchFamily="18" charset="0"/>
                <a:cs typeface="Times New Roman" panose="02020603050405020304" pitchFamily="18" charset="0"/>
              </a:rPr>
              <a:t>      </a:t>
            </a:r>
            <a:r>
              <a:rPr lang="en-US" dirty="0">
                <a:solidFill>
                  <a:schemeClr val="tx1">
                    <a:lumMod val="85000"/>
                  </a:schemeClr>
                </a:solidFill>
                <a:latin typeface="Times New Roman" panose="02020603050405020304" pitchFamily="18" charset="0"/>
                <a:cs typeface="Times New Roman" panose="02020603050405020304" pitchFamily="18" charset="0"/>
              </a:rPr>
              <a:t>* Provide guide for travelling.</a:t>
            </a:r>
          </a:p>
          <a:p>
            <a:pPr marL="0" indent="0">
              <a:buNone/>
            </a:pPr>
            <a:r>
              <a:rPr lang="en-US" dirty="0" smtClean="0">
                <a:solidFill>
                  <a:schemeClr val="tx1">
                    <a:lumMod val="85000"/>
                  </a:schemeClr>
                </a:solidFill>
                <a:latin typeface="Times New Roman" panose="02020603050405020304" pitchFamily="18" charset="0"/>
                <a:cs typeface="Times New Roman" panose="02020603050405020304" pitchFamily="18" charset="0"/>
              </a:rPr>
              <a:t>       </a:t>
            </a:r>
            <a:r>
              <a:rPr lang="en-US" dirty="0">
                <a:solidFill>
                  <a:schemeClr val="tx1">
                    <a:lumMod val="85000"/>
                  </a:schemeClr>
                </a:solidFill>
                <a:latin typeface="Times New Roman" panose="02020603050405020304" pitchFamily="18" charset="0"/>
                <a:cs typeface="Times New Roman" panose="02020603050405020304" pitchFamily="18" charset="0"/>
              </a:rPr>
              <a:t>* Booking tickets of transportation.</a:t>
            </a:r>
          </a:p>
          <a:p>
            <a:pPr marL="0" indent="0">
              <a:buNone/>
            </a:pPr>
            <a:r>
              <a:rPr lang="en-US" dirty="0">
                <a:solidFill>
                  <a:schemeClr val="tx1">
                    <a:lumMod val="85000"/>
                  </a:schemeClr>
                </a:solidFill>
                <a:latin typeface="Times New Roman" panose="02020603050405020304" pitchFamily="18" charset="0"/>
                <a:cs typeface="Times New Roman" panose="02020603050405020304" pitchFamily="18" charset="0"/>
              </a:rPr>
              <a:t> </a:t>
            </a:r>
            <a:r>
              <a:rPr lang="en-US" dirty="0" smtClean="0">
                <a:solidFill>
                  <a:schemeClr val="tx1">
                    <a:lumMod val="85000"/>
                  </a:schemeClr>
                </a:solidFill>
                <a:latin typeface="Times New Roman" panose="02020603050405020304" pitchFamily="18" charset="0"/>
                <a:cs typeface="Times New Roman" panose="02020603050405020304" pitchFamily="18" charset="0"/>
              </a:rPr>
              <a:t>      </a:t>
            </a:r>
            <a:r>
              <a:rPr lang="en-US" dirty="0">
                <a:solidFill>
                  <a:schemeClr val="tx1">
                    <a:lumMod val="85000"/>
                  </a:schemeClr>
                </a:solidFill>
                <a:latin typeface="Times New Roman" panose="02020603050405020304" pitchFamily="18" charset="0"/>
                <a:cs typeface="Times New Roman" panose="02020603050405020304" pitchFamily="18" charset="0"/>
              </a:rPr>
              <a:t>* Suggest best offer considering the user type.</a:t>
            </a:r>
          </a:p>
          <a:p>
            <a:endParaRPr lang="en-US" dirty="0"/>
          </a:p>
        </p:txBody>
      </p:sp>
    </p:spTree>
    <p:extLst>
      <p:ext uri="{BB962C8B-B14F-4D97-AF65-F5344CB8AC3E}">
        <p14:creationId xmlns:p14="http://schemas.microsoft.com/office/powerpoint/2010/main" xmlns="" val="198955573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Use Case Diagram </a:t>
            </a:r>
            <a:endParaRPr lang="en-US" b="1" dirty="0">
              <a:solidFill>
                <a:srgbClr val="FFFF00"/>
              </a:solidFill>
              <a:latin typeface="Times New Roman" panose="02020603050405020304" pitchFamily="18" charset="0"/>
              <a:cs typeface="Times New Roman" panose="02020603050405020304" pitchFamily="18" charset="0"/>
            </a:endParaRPr>
          </a:p>
        </p:txBody>
      </p:sp>
      <p:pic>
        <p:nvPicPr>
          <p:cNvPr id="12" name="Content Placeholder 11"/>
          <p:cNvPicPr>
            <a:picLocks noGrp="1"/>
          </p:cNvPicPr>
          <p:nvPr>
            <p:ph sz="half" idx="2"/>
          </p:nvPr>
        </p:nvPicPr>
        <p:blipFill>
          <a:blip r:embed="rId2" cstate="print">
            <a:extLst>
              <a:ext uri="{28A0092B-C50C-407E-A947-70E740481C1C}">
                <a14:useLocalDpi xmlns:a14="http://schemas.microsoft.com/office/drawing/2010/main" xmlns="" val="0"/>
              </a:ext>
            </a:extLst>
          </a:blip>
          <a:stretch>
            <a:fillRect/>
          </a:stretch>
        </p:blipFill>
        <p:spPr>
          <a:xfrm>
            <a:off x="2665412" y="1828800"/>
            <a:ext cx="7086600" cy="4648200"/>
          </a:xfrm>
          <a:prstGeom prst="rect">
            <a:avLst/>
          </a:prstGeom>
        </p:spPr>
      </p:pic>
    </p:spTree>
    <p:extLst>
      <p:ext uri="{BB962C8B-B14F-4D97-AF65-F5344CB8AC3E}">
        <p14:creationId xmlns:p14="http://schemas.microsoft.com/office/powerpoint/2010/main" xmlns="" val="413515131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User Story</a:t>
            </a:r>
            <a:endParaRPr lang="en-US" b="1" dirty="0">
              <a:solidFill>
                <a:srgbClr val="FFFF00"/>
              </a:solidFill>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684213" y="1752600"/>
            <a:ext cx="5194978" cy="4543324"/>
          </a:xfrm>
        </p:spPr>
      </p:pic>
      <p:pic>
        <p:nvPicPr>
          <p:cNvPr id="14" name="Content Placeholder 13"/>
          <p:cNvPicPr>
            <a:picLocks noGrp="1" noChangeAspect="1"/>
          </p:cNvPicPr>
          <p:nvPr>
            <p:ph sz="half" idx="2"/>
          </p:nvPr>
        </p:nvPicPr>
        <p:blipFill>
          <a:blip r:embed="rId3" cstate="print">
            <a:extLst>
              <a:ext uri="{28A0092B-C50C-407E-A947-70E740481C1C}">
                <a14:useLocalDpi xmlns:a14="http://schemas.microsoft.com/office/drawing/2010/main" xmlns="" val="0"/>
              </a:ext>
            </a:extLst>
          </a:blip>
          <a:stretch>
            <a:fillRect/>
          </a:stretch>
        </p:blipFill>
        <p:spPr>
          <a:xfrm>
            <a:off x="6170613" y="1752600"/>
            <a:ext cx="5257800" cy="4544746"/>
          </a:xfrm>
        </p:spPr>
      </p:pic>
    </p:spTree>
    <p:extLst>
      <p:ext uri="{BB962C8B-B14F-4D97-AF65-F5344CB8AC3E}">
        <p14:creationId xmlns:p14="http://schemas.microsoft.com/office/powerpoint/2010/main" xmlns="" val="221589492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6740" y="3244334"/>
            <a:ext cx="3835345" cy="369332"/>
          </a:xfrm>
          <a:prstGeom prst="rect">
            <a:avLst/>
          </a:prstGeom>
        </p:spPr>
        <p:txBody>
          <a:bodyPr wrap="none">
            <a:spAutoFit/>
          </a:bodyPr>
          <a:lstStyle/>
          <a:p>
            <a:r>
              <a:rPr lang="en-US" b="1" dirty="0">
                <a:solidFill>
                  <a:srgbClr val="252424"/>
                </a:solidFill>
                <a:latin typeface="Segoe UI Web"/>
              </a:rPr>
              <a:t>Class Work on Graph description</a:t>
            </a:r>
            <a:endParaRPr lang="en-US" dirty="0"/>
          </a:p>
        </p:txBody>
      </p:sp>
      <p:sp>
        <p:nvSpPr>
          <p:cNvPr id="3" name="Title 2"/>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User Story</a:t>
            </a:r>
            <a:endParaRPr lang="en-US" b="1" dirty="0">
              <a:solidFill>
                <a:srgbClr val="FFFF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873034" y="1713186"/>
            <a:ext cx="5068979" cy="4687614"/>
          </a:xfrm>
        </p:spPr>
      </p:pic>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xmlns="" val="0"/>
              </a:ext>
            </a:extLst>
          </a:blip>
          <a:stretch>
            <a:fillRect/>
          </a:stretch>
        </p:blipFill>
        <p:spPr>
          <a:xfrm>
            <a:off x="6246812" y="1713187"/>
            <a:ext cx="5181600" cy="4687614"/>
          </a:xfrm>
        </p:spPr>
      </p:pic>
    </p:spTree>
    <p:extLst>
      <p:ext uri="{BB962C8B-B14F-4D97-AF65-F5344CB8AC3E}">
        <p14:creationId xmlns:p14="http://schemas.microsoft.com/office/powerpoint/2010/main" xmlns="" val="46502144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latin typeface="Times New Roman" panose="02020603050405020304" pitchFamily="18" charset="0"/>
                <a:cs typeface="Times New Roman" panose="02020603050405020304" pitchFamily="18" charset="0"/>
              </a:rPr>
              <a:t>UI Design</a:t>
            </a:r>
            <a:endParaRPr lang="en-US" b="1" dirty="0">
              <a:solidFill>
                <a:srgbClr val="FFFF00"/>
              </a:solidFill>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684212" y="1828800"/>
            <a:ext cx="5257801" cy="4572000"/>
          </a:xfrm>
          <a:prstGeom prst="rect">
            <a:avLst/>
          </a:prstGeom>
        </p:spPr>
      </p:pic>
      <p:pic>
        <p:nvPicPr>
          <p:cNvPr id="8" name="Content Placeholder 7"/>
          <p:cNvPicPr>
            <a:picLocks noGrp="1"/>
          </p:cNvPicPr>
          <p:nvPr>
            <p:ph sz="half" idx="2"/>
          </p:nvPr>
        </p:nvPicPr>
        <p:blipFill>
          <a:blip r:embed="rId3" cstate="print">
            <a:extLst>
              <a:ext uri="{28A0092B-C50C-407E-A947-70E740481C1C}">
                <a14:useLocalDpi xmlns:a14="http://schemas.microsoft.com/office/drawing/2010/main" xmlns="" val="0"/>
              </a:ext>
            </a:extLst>
          </a:blip>
          <a:stretch>
            <a:fillRect/>
          </a:stretch>
        </p:blipFill>
        <p:spPr>
          <a:xfrm>
            <a:off x="6246812" y="1828800"/>
            <a:ext cx="5334000" cy="4572000"/>
          </a:xfrm>
          <a:prstGeom prst="rect">
            <a:avLst/>
          </a:prstGeom>
        </p:spPr>
      </p:pic>
    </p:spTree>
    <p:extLst>
      <p:ext uri="{BB962C8B-B14F-4D97-AF65-F5344CB8AC3E}">
        <p14:creationId xmlns:p14="http://schemas.microsoft.com/office/powerpoint/2010/main" xmlns="" val="28119044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400</TotalTime>
  <Words>780</Words>
  <Application>Microsoft Office PowerPoint</Application>
  <PresentationFormat>Custom</PresentationFormat>
  <Paragraphs>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Chalkboard 16x9</vt:lpstr>
      <vt:lpstr>Slide 1</vt:lpstr>
      <vt:lpstr>Contents</vt:lpstr>
      <vt:lpstr>Project Overview</vt:lpstr>
      <vt:lpstr>Background Study:</vt:lpstr>
      <vt:lpstr>    Purpose and functionality  </vt:lpstr>
      <vt:lpstr>Use Case Diagram </vt:lpstr>
      <vt:lpstr>User Story</vt:lpstr>
      <vt:lpstr>User Story</vt:lpstr>
      <vt:lpstr>UI Design</vt:lpstr>
      <vt:lpstr>Activity Diagram</vt:lpstr>
      <vt:lpstr>Activity Diagram</vt:lpstr>
      <vt:lpstr>CRC Card</vt:lpstr>
      <vt:lpstr>Class Diagram </vt:lpstr>
      <vt:lpstr>Typical Course of events</vt:lpstr>
      <vt:lpstr>Alternative flow of events</vt:lpstr>
      <vt:lpstr>Impact of this Project:</vt:lpstr>
      <vt:lpstr>Limitations and Possible Future Improvements</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Asif Iqbal</cp:lastModifiedBy>
  <cp:revision>26</cp:revision>
  <dcterms:created xsi:type="dcterms:W3CDTF">2021-11-29T08:17:17Z</dcterms:created>
  <dcterms:modified xsi:type="dcterms:W3CDTF">2022-10-03T17:10:41Z</dcterms:modified>
</cp:coreProperties>
</file>