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282" r:id="rId5"/>
    <p:sldId id="292" r:id="rId6"/>
    <p:sldId id="283" r:id="rId7"/>
    <p:sldId id="291" r:id="rId8"/>
    <p:sldId id="284" r:id="rId9"/>
    <p:sldId id="295" r:id="rId10"/>
    <p:sldId id="285" r:id="rId11"/>
    <p:sldId id="296" r:id="rId12"/>
    <p:sldId id="297" r:id="rId13"/>
    <p:sldId id="256" r:id="rId14"/>
    <p:sldId id="298" r:id="rId15"/>
    <p:sldId id="299" r:id="rId16"/>
    <p:sldId id="307" r:id="rId17"/>
    <p:sldId id="300" r:id="rId18"/>
    <p:sldId id="301" r:id="rId19"/>
    <p:sldId id="302" r:id="rId20"/>
    <p:sldId id="303" r:id="rId21"/>
    <p:sldId id="304" r:id="rId22"/>
    <p:sldId id="30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574" autoAdjust="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1/8/2024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1/8/2024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Sma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980476" y="0"/>
            <a:ext cx="2211524" cy="6858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1904" y="4650539"/>
            <a:ext cx="3401478" cy="1192038"/>
          </a:xfrm>
          <a:solidFill>
            <a:schemeClr val="tx1"/>
          </a:solidFill>
        </p:spPr>
        <p:txBody>
          <a:bodyPr lIns="252000" tIns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916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72900" y="1511476"/>
            <a:ext cx="2916000" cy="4679249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13800" y="1511475"/>
            <a:ext cx="2916000" cy="4679250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1764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290450" y="1512000"/>
            <a:ext cx="1764000" cy="4679250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48900" y="1512000"/>
            <a:ext cx="1764000" cy="4679250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07350" y="1507535"/>
            <a:ext cx="1764000" cy="4679250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865800" y="1507535"/>
            <a:ext cx="1764000" cy="4683715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8293F-A5B5-4FCC-BF27-A25B1BAFF24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801980-CBAE-4A50-886D-54D7BB2E19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DF756E-F310-4229-ACDD-055D299A95FB}"/>
              </a:ext>
            </a:extLst>
          </p:cNvPr>
          <p:cNvSpPr/>
          <p:nvPr userDrawn="1"/>
        </p:nvSpPr>
        <p:spPr>
          <a:xfrm>
            <a:off x="6297105" y="424206"/>
            <a:ext cx="5505254" cy="57314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07666241-4AF6-458A-A571-6C6C291D72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32775" y="3639199"/>
            <a:ext cx="5053936" cy="1192038"/>
          </a:xfrm>
          <a:solidFill>
            <a:schemeClr val="bg1"/>
          </a:solidFill>
        </p:spPr>
        <p:txBody>
          <a:bodyPr lIns="252000" tIns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F4F2BBF-F210-4954-9C73-A0030AACDD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32775" y="993303"/>
            <a:ext cx="5053936" cy="2513468"/>
          </a:xfrm>
        </p:spPr>
        <p:txBody>
          <a:bodyPr/>
          <a:lstStyle>
            <a:lvl1pPr>
              <a:defRPr sz="5400" cap="none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172608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D1EE834-4B70-4715-8346-1C0298347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046375"/>
            <a:ext cx="9198000" cy="5130588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0139961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AE43F4C-1A64-4197-A44B-E6EB874E24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046376"/>
            <a:ext cx="4435831" cy="5130588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D7B3F5B8-DC28-4878-AC9F-D434D7542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4169" y="1046376"/>
            <a:ext cx="4435831" cy="5130588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283492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CB97B01E-88B2-448F-BD96-A1AAFA39AC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068420"/>
            <a:ext cx="4434840" cy="823912"/>
          </a:xfrm>
          <a:solidFill>
            <a:schemeClr val="tx1"/>
          </a:solidFill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40BADDE2-4EE6-41B4-804C-EBF680128B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95160" y="1068420"/>
            <a:ext cx="4434840" cy="823912"/>
          </a:xfrm>
          <a:solidFill>
            <a:schemeClr val="tx1"/>
          </a:solidFill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BB0A14E0-899D-4594-BC9E-AE89BF0D3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1" y="2096752"/>
            <a:ext cx="4434840" cy="4092911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2C699014-D902-4E9A-80CD-8D2BCFE670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95160" y="2096752"/>
            <a:ext cx="4434840" cy="4092911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9253289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32000" y="6356350"/>
            <a:ext cx="411480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C67C685-BABE-4B77-8C5E-B39B093D3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1" y="457200"/>
            <a:ext cx="3159612" cy="1600200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B6B7795-36CC-459B-AE8B-7FB2F40AF3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1" y="2057400"/>
            <a:ext cx="3159612" cy="412658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9F53EF1-D412-467C-B7CE-30536F140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0722" y="457201"/>
            <a:ext cx="6023727" cy="572678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147578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32000" y="6356350"/>
            <a:ext cx="411480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C67C685-BABE-4B77-8C5E-B39B093D3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1" y="457200"/>
            <a:ext cx="3159612" cy="1600200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B6B7795-36CC-459B-AE8B-7FB2F40AF3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1" y="2057400"/>
            <a:ext cx="3159612" cy="412658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10319378-269C-406E-9B84-FCF22DA02E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788021" y="457201"/>
            <a:ext cx="5949868" cy="57267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030756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5799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54ED587-2D2F-4D3F-B55B-C64465AB4EC5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81155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10D190-B83D-438A-91BC-470C41B22A2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Large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069FFAE5-B16E-4571-88F7-52FA5354B1A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273" y="63691"/>
            <a:ext cx="9911201" cy="6727346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94738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">
            <a:extLst>
              <a:ext uri="{FF2B5EF4-FFF2-40B4-BE49-F238E27FC236}">
                <a16:creationId xmlns:a16="http://schemas.microsoft.com/office/drawing/2014/main" id="{1599E2D7-24B3-4D66-9AFB-83C1AEC4DBBB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9980476" y="0"/>
            <a:ext cx="2211524" cy="6192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86" y="1807950"/>
            <a:ext cx="5184913" cy="432000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44886" y="2383950"/>
            <a:ext cx="5184913" cy="360000"/>
          </a:xfrm>
        </p:spPr>
        <p:txBody>
          <a:bodyPr/>
          <a:lstStyle>
            <a:lvl1pPr marL="0" indent="0" algn="r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45000" y="2908300"/>
            <a:ext cx="5184800" cy="3283700"/>
          </a:xfrm>
          <a:solidFill>
            <a:schemeClr val="bg1"/>
          </a:solidFill>
        </p:spPr>
        <p:txBody>
          <a:bodyPr lIns="180000" tIns="252000" rIns="252000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23393" y="1343906"/>
            <a:ext cx="3736800" cy="3933645"/>
          </a:xfrm>
          <a:solidFill>
            <a:schemeClr val="bg1"/>
          </a:solidFill>
        </p:spPr>
        <p:txBody>
          <a:bodyPr lIns="180000" tIns="180000" rIns="18000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492C2A1D-F7BD-46B6-BC01-15D365ACD50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560193" y="1344803"/>
            <a:ext cx="3737526" cy="3933645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F4F1543-153D-4F77-A4A9-C9BBA1C20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31100" cy="4320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FAA210E-391A-499A-89D5-F222045FD1A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68959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347197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432296"/>
            <a:ext cx="4500000" cy="527076"/>
          </a:xfrm>
          <a:solidFill>
            <a:schemeClr val="tx1"/>
          </a:solidFill>
        </p:spPr>
        <p:txBody>
          <a:bodyPr lIns="180000" tIns="3600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4500000" cy="416833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29800" y="1433105"/>
            <a:ext cx="4500000" cy="525283"/>
          </a:xfrm>
          <a:solidFill>
            <a:schemeClr val="tx1"/>
          </a:solidFill>
        </p:spPr>
        <p:txBody>
          <a:bodyPr lIns="180000" tIns="3600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29800" y="2020359"/>
            <a:ext cx="4500000" cy="4170891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99200" y="432000"/>
            <a:ext cx="5472113" cy="5759250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75314" y="5096632"/>
            <a:ext cx="2028686" cy="1094618"/>
          </a:xfrm>
        </p:spPr>
        <p:txBody>
          <a:bodyPr anchor="b"/>
          <a:lstStyle>
            <a:lvl1pPr marL="0" indent="0" algn="r">
              <a:buNone/>
              <a:defRPr i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Enter your caption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8F8443E-0D06-4057-933B-C87E884C5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74360" y="2112793"/>
            <a:ext cx="6798250" cy="1674470"/>
          </a:xfrm>
        </p:spPr>
        <p:txBody>
          <a:bodyPr anchor="ctr"/>
          <a:lstStyle>
            <a:lvl1pPr algn="ctr">
              <a:lnSpc>
                <a:spcPct val="100000"/>
              </a:lnSpc>
              <a:defRPr sz="6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A3EFDD3-A9D2-4EB6-BB2A-F6999D9F7E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74361" y="4035727"/>
            <a:ext cx="3329850" cy="382887"/>
          </a:xfrm>
        </p:spPr>
        <p:txBody>
          <a:bodyPr/>
          <a:lstStyle>
            <a:lvl1pPr marL="0" indent="0" algn="r">
              <a:buNone/>
              <a:defRPr sz="2400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61ED1F7-B623-43D9-9BDA-8808C5CFAFF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62268" y="4150118"/>
            <a:ext cx="2910342" cy="238016"/>
          </a:xfrm>
        </p:spPr>
        <p:txBody>
          <a:bodyPr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E27366FC-4115-4122-9CE2-5FA9D424AD5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62268" y="4540691"/>
            <a:ext cx="2910342" cy="238016"/>
          </a:xfrm>
        </p:spPr>
        <p:txBody>
          <a:bodyPr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DEB36829-2F8B-4E22-AB6D-4111D18AF84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62268" y="4931263"/>
            <a:ext cx="2910342" cy="238016"/>
          </a:xfrm>
        </p:spPr>
        <p:txBody>
          <a:bodyPr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Company Website</a:t>
            </a:r>
          </a:p>
        </p:txBody>
      </p:sp>
    </p:spTree>
    <p:extLst>
      <p:ext uri="{BB962C8B-B14F-4D97-AF65-F5344CB8AC3E}">
        <p14:creationId xmlns:p14="http://schemas.microsoft.com/office/powerpoint/2010/main" val="3189010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42953D-28FC-41B5-A1BB-BB3BA7CA40B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2C8D0EF-1DB6-4ADC-8F31-5AE53BF5EAF4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F208ED-79A0-4B2C-A5EE-9D27466BCA3F}"/>
              </a:ext>
            </a:extLst>
          </p:cNvPr>
          <p:cNvSpPr/>
          <p:nvPr userDrawn="1"/>
        </p:nvSpPr>
        <p:spPr>
          <a:xfrm>
            <a:off x="11407775" y="6356350"/>
            <a:ext cx="784225" cy="365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98116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page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9198116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56350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i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9630116" y="6346108"/>
            <a:ext cx="1662546" cy="404658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>
              <a:lnSpc>
                <a:spcPts val="1400"/>
              </a:lnSpc>
            </a:pPr>
            <a:r>
              <a:rPr lang="en-US" sz="1600" b="1" spc="-10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FIRST UP</a:t>
            </a:r>
            <a:br>
              <a:rPr lang="en-US" sz="1600" b="1" spc="-10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</a:br>
            <a:r>
              <a:rPr lang="en-US" sz="1600" b="1" spc="-100" baseline="0" noProof="0" dirty="0">
                <a:solidFill>
                  <a:schemeClr val="accent1"/>
                </a:solidFill>
                <a:latin typeface="Corbel" panose="020B0503020204020204" pitchFamily="34" charset="0"/>
              </a:rPr>
              <a:t> </a:t>
            </a:r>
            <a:r>
              <a:rPr lang="en-US" sz="1600" b="1" spc="-100" baseline="0" noProof="0" dirty="0">
                <a:solidFill>
                  <a:schemeClr val="tx1"/>
                </a:solidFill>
                <a:latin typeface="Corbel" panose="020B0503020204020204" pitchFamily="34" charset="0"/>
              </a:rPr>
              <a:t>CONSULTANTS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322F68-670D-45A0-A54F-7E70BCEAED3F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9B5F15-353A-4344-8D61-F4E25AA9FB6C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A0C0AA-FCE8-4A7F-928A-54C96BBA9053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5" r:id="rId5"/>
    <p:sldLayoutId id="2147483659" r:id="rId6"/>
    <p:sldLayoutId id="2147483660" r:id="rId7"/>
    <p:sldLayoutId id="2147483664" r:id="rId8"/>
    <p:sldLayoutId id="2147483650" r:id="rId9"/>
    <p:sldLayoutId id="2147483656" r:id="rId10"/>
    <p:sldLayoutId id="2147483657" r:id="rId11"/>
    <p:sldLayoutId id="2147483654" r:id="rId12"/>
    <p:sldLayoutId id="2147483672" r:id="rId13"/>
    <p:sldLayoutId id="2147483666" r:id="rId14"/>
    <p:sldLayoutId id="2147483667" r:id="rId15"/>
    <p:sldLayoutId id="2147483668" r:id="rId16"/>
    <p:sldLayoutId id="2147483673" r:id="rId17"/>
    <p:sldLayoutId id="2147483675" r:id="rId18"/>
    <p:sldLayoutId id="2147483669" r:id="rId19"/>
    <p:sldLayoutId id="2147483655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-1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7" y="67151"/>
            <a:ext cx="12145353" cy="676760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2F2BFDF-E9F2-4569-A9F2-E1FFCB7FB82D}"/>
              </a:ext>
            </a:extLst>
          </p:cNvPr>
          <p:cNvSpPr txBox="1"/>
          <p:nvPr/>
        </p:nvSpPr>
        <p:spPr>
          <a:xfrm>
            <a:off x="8181370" y="268540"/>
            <a:ext cx="1662546" cy="225121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>
              <a:lnSpc>
                <a:spcPts val="1400"/>
              </a:lnSpc>
            </a:pPr>
            <a:r>
              <a:rPr lang="en-US" sz="1600" b="1" spc="-100" dirty="0" smtClean="0">
                <a:latin typeface="Corbel" panose="020B0503020204020204" pitchFamily="34" charset="0"/>
              </a:rPr>
              <a:t>DSA PROJECT</a:t>
            </a:r>
            <a:endParaRPr lang="en-US" sz="1600" b="1" spc="-100" baseline="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8171" y="3592287"/>
            <a:ext cx="7709867" cy="1529060"/>
          </a:xfrm>
        </p:spPr>
        <p:txBody>
          <a:bodyPr/>
          <a:lstStyle/>
          <a:p>
            <a:pPr algn="ctr"/>
            <a:r>
              <a:rPr lang="en-US" sz="4800" dirty="0" smtClean="0"/>
              <a:t>HOSPITAL MANAGEMENT SYSTEM</a:t>
            </a:r>
            <a:endParaRPr lang="en-US" sz="4800" dirty="0"/>
          </a:p>
        </p:txBody>
      </p:sp>
      <p:pic>
        <p:nvPicPr>
          <p:cNvPr id="1026" name="Picture 2" descr="Red To Grey Gradient Color Scheme » Brown » SchemeColor.com"/>
          <p:cNvPicPr>
            <a:picLocks noGrp="1" noChangeAspect="1" noChangeArrowheads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55" r="17755" b="339"/>
          <a:stretch/>
        </p:blipFill>
        <p:spPr bwMode="auto">
          <a:xfrm>
            <a:off x="9980476" y="0"/>
            <a:ext cx="2211524" cy="6834753"/>
          </a:xfrm>
          <a:prstGeom prst="rect">
            <a:avLst/>
          </a:prstGeom>
          <a:noFill/>
          <a:ln w="571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9605" y="493661"/>
            <a:ext cx="4041762" cy="4041762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B25295-DBAA-4D82-8834-8809C30CB304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8308" y="997879"/>
            <a:ext cx="74318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It allows users to search for patient’s records in a linked list using a patient ID.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kern="1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The user is prompted to enter the patient’s ID they want to search for.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The linked list is traversed to find patients with specified IDs.</a:t>
            </a:r>
            <a:endParaRPr lang="en-US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4949" y="431074"/>
            <a:ext cx="261257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search_Record</a:t>
            </a:r>
            <a:endParaRPr 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4949" y="3422469"/>
            <a:ext cx="261257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Delete_record</a:t>
            </a:r>
            <a:endParaRPr lang="en-US" sz="2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5576" y="4049486"/>
            <a:ext cx="70527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It allows users to remove a patient’s record from a linked list using a patient ID.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The user is prompted to enter the patient’s ID they want to delete.</a:t>
            </a:r>
          </a:p>
          <a:p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The linked list is traversed to find the patient ID that which user wants to delete.</a:t>
            </a:r>
          </a:p>
        </p:txBody>
      </p:sp>
      <p:pic>
        <p:nvPicPr>
          <p:cNvPr id="9" name="Picture 2" descr="Red To Grey Gradient Color Scheme » Brown » SchemeColor.com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55" r="17755" b="339"/>
          <a:stretch/>
        </p:blipFill>
        <p:spPr bwMode="auto">
          <a:xfrm>
            <a:off x="9980476" y="0"/>
            <a:ext cx="2211524" cy="6834753"/>
          </a:xfrm>
          <a:prstGeom prst="rect">
            <a:avLst/>
          </a:prstGeom>
          <a:noFill/>
          <a:ln w="571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04AFD2-303D-4B48-AA3E-C96B74D8127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281702" y="4769317"/>
            <a:ext cx="9812996" cy="783066"/>
          </a:xfrm>
        </p:spPr>
        <p:txBody>
          <a:bodyPr/>
          <a:lstStyle/>
          <a:p>
            <a:pPr algn="ctr"/>
            <a:r>
              <a:rPr lang="en-US" sz="2400" b="1" i="0" dirty="0" smtClean="0">
                <a:latin typeface="Arial Rounded MT Bold" panose="020F0704030504030204" pitchFamily="34" charset="0"/>
              </a:rPr>
              <a:t> </a:t>
            </a:r>
            <a:endParaRPr lang="en-US" sz="2400" b="1" i="0" dirty="0">
              <a:latin typeface="Arial Rounded MT Bold" panose="020F070403050403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79698-AB4C-493D-BF95-F5781FDF2AC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447502" y="6401750"/>
            <a:ext cx="278418" cy="274324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86374" y="2645576"/>
            <a:ext cx="2786743" cy="154141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50742" y="2660466"/>
            <a:ext cx="2601685" cy="154141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129828" y="2660466"/>
            <a:ext cx="2601685" cy="154141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2403666" y="2646667"/>
            <a:ext cx="0" cy="15414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257825" y="2680243"/>
            <a:ext cx="0" cy="15414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743915" y="2660466"/>
            <a:ext cx="0" cy="15414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010481" y="3416285"/>
            <a:ext cx="70267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6389791" y="3431174"/>
            <a:ext cx="702673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98245" y="2969266"/>
            <a:ext cx="188105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DATA OF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PATIENT 1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867510" y="2995421"/>
            <a:ext cx="188105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DATA OF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PATIENT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2</a:t>
            </a:r>
          </a:p>
          <a:p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171834" y="3039642"/>
            <a:ext cx="188105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DATA OF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PATIENT 3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  <a:p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148749" y="1819351"/>
            <a:ext cx="665759" cy="70865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61227" y="1378095"/>
            <a:ext cx="1377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HEAD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8227527" y="1779159"/>
            <a:ext cx="588499" cy="78284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623605" y="1178280"/>
            <a:ext cx="1006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TAIL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pic>
        <p:nvPicPr>
          <p:cNvPr id="23" name="Picture 2" descr="Red To Grey Gradient Color Scheme » Brown » SchemeColor.com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55" r="17755" b="339"/>
          <a:stretch/>
        </p:blipFill>
        <p:spPr bwMode="auto">
          <a:xfrm>
            <a:off x="9980476" y="0"/>
            <a:ext cx="2211524" cy="6834753"/>
          </a:xfrm>
          <a:prstGeom prst="rect">
            <a:avLst/>
          </a:prstGeom>
          <a:noFill/>
          <a:ln w="571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6" name="Straight Arrow Connector 35"/>
          <p:cNvCxnSpPr/>
          <p:nvPr/>
        </p:nvCxnSpPr>
        <p:spPr>
          <a:xfrm>
            <a:off x="4961819" y="1639705"/>
            <a:ext cx="23679" cy="888305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029053" y="4277642"/>
            <a:ext cx="1570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Prev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553257" y="4287875"/>
            <a:ext cx="1269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Curr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129828" y="4395379"/>
            <a:ext cx="1487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Curr</a:t>
            </a:r>
            <a:r>
              <a:rPr lang="en-US" dirty="0"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7979062" y="4638561"/>
            <a:ext cx="451608" cy="23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8470971" y="4401179"/>
            <a:ext cx="9939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Next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227041" y="1178280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  <a:latin typeface="Arial Rounded MT Bold" panose="020F0704030504030204" pitchFamily="34" charset="0"/>
              </a:rPr>
              <a:t>REMOVE</a:t>
            </a:r>
            <a:endParaRPr lang="en-US" sz="2400" kern="1200" dirty="0">
              <a:solidFill>
                <a:srgbClr val="C00000"/>
              </a:solidFill>
              <a:latin typeface="Arial Rounded MT Bold" panose="020F0704030504030204" pitchFamily="34" charset="0"/>
            </a:endParaRPr>
          </a:p>
        </p:txBody>
      </p:sp>
      <p:cxnSp>
        <p:nvCxnSpPr>
          <p:cNvPr id="60" name="Straight Connector 59"/>
          <p:cNvCxnSpPr/>
          <p:nvPr/>
        </p:nvCxnSpPr>
        <p:spPr>
          <a:xfrm flipH="1">
            <a:off x="3164053" y="3106233"/>
            <a:ext cx="321734" cy="620103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6569453" y="3176895"/>
            <a:ext cx="321734" cy="620103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2279297" y="5481509"/>
            <a:ext cx="6288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DELETING THE RECORD OF PATIENT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496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02D98-AA1E-41BB-B94E-180311759C1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065116C4-2A26-42B6-837C-2C0840042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2697" y="1658983"/>
            <a:ext cx="9313817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The class defined as “admin2” is created, for easy administration of doctors it can perform the following function: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Enables admin to add doctor data and edit doctor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Moreover, it allows the admin to search data of the specific doctor and to remove records of the doctor using the doctor’s ID.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The class includes functions to check and validate user inputs such as names, IDs,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It also implements a simple password protection mechanism for an administrator login.</a:t>
            </a:r>
          </a:p>
          <a:p>
            <a:endParaRPr lang="en-US" dirty="0" smtClean="0"/>
          </a:p>
        </p:txBody>
      </p:sp>
      <p:pic>
        <p:nvPicPr>
          <p:cNvPr id="9" name="Picture 2" descr="Red To Grey Gradient Color Scheme » Brown » SchemeColor.com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55" r="17755" b="339"/>
          <a:stretch/>
        </p:blipFill>
        <p:spPr bwMode="auto">
          <a:xfrm>
            <a:off x="9980476" y="0"/>
            <a:ext cx="2211524" cy="6834753"/>
          </a:xfrm>
          <a:prstGeom prst="rect">
            <a:avLst/>
          </a:prstGeom>
          <a:noFill/>
          <a:ln w="571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52698" y="368135"/>
            <a:ext cx="73662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CLASS USED: </a:t>
            </a:r>
          </a:p>
          <a:p>
            <a:endParaRPr lang="en-US" sz="32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2697" y="1152058"/>
            <a:ext cx="4465433" cy="40011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ADMIN CLASS FOR DOCTORS</a:t>
            </a:r>
            <a:endParaRPr lang="en-US" sz="20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5075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19352CF6-0F22-45A8-B28B-37FAFCE5C5D6}"/>
              </a:ext>
            </a:extLst>
          </p:cNvPr>
          <p:cNvSpPr txBox="1"/>
          <p:nvPr/>
        </p:nvSpPr>
        <p:spPr>
          <a:xfrm>
            <a:off x="10251642" y="182562"/>
            <a:ext cx="1662546" cy="404658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>
              <a:lnSpc>
                <a:spcPts val="1400"/>
              </a:lnSpc>
            </a:pPr>
            <a:r>
              <a:rPr lang="en-US" sz="1600" b="1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FIRST UP</a:t>
            </a:r>
            <a:br>
              <a:rPr lang="en-US" sz="1600" b="1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</a:br>
            <a:r>
              <a:rPr lang="en-US" sz="1600" b="1" spc="-100" baseline="0" dirty="0">
                <a:solidFill>
                  <a:schemeClr val="accent1"/>
                </a:solidFill>
                <a:latin typeface="Corbel" panose="020B0503020204020204" pitchFamily="34" charset="0"/>
              </a:rPr>
              <a:t> </a:t>
            </a:r>
            <a:r>
              <a:rPr lang="en-US" sz="1600" b="1" spc="-100" dirty="0">
                <a:latin typeface="Corbel" panose="020B0503020204020204" pitchFamily="34" charset="0"/>
              </a:rPr>
              <a:t>CONSULTANTS</a:t>
            </a:r>
            <a:endParaRPr lang="en-US" sz="1600" b="1" spc="-100" baseline="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1814EC9-246A-4C6E-941E-5774FE72F08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914188" y="6402388"/>
            <a:ext cx="277812" cy="273050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6" name="Picture 2" descr="Red To Grey Gradient Color Scheme » Brown » SchemeColor.com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55" r="17755" b="339"/>
          <a:stretch/>
        </p:blipFill>
        <p:spPr bwMode="auto">
          <a:xfrm>
            <a:off x="9980476" y="0"/>
            <a:ext cx="2211524" cy="6834753"/>
          </a:xfrm>
          <a:prstGeom prst="rect">
            <a:avLst/>
          </a:prstGeom>
          <a:noFill/>
          <a:ln w="571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7659887" y="2962634"/>
            <a:ext cx="2130534" cy="127105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55714" y="2937112"/>
            <a:ext cx="2358961" cy="135005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94434" y="2943308"/>
            <a:ext cx="2334186" cy="135005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779499" y="3631042"/>
            <a:ext cx="1236214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354313" y="3258197"/>
            <a:ext cx="17615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DATA OF 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DOCTOR 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1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796795" y="3333495"/>
            <a:ext cx="20683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DATA OF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DOCTOR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2</a:t>
            </a:r>
          </a:p>
        </p:txBody>
      </p:sp>
      <p:sp>
        <p:nvSpPr>
          <p:cNvPr id="66" name="Rectangle 65"/>
          <p:cNvSpPr/>
          <p:nvPr/>
        </p:nvSpPr>
        <p:spPr>
          <a:xfrm>
            <a:off x="7723821" y="3265876"/>
            <a:ext cx="14410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DATA OF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DOCTOR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3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5865160" y="2937112"/>
            <a:ext cx="0" cy="13500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2152092" y="2937112"/>
            <a:ext cx="7495" cy="13500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9266357" y="2976611"/>
            <a:ext cx="474" cy="12710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8080239" y="4300019"/>
            <a:ext cx="19002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temp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725425" y="1625389"/>
            <a:ext cx="851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HEAD</a:t>
            </a:r>
          </a:p>
        </p:txBody>
      </p:sp>
      <p:cxnSp>
        <p:nvCxnSpPr>
          <p:cNvPr id="82" name="Straight Arrow Connector 81"/>
          <p:cNvCxnSpPr/>
          <p:nvPr/>
        </p:nvCxnSpPr>
        <p:spPr>
          <a:xfrm>
            <a:off x="1350598" y="2074697"/>
            <a:ext cx="665759" cy="70865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8725154" y="1736353"/>
            <a:ext cx="692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TAIL</a:t>
            </a:r>
          </a:p>
        </p:txBody>
      </p:sp>
      <p:cxnSp>
        <p:nvCxnSpPr>
          <p:cNvPr id="84" name="Straight Arrow Connector 83"/>
          <p:cNvCxnSpPr/>
          <p:nvPr/>
        </p:nvCxnSpPr>
        <p:spPr>
          <a:xfrm flipH="1">
            <a:off x="8316283" y="2142739"/>
            <a:ext cx="588499" cy="78284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2699842" y="5129889"/>
            <a:ext cx="6566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ADDING RECORD OF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DOCTOR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 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6406902" y="3649928"/>
            <a:ext cx="1236214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7768952" y="4740607"/>
            <a:ext cx="19688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ADDED NODE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98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02D98-AA1E-41BB-B94E-180311759C1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065116C4-2A26-42B6-837C-2C0840042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2697" y="1542618"/>
            <a:ext cx="9313817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The class defined as “patient”, is inherited from the administration class of patient: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It is designed to facilitate patient interaction within the hospital management 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It allows patients to log in and search for their medical records stored in a linked list managed by the admin class.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The class includes functions to check and validate user inputs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.</a:t>
            </a:r>
          </a:p>
          <a:p>
            <a:endParaRPr lang="en-US" dirty="0" smtClean="0"/>
          </a:p>
        </p:txBody>
      </p:sp>
      <p:pic>
        <p:nvPicPr>
          <p:cNvPr id="9" name="Picture 2" descr="Red To Grey Gradient Color Scheme » Brown » SchemeColor.com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55" r="17755" b="339"/>
          <a:stretch/>
        </p:blipFill>
        <p:spPr bwMode="auto">
          <a:xfrm>
            <a:off x="9980476" y="0"/>
            <a:ext cx="2211524" cy="6834753"/>
          </a:xfrm>
          <a:prstGeom prst="rect">
            <a:avLst/>
          </a:prstGeom>
          <a:noFill/>
          <a:ln w="571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52698" y="368135"/>
            <a:ext cx="73662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 </a:t>
            </a:r>
          </a:p>
          <a:p>
            <a:endParaRPr lang="en-US" sz="32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2697" y="609601"/>
            <a:ext cx="2678371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PATIENT CLASS </a:t>
            </a:r>
            <a:endParaRPr lang="en-US" sz="2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5060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02D98-AA1E-41BB-B94E-180311759C1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065116C4-2A26-42B6-837C-2C0840042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  <p:pic>
        <p:nvPicPr>
          <p:cNvPr id="9" name="Picture 2" descr="Red To Grey Gradient Color Scheme » Brown » SchemeColor.com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55" r="17755" b="339"/>
          <a:stretch/>
        </p:blipFill>
        <p:spPr bwMode="auto">
          <a:xfrm>
            <a:off x="9980476" y="0"/>
            <a:ext cx="2211524" cy="6834753"/>
          </a:xfrm>
          <a:prstGeom prst="rect">
            <a:avLst/>
          </a:prstGeom>
          <a:noFill/>
          <a:ln w="571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52698" y="368135"/>
            <a:ext cx="73662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 </a:t>
            </a:r>
          </a:p>
          <a:p>
            <a:endParaRPr lang="en-US" sz="32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284" y="2064332"/>
            <a:ext cx="9058171" cy="300086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1238963" y="1183743"/>
            <a:ext cx="7989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Patient can search their record using their ID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150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02D98-AA1E-41BB-B94E-180311759C1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065116C4-2A26-42B6-837C-2C0840042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2697" y="1517002"/>
            <a:ext cx="9313817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The class defined as “doctor”, is inherited from the administration class of doctor: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Allows doctors to log in and verify their identity against doctor records stored in a linked list managed by admin2 class.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Enable doctors to view their records.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Enable doctors to search for specific patients using their IDs.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Provides functionality to view the list of all patients.</a:t>
            </a:r>
          </a:p>
          <a:p>
            <a:endParaRPr lang="en-US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The class includes functions to check and validate user inputs.</a:t>
            </a:r>
          </a:p>
          <a:p>
            <a:endParaRPr lang="en-US" dirty="0" smtClean="0"/>
          </a:p>
        </p:txBody>
      </p:sp>
      <p:pic>
        <p:nvPicPr>
          <p:cNvPr id="9" name="Picture 2" descr="Red To Grey Gradient Color Scheme » Brown » SchemeColor.com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55" r="17755" b="339"/>
          <a:stretch/>
        </p:blipFill>
        <p:spPr bwMode="auto">
          <a:xfrm>
            <a:off x="9980476" y="0"/>
            <a:ext cx="2211524" cy="6834753"/>
          </a:xfrm>
          <a:prstGeom prst="rect">
            <a:avLst/>
          </a:prstGeom>
          <a:noFill/>
          <a:ln w="571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-1317341" y="609601"/>
            <a:ext cx="73662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 </a:t>
            </a:r>
          </a:p>
          <a:p>
            <a:endParaRPr lang="en-US" sz="32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2697" y="609601"/>
            <a:ext cx="2678371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DOCTOR CLASS </a:t>
            </a:r>
            <a:endParaRPr lang="en-US" sz="2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91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02D98-AA1E-41BB-B94E-180311759C1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065116C4-2A26-42B6-837C-2C0840042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  <p:pic>
        <p:nvPicPr>
          <p:cNvPr id="9" name="Picture 2" descr="Red To Grey Gradient Color Scheme » Brown » SchemeColor.com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55" r="17755" b="339"/>
          <a:stretch/>
        </p:blipFill>
        <p:spPr bwMode="auto">
          <a:xfrm>
            <a:off x="9980476" y="0"/>
            <a:ext cx="2211524" cy="6834753"/>
          </a:xfrm>
          <a:prstGeom prst="rect">
            <a:avLst/>
          </a:prstGeom>
          <a:noFill/>
          <a:ln w="571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286" y="2082019"/>
            <a:ext cx="8423477" cy="280782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746760" y="1055077"/>
            <a:ext cx="85941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Doctor can search their record using their ID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56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02D98-AA1E-41BB-B94E-180311759C1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065116C4-2A26-42B6-837C-2C0840042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0940" y="533684"/>
            <a:ext cx="931381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CONCLUSION: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 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  <a:p>
            <a:endParaRPr lang="en-US" dirty="0" smtClean="0"/>
          </a:p>
        </p:txBody>
      </p:sp>
      <p:pic>
        <p:nvPicPr>
          <p:cNvPr id="9" name="Picture 2" descr="Red To Grey Gradient Color Scheme » Brown » SchemeColor.com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55" r="17755" b="339"/>
          <a:stretch/>
        </p:blipFill>
        <p:spPr bwMode="auto">
          <a:xfrm>
            <a:off x="9980476" y="0"/>
            <a:ext cx="2211524" cy="6834753"/>
          </a:xfrm>
          <a:prstGeom prst="rect">
            <a:avLst/>
          </a:prstGeom>
          <a:noFill/>
          <a:ln w="571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00940" y="1444957"/>
            <a:ext cx="833311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Using this management system we can:</a:t>
            </a:r>
          </a:p>
          <a:p>
            <a:endParaRPr lang="en-US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Easily access and retrieve patient and doctor details by allowing various operations on their records.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It shows accurate maintenance of patient and doctor details.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The system aims to streamline administrative tasks and improve the efficiency of hospital management.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0586" y="4091835"/>
            <a:ext cx="3040497" cy="3040497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78433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7" y="67151"/>
            <a:ext cx="12145353" cy="6767602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02D98-AA1E-41BB-B94E-180311759C1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065116C4-2A26-42B6-837C-2C0840042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  <p:pic>
        <p:nvPicPr>
          <p:cNvPr id="9" name="Picture 2" descr="Red To Grey Gradient Color Scheme » Brown » SchemeColor.com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55" r="17755" b="339"/>
          <a:stretch/>
        </p:blipFill>
        <p:spPr bwMode="auto">
          <a:xfrm>
            <a:off x="9980476" y="0"/>
            <a:ext cx="2211524" cy="6834753"/>
          </a:xfrm>
          <a:prstGeom prst="rect">
            <a:avLst/>
          </a:prstGeom>
          <a:noFill/>
          <a:ln w="571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474" y="1028839"/>
            <a:ext cx="3314070" cy="3314070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2638699" y="3579223"/>
            <a:ext cx="10058846" cy="1149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THANK YOU</a:t>
            </a:r>
            <a:endParaRPr lang="en-US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3479873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626692" y="0"/>
            <a:ext cx="6798250" cy="1674470"/>
          </a:xfrm>
        </p:spPr>
        <p:txBody>
          <a:bodyPr/>
          <a:lstStyle/>
          <a:p>
            <a:r>
              <a:rPr lang="en-US" sz="4400" dirty="0" smtClean="0"/>
              <a:t>Presented by:</a:t>
            </a:r>
            <a:endParaRPr lang="en-US" sz="4400" dirty="0"/>
          </a:p>
        </p:txBody>
      </p:sp>
      <p:pic>
        <p:nvPicPr>
          <p:cNvPr id="6" name="Picture 2" descr="Red To Grey Gradient Color Scheme » Brown » SchemeColor.com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55" r="17755" b="339"/>
          <a:stretch/>
        </p:blipFill>
        <p:spPr bwMode="auto">
          <a:xfrm>
            <a:off x="9980476" y="0"/>
            <a:ext cx="2211524" cy="6858000"/>
          </a:xfrm>
          <a:prstGeom prst="rect">
            <a:avLst/>
          </a:prstGeom>
          <a:noFill/>
          <a:ln w="571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85979" y="1968284"/>
            <a:ext cx="58273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ASIFA SIRAJ                 (CT-22070)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 smtClean="0">
              <a:solidFill>
                <a:schemeClr val="bg1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FILZA TANVEER           (CT-22057)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 smtClean="0">
              <a:solidFill>
                <a:schemeClr val="bg1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SUMMAIYA FARHAT     (CT-22054</a:t>
            </a:r>
            <a:r>
              <a:rPr lang="en-US" b="1" dirty="0" smtClean="0">
                <a:solidFill>
                  <a:schemeClr val="bg1"/>
                </a:solidFill>
                <a:latin typeface="+mj-lt"/>
              </a:rPr>
              <a:t>)</a:t>
            </a:r>
            <a:endParaRPr lang="en-U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9965" y="6261315"/>
            <a:ext cx="23712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SECTION: B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91674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339" y="449450"/>
            <a:ext cx="7407329" cy="819459"/>
          </a:xfrm>
        </p:spPr>
        <p:txBody>
          <a:bodyPr/>
          <a:lstStyle/>
          <a:p>
            <a:pPr algn="l"/>
            <a:r>
              <a:rPr lang="en-US" sz="36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PURPOSE OF THE PROJECT</a:t>
            </a:r>
            <a:endParaRPr lang="en-US" sz="36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8" name="Picture Placeholder 17" descr="decorative element">
            <a:extLst>
              <a:ext uri="{FF2B5EF4-FFF2-40B4-BE49-F238E27FC236}">
                <a16:creationId xmlns:a16="http://schemas.microsoft.com/office/drawing/2014/main" id="{40103AEC-DE5B-544B-A074-043639D164F6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" name="Picture 2" descr="Red To Grey Gradient Color Scheme » Brown » SchemeColor.com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55" r="17755" b="339"/>
          <a:stretch/>
        </p:blipFill>
        <p:spPr bwMode="auto">
          <a:xfrm>
            <a:off x="9980476" y="0"/>
            <a:ext cx="2211524" cy="6858000"/>
          </a:xfrm>
          <a:prstGeom prst="rect">
            <a:avLst/>
          </a:prstGeom>
          <a:noFill/>
          <a:ln w="571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02339" y="1736229"/>
            <a:ext cx="7996264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The goal of the hospital management system project 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is:</a:t>
            </a:r>
          </a:p>
          <a:p>
            <a:endParaRPr lang="en-US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To efficiently organize patient and doctor data within the hospital.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 To 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save, modify, and retrieve patient and doctor data as needed. </a:t>
            </a:r>
            <a:endParaRPr lang="en-US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Enable smooth administration of tasks associated with a hospital.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  <a:p>
            <a:endParaRPr lang="en-US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6192000"/>
            <a:ext cx="5472953" cy="40011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Data Structure Used: Single Linked List</a:t>
            </a:r>
            <a:endParaRPr lang="en-US" sz="2000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9979" y="4176555"/>
            <a:ext cx="3040497" cy="3040497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29746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Red To Grey Gradient Color Scheme » Brown » SchemeColor.com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55" r="17755" b="339"/>
          <a:stretch/>
        </p:blipFill>
        <p:spPr bwMode="auto">
          <a:xfrm>
            <a:off x="9980476" y="0"/>
            <a:ext cx="2211524" cy="6834753"/>
          </a:xfrm>
          <a:prstGeom prst="rect">
            <a:avLst/>
          </a:prstGeom>
          <a:noFill/>
          <a:ln w="571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INTRODUCTION OF OUR PROJECT:</a:t>
            </a:r>
            <a:endParaRPr lang="en-US" u="sn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1" name="Picture 10"/>
          <p:cNvPicPr/>
          <p:nvPr/>
        </p:nvPicPr>
        <p:blipFill>
          <a:blip r:embed="rId3">
            <a:duotone>
              <a:prstClr val="black"/>
              <a:srgbClr val="C0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5883" y="1506071"/>
            <a:ext cx="3901836" cy="3772376"/>
          </a:xfrm>
          <a:prstGeom prst="rect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295836" y="1043763"/>
            <a:ext cx="710004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Our Project “Hospital management system” focuses on:</a:t>
            </a:r>
          </a:p>
          <a:p>
            <a:endParaRPr lang="en-US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Administration of Patient’s data and Administration of Doctor’s data.</a:t>
            </a:r>
          </a:p>
          <a:p>
            <a:endParaRPr lang="en-US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The system offers features for adding, editing, searching, and deleting patient records and doctor records  to facilitate various hospital operations. </a:t>
            </a:r>
            <a:endParaRPr lang="en-US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It 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also facilates doctor to access their patients list and to search for specific patient 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using IDs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. assigned to them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It 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has Password-protected access and input 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validation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The 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patient and doctor's records are only accessible to admin.</a:t>
            </a:r>
          </a:p>
        </p:txBody>
      </p:sp>
    </p:spTree>
    <p:extLst>
      <p:ext uri="{BB962C8B-B14F-4D97-AF65-F5344CB8AC3E}">
        <p14:creationId xmlns:p14="http://schemas.microsoft.com/office/powerpoint/2010/main" val="3640701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STRUCTURE USED : SINGLY LINKED LIST</a:t>
            </a:r>
            <a:endParaRPr lang="en-US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447502" y="6401750"/>
            <a:ext cx="278418" cy="274324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9" name="Picture 2" descr="Red To Grey Gradient Color Scheme » Brown » SchemeColor.com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55" r="17755" b="339"/>
          <a:stretch/>
        </p:blipFill>
        <p:spPr bwMode="auto">
          <a:xfrm>
            <a:off x="9980476" y="0"/>
            <a:ext cx="2211524" cy="6834753"/>
          </a:xfrm>
          <a:prstGeom prst="rect">
            <a:avLst/>
          </a:prstGeom>
          <a:noFill/>
          <a:ln w="571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32000" y="1476103"/>
            <a:ext cx="8480483" cy="4506892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The singly linked list is used over here to </a:t>
            </a:r>
            <a:r>
              <a:rPr lang="en-US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maintain:</a:t>
            </a:r>
          </a:p>
          <a:p>
            <a:pPr marL="0" indent="0">
              <a:buNone/>
            </a:pPr>
            <a:endParaRPr lang="en-US" sz="20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  <a:p>
            <a:r>
              <a:rPr lang="en-US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An </a:t>
            </a: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efficient structure for storing and managing patient and </a:t>
            </a:r>
            <a:r>
              <a:rPr lang="en-US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doctor </a:t>
            </a: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records in a hospital setting. </a:t>
            </a:r>
            <a:endParaRPr lang="en-US" sz="20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endParaRPr lang="en-US" sz="20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  <a:p>
            <a:r>
              <a:rPr lang="en-US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Each </a:t>
            </a: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node represents a patient, and the linked list allows for easy traversal, </a:t>
            </a:r>
            <a:r>
              <a:rPr lang="en-US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insertion, searching, and </a:t>
            </a: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deletion of records. </a:t>
            </a:r>
            <a:endParaRPr lang="en-US" sz="20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  <a:p>
            <a:endParaRPr lang="en-US" sz="20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  <a:p>
            <a:r>
              <a:rPr lang="en-US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Similarly, each </a:t>
            </a: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node represents a </a:t>
            </a:r>
            <a:r>
              <a:rPr lang="en-US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doctor </a:t>
            </a: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and the linked list allows for easy traversal, insertion</a:t>
            </a:r>
            <a:r>
              <a:rPr lang="en-US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, searching, </a:t>
            </a: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and deletion of records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88837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04AFD2-303D-4B48-AA3E-C96B74D8127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281702" y="4769317"/>
            <a:ext cx="9812996" cy="783066"/>
          </a:xfrm>
        </p:spPr>
        <p:txBody>
          <a:bodyPr/>
          <a:lstStyle/>
          <a:p>
            <a:pPr algn="ctr"/>
            <a:r>
              <a:rPr lang="en-US" sz="2400" b="1" i="0" dirty="0" smtClean="0">
                <a:latin typeface="Arial Rounded MT Bold" panose="020F0704030504030204" pitchFamily="34" charset="0"/>
              </a:rPr>
              <a:t>Each Node of Link List Represents the Data of Doctor </a:t>
            </a:r>
            <a:endParaRPr lang="en-US" sz="2400" b="1" i="0" dirty="0">
              <a:latin typeface="Arial Rounded MT Bold" panose="020F070403050403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79698-AB4C-493D-BF95-F5781FDF2AC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447502" y="6401750"/>
            <a:ext cx="278418" cy="274324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61227" y="2660466"/>
            <a:ext cx="2786743" cy="154141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887358" y="2660467"/>
            <a:ext cx="2601685" cy="154141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028431" y="2660467"/>
            <a:ext cx="2601685" cy="154141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2725309" y="2660466"/>
            <a:ext cx="0" cy="15414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8931254" y="2660467"/>
            <a:ext cx="0" cy="15414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743915" y="2660466"/>
            <a:ext cx="0" cy="15414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3"/>
            <a:endCxn id="8" idx="1"/>
          </p:cNvCxnSpPr>
          <p:nvPr/>
        </p:nvCxnSpPr>
        <p:spPr>
          <a:xfrm>
            <a:off x="3347970" y="3431175"/>
            <a:ext cx="539388" cy="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489044" y="3426819"/>
            <a:ext cx="539387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9869" y="2995421"/>
            <a:ext cx="188105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rial Rounded MT Bold" panose="020F0704030504030204" pitchFamily="34" charset="0"/>
              </a:rPr>
              <a:t>DATA OF </a:t>
            </a:r>
            <a:r>
              <a:rPr lang="en-US" sz="2400" b="1" dirty="0" smtClean="0">
                <a:latin typeface="Arial Rounded MT Bold" panose="020F0704030504030204" pitchFamily="34" charset="0"/>
              </a:rPr>
              <a:t>DOCTOR 1</a:t>
            </a:r>
            <a:endParaRPr lang="en-US" sz="2400" b="1" dirty="0">
              <a:latin typeface="Arial Rounded MT Bold" panose="020F0704030504030204" pitchFamily="34" charset="0"/>
            </a:endParaRPr>
          </a:p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952990" y="2995421"/>
            <a:ext cx="188105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rial Rounded MT Bold" panose="020F0704030504030204" pitchFamily="34" charset="0"/>
              </a:rPr>
              <a:t>DATA OF </a:t>
            </a:r>
            <a:r>
              <a:rPr lang="en-US" sz="2400" b="1" dirty="0" smtClean="0">
                <a:latin typeface="Arial Rounded MT Bold" panose="020F0704030504030204" pitchFamily="34" charset="0"/>
              </a:rPr>
              <a:t>DOCTOR </a:t>
            </a:r>
            <a:r>
              <a:rPr lang="en-US" sz="2400" b="1" dirty="0">
                <a:latin typeface="Arial Rounded MT Bold" panose="020F0704030504030204" pitchFamily="34" charset="0"/>
              </a:rPr>
              <a:t>2</a:t>
            </a:r>
          </a:p>
          <a:p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062401" y="2995421"/>
            <a:ext cx="188105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rial Rounded MT Bold" panose="020F0704030504030204" pitchFamily="34" charset="0"/>
              </a:rPr>
              <a:t>DATA OF </a:t>
            </a:r>
            <a:r>
              <a:rPr lang="en-US" sz="2400" b="1" dirty="0" smtClean="0">
                <a:latin typeface="Arial Rounded MT Bold" panose="020F0704030504030204" pitchFamily="34" charset="0"/>
              </a:rPr>
              <a:t>DOCTOR 3</a:t>
            </a:r>
            <a:endParaRPr lang="en-US" sz="2400" b="1" dirty="0">
              <a:latin typeface="Arial Rounded MT Bold" panose="020F0704030504030204" pitchFamily="34" charset="0"/>
            </a:endParaRPr>
          </a:p>
          <a:p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148749" y="1819351"/>
            <a:ext cx="665759" cy="70865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61227" y="1378095"/>
            <a:ext cx="1377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HEAD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8227527" y="1779159"/>
            <a:ext cx="588499" cy="78284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623605" y="1178280"/>
            <a:ext cx="1006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TAIL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pic>
        <p:nvPicPr>
          <p:cNvPr id="23" name="Picture 2" descr="Red To Grey Gradient Color Scheme » Brown » SchemeColor.com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55" r="17755" b="339"/>
          <a:stretch/>
        </p:blipFill>
        <p:spPr bwMode="auto">
          <a:xfrm>
            <a:off x="9980476" y="0"/>
            <a:ext cx="2211524" cy="6834753"/>
          </a:xfrm>
          <a:prstGeom prst="rect">
            <a:avLst/>
          </a:prstGeom>
          <a:noFill/>
          <a:ln w="571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542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02D98-AA1E-41BB-B94E-180311759C1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065116C4-2A26-42B6-837C-2C0840042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2697" y="1658983"/>
            <a:ext cx="9313817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We have made a class in the code defined as “admin”, for easy administration of patients it can perform the following function: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Enables admin to add patient data and edit patient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Moreover, it allows the admin to search data of the specific patient and to remove records of the patient using the patient’s ID.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The class includes functions to check and validate user inputs such as names, IDs,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It also implements a simple password protection mechanism for an administrator login.</a:t>
            </a:r>
          </a:p>
          <a:p>
            <a:endParaRPr lang="en-US" dirty="0" smtClean="0"/>
          </a:p>
        </p:txBody>
      </p:sp>
      <p:pic>
        <p:nvPicPr>
          <p:cNvPr id="9" name="Picture 2" descr="Red To Grey Gradient Color Scheme » Brown » SchemeColor.com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55" r="17755" b="339"/>
          <a:stretch/>
        </p:blipFill>
        <p:spPr bwMode="auto">
          <a:xfrm>
            <a:off x="9980476" y="0"/>
            <a:ext cx="2211524" cy="6834753"/>
          </a:xfrm>
          <a:prstGeom prst="rect">
            <a:avLst/>
          </a:prstGeom>
          <a:noFill/>
          <a:ln w="571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52698" y="368135"/>
            <a:ext cx="73662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CLASS USED: </a:t>
            </a:r>
          </a:p>
          <a:p>
            <a:endParaRPr lang="en-US" sz="32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2697" y="1152058"/>
            <a:ext cx="4465433" cy="40011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ADMIN CLASS FOR PATIENTS</a:t>
            </a:r>
            <a:endParaRPr lang="en-US" sz="20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219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F11A6B65-5A20-4F4D-ACBB-ED50132D45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154726"/>
            <a:ext cx="6798250" cy="1674470"/>
          </a:xfrm>
        </p:spPr>
        <p:txBody>
          <a:bodyPr/>
          <a:lstStyle/>
          <a:p>
            <a:r>
              <a:rPr lang="en-US" sz="3200" b="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FUNCTIONS USED IN ADMIN CLASS</a:t>
            </a:r>
            <a:endParaRPr lang="en-US" sz="3200" b="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9352CF6-0F22-45A8-B28B-37FAFCE5C5D6}"/>
              </a:ext>
            </a:extLst>
          </p:cNvPr>
          <p:cNvSpPr txBox="1"/>
          <p:nvPr/>
        </p:nvSpPr>
        <p:spPr>
          <a:xfrm>
            <a:off x="10251642" y="182562"/>
            <a:ext cx="1662546" cy="404658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>
              <a:lnSpc>
                <a:spcPts val="1400"/>
              </a:lnSpc>
            </a:pPr>
            <a:r>
              <a:rPr lang="en-US" sz="1600" b="1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FIRST UP</a:t>
            </a:r>
            <a:br>
              <a:rPr lang="en-US" sz="1600" b="1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</a:br>
            <a:r>
              <a:rPr lang="en-US" sz="1600" b="1" spc="-100" baseline="0" dirty="0">
                <a:solidFill>
                  <a:schemeClr val="accent1"/>
                </a:solidFill>
                <a:latin typeface="Corbel" panose="020B0503020204020204" pitchFamily="34" charset="0"/>
              </a:rPr>
              <a:t> </a:t>
            </a:r>
            <a:r>
              <a:rPr lang="en-US" sz="1600" b="1" spc="-100" dirty="0">
                <a:latin typeface="Corbel" panose="020B0503020204020204" pitchFamily="34" charset="0"/>
              </a:rPr>
              <a:t>CONSULTANTS</a:t>
            </a:r>
            <a:endParaRPr lang="en-US" sz="1600" b="1" spc="-100" baseline="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1814EC9-246A-4C6E-941E-5774FE72F08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914188" y="6402388"/>
            <a:ext cx="277812" cy="273050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00446" y="1698171"/>
            <a:ext cx="7524206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It prompts the user to add details of patients, data of 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each 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patient is stored in a single node(temp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).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Then 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it connects that node with the link list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  <a:p>
            <a:endParaRPr lang="en-US" dirty="0"/>
          </a:p>
        </p:txBody>
      </p:sp>
      <p:pic>
        <p:nvPicPr>
          <p:cNvPr id="17" name="Picture 2" descr="Red To Grey Gradient Color Scheme » Brown » SchemeColor.com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55" r="17755" b="339"/>
          <a:stretch/>
        </p:blipFill>
        <p:spPr bwMode="auto">
          <a:xfrm>
            <a:off x="9980476" y="0"/>
            <a:ext cx="2211524" cy="6834753"/>
          </a:xfrm>
          <a:prstGeom prst="rect">
            <a:avLst/>
          </a:prstGeom>
          <a:noFill/>
          <a:ln w="571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446587" y="4209369"/>
            <a:ext cx="7772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It is responsible for modifying patient’s record in a linked list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Prompts user to input patient ID which they want to edit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The patient information in a found node is updated with the edited details from the temporary node.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06958" y="1144173"/>
            <a:ext cx="1827236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add_data</a:t>
            </a:r>
            <a:endParaRPr lang="en-US" sz="2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06958" y="3667941"/>
            <a:ext cx="2049305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Edit_Record</a:t>
            </a:r>
            <a:endParaRPr lang="en-US" sz="2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19352CF6-0F22-45A8-B28B-37FAFCE5C5D6}"/>
              </a:ext>
            </a:extLst>
          </p:cNvPr>
          <p:cNvSpPr txBox="1"/>
          <p:nvPr/>
        </p:nvSpPr>
        <p:spPr>
          <a:xfrm>
            <a:off x="10251642" y="182562"/>
            <a:ext cx="1662546" cy="404658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>
              <a:lnSpc>
                <a:spcPts val="1400"/>
              </a:lnSpc>
            </a:pPr>
            <a:r>
              <a:rPr lang="en-US" sz="1600" b="1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FIRST UP</a:t>
            </a:r>
            <a:br>
              <a:rPr lang="en-US" sz="1600" b="1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</a:br>
            <a:r>
              <a:rPr lang="en-US" sz="1600" b="1" spc="-100" baseline="0" dirty="0">
                <a:solidFill>
                  <a:schemeClr val="accent1"/>
                </a:solidFill>
                <a:latin typeface="Corbel" panose="020B0503020204020204" pitchFamily="34" charset="0"/>
              </a:rPr>
              <a:t> </a:t>
            </a:r>
            <a:r>
              <a:rPr lang="en-US" sz="1600" b="1" spc="-100" dirty="0">
                <a:latin typeface="Corbel" panose="020B0503020204020204" pitchFamily="34" charset="0"/>
              </a:rPr>
              <a:t>CONSULTANTS</a:t>
            </a:r>
            <a:endParaRPr lang="en-US" sz="1600" b="1" spc="-100" baseline="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1814EC9-246A-4C6E-941E-5774FE72F08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914188" y="6402388"/>
            <a:ext cx="277812" cy="273050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Picture 2" descr="Red To Grey Gradient Color Scheme » Brown » SchemeColor.com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55" r="17755" b="339"/>
          <a:stretch/>
        </p:blipFill>
        <p:spPr bwMode="auto">
          <a:xfrm>
            <a:off x="9980476" y="0"/>
            <a:ext cx="2211524" cy="6834753"/>
          </a:xfrm>
          <a:prstGeom prst="rect">
            <a:avLst/>
          </a:prstGeom>
          <a:noFill/>
          <a:ln w="571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7669395" y="2885165"/>
            <a:ext cx="2121026" cy="127105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15713" y="2874133"/>
            <a:ext cx="2358961" cy="135005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58298" y="2874132"/>
            <a:ext cx="2334186" cy="135005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stCxn id="9" idx="3"/>
            <a:endCxn id="8" idx="1"/>
          </p:cNvCxnSpPr>
          <p:nvPr/>
        </p:nvCxnSpPr>
        <p:spPr>
          <a:xfrm>
            <a:off x="2792484" y="3549160"/>
            <a:ext cx="1223229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386790" y="3264393"/>
            <a:ext cx="17615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DATA OF PATIENT 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1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774189" y="3260398"/>
            <a:ext cx="20683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DATA OF PATIENT 2</a:t>
            </a:r>
          </a:p>
        </p:txBody>
      </p:sp>
      <p:sp>
        <p:nvSpPr>
          <p:cNvPr id="66" name="Rectangle 65"/>
          <p:cNvSpPr/>
          <p:nvPr/>
        </p:nvSpPr>
        <p:spPr>
          <a:xfrm>
            <a:off x="7681980" y="3245478"/>
            <a:ext cx="14410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DATA OF PATIENT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3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5842554" y="2874232"/>
            <a:ext cx="0" cy="13500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2056848" y="2874132"/>
            <a:ext cx="7495" cy="13500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9268791" y="2885165"/>
            <a:ext cx="474" cy="12710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8080239" y="4234546"/>
            <a:ext cx="19002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temp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41908" y="1486540"/>
            <a:ext cx="851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HEAD</a:t>
            </a:r>
          </a:p>
        </p:txBody>
      </p:sp>
      <p:cxnSp>
        <p:nvCxnSpPr>
          <p:cNvPr id="82" name="Straight Arrow Connector 81"/>
          <p:cNvCxnSpPr/>
          <p:nvPr/>
        </p:nvCxnSpPr>
        <p:spPr>
          <a:xfrm>
            <a:off x="965384" y="2037606"/>
            <a:ext cx="665759" cy="70865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8922446" y="1396613"/>
            <a:ext cx="692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TAIL</a:t>
            </a:r>
          </a:p>
        </p:txBody>
      </p:sp>
      <p:cxnSp>
        <p:nvCxnSpPr>
          <p:cNvPr id="84" name="Straight Arrow Connector 83"/>
          <p:cNvCxnSpPr/>
          <p:nvPr/>
        </p:nvCxnSpPr>
        <p:spPr>
          <a:xfrm flipH="1">
            <a:off x="8742122" y="1878071"/>
            <a:ext cx="588499" cy="78284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2827848" y="5065272"/>
            <a:ext cx="6566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ADDING RECORD OF PATIENT 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6374674" y="3581616"/>
            <a:ext cx="1236214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768952" y="4740607"/>
            <a:ext cx="19688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ADDED NODE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86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3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5CB8B3"/>
      </a:accent1>
      <a:accent2>
        <a:srgbClr val="F5D66E"/>
      </a:accent2>
      <a:accent3>
        <a:srgbClr val="D78189"/>
      </a:accent3>
      <a:accent4>
        <a:srgbClr val="7030A0"/>
      </a:accent4>
      <a:accent5>
        <a:srgbClr val="0070C0"/>
      </a:accent5>
      <a:accent6>
        <a:srgbClr val="C4D36D"/>
      </a:accent6>
      <a:hlink>
        <a:srgbClr val="54C3BD"/>
      </a:hlink>
      <a:folHlink>
        <a:srgbClr val="54C3BD"/>
      </a:folHlink>
    </a:clrScheme>
    <a:fontScheme name="Custom 154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esentation1" id="{C84B30EC-0085-4B02-B549-85261AA7A7FD}" vid="{B38EAA63-7B49-47D5-A9B8-CCF1CC9145B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E1D8AE1-AF50-4238-9545-788684540AB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B15BD18-190D-4514-9BDF-0746D033B57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519935D-ADE6-42ED-B568-839405AD6ABE}">
  <ds:schemaRefs>
    <ds:schemaRef ds:uri="http://purl.org/dc/elements/1.1/"/>
    <ds:schemaRef ds:uri="http://schemas.microsoft.com/office/2006/documentManagement/types"/>
    <ds:schemaRef ds:uri="http://www.w3.org/XML/1998/namespace"/>
    <ds:schemaRef ds:uri="http://purl.org/dc/dcmitype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16c05727-aa75-4e4a-9b5f-8a80a1165891"/>
    <ds:schemaRef ds:uri="71af3243-3dd4-4a8d-8c0d-dd76da1f02a5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Minimalist color presentation</Template>
  <TotalTime>0</TotalTime>
  <Words>907</Words>
  <Application>Microsoft Office PowerPoint</Application>
  <PresentationFormat>Widescreen</PresentationFormat>
  <Paragraphs>180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Arial Rounded MT Bold</vt:lpstr>
      <vt:lpstr>Calibri</vt:lpstr>
      <vt:lpstr>Corbel</vt:lpstr>
      <vt:lpstr>Times New Roman</vt:lpstr>
      <vt:lpstr>Wingdings</vt:lpstr>
      <vt:lpstr>Office Theme</vt:lpstr>
      <vt:lpstr>HOSPITAL MANAGEMENT SYSTEM</vt:lpstr>
      <vt:lpstr>Presented by:</vt:lpstr>
      <vt:lpstr>PURPOSE OF THE PROJECT</vt:lpstr>
      <vt:lpstr>INTRODUCTION OF OUR PROJECT:</vt:lpstr>
      <vt:lpstr>DATA STRUCTURE USED : SINGLY LINKED LIST</vt:lpstr>
      <vt:lpstr>PowerPoint Presentation</vt:lpstr>
      <vt:lpstr>Slide Title</vt:lpstr>
      <vt:lpstr>FUNCTIONS USED IN ADMIN CLASS</vt:lpstr>
      <vt:lpstr>PowerPoint Presentation</vt:lpstr>
      <vt:lpstr>PowerPoint Presentation</vt:lpstr>
      <vt:lpstr>PowerPoint Presentation</vt:lpstr>
      <vt:lpstr>Slide Title</vt:lpstr>
      <vt:lpstr>PowerPoint Presentation</vt:lpstr>
      <vt:lpstr>Slide Title</vt:lpstr>
      <vt:lpstr>Slide Title</vt:lpstr>
      <vt:lpstr>Slide Title</vt:lpstr>
      <vt:lpstr>Slide Title</vt:lpstr>
      <vt:lpstr>Slide Title</vt:lpstr>
      <vt:lpstr>Slide Title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2024-01-04T18:33:30Z</dcterms:created>
  <dcterms:modified xsi:type="dcterms:W3CDTF">2024-01-08T17:23:18Z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