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4"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C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4E15-FE9D-4EFF-8892-41C7BF599D67}"/>
              </a:ext>
            </a:extLst>
          </p:cNvPr>
          <p:cNvSpPr>
            <a:spLocks noGrp="1"/>
          </p:cNvSpPr>
          <p:nvPr>
            <p:ph type="ctrTitle"/>
          </p:nvPr>
        </p:nvSpPr>
        <p:spPr>
          <a:xfrm>
            <a:off x="1509205" y="1677879"/>
            <a:ext cx="8057762" cy="2736941"/>
          </a:xfrm>
        </p:spPr>
        <p:txBody>
          <a:bodyPr/>
          <a:lstStyle/>
          <a:p>
            <a:pPr algn="ctr"/>
            <a:r>
              <a:rPr lang="en-US" dirty="0">
                <a:solidFill>
                  <a:schemeClr val="accent1">
                    <a:lumMod val="75000"/>
                  </a:schemeClr>
                </a:solidFill>
              </a:rPr>
              <a:t>DEPARTMENT OF COMPUTER SCIENCE AND ENGINEERING</a:t>
            </a:r>
          </a:p>
        </p:txBody>
      </p:sp>
    </p:spTree>
    <p:extLst>
      <p:ext uri="{BB962C8B-B14F-4D97-AF65-F5344CB8AC3E}">
        <p14:creationId xmlns:p14="http://schemas.microsoft.com/office/powerpoint/2010/main" val="123451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EA4C-E365-4472-96C8-0C2618E13C29}"/>
              </a:ext>
            </a:extLst>
          </p:cNvPr>
          <p:cNvSpPr>
            <a:spLocks noGrp="1"/>
          </p:cNvSpPr>
          <p:nvPr>
            <p:ph type="title"/>
          </p:nvPr>
        </p:nvSpPr>
        <p:spPr>
          <a:xfrm>
            <a:off x="677334" y="760520"/>
            <a:ext cx="8596668" cy="979503"/>
          </a:xfrm>
        </p:spPr>
        <p:txBody>
          <a:bodyPr>
            <a:normAutofit/>
          </a:bodyPr>
          <a:lstStyle/>
          <a:p>
            <a:pPr algn="ctr"/>
            <a:r>
              <a:rPr lang="en-US" sz="4400" b="1" dirty="0">
                <a:solidFill>
                  <a:schemeClr val="accent1">
                    <a:lumMod val="75000"/>
                  </a:schemeClr>
                </a:solidFill>
              </a:rPr>
              <a:t>AIDA</a:t>
            </a:r>
            <a:r>
              <a:rPr lang="en-US" sz="4400" dirty="0">
                <a:solidFill>
                  <a:schemeClr val="accent1">
                    <a:lumMod val="75000"/>
                  </a:schemeClr>
                </a:solidFill>
              </a:rPr>
              <a:t>- The Virtual Voice Assistant</a:t>
            </a:r>
          </a:p>
        </p:txBody>
      </p:sp>
      <p:sp>
        <p:nvSpPr>
          <p:cNvPr id="3" name="Content Placeholder 2">
            <a:extLst>
              <a:ext uri="{FF2B5EF4-FFF2-40B4-BE49-F238E27FC236}">
                <a16:creationId xmlns:a16="http://schemas.microsoft.com/office/drawing/2014/main" id="{0F8C4740-9433-44D2-B4C0-02E66F421010}"/>
              </a:ext>
            </a:extLst>
          </p:cNvPr>
          <p:cNvSpPr>
            <a:spLocks noGrp="1"/>
          </p:cNvSpPr>
          <p:nvPr>
            <p:ph idx="1"/>
          </p:nvPr>
        </p:nvSpPr>
        <p:spPr>
          <a:xfrm>
            <a:off x="1325404" y="2632231"/>
            <a:ext cx="2767202" cy="2485747"/>
          </a:xfrm>
        </p:spPr>
        <p:txBody>
          <a:bodyPr/>
          <a:lstStyle/>
          <a:p>
            <a:r>
              <a:rPr lang="en-US" sz="2000" b="1" dirty="0">
                <a:solidFill>
                  <a:schemeClr val="tx1"/>
                </a:solidFill>
              </a:rPr>
              <a:t>Team Members:</a:t>
            </a:r>
          </a:p>
          <a:p>
            <a:pPr>
              <a:buFont typeface="Wingdings" panose="05000000000000000000" pitchFamily="2" charset="2"/>
              <a:buChar char="§"/>
            </a:pPr>
            <a:r>
              <a:rPr lang="en-US" dirty="0">
                <a:solidFill>
                  <a:schemeClr val="tx1"/>
                </a:solidFill>
              </a:rPr>
              <a:t>Abhin Jose</a:t>
            </a:r>
          </a:p>
          <a:p>
            <a:pPr>
              <a:buFont typeface="Wingdings" panose="05000000000000000000" pitchFamily="2" charset="2"/>
              <a:buChar char="§"/>
            </a:pPr>
            <a:r>
              <a:rPr lang="en-US" dirty="0">
                <a:solidFill>
                  <a:schemeClr val="tx1"/>
                </a:solidFill>
              </a:rPr>
              <a:t>Asif Ali Najeeb</a:t>
            </a:r>
          </a:p>
          <a:p>
            <a:pPr>
              <a:buFont typeface="Wingdings" panose="05000000000000000000" pitchFamily="2" charset="2"/>
              <a:buChar char="§"/>
            </a:pPr>
            <a:r>
              <a:rPr lang="en-US" dirty="0">
                <a:solidFill>
                  <a:schemeClr val="tx1"/>
                </a:solidFill>
              </a:rPr>
              <a:t>Diya </a:t>
            </a:r>
            <a:r>
              <a:rPr lang="en-US" dirty="0" err="1">
                <a:solidFill>
                  <a:schemeClr val="tx1"/>
                </a:solidFill>
              </a:rPr>
              <a:t>Ajithkumar</a:t>
            </a:r>
            <a:endParaRPr lang="en-US" dirty="0">
              <a:solidFill>
                <a:schemeClr val="tx1"/>
              </a:solidFill>
            </a:endParaRPr>
          </a:p>
          <a:p>
            <a:pPr>
              <a:buFont typeface="Wingdings" panose="05000000000000000000" pitchFamily="2" charset="2"/>
              <a:buChar char="§"/>
            </a:pPr>
            <a:r>
              <a:rPr lang="en-US" dirty="0" err="1">
                <a:solidFill>
                  <a:schemeClr val="tx1"/>
                </a:solidFill>
              </a:rPr>
              <a:t>Jasna</a:t>
            </a:r>
            <a:r>
              <a:rPr lang="en-US" dirty="0">
                <a:solidFill>
                  <a:schemeClr val="tx1"/>
                </a:solidFill>
              </a:rPr>
              <a:t> Sara John</a:t>
            </a:r>
          </a:p>
        </p:txBody>
      </p:sp>
      <p:sp>
        <p:nvSpPr>
          <p:cNvPr id="4" name="TextBox 3">
            <a:extLst>
              <a:ext uri="{FF2B5EF4-FFF2-40B4-BE49-F238E27FC236}">
                <a16:creationId xmlns:a16="http://schemas.microsoft.com/office/drawing/2014/main" id="{2F535A3F-0513-456B-88F5-888C17A82A62}"/>
              </a:ext>
            </a:extLst>
          </p:cNvPr>
          <p:cNvSpPr txBox="1"/>
          <p:nvPr/>
        </p:nvSpPr>
        <p:spPr>
          <a:xfrm>
            <a:off x="5992428" y="3090446"/>
            <a:ext cx="3281574" cy="1169551"/>
          </a:xfrm>
          <a:prstGeom prst="rect">
            <a:avLst/>
          </a:prstGeom>
          <a:noFill/>
        </p:spPr>
        <p:txBody>
          <a:bodyPr wrap="square" rtlCol="0">
            <a:spAutoFit/>
          </a:bodyPr>
          <a:lstStyle/>
          <a:p>
            <a:r>
              <a:rPr lang="en-US" sz="2000" b="1" dirty="0"/>
              <a:t>Guide:</a:t>
            </a:r>
          </a:p>
          <a:p>
            <a:pPr algn="ctr"/>
            <a:r>
              <a:rPr lang="en-US" dirty="0" err="1"/>
              <a:t>Sooraj</a:t>
            </a:r>
            <a:r>
              <a:rPr lang="en-US" dirty="0"/>
              <a:t> T R</a:t>
            </a:r>
          </a:p>
          <a:p>
            <a:pPr algn="ctr"/>
            <a:r>
              <a:rPr lang="en-US" sz="1600" dirty="0"/>
              <a:t>Head of the Department</a:t>
            </a:r>
          </a:p>
          <a:p>
            <a:pPr algn="ctr"/>
            <a:r>
              <a:rPr lang="en-US" sz="1600" dirty="0"/>
              <a:t>Computer Science and </a:t>
            </a:r>
            <a:r>
              <a:rPr lang="en-US" sz="1600" dirty="0" err="1"/>
              <a:t>Engg</a:t>
            </a:r>
            <a:r>
              <a:rPr lang="en-US" sz="1600" dirty="0"/>
              <a:t>.</a:t>
            </a:r>
          </a:p>
        </p:txBody>
      </p:sp>
    </p:spTree>
    <p:extLst>
      <p:ext uri="{BB962C8B-B14F-4D97-AF65-F5344CB8AC3E}">
        <p14:creationId xmlns:p14="http://schemas.microsoft.com/office/powerpoint/2010/main" val="33134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D0F8-A8CB-4633-A29D-79AE703CE9CB}"/>
              </a:ext>
            </a:extLst>
          </p:cNvPr>
          <p:cNvSpPr>
            <a:spLocks noGrp="1"/>
          </p:cNvSpPr>
          <p:nvPr>
            <p:ph type="title"/>
          </p:nvPr>
        </p:nvSpPr>
        <p:spPr>
          <a:xfrm>
            <a:off x="677334" y="839789"/>
            <a:ext cx="8596668" cy="1320800"/>
          </a:xfrm>
        </p:spPr>
        <p:txBody>
          <a:bodyPr/>
          <a:lstStyle/>
          <a:p>
            <a:pPr algn="ctr"/>
            <a:r>
              <a:rPr lang="en-US" dirty="0">
                <a:solidFill>
                  <a:schemeClr val="accent1">
                    <a:lumMod val="75000"/>
                  </a:schemeClr>
                </a:solidFill>
              </a:rPr>
              <a:t>ABSTRACT</a:t>
            </a:r>
          </a:p>
        </p:txBody>
      </p:sp>
      <p:sp>
        <p:nvSpPr>
          <p:cNvPr id="3" name="Content Placeholder 2">
            <a:extLst>
              <a:ext uri="{FF2B5EF4-FFF2-40B4-BE49-F238E27FC236}">
                <a16:creationId xmlns:a16="http://schemas.microsoft.com/office/drawing/2014/main" id="{E42636BD-F85C-47DB-9C5E-5A59B0CE915B}"/>
              </a:ext>
            </a:extLst>
          </p:cNvPr>
          <p:cNvSpPr>
            <a:spLocks noGrp="1"/>
          </p:cNvSpPr>
          <p:nvPr>
            <p:ph idx="1"/>
          </p:nvPr>
        </p:nvSpPr>
        <p:spPr>
          <a:xfrm>
            <a:off x="677334" y="1795346"/>
            <a:ext cx="8596668" cy="4097819"/>
          </a:xfrm>
        </p:spPr>
        <p:txBody>
          <a:bodyPr>
            <a:normAutofit/>
          </a:bodyPr>
          <a:lstStyle/>
          <a:p>
            <a:r>
              <a:rPr lang="en-US" dirty="0">
                <a:solidFill>
                  <a:schemeClr val="tx1"/>
                </a:solidFill>
                <a:cs typeface="Times New Roman" panose="02020603050405020304" pitchFamily="18" charset="0"/>
              </a:rPr>
              <a:t>“AIDA” is an AI-based virtual assistant that operates via text and voice commands for windows-based systems.</a:t>
            </a:r>
          </a:p>
          <a:p>
            <a:r>
              <a:rPr lang="en-US" dirty="0">
                <a:solidFill>
                  <a:schemeClr val="tx1"/>
                </a:solidFill>
                <a:cs typeface="Times New Roman" panose="02020603050405020304" pitchFamily="18" charset="0"/>
              </a:rPr>
              <a:t>It helps with day-to-day activities like searching in Wikipedia, searching for videos, live weather conditions, translations, searching for news.</a:t>
            </a:r>
          </a:p>
          <a:p>
            <a:r>
              <a:rPr lang="en-US" dirty="0">
                <a:solidFill>
                  <a:schemeClr val="tx1"/>
                </a:solidFill>
                <a:cs typeface="Times New Roman" panose="02020603050405020304" pitchFamily="18" charset="0"/>
              </a:rPr>
              <a:t>Operating on the foundations of machine learning and artificial intelligence, it is capable of understanding user preferences, likes, dislikes, and habits over time.</a:t>
            </a:r>
          </a:p>
          <a:p>
            <a:r>
              <a:rPr lang="en-US" dirty="0">
                <a:solidFill>
                  <a:schemeClr val="tx1"/>
                </a:solidFill>
                <a:cs typeface="Times New Roman" panose="02020603050405020304" pitchFamily="18" charset="0"/>
              </a:rPr>
              <a:t>Unlike existing systems, AIDA provides a chatbot system, opens/closes apps, sets alarms and remainders and more.</a:t>
            </a:r>
          </a:p>
          <a:p>
            <a:r>
              <a:rPr lang="en-US" dirty="0">
                <a:solidFill>
                  <a:schemeClr val="tx1"/>
                </a:solidFill>
                <a:cs typeface="Times New Roman" panose="02020603050405020304" pitchFamily="18" charset="0"/>
              </a:rPr>
              <a:t>More commands or functions to provide new services can be added in future updates.</a:t>
            </a:r>
          </a:p>
          <a:p>
            <a:r>
              <a:rPr lang="en-US" dirty="0">
                <a:solidFill>
                  <a:schemeClr val="tx1"/>
                </a:solidFill>
                <a:cs typeface="Times New Roman" panose="02020603050405020304" pitchFamily="18" charset="0"/>
              </a:rPr>
              <a:t>AIDA simplifies communication with a computer system.</a:t>
            </a:r>
          </a:p>
        </p:txBody>
      </p:sp>
    </p:spTree>
    <p:extLst>
      <p:ext uri="{BB962C8B-B14F-4D97-AF65-F5344CB8AC3E}">
        <p14:creationId xmlns:p14="http://schemas.microsoft.com/office/powerpoint/2010/main" val="328546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BDF5-B3F0-3BD4-9A16-A661F772A814}"/>
              </a:ext>
            </a:extLst>
          </p:cNvPr>
          <p:cNvSpPr>
            <a:spLocks noGrp="1"/>
          </p:cNvSpPr>
          <p:nvPr>
            <p:ph type="title"/>
          </p:nvPr>
        </p:nvSpPr>
        <p:spPr/>
        <p:txBody>
          <a:bodyPr/>
          <a:lstStyle/>
          <a:p>
            <a:pPr algn="ctr"/>
            <a:r>
              <a:rPr lang="en-US" dirty="0">
                <a:solidFill>
                  <a:schemeClr val="accent1">
                    <a:lumMod val="75000"/>
                  </a:schemeClr>
                </a:solidFill>
              </a:rPr>
              <a:t>PROPOSED SYSTEM</a:t>
            </a:r>
          </a:p>
        </p:txBody>
      </p:sp>
      <p:sp>
        <p:nvSpPr>
          <p:cNvPr id="3" name="Content Placeholder 2">
            <a:extLst>
              <a:ext uri="{FF2B5EF4-FFF2-40B4-BE49-F238E27FC236}">
                <a16:creationId xmlns:a16="http://schemas.microsoft.com/office/drawing/2014/main" id="{33AB10AC-FE4A-BD3E-3E16-02A76D2B645E}"/>
              </a:ext>
            </a:extLst>
          </p:cNvPr>
          <p:cNvSpPr>
            <a:spLocks noGrp="1"/>
          </p:cNvSpPr>
          <p:nvPr>
            <p:ph idx="1"/>
          </p:nvPr>
        </p:nvSpPr>
        <p:spPr>
          <a:xfrm>
            <a:off x="677334" y="1572323"/>
            <a:ext cx="8596668" cy="4676078"/>
          </a:xfrm>
        </p:spPr>
        <p:txBody>
          <a:bodyPr>
            <a:normAutofit lnSpcReduction="10000"/>
          </a:bodyPr>
          <a:lstStyle/>
          <a:p>
            <a:r>
              <a:rPr lang="en-US" dirty="0"/>
              <a:t>Existing virtual assistant systems collect all kinds of personal data like email content, location, communication history and more. AIDA clears communication history after each conversation and asks permission before accessing any personal data.</a:t>
            </a:r>
          </a:p>
          <a:p>
            <a:r>
              <a:rPr lang="en-US" dirty="0"/>
              <a:t>AIDA has fast response to voice commands whilst most of the systems already built are really slow and time consuming.</a:t>
            </a:r>
          </a:p>
          <a:p>
            <a:r>
              <a:rPr lang="en-US" dirty="0"/>
              <a:t>The existing systems use ANN(Artificial Neural Network) which is time consuming algorithm having only basic properties whereas AIDA uses RNN(Recurrent Neural Network) which has advanced features and is more reliable.</a:t>
            </a:r>
          </a:p>
          <a:p>
            <a:r>
              <a:rPr lang="en-US" dirty="0"/>
              <a:t>Most of the built systems cannot access the calendar to create to-do lists or appointments but AIDA can.</a:t>
            </a:r>
          </a:p>
          <a:p>
            <a:r>
              <a:rPr lang="en-US" dirty="0"/>
              <a:t>Some systems are active even in the sleep mode of device which means they listen even when the </a:t>
            </a:r>
            <a:r>
              <a:rPr lang="en-US"/>
              <a:t>PC is </a:t>
            </a:r>
            <a:r>
              <a:rPr lang="en-US" dirty="0"/>
              <a:t>locked. AIDA ensures the user’s privacy and activates only when the device is unlocked.</a:t>
            </a:r>
          </a:p>
          <a:p>
            <a:endParaRPr lang="en-US" dirty="0"/>
          </a:p>
          <a:p>
            <a:endParaRPr lang="en-US" dirty="0"/>
          </a:p>
        </p:txBody>
      </p:sp>
    </p:spTree>
    <p:extLst>
      <p:ext uri="{BB962C8B-B14F-4D97-AF65-F5344CB8AC3E}">
        <p14:creationId xmlns:p14="http://schemas.microsoft.com/office/powerpoint/2010/main" val="119013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9846-3ABE-49C6-904C-85249C053D01}"/>
              </a:ext>
            </a:extLst>
          </p:cNvPr>
          <p:cNvSpPr>
            <a:spLocks noGrp="1"/>
          </p:cNvSpPr>
          <p:nvPr>
            <p:ph type="title"/>
          </p:nvPr>
        </p:nvSpPr>
        <p:spPr>
          <a:xfrm>
            <a:off x="677334" y="609600"/>
            <a:ext cx="8596668" cy="1086338"/>
          </a:xfrm>
        </p:spPr>
        <p:txBody>
          <a:bodyPr/>
          <a:lstStyle/>
          <a:p>
            <a:pPr algn="ctr"/>
            <a:r>
              <a:rPr lang="en-US" dirty="0">
                <a:solidFill>
                  <a:schemeClr val="accent1">
                    <a:lumMod val="75000"/>
                  </a:schemeClr>
                </a:solidFill>
              </a:rPr>
              <a:t>REQUIREMENT SPECIFICATIONS</a:t>
            </a:r>
          </a:p>
        </p:txBody>
      </p:sp>
      <p:sp>
        <p:nvSpPr>
          <p:cNvPr id="3" name="Content Placeholder 2">
            <a:extLst>
              <a:ext uri="{FF2B5EF4-FFF2-40B4-BE49-F238E27FC236}">
                <a16:creationId xmlns:a16="http://schemas.microsoft.com/office/drawing/2014/main" id="{37BF7B54-0240-486F-BC3C-2D26F3260851}"/>
              </a:ext>
            </a:extLst>
          </p:cNvPr>
          <p:cNvSpPr>
            <a:spLocks noGrp="1"/>
          </p:cNvSpPr>
          <p:nvPr>
            <p:ph idx="1"/>
          </p:nvPr>
        </p:nvSpPr>
        <p:spPr>
          <a:xfrm>
            <a:off x="677334" y="1988650"/>
            <a:ext cx="8596668" cy="3880773"/>
          </a:xfrm>
        </p:spPr>
        <p:txBody>
          <a:bodyPr/>
          <a:lstStyle/>
          <a:p>
            <a:r>
              <a:rPr lang="en-US" sz="2400" u="sng" dirty="0">
                <a:solidFill>
                  <a:schemeClr val="tx1"/>
                </a:solidFill>
              </a:rPr>
              <a:t>Hardware Requirements</a:t>
            </a:r>
          </a:p>
          <a:p>
            <a:pPr>
              <a:buFont typeface="Arial" panose="020B0604020202020204" pitchFamily="34" charset="0"/>
              <a:buChar char="•"/>
            </a:pPr>
            <a:r>
              <a:rPr lang="en-US" dirty="0">
                <a:solidFill>
                  <a:schemeClr val="tx1"/>
                </a:solidFill>
              </a:rPr>
              <a:t>Processor: Intel Core i3 or above, Ryzen 3 or above. </a:t>
            </a:r>
          </a:p>
          <a:p>
            <a:pPr>
              <a:buFont typeface="Arial" panose="020B0604020202020204" pitchFamily="34" charset="0"/>
              <a:buChar char="•"/>
            </a:pPr>
            <a:r>
              <a:rPr lang="en-US" dirty="0">
                <a:solidFill>
                  <a:schemeClr val="tx1"/>
                </a:solidFill>
              </a:rPr>
              <a:t>Hard Disk Size: 6 GB </a:t>
            </a:r>
          </a:p>
          <a:p>
            <a:pPr>
              <a:buFont typeface="Arial" panose="020B0604020202020204" pitchFamily="34" charset="0"/>
              <a:buChar char="•"/>
            </a:pPr>
            <a:r>
              <a:rPr lang="en-US" dirty="0">
                <a:solidFill>
                  <a:schemeClr val="tx1"/>
                </a:solidFill>
              </a:rPr>
              <a:t>Memory Size: 2 GB or Above </a:t>
            </a:r>
          </a:p>
          <a:p>
            <a:pPr>
              <a:buFont typeface="Arial" panose="020B0604020202020204" pitchFamily="34" charset="0"/>
              <a:buChar char="•"/>
            </a:pPr>
            <a:r>
              <a:rPr lang="en-US" dirty="0">
                <a:solidFill>
                  <a:schemeClr val="tx1"/>
                </a:solidFill>
              </a:rPr>
              <a:t>Architecture : 32bit or 64bit</a:t>
            </a:r>
          </a:p>
          <a:p>
            <a:r>
              <a:rPr lang="en-US" dirty="0">
                <a:solidFill>
                  <a:schemeClr val="tx1"/>
                </a:solidFill>
              </a:rPr>
              <a:t> </a:t>
            </a:r>
            <a:r>
              <a:rPr lang="en-US" sz="2400" u="sng" dirty="0">
                <a:solidFill>
                  <a:schemeClr val="tx1"/>
                </a:solidFill>
              </a:rPr>
              <a:t>Software Requirements </a:t>
            </a:r>
          </a:p>
          <a:p>
            <a:pPr>
              <a:buFont typeface="Arial" panose="020B0604020202020204" pitchFamily="34" charset="0"/>
              <a:buChar char="•"/>
            </a:pPr>
            <a:r>
              <a:rPr lang="en-US" dirty="0">
                <a:solidFill>
                  <a:schemeClr val="tx1"/>
                </a:solidFill>
              </a:rPr>
              <a:t>Operating system: Windows 8 or above, Linux</a:t>
            </a:r>
          </a:p>
          <a:p>
            <a:pPr>
              <a:buFont typeface="Arial" panose="020B0604020202020204" pitchFamily="34" charset="0"/>
              <a:buChar char="•"/>
            </a:pPr>
            <a:r>
              <a:rPr lang="en-US" dirty="0">
                <a:solidFill>
                  <a:schemeClr val="tx1"/>
                </a:solidFill>
              </a:rPr>
              <a:t>Language: Python 3.5</a:t>
            </a:r>
          </a:p>
        </p:txBody>
      </p:sp>
    </p:spTree>
    <p:extLst>
      <p:ext uri="{BB962C8B-B14F-4D97-AF65-F5344CB8AC3E}">
        <p14:creationId xmlns:p14="http://schemas.microsoft.com/office/powerpoint/2010/main" val="122524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E6F4-348A-4473-89EB-44CFCE432A7B}"/>
              </a:ext>
            </a:extLst>
          </p:cNvPr>
          <p:cNvSpPr>
            <a:spLocks noGrp="1"/>
          </p:cNvSpPr>
          <p:nvPr>
            <p:ph type="title"/>
          </p:nvPr>
        </p:nvSpPr>
        <p:spPr>
          <a:xfrm>
            <a:off x="751602" y="109879"/>
            <a:ext cx="8596668" cy="789354"/>
          </a:xfrm>
        </p:spPr>
        <p:txBody>
          <a:bodyPr/>
          <a:lstStyle/>
          <a:p>
            <a:pPr algn="ctr"/>
            <a:r>
              <a:rPr lang="en-US" dirty="0">
                <a:solidFill>
                  <a:schemeClr val="accent1">
                    <a:lumMod val="75000"/>
                  </a:schemeClr>
                </a:solidFill>
              </a:rPr>
              <a:t>SYSTEM ARCHITECTURES</a:t>
            </a:r>
          </a:p>
        </p:txBody>
      </p:sp>
      <p:grpSp>
        <p:nvGrpSpPr>
          <p:cNvPr id="3" name="Group 2">
            <a:extLst>
              <a:ext uri="{FF2B5EF4-FFF2-40B4-BE49-F238E27FC236}">
                <a16:creationId xmlns:a16="http://schemas.microsoft.com/office/drawing/2014/main" id="{4473A8EF-DBD0-C229-559C-6D076CB6AAA7}"/>
              </a:ext>
            </a:extLst>
          </p:cNvPr>
          <p:cNvGrpSpPr/>
          <p:nvPr/>
        </p:nvGrpSpPr>
        <p:grpSpPr>
          <a:xfrm>
            <a:off x="168315" y="899233"/>
            <a:ext cx="6281117" cy="3964725"/>
            <a:chOff x="142996" y="1041404"/>
            <a:chExt cx="8469026" cy="6186125"/>
          </a:xfrm>
        </p:grpSpPr>
        <p:sp>
          <p:nvSpPr>
            <p:cNvPr id="4" name="Rectangle: Rounded Corners 3">
              <a:extLst>
                <a:ext uri="{FF2B5EF4-FFF2-40B4-BE49-F238E27FC236}">
                  <a16:creationId xmlns:a16="http://schemas.microsoft.com/office/drawing/2014/main" id="{B7C00B96-302A-47C5-BB1A-28185DAEEE3A}"/>
                </a:ext>
              </a:extLst>
            </p:cNvPr>
            <p:cNvSpPr/>
            <p:nvPr/>
          </p:nvSpPr>
          <p:spPr>
            <a:xfrm>
              <a:off x="3758233" y="1041404"/>
              <a:ext cx="1421033" cy="449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5" name="Rectangle: Rounded Corners 4">
              <a:extLst>
                <a:ext uri="{FF2B5EF4-FFF2-40B4-BE49-F238E27FC236}">
                  <a16:creationId xmlns:a16="http://schemas.microsoft.com/office/drawing/2014/main" id="{5B687DDE-524F-46AC-96FC-819D04523B35}"/>
                </a:ext>
              </a:extLst>
            </p:cNvPr>
            <p:cNvSpPr/>
            <p:nvPr/>
          </p:nvSpPr>
          <p:spPr>
            <a:xfrm>
              <a:off x="3739379" y="1940173"/>
              <a:ext cx="1458745"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COMMANDS</a:t>
              </a:r>
            </a:p>
          </p:txBody>
        </p:sp>
        <p:sp>
          <p:nvSpPr>
            <p:cNvPr id="6" name="Rectangle: Rounded Corners 5">
              <a:extLst>
                <a:ext uri="{FF2B5EF4-FFF2-40B4-BE49-F238E27FC236}">
                  <a16:creationId xmlns:a16="http://schemas.microsoft.com/office/drawing/2014/main" id="{92872706-81EA-4261-9B96-8C5691DEB9A5}"/>
                </a:ext>
              </a:extLst>
            </p:cNvPr>
            <p:cNvSpPr/>
            <p:nvPr/>
          </p:nvSpPr>
          <p:spPr>
            <a:xfrm>
              <a:off x="1175933" y="3057773"/>
              <a:ext cx="1266092" cy="593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BASIC SYSTEM CONTROLS</a:t>
              </a:r>
            </a:p>
          </p:txBody>
        </p:sp>
        <p:sp>
          <p:nvSpPr>
            <p:cNvPr id="7" name="Rectangle: Rounded Corners 6">
              <a:extLst>
                <a:ext uri="{FF2B5EF4-FFF2-40B4-BE49-F238E27FC236}">
                  <a16:creationId xmlns:a16="http://schemas.microsoft.com/office/drawing/2014/main" id="{2F5A59A3-FF56-46D7-9500-96084F10677C}"/>
                </a:ext>
              </a:extLst>
            </p:cNvPr>
            <p:cNvSpPr/>
            <p:nvPr/>
          </p:nvSpPr>
          <p:spPr>
            <a:xfrm>
              <a:off x="2672579" y="3046050"/>
              <a:ext cx="1266092" cy="1037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OPEN COMMON WEBSITES</a:t>
              </a:r>
            </a:p>
          </p:txBody>
        </p:sp>
        <p:sp>
          <p:nvSpPr>
            <p:cNvPr id="8" name="Rectangle: Rounded Corners 7">
              <a:extLst>
                <a:ext uri="{FF2B5EF4-FFF2-40B4-BE49-F238E27FC236}">
                  <a16:creationId xmlns:a16="http://schemas.microsoft.com/office/drawing/2014/main" id="{7B6F7B55-172C-4C1F-B251-E833F94AC8E4}"/>
                </a:ext>
              </a:extLst>
            </p:cNvPr>
            <p:cNvSpPr/>
            <p:nvPr/>
          </p:nvSpPr>
          <p:spPr>
            <a:xfrm>
              <a:off x="4847987" y="3046050"/>
              <a:ext cx="1532601" cy="108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MESSAGES IN WHATSAPP</a:t>
              </a:r>
            </a:p>
          </p:txBody>
        </p:sp>
        <p:sp>
          <p:nvSpPr>
            <p:cNvPr id="9" name="Rectangle: Rounded Corners 8">
              <a:extLst>
                <a:ext uri="{FF2B5EF4-FFF2-40B4-BE49-F238E27FC236}">
                  <a16:creationId xmlns:a16="http://schemas.microsoft.com/office/drawing/2014/main" id="{37876923-3270-43B9-B8FD-D371B84ADE36}"/>
                </a:ext>
              </a:extLst>
            </p:cNvPr>
            <p:cNvSpPr/>
            <p:nvPr/>
          </p:nvSpPr>
          <p:spPr>
            <a:xfrm>
              <a:off x="6552918" y="3046050"/>
              <a:ext cx="1266092" cy="983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SEARCH PLACES ON MAP</a:t>
              </a:r>
            </a:p>
          </p:txBody>
        </p:sp>
        <p:sp>
          <p:nvSpPr>
            <p:cNvPr id="10" name="Rectangle: Rounded Corners 9">
              <a:extLst>
                <a:ext uri="{FF2B5EF4-FFF2-40B4-BE49-F238E27FC236}">
                  <a16:creationId xmlns:a16="http://schemas.microsoft.com/office/drawing/2014/main" id="{2D0673C6-21CC-4A38-A7E0-2237C840EE0C}"/>
                </a:ext>
              </a:extLst>
            </p:cNvPr>
            <p:cNvSpPr/>
            <p:nvPr/>
          </p:nvSpPr>
          <p:spPr>
            <a:xfrm>
              <a:off x="142996" y="4576030"/>
              <a:ext cx="1332633" cy="1289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SEARCH IN WIKIPEDIA</a:t>
              </a:r>
            </a:p>
          </p:txBody>
        </p:sp>
        <p:sp>
          <p:nvSpPr>
            <p:cNvPr id="11" name="Rectangle: Rounded Corners 10">
              <a:extLst>
                <a:ext uri="{FF2B5EF4-FFF2-40B4-BE49-F238E27FC236}">
                  <a16:creationId xmlns:a16="http://schemas.microsoft.com/office/drawing/2014/main" id="{CAE54E94-3548-4028-B6DB-AD03FFADB80D}"/>
                </a:ext>
              </a:extLst>
            </p:cNvPr>
            <p:cNvSpPr/>
            <p:nvPr/>
          </p:nvSpPr>
          <p:spPr>
            <a:xfrm>
              <a:off x="1616097" y="4595610"/>
              <a:ext cx="1365756" cy="953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NEWS HEADLINES</a:t>
              </a:r>
            </a:p>
          </p:txBody>
        </p:sp>
        <p:sp>
          <p:nvSpPr>
            <p:cNvPr id="12" name="Rectangle: Rounded Corners 11">
              <a:extLst>
                <a:ext uri="{FF2B5EF4-FFF2-40B4-BE49-F238E27FC236}">
                  <a16:creationId xmlns:a16="http://schemas.microsoft.com/office/drawing/2014/main" id="{DDC343E6-1EB2-4240-92FE-2C50AA2836E0}"/>
                </a:ext>
              </a:extLst>
            </p:cNvPr>
            <p:cNvSpPr/>
            <p:nvPr/>
          </p:nvSpPr>
          <p:spPr>
            <a:xfrm>
              <a:off x="3082813" y="4595610"/>
              <a:ext cx="1164493" cy="722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JOKES</a:t>
              </a:r>
            </a:p>
          </p:txBody>
        </p:sp>
        <p:sp>
          <p:nvSpPr>
            <p:cNvPr id="13" name="Rectangle: Rounded Corners 12">
              <a:extLst>
                <a:ext uri="{FF2B5EF4-FFF2-40B4-BE49-F238E27FC236}">
                  <a16:creationId xmlns:a16="http://schemas.microsoft.com/office/drawing/2014/main" id="{315CC70D-3E6D-4621-85C1-AA417FFE870E}"/>
                </a:ext>
              </a:extLst>
            </p:cNvPr>
            <p:cNvSpPr/>
            <p:nvPr/>
          </p:nvSpPr>
          <p:spPr>
            <a:xfrm>
              <a:off x="4609803" y="4576030"/>
              <a:ext cx="1204320" cy="1192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PLAY AUDIOS AND VIDEOS</a:t>
              </a:r>
            </a:p>
          </p:txBody>
        </p:sp>
        <p:sp>
          <p:nvSpPr>
            <p:cNvPr id="14" name="Rectangle: Rounded Corners 13">
              <a:extLst>
                <a:ext uri="{FF2B5EF4-FFF2-40B4-BE49-F238E27FC236}">
                  <a16:creationId xmlns:a16="http://schemas.microsoft.com/office/drawing/2014/main" id="{66665069-F77D-479A-B2C3-0190BCB2CEF2}"/>
                </a:ext>
              </a:extLst>
            </p:cNvPr>
            <p:cNvSpPr/>
            <p:nvPr/>
          </p:nvSpPr>
          <p:spPr>
            <a:xfrm>
              <a:off x="6134210" y="4573469"/>
              <a:ext cx="1032381" cy="722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WRITE NOTES</a:t>
              </a:r>
            </a:p>
          </p:txBody>
        </p:sp>
        <p:sp>
          <p:nvSpPr>
            <p:cNvPr id="15" name="Rectangle: Rounded Corners 14">
              <a:extLst>
                <a:ext uri="{FF2B5EF4-FFF2-40B4-BE49-F238E27FC236}">
                  <a16:creationId xmlns:a16="http://schemas.microsoft.com/office/drawing/2014/main" id="{2C6B2EA0-F4AC-43A1-8355-9EC5CF9BA029}"/>
                </a:ext>
              </a:extLst>
            </p:cNvPr>
            <p:cNvSpPr/>
            <p:nvPr/>
          </p:nvSpPr>
          <p:spPr>
            <a:xfrm>
              <a:off x="7447529" y="4565037"/>
              <a:ext cx="1164493" cy="722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TELL TIME</a:t>
              </a:r>
            </a:p>
          </p:txBody>
        </p:sp>
        <p:cxnSp>
          <p:nvCxnSpPr>
            <p:cNvPr id="25" name="Straight Arrow Connector 24">
              <a:extLst>
                <a:ext uri="{FF2B5EF4-FFF2-40B4-BE49-F238E27FC236}">
                  <a16:creationId xmlns:a16="http://schemas.microsoft.com/office/drawing/2014/main" id="{C3375FA7-143C-4802-A5C0-62D22C1972F4}"/>
                </a:ext>
              </a:extLst>
            </p:cNvPr>
            <p:cNvCxnSpPr>
              <a:cxnSpLocks/>
              <a:stCxn id="4" idx="2"/>
              <a:endCxn id="5" idx="0"/>
            </p:cNvCxnSpPr>
            <p:nvPr/>
          </p:nvCxnSpPr>
          <p:spPr>
            <a:xfrm>
              <a:off x="4468750" y="1490540"/>
              <a:ext cx="3" cy="44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430AED-8CF8-4686-854A-B05E26084E98}"/>
                </a:ext>
              </a:extLst>
            </p:cNvPr>
            <p:cNvCxnSpPr>
              <a:cxnSpLocks/>
              <a:stCxn id="5" idx="2"/>
            </p:cNvCxnSpPr>
            <p:nvPr/>
          </p:nvCxnSpPr>
          <p:spPr>
            <a:xfrm flipH="1">
              <a:off x="4461102" y="2502880"/>
              <a:ext cx="7650" cy="3274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5F1721-75ED-47F3-8002-FC97A3FE4A57}"/>
                </a:ext>
              </a:extLst>
            </p:cNvPr>
            <p:cNvCxnSpPr/>
            <p:nvPr/>
          </p:nvCxnSpPr>
          <p:spPr>
            <a:xfrm>
              <a:off x="1480733" y="280768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268F48-EFD8-464F-B419-BDCBDB210586}"/>
                </a:ext>
              </a:extLst>
            </p:cNvPr>
            <p:cNvCxnSpPr/>
            <p:nvPr/>
          </p:nvCxnSpPr>
          <p:spPr>
            <a:xfrm>
              <a:off x="1780258" y="2709989"/>
              <a:ext cx="53769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1251392-ABC9-477D-AE82-B110A586D1A5}"/>
                </a:ext>
              </a:extLst>
            </p:cNvPr>
            <p:cNvCxnSpPr>
              <a:cxnSpLocks/>
            </p:cNvCxnSpPr>
            <p:nvPr/>
          </p:nvCxnSpPr>
          <p:spPr>
            <a:xfrm flipH="1" flipV="1">
              <a:off x="753905" y="4210018"/>
              <a:ext cx="7303090" cy="26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B16EED-B2B9-42AF-B9CF-B5EC56A6FA5C}"/>
                </a:ext>
              </a:extLst>
            </p:cNvPr>
            <p:cNvCxnSpPr/>
            <p:nvPr/>
          </p:nvCxnSpPr>
          <p:spPr>
            <a:xfrm>
              <a:off x="1763262" y="2709989"/>
              <a:ext cx="0" cy="33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8893D8-3110-45AC-8280-612B3FA2D286}"/>
                </a:ext>
              </a:extLst>
            </p:cNvPr>
            <p:cNvCxnSpPr/>
            <p:nvPr/>
          </p:nvCxnSpPr>
          <p:spPr>
            <a:xfrm>
              <a:off x="7157243" y="2709988"/>
              <a:ext cx="0" cy="33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474C0F-DB26-49EC-A6D2-4432EBCAA53F}"/>
                </a:ext>
              </a:extLst>
            </p:cNvPr>
            <p:cNvCxnSpPr/>
            <p:nvPr/>
          </p:nvCxnSpPr>
          <p:spPr>
            <a:xfrm>
              <a:off x="5665681" y="2709987"/>
              <a:ext cx="0" cy="33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D147BD-CCDD-4FC7-BC81-9CF818DC04E8}"/>
                </a:ext>
              </a:extLst>
            </p:cNvPr>
            <p:cNvCxnSpPr/>
            <p:nvPr/>
          </p:nvCxnSpPr>
          <p:spPr>
            <a:xfrm>
              <a:off x="3305625" y="2721712"/>
              <a:ext cx="0" cy="33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4C961DC-385D-4A73-B71A-5DFA85650B28}"/>
                </a:ext>
              </a:extLst>
            </p:cNvPr>
            <p:cNvCxnSpPr/>
            <p:nvPr/>
          </p:nvCxnSpPr>
          <p:spPr>
            <a:xfrm>
              <a:off x="768699" y="4228976"/>
              <a:ext cx="0" cy="33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8AB591A-E4DF-4214-87A2-234F5D4BA2A0}"/>
                </a:ext>
              </a:extLst>
            </p:cNvPr>
            <p:cNvCxnSpPr/>
            <p:nvPr/>
          </p:nvCxnSpPr>
          <p:spPr>
            <a:xfrm>
              <a:off x="2298974" y="4259548"/>
              <a:ext cx="0" cy="33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06ED6C-873D-41C0-987C-571D104D07A4}"/>
                </a:ext>
              </a:extLst>
            </p:cNvPr>
            <p:cNvCxnSpPr/>
            <p:nvPr/>
          </p:nvCxnSpPr>
          <p:spPr>
            <a:xfrm>
              <a:off x="3670489" y="4269921"/>
              <a:ext cx="0" cy="33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CFEF33F-BA71-4ACF-A5B3-03CEBBD56173}"/>
                </a:ext>
              </a:extLst>
            </p:cNvPr>
            <p:cNvCxnSpPr/>
            <p:nvPr/>
          </p:nvCxnSpPr>
          <p:spPr>
            <a:xfrm>
              <a:off x="5198124" y="4208141"/>
              <a:ext cx="0" cy="33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46925AC-7072-4C9C-B5A3-54DCF33D1C9E}"/>
                </a:ext>
              </a:extLst>
            </p:cNvPr>
            <p:cNvCxnSpPr/>
            <p:nvPr/>
          </p:nvCxnSpPr>
          <p:spPr>
            <a:xfrm>
              <a:off x="6650400" y="4217724"/>
              <a:ext cx="0" cy="33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BD38BF-41F6-470D-8889-6E95282B4BC5}"/>
                </a:ext>
              </a:extLst>
            </p:cNvPr>
            <p:cNvCxnSpPr/>
            <p:nvPr/>
          </p:nvCxnSpPr>
          <p:spPr>
            <a:xfrm>
              <a:off x="8056995" y="4208141"/>
              <a:ext cx="0" cy="33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16E358D9-B437-4138-A726-62048CB2ED47}"/>
                </a:ext>
              </a:extLst>
            </p:cNvPr>
            <p:cNvSpPr/>
            <p:nvPr/>
          </p:nvSpPr>
          <p:spPr>
            <a:xfrm>
              <a:off x="3777089" y="6344141"/>
              <a:ext cx="1383320" cy="88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CHATBOT</a:t>
              </a:r>
            </a:p>
          </p:txBody>
        </p:sp>
        <p:cxnSp>
          <p:nvCxnSpPr>
            <p:cNvPr id="51" name="Straight Arrow Connector 50">
              <a:extLst>
                <a:ext uri="{FF2B5EF4-FFF2-40B4-BE49-F238E27FC236}">
                  <a16:creationId xmlns:a16="http://schemas.microsoft.com/office/drawing/2014/main" id="{F97ECC01-6479-492E-9D56-34529A888A47}"/>
                </a:ext>
              </a:extLst>
            </p:cNvPr>
            <p:cNvCxnSpPr>
              <a:cxnSpLocks/>
              <a:endCxn id="50" idx="0"/>
            </p:cNvCxnSpPr>
            <p:nvPr/>
          </p:nvCxnSpPr>
          <p:spPr>
            <a:xfrm>
              <a:off x="4461102" y="5777527"/>
              <a:ext cx="7648" cy="56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B6BE3265-D17F-A2D8-CE36-C01B84F45894}"/>
              </a:ext>
            </a:extLst>
          </p:cNvPr>
          <p:cNvPicPr>
            <a:picLocks noChangeAspect="1"/>
          </p:cNvPicPr>
          <p:nvPr/>
        </p:nvPicPr>
        <p:blipFill rotWithShape="1">
          <a:blip r:embed="rId2"/>
          <a:srcRect l="7247" t="11072" r="11339" b="3115"/>
          <a:stretch/>
        </p:blipFill>
        <p:spPr>
          <a:xfrm>
            <a:off x="4867511" y="3640463"/>
            <a:ext cx="4163900" cy="3052123"/>
          </a:xfrm>
          <a:prstGeom prst="rect">
            <a:avLst/>
          </a:prstGeom>
        </p:spPr>
      </p:pic>
      <p:sp>
        <p:nvSpPr>
          <p:cNvPr id="33" name="TextBox 32">
            <a:extLst>
              <a:ext uri="{FF2B5EF4-FFF2-40B4-BE49-F238E27FC236}">
                <a16:creationId xmlns:a16="http://schemas.microsoft.com/office/drawing/2014/main" id="{10F757C6-DC2E-E98B-FFE5-72D5DF3F8525}"/>
              </a:ext>
            </a:extLst>
          </p:cNvPr>
          <p:cNvSpPr txBox="1"/>
          <p:nvPr/>
        </p:nvSpPr>
        <p:spPr>
          <a:xfrm>
            <a:off x="1947745" y="5449491"/>
            <a:ext cx="1977201"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t>WORKNG OF AIDA</a:t>
            </a:r>
          </a:p>
        </p:txBody>
      </p:sp>
      <p:sp>
        <p:nvSpPr>
          <p:cNvPr id="35" name="Arrow: Right 34">
            <a:extLst>
              <a:ext uri="{FF2B5EF4-FFF2-40B4-BE49-F238E27FC236}">
                <a16:creationId xmlns:a16="http://schemas.microsoft.com/office/drawing/2014/main" id="{C3660E9D-C207-11D8-83FE-E809CB8521BA}"/>
              </a:ext>
            </a:extLst>
          </p:cNvPr>
          <p:cNvSpPr/>
          <p:nvPr/>
        </p:nvSpPr>
        <p:spPr>
          <a:xfrm>
            <a:off x="4292667" y="5505029"/>
            <a:ext cx="552700" cy="22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11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634A-007A-4ECE-B583-CF48C8ABE732}"/>
              </a:ext>
            </a:extLst>
          </p:cNvPr>
          <p:cNvSpPr>
            <a:spLocks noGrp="1"/>
          </p:cNvSpPr>
          <p:nvPr>
            <p:ph type="title"/>
          </p:nvPr>
        </p:nvSpPr>
        <p:spPr>
          <a:xfrm>
            <a:off x="677334" y="453482"/>
            <a:ext cx="8596668" cy="1320800"/>
          </a:xfrm>
        </p:spPr>
        <p:txBody>
          <a:bodyPr>
            <a:normAutofit/>
          </a:bodyPr>
          <a:lstStyle/>
          <a:p>
            <a:pPr algn="ctr"/>
            <a:r>
              <a:rPr lang="en-US" sz="4000" dirty="0">
                <a:solidFill>
                  <a:schemeClr val="accent1">
                    <a:lumMod val="75000"/>
                  </a:schemeClr>
                </a:solidFill>
              </a:rPr>
              <a:t>REFERENCES</a:t>
            </a:r>
          </a:p>
        </p:txBody>
      </p:sp>
      <p:sp>
        <p:nvSpPr>
          <p:cNvPr id="3" name="Content Placeholder 2">
            <a:extLst>
              <a:ext uri="{FF2B5EF4-FFF2-40B4-BE49-F238E27FC236}">
                <a16:creationId xmlns:a16="http://schemas.microsoft.com/office/drawing/2014/main" id="{5D6B57B9-4E02-48AF-B9E6-1EE72BF897B3}"/>
              </a:ext>
            </a:extLst>
          </p:cNvPr>
          <p:cNvSpPr>
            <a:spLocks noGrp="1"/>
          </p:cNvSpPr>
          <p:nvPr>
            <p:ph idx="1"/>
          </p:nvPr>
        </p:nvSpPr>
        <p:spPr>
          <a:xfrm>
            <a:off x="677334" y="1380004"/>
            <a:ext cx="8596668" cy="4868396"/>
          </a:xfrm>
        </p:spPr>
        <p:txBody>
          <a:bodyPr>
            <a:normAutofit fontScale="92500" lnSpcReduction="20000"/>
          </a:bodyPr>
          <a:lstStyle/>
          <a:p>
            <a:pPr>
              <a:buFont typeface="Wingdings" panose="05000000000000000000" pitchFamily="2" charset="2"/>
              <a:buChar char="Ø"/>
            </a:pPr>
            <a:r>
              <a:rPr lang="en-US" sz="2000" b="1" u="sng" dirty="0">
                <a:solidFill>
                  <a:schemeClr val="tx1"/>
                </a:solidFill>
              </a:rPr>
              <a:t>Websites and papers referred</a:t>
            </a:r>
            <a:r>
              <a:rPr lang="en-US" sz="2000" u="sng" dirty="0">
                <a:solidFill>
                  <a:schemeClr val="tx1"/>
                </a:solidFill>
              </a:rPr>
              <a:t> – </a:t>
            </a:r>
          </a:p>
          <a:p>
            <a:pPr>
              <a:buFont typeface="Courier New" panose="02070309020205020404" pitchFamily="49" charset="0"/>
              <a:buChar char="o"/>
            </a:pPr>
            <a:r>
              <a:rPr lang="en-US" b="0" i="0" dirty="0">
                <a:solidFill>
                  <a:srgbClr val="333333"/>
                </a:solidFill>
                <a:effectLst/>
                <a:cs typeface="Times New Roman" panose="02020603050405020304" pitchFamily="18" charset="0"/>
              </a:rPr>
              <a:t>"Virtual Voice Assistant In Python (Friday)," </a:t>
            </a:r>
            <a:r>
              <a:rPr lang="en-US" b="0" i="1" dirty="0">
                <a:solidFill>
                  <a:srgbClr val="333333"/>
                </a:solidFill>
                <a:effectLst/>
                <a:cs typeface="Times New Roman" panose="02020603050405020304" pitchFamily="18" charset="0"/>
              </a:rPr>
              <a:t>2022 IEEE 4th International Conference on Cybernetics, Cognition and Machine Learning Applications (ICCCMLA)</a:t>
            </a:r>
            <a:r>
              <a:rPr lang="en-US" b="0" i="0" dirty="0">
                <a:solidFill>
                  <a:srgbClr val="333333"/>
                </a:solidFill>
                <a:effectLst/>
                <a:cs typeface="Times New Roman" panose="02020603050405020304" pitchFamily="18" charset="0"/>
              </a:rPr>
              <a:t>, Goa, India, 2022</a:t>
            </a:r>
          </a:p>
          <a:p>
            <a:pPr marL="0" indent="0">
              <a:buNone/>
            </a:pPr>
            <a:r>
              <a:rPr lang="en-US" sz="1400" dirty="0">
                <a:solidFill>
                  <a:srgbClr val="333333"/>
                </a:solidFill>
                <a:cs typeface="Times New Roman" panose="02020603050405020304" pitchFamily="18" charset="0"/>
              </a:rPr>
              <a:t>         </a:t>
            </a:r>
            <a:r>
              <a:rPr lang="en-US" sz="1400" u="sng" dirty="0">
                <a:solidFill>
                  <a:srgbClr val="0E5CC4"/>
                </a:solidFill>
              </a:rPr>
              <a:t>https://ieeexplore.ieee.org/stamp/stamp.jsp?tp=&amp;arnumber=9989099&amp;isnumber=9988754</a:t>
            </a:r>
          </a:p>
          <a:p>
            <a:pPr>
              <a:buFont typeface="Courier New" panose="02070309020205020404" pitchFamily="49" charset="0"/>
              <a:buChar char="o"/>
            </a:pPr>
            <a:r>
              <a:rPr lang="en-US" b="0" i="0" dirty="0">
                <a:solidFill>
                  <a:srgbClr val="333333"/>
                </a:solidFill>
                <a:effectLst/>
                <a:cs typeface="Times New Roman" panose="02020603050405020304" pitchFamily="18" charset="0"/>
              </a:rPr>
              <a:t>"An Intelligent Virtual System using Machine Learning," </a:t>
            </a:r>
            <a:r>
              <a:rPr lang="en-US" b="0" i="1" dirty="0">
                <a:solidFill>
                  <a:srgbClr val="333333"/>
                </a:solidFill>
                <a:effectLst/>
                <a:cs typeface="Times New Roman" panose="02020603050405020304" pitchFamily="18" charset="0"/>
              </a:rPr>
              <a:t>2022 IEEE IAS Global Conference on Emerging Technologies (</a:t>
            </a:r>
            <a:r>
              <a:rPr lang="en-US" b="0" i="1" dirty="0" err="1">
                <a:solidFill>
                  <a:srgbClr val="333333"/>
                </a:solidFill>
                <a:effectLst/>
                <a:cs typeface="Times New Roman" panose="02020603050405020304" pitchFamily="18" charset="0"/>
              </a:rPr>
              <a:t>GlobConET</a:t>
            </a:r>
            <a:r>
              <a:rPr lang="en-US" b="0" i="1" dirty="0">
                <a:solidFill>
                  <a:srgbClr val="333333"/>
                </a:solidFill>
                <a:effectLst/>
                <a:cs typeface="Times New Roman" panose="02020603050405020304" pitchFamily="18" charset="0"/>
              </a:rPr>
              <a:t>)</a:t>
            </a:r>
            <a:r>
              <a:rPr lang="en-US" b="0" i="0" dirty="0">
                <a:solidFill>
                  <a:srgbClr val="333333"/>
                </a:solidFill>
                <a:effectLst/>
                <a:cs typeface="Times New Roman" panose="02020603050405020304" pitchFamily="18" charset="0"/>
              </a:rPr>
              <a:t>, Arad, Romania, 2022</a:t>
            </a:r>
          </a:p>
          <a:p>
            <a:pPr marL="0" indent="0">
              <a:buNone/>
            </a:pPr>
            <a:r>
              <a:rPr lang="en-US" sz="1500" dirty="0">
                <a:solidFill>
                  <a:schemeClr val="accent4">
                    <a:lumMod val="75000"/>
                  </a:schemeClr>
                </a:solidFill>
                <a:cs typeface="Times New Roman" panose="02020603050405020304" pitchFamily="18" charset="0"/>
              </a:rPr>
              <a:t>        </a:t>
            </a:r>
            <a:r>
              <a:rPr lang="en-US" sz="1500" u="sng" dirty="0">
                <a:solidFill>
                  <a:srgbClr val="0E5CC4"/>
                </a:solidFill>
              </a:rPr>
              <a:t>https://ieeexplore.ieee.org/stamp/stamp.jsp?tp=&amp;arnumber=9872396&amp;isnumber=9872325</a:t>
            </a:r>
          </a:p>
          <a:p>
            <a:pPr>
              <a:buFont typeface="Courier New" panose="02070309020205020404" pitchFamily="49" charset="0"/>
              <a:buChar char="o"/>
            </a:pPr>
            <a:r>
              <a:rPr lang="en-US" dirty="0">
                <a:solidFill>
                  <a:schemeClr val="tx1"/>
                </a:solidFill>
                <a:cs typeface="Times New Roman" panose="02020603050405020304" pitchFamily="18" charset="0"/>
              </a:rPr>
              <a:t>www.stackoverflow.com </a:t>
            </a:r>
          </a:p>
          <a:p>
            <a:pPr>
              <a:buFont typeface="Courier New" panose="02070309020205020404" pitchFamily="49" charset="0"/>
              <a:buChar char="o"/>
            </a:pPr>
            <a:r>
              <a:rPr lang="en-US" dirty="0">
                <a:solidFill>
                  <a:schemeClr val="tx1"/>
                </a:solidFill>
                <a:cs typeface="Times New Roman" panose="02020603050405020304" pitchFamily="18" charset="0"/>
              </a:rPr>
              <a:t>www.pythonprogramming.net </a:t>
            </a:r>
          </a:p>
          <a:p>
            <a:pPr>
              <a:buFont typeface="Courier New" panose="02070309020205020404" pitchFamily="49" charset="0"/>
              <a:buChar char="o"/>
            </a:pPr>
            <a:r>
              <a:rPr lang="en-US" dirty="0">
                <a:solidFill>
                  <a:schemeClr val="tx1"/>
                </a:solidFill>
                <a:cs typeface="Times New Roman" panose="02020603050405020304" pitchFamily="18" charset="0"/>
              </a:rPr>
              <a:t>www.codecademy.co </a:t>
            </a:r>
          </a:p>
          <a:p>
            <a:pPr>
              <a:buFont typeface="Courier New" panose="02070309020205020404" pitchFamily="49" charset="0"/>
              <a:buChar char="o"/>
            </a:pPr>
            <a:r>
              <a:rPr lang="en-US" dirty="0">
                <a:solidFill>
                  <a:schemeClr val="tx1"/>
                </a:solidFill>
                <a:cs typeface="Times New Roman" panose="02020603050405020304" pitchFamily="18" charset="0"/>
              </a:rPr>
              <a:t>www.tutorialspoint.com </a:t>
            </a:r>
          </a:p>
          <a:p>
            <a:pPr>
              <a:buFont typeface="Wingdings" panose="05000000000000000000" pitchFamily="2" charset="2"/>
              <a:buChar char="Ø"/>
            </a:pPr>
            <a:r>
              <a:rPr lang="en-US" sz="2000" b="1" u="sng" dirty="0">
                <a:solidFill>
                  <a:schemeClr val="tx1"/>
                </a:solidFill>
              </a:rPr>
              <a:t>YouTube Channels referred -</a:t>
            </a:r>
          </a:p>
          <a:p>
            <a:pPr>
              <a:buFont typeface="Courier New" panose="02070309020205020404" pitchFamily="49" charset="0"/>
              <a:buChar char="o"/>
            </a:pPr>
            <a:r>
              <a:rPr lang="en-US" dirty="0">
                <a:solidFill>
                  <a:schemeClr val="tx1"/>
                </a:solidFill>
                <a:cs typeface="Times New Roman" panose="02020603050405020304" pitchFamily="18" charset="0"/>
              </a:rPr>
              <a:t>Programming with Mosh</a:t>
            </a:r>
          </a:p>
          <a:p>
            <a:pPr>
              <a:buFont typeface="Courier New" panose="02070309020205020404" pitchFamily="49" charset="0"/>
              <a:buChar char="o"/>
            </a:pPr>
            <a:r>
              <a:rPr lang="en-US" dirty="0" err="1">
                <a:solidFill>
                  <a:schemeClr val="tx1"/>
                </a:solidFill>
                <a:cs typeface="Times New Roman" panose="02020603050405020304" pitchFamily="18" charset="0"/>
              </a:rPr>
              <a:t>Edureka</a:t>
            </a:r>
            <a:endParaRPr lang="en-US" dirty="0">
              <a:solidFill>
                <a:schemeClr val="tx1"/>
              </a:solidFill>
              <a:cs typeface="Times New Roman" panose="02020603050405020304" pitchFamily="18" charset="0"/>
            </a:endParaRPr>
          </a:p>
          <a:p>
            <a:pPr>
              <a:buFont typeface="Courier New" panose="02070309020205020404" pitchFamily="49" charset="0"/>
              <a:buChar char="o"/>
            </a:pPr>
            <a:endParaRPr 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25419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40E8-ABE1-45D8-BFCC-0FE5D58422D4}"/>
              </a:ext>
            </a:extLst>
          </p:cNvPr>
          <p:cNvSpPr>
            <a:spLocks noGrp="1"/>
          </p:cNvSpPr>
          <p:nvPr>
            <p:ph type="ctrTitle"/>
          </p:nvPr>
        </p:nvSpPr>
        <p:spPr>
          <a:xfrm>
            <a:off x="1551455" y="2120448"/>
            <a:ext cx="7766936" cy="1646302"/>
          </a:xfrm>
        </p:spPr>
        <p:txBody>
          <a:bodyPr/>
          <a:lstStyle/>
          <a:p>
            <a:pPr algn="ctr"/>
            <a:r>
              <a:rPr lang="en-US" dirty="0">
                <a:solidFill>
                  <a:schemeClr val="accent1">
                    <a:lumMod val="75000"/>
                  </a:schemeClr>
                </a:solidFill>
              </a:rPr>
              <a:t>THANK YOU</a:t>
            </a:r>
          </a:p>
        </p:txBody>
      </p:sp>
    </p:spTree>
    <p:extLst>
      <p:ext uri="{BB962C8B-B14F-4D97-AF65-F5344CB8AC3E}">
        <p14:creationId xmlns:p14="http://schemas.microsoft.com/office/powerpoint/2010/main" val="364731406"/>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6685</TotalTime>
  <Words>533</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Courier New</vt:lpstr>
      <vt:lpstr>Trebuchet MS</vt:lpstr>
      <vt:lpstr>Wingdings</vt:lpstr>
      <vt:lpstr>Wingdings 3</vt:lpstr>
      <vt:lpstr>Facet</vt:lpstr>
      <vt:lpstr>DEPARTMENT OF COMPUTER SCIENCE AND ENGINEERING</vt:lpstr>
      <vt:lpstr>AIDA- The Virtual Voice Assistant</vt:lpstr>
      <vt:lpstr>ABSTRACT</vt:lpstr>
      <vt:lpstr>PROPOSED SYSTEM</vt:lpstr>
      <vt:lpstr>REQUIREMENT SPECIFICATIONS</vt:lpstr>
      <vt:lpstr>SYSTEM ARCHITECTURES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J AND J</dc:creator>
  <cp:lastModifiedBy>Asif..Ali Najeeb</cp:lastModifiedBy>
  <cp:revision>26</cp:revision>
  <dcterms:created xsi:type="dcterms:W3CDTF">2023-03-31T03:31:17Z</dcterms:created>
  <dcterms:modified xsi:type="dcterms:W3CDTF">2023-04-10T09:42:54Z</dcterms:modified>
</cp:coreProperties>
</file>