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1" r:id="rId4"/>
    <p:sldId id="257" r:id="rId5"/>
    <p:sldId id="260" r:id="rId6"/>
    <p:sldId id="259" r:id="rId7"/>
    <p:sldId id="258"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7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168FFB0-74DC-4E2A-98DD-8A984431D125}"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F2F0E-4C90-4043-B8C6-4DF367A7072A}" type="slidenum">
              <a:rPr lang="en-US" smtClean="0"/>
              <a:t>‹#›</a:t>
            </a:fld>
            <a:endParaRPr lang="en-US"/>
          </a:p>
        </p:txBody>
      </p:sp>
      <p:sp>
        <p:nvSpPr>
          <p:cNvPr id="10" name="TextBox 9"/>
          <p:cNvSpPr txBox="1"/>
          <p:nvPr userDrawn="1"/>
        </p:nvSpPr>
        <p:spPr>
          <a:xfrm>
            <a:off x="0" y="0"/>
            <a:ext cx="12192000" cy="6858000"/>
          </a:xfrm>
          <a:prstGeom prst="rect">
            <a:avLst/>
          </a:prstGeom>
          <a:blipFill dpi="0" rotWithShape="1">
            <a:blip r:embed="rId3">
              <a:alphaModFix amt="73000"/>
            </a:blip>
            <a:srcRect/>
            <a:stretch>
              <a:fillRect/>
            </a:stretch>
          </a:blipFill>
        </p:spPr>
        <p:txBody>
          <a:bodyPr wrap="square" rtlCol="0">
            <a:spAutoFit/>
          </a:bodyPr>
          <a:lstStyle/>
          <a:p>
            <a:endParaRPr lang="en-US" dirty="0"/>
          </a:p>
        </p:txBody>
      </p:sp>
    </p:spTree>
    <p:extLst>
      <p:ext uri="{BB962C8B-B14F-4D97-AF65-F5344CB8AC3E}">
        <p14:creationId xmlns:p14="http://schemas.microsoft.com/office/powerpoint/2010/main" val="1695584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8FFB0-74DC-4E2A-98DD-8A984431D125}"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246655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8FFB0-74DC-4E2A-98DD-8A984431D125}"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3095336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68FFB0-74DC-4E2A-98DD-8A984431D125}"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2065986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168FFB0-74DC-4E2A-98DD-8A984431D125}"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192042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168FFB0-74DC-4E2A-98DD-8A984431D125}"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2546899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168FFB0-74DC-4E2A-98DD-8A984431D125}"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3156638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168FFB0-74DC-4E2A-98DD-8A984431D125}"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2410284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68FFB0-74DC-4E2A-98DD-8A984431D125}"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21401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8FFB0-74DC-4E2A-98DD-8A984431D125}"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3890572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168FFB0-74DC-4E2A-98DD-8A984431D125}"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0F2F0E-4C90-4043-B8C6-4DF367A7072A}" type="slidenum">
              <a:rPr lang="en-US" smtClean="0"/>
              <a:t>‹#›</a:t>
            </a:fld>
            <a:endParaRPr lang="en-US"/>
          </a:p>
        </p:txBody>
      </p:sp>
    </p:spTree>
    <p:extLst>
      <p:ext uri="{BB962C8B-B14F-4D97-AF65-F5344CB8AC3E}">
        <p14:creationId xmlns:p14="http://schemas.microsoft.com/office/powerpoint/2010/main" val="410089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8FFB0-74DC-4E2A-98DD-8A984431D125}" type="datetimeFigureOut">
              <a:rPr lang="en-US" smtClean="0"/>
              <a:t>9/10/2018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0F2F0E-4C90-4043-B8C6-4DF367A7072A}" type="slidenum">
              <a:rPr lang="en-US" smtClean="0"/>
              <a:t>‹#›</a:t>
            </a:fld>
            <a:endParaRPr lang="en-US"/>
          </a:p>
        </p:txBody>
      </p:sp>
    </p:spTree>
    <p:extLst>
      <p:ext uri="{BB962C8B-B14F-4D97-AF65-F5344CB8AC3E}">
        <p14:creationId xmlns:p14="http://schemas.microsoft.com/office/powerpoint/2010/main" val="547665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0089"/>
            <a:ext cx="9144000" cy="868483"/>
          </a:xfrm>
        </p:spPr>
        <p:txBody>
          <a:bodyPr>
            <a:normAutofit fontScale="90000"/>
          </a:bodyPr>
          <a:lstStyle/>
          <a:p>
            <a:r>
              <a:rPr lang="en-US" b="1" dirty="0" smtClean="0">
                <a:solidFill>
                  <a:schemeClr val="tx1">
                    <a:lumMod val="85000"/>
                    <a:lumOff val="15000"/>
                  </a:schemeClr>
                </a:solidFill>
                <a:latin typeface="Bahnschrift Light Condensed" panose="020B0502040204020203" pitchFamily="34" charset="0"/>
              </a:rPr>
              <a:t>TORNADO   PREDICTION   &amp;   RELIEF</a:t>
            </a:r>
            <a:endParaRPr lang="en-US" b="1" dirty="0">
              <a:solidFill>
                <a:schemeClr val="tx1">
                  <a:lumMod val="85000"/>
                  <a:lumOff val="15000"/>
                </a:schemeClr>
              </a:solidFill>
              <a:latin typeface="Bahnschrift Light Condensed" panose="020B0502040204020203" pitchFamily="34" charset="0"/>
            </a:endParaRPr>
          </a:p>
        </p:txBody>
      </p:sp>
      <p:sp>
        <p:nvSpPr>
          <p:cNvPr id="3" name="Subtitle 2"/>
          <p:cNvSpPr>
            <a:spLocks noGrp="1"/>
          </p:cNvSpPr>
          <p:nvPr>
            <p:ph type="subTitle" idx="1"/>
          </p:nvPr>
        </p:nvSpPr>
        <p:spPr>
          <a:xfrm>
            <a:off x="1524000" y="1246909"/>
            <a:ext cx="9144000" cy="5477983"/>
          </a:xfrm>
        </p:spPr>
        <p:txBody>
          <a:bodyPr/>
          <a:lstStyle/>
          <a:p>
            <a:r>
              <a:rPr lang="en-US" sz="4400" b="1" u="sng" dirty="0" smtClean="0">
                <a:solidFill>
                  <a:schemeClr val="bg2">
                    <a:lumMod val="10000"/>
                  </a:schemeClr>
                </a:solidFill>
                <a:latin typeface="Arial Rounded MT Bold" panose="020F0704030504030204" pitchFamily="34" charset="0"/>
              </a:rPr>
              <a:t>TEAM ASV</a:t>
            </a:r>
            <a:endParaRPr lang="en-US" sz="4400" b="1" u="sng" dirty="0">
              <a:solidFill>
                <a:schemeClr val="bg2">
                  <a:lumMod val="10000"/>
                </a:schemeClr>
              </a:solidFill>
              <a:latin typeface="Arial Rounded MT Bold" panose="020F0704030504030204" pitchFamily="34" charset="0"/>
            </a:endParaRPr>
          </a:p>
          <a:p>
            <a:r>
              <a:rPr lang="en-US" b="1" u="sng" dirty="0" smtClean="0"/>
              <a:t>TEAM </a:t>
            </a:r>
            <a:r>
              <a:rPr lang="en-US" b="1" u="sng" dirty="0" smtClean="0"/>
              <a:t>MEMBERS:</a:t>
            </a:r>
          </a:p>
          <a:p>
            <a:r>
              <a:rPr lang="en-US" b="1" dirty="0" smtClean="0">
                <a:solidFill>
                  <a:srgbClr val="002060"/>
                </a:solidFill>
                <a:latin typeface="Berlin Sans FB" panose="020E0602020502020306" pitchFamily="34" charset="0"/>
              </a:rPr>
              <a:t>ARAVIND - CSE,2</a:t>
            </a:r>
            <a:r>
              <a:rPr lang="en-US" b="1" baseline="30000" dirty="0" smtClean="0">
                <a:solidFill>
                  <a:srgbClr val="002060"/>
                </a:solidFill>
                <a:latin typeface="Berlin Sans FB" panose="020E0602020502020306" pitchFamily="34" charset="0"/>
              </a:rPr>
              <a:t>nd</a:t>
            </a:r>
            <a:r>
              <a:rPr lang="en-US" b="1" dirty="0" smtClean="0">
                <a:solidFill>
                  <a:srgbClr val="002060"/>
                </a:solidFill>
                <a:latin typeface="Berlin Sans FB" panose="020E0602020502020306" pitchFamily="34" charset="0"/>
              </a:rPr>
              <a:t> Year</a:t>
            </a:r>
          </a:p>
          <a:p>
            <a:r>
              <a:rPr lang="en-US" b="1" dirty="0" smtClean="0">
                <a:solidFill>
                  <a:srgbClr val="002060"/>
                </a:solidFill>
                <a:latin typeface="Berlin Sans FB" panose="020E0602020502020306" pitchFamily="34" charset="0"/>
              </a:rPr>
              <a:t>ASIFF - CSE,2</a:t>
            </a:r>
            <a:r>
              <a:rPr lang="en-US" b="1" baseline="30000" dirty="0" smtClean="0">
                <a:solidFill>
                  <a:srgbClr val="002060"/>
                </a:solidFill>
                <a:latin typeface="Berlin Sans FB" panose="020E0602020502020306" pitchFamily="34" charset="0"/>
              </a:rPr>
              <a:t>nd</a:t>
            </a:r>
            <a:r>
              <a:rPr lang="en-US" b="1" dirty="0" smtClean="0">
                <a:solidFill>
                  <a:srgbClr val="002060"/>
                </a:solidFill>
                <a:latin typeface="Berlin Sans FB" panose="020E0602020502020306" pitchFamily="34" charset="0"/>
              </a:rPr>
              <a:t> Year</a:t>
            </a:r>
          </a:p>
          <a:p>
            <a:r>
              <a:rPr lang="en-US" b="1" dirty="0" smtClean="0">
                <a:solidFill>
                  <a:srgbClr val="002060"/>
                </a:solidFill>
                <a:latin typeface="Berlin Sans FB" panose="020E0602020502020306" pitchFamily="34" charset="0"/>
              </a:rPr>
              <a:t>SURYA - CSE,2</a:t>
            </a:r>
            <a:r>
              <a:rPr lang="en-US" b="1" baseline="30000" dirty="0" smtClean="0">
                <a:solidFill>
                  <a:srgbClr val="002060"/>
                </a:solidFill>
                <a:latin typeface="Berlin Sans FB" panose="020E0602020502020306" pitchFamily="34" charset="0"/>
              </a:rPr>
              <a:t>nd</a:t>
            </a:r>
            <a:r>
              <a:rPr lang="en-US" b="1" dirty="0" smtClean="0">
                <a:solidFill>
                  <a:srgbClr val="002060"/>
                </a:solidFill>
                <a:latin typeface="Berlin Sans FB" panose="020E0602020502020306" pitchFamily="34" charset="0"/>
              </a:rPr>
              <a:t> Year</a:t>
            </a:r>
          </a:p>
          <a:p>
            <a:r>
              <a:rPr lang="en-US" b="1" dirty="0" smtClean="0">
                <a:solidFill>
                  <a:srgbClr val="002060"/>
                </a:solidFill>
                <a:latin typeface="Berlin Sans FB" panose="020E0602020502020306" pitchFamily="34" charset="0"/>
              </a:rPr>
              <a:t>SREENATH - CSE,2</a:t>
            </a:r>
            <a:r>
              <a:rPr lang="en-US" b="1" baseline="30000" dirty="0" smtClean="0">
                <a:solidFill>
                  <a:srgbClr val="002060"/>
                </a:solidFill>
                <a:latin typeface="Berlin Sans FB" panose="020E0602020502020306" pitchFamily="34" charset="0"/>
              </a:rPr>
              <a:t>nd</a:t>
            </a:r>
            <a:r>
              <a:rPr lang="en-US" b="1" dirty="0" smtClean="0">
                <a:solidFill>
                  <a:srgbClr val="002060"/>
                </a:solidFill>
                <a:latin typeface="Berlin Sans FB" panose="020E0602020502020306" pitchFamily="34" charset="0"/>
              </a:rPr>
              <a:t> Year</a:t>
            </a:r>
          </a:p>
          <a:p>
            <a:r>
              <a:rPr lang="en-US" b="1" dirty="0" smtClean="0">
                <a:solidFill>
                  <a:srgbClr val="002060"/>
                </a:solidFill>
                <a:latin typeface="Berlin Sans FB" panose="020E0602020502020306" pitchFamily="34" charset="0"/>
              </a:rPr>
              <a:t>VENKATESH - CSE,2</a:t>
            </a:r>
            <a:r>
              <a:rPr lang="en-US" b="1" baseline="30000" dirty="0" smtClean="0">
                <a:solidFill>
                  <a:srgbClr val="002060"/>
                </a:solidFill>
                <a:latin typeface="Berlin Sans FB" panose="020E0602020502020306" pitchFamily="34" charset="0"/>
              </a:rPr>
              <a:t>nd</a:t>
            </a:r>
            <a:r>
              <a:rPr lang="en-US" b="1" dirty="0" smtClean="0">
                <a:solidFill>
                  <a:srgbClr val="002060"/>
                </a:solidFill>
                <a:latin typeface="Berlin Sans FB" panose="020E0602020502020306" pitchFamily="34" charset="0"/>
              </a:rPr>
              <a:t> Year</a:t>
            </a:r>
            <a:endParaRPr lang="en-US" b="1" dirty="0">
              <a:solidFill>
                <a:srgbClr val="002060"/>
              </a:solidFill>
              <a:latin typeface="Berlin Sans FB" panose="020E0602020502020306" pitchFamily="34" charset="0"/>
            </a:endParaRPr>
          </a:p>
        </p:txBody>
      </p:sp>
    </p:spTree>
    <p:extLst>
      <p:ext uri="{BB962C8B-B14F-4D97-AF65-F5344CB8AC3E}">
        <p14:creationId xmlns:p14="http://schemas.microsoft.com/office/powerpoint/2010/main" val="1970509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3791"/>
            <a:ext cx="9144000" cy="984229"/>
          </a:xfrm>
        </p:spPr>
        <p:txBody>
          <a:bodyPr/>
          <a:lstStyle/>
          <a:p>
            <a:r>
              <a:rPr lang="en-US" b="1" dirty="0" smtClean="0">
                <a:solidFill>
                  <a:schemeClr val="tx1">
                    <a:lumMod val="85000"/>
                    <a:lumOff val="15000"/>
                  </a:schemeClr>
                </a:solidFill>
                <a:latin typeface="Bahnschrift Light Condensed" panose="020B0502040204020203" pitchFamily="34" charset="0"/>
              </a:rPr>
              <a:t>PROBLEM   STATEMENT</a:t>
            </a:r>
            <a:endParaRPr lang="en-US" b="1" dirty="0">
              <a:solidFill>
                <a:schemeClr val="tx1">
                  <a:lumMod val="85000"/>
                  <a:lumOff val="15000"/>
                </a:schemeClr>
              </a:solidFill>
              <a:latin typeface="Bahnschrift Light Condensed" panose="020B0502040204020203" pitchFamily="34" charset="0"/>
            </a:endParaRPr>
          </a:p>
        </p:txBody>
      </p:sp>
      <p:sp>
        <p:nvSpPr>
          <p:cNvPr id="7" name="Subtitle 6"/>
          <p:cNvSpPr>
            <a:spLocks noGrp="1"/>
          </p:cNvSpPr>
          <p:nvPr>
            <p:ph type="subTitle" idx="1"/>
          </p:nvPr>
        </p:nvSpPr>
        <p:spPr>
          <a:xfrm>
            <a:off x="1524000" y="1379698"/>
            <a:ext cx="9144000" cy="4546539"/>
          </a:xfrm>
        </p:spPr>
        <p:txBody>
          <a:bodyPr>
            <a:normAutofit/>
          </a:bodyPr>
          <a:lstStyle/>
          <a:p>
            <a:pPr marL="342900" indent="-342900" algn="l">
              <a:buFont typeface="Wingdings" panose="05000000000000000000" pitchFamily="2" charset="2"/>
              <a:buChar char="q"/>
            </a:pPr>
            <a:r>
              <a:rPr lang="en-US" dirty="0" smtClean="0">
                <a:solidFill>
                  <a:srgbClr val="002060"/>
                </a:solidFill>
              </a:rPr>
              <a:t>             </a:t>
            </a:r>
            <a:r>
              <a:rPr lang="en-US" sz="3600" dirty="0" smtClean="0">
                <a:solidFill>
                  <a:srgbClr val="002060"/>
                </a:solidFill>
                <a:latin typeface="Bahnschrift Light Condensed" panose="020B0502040204020203" pitchFamily="34" charset="0"/>
              </a:rPr>
              <a:t>One the most dangerous natural calamity is Tornado. Tornadoes mostly occur due to collision of undirectional winds forming, spiral band of minimum 25 feet height, taking everything that comes in it’s way.</a:t>
            </a:r>
          </a:p>
          <a:p>
            <a:pPr marL="571500" indent="-571500" algn="l">
              <a:buFont typeface="Wingdings" panose="05000000000000000000" pitchFamily="2" charset="2"/>
              <a:buChar char="q"/>
            </a:pPr>
            <a:r>
              <a:rPr lang="en-US" sz="3600" dirty="0">
                <a:solidFill>
                  <a:srgbClr val="002060"/>
                </a:solidFill>
                <a:latin typeface="Bahnschrift Light Condensed" panose="020B0502040204020203" pitchFamily="34" charset="0"/>
              </a:rPr>
              <a:t>	</a:t>
            </a:r>
            <a:r>
              <a:rPr lang="en-US" sz="3600" dirty="0" smtClean="0">
                <a:solidFill>
                  <a:srgbClr val="002060"/>
                </a:solidFill>
                <a:latin typeface="Bahnschrift Light Condensed" panose="020B0502040204020203" pitchFamily="34" charset="0"/>
              </a:rPr>
              <a:t>Due to high velocity winds and the pressure difference created a Tornado can be able to suck anything that comes in its way.</a:t>
            </a:r>
            <a:endParaRPr lang="en-US" sz="3600" dirty="0">
              <a:solidFill>
                <a:srgbClr val="002060"/>
              </a:solidFill>
              <a:latin typeface="Bahnschrift Light Condensed" panose="020B0502040204020203" pitchFamily="34" charset="0"/>
            </a:endParaRPr>
          </a:p>
        </p:txBody>
      </p:sp>
    </p:spTree>
    <p:extLst>
      <p:ext uri="{BB962C8B-B14F-4D97-AF65-F5344CB8AC3E}">
        <p14:creationId xmlns:p14="http://schemas.microsoft.com/office/powerpoint/2010/main" val="4138683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12135"/>
            <a:ext cx="9144000" cy="741161"/>
          </a:xfrm>
        </p:spPr>
        <p:txBody>
          <a:bodyPr>
            <a:normAutofit fontScale="90000"/>
          </a:bodyPr>
          <a:lstStyle/>
          <a:p>
            <a:r>
              <a:rPr lang="en-US" b="1" dirty="0" smtClean="0">
                <a:solidFill>
                  <a:schemeClr val="bg2">
                    <a:lumMod val="25000"/>
                  </a:schemeClr>
                </a:solidFill>
                <a:latin typeface="Bahnschrift Light Condensed" panose="020B0502040204020203" pitchFamily="34" charset="0"/>
              </a:rPr>
              <a:t>SOLUTION</a:t>
            </a:r>
            <a:endParaRPr lang="en-US" b="1" dirty="0">
              <a:solidFill>
                <a:schemeClr val="bg2">
                  <a:lumMod val="25000"/>
                </a:schemeClr>
              </a:solidFill>
              <a:latin typeface="Bahnschrift Light Condensed" panose="020B0502040204020203" pitchFamily="34" charset="0"/>
            </a:endParaRPr>
          </a:p>
        </p:txBody>
      </p:sp>
      <p:sp>
        <p:nvSpPr>
          <p:cNvPr id="7" name="Subtitle 6"/>
          <p:cNvSpPr>
            <a:spLocks noGrp="1"/>
          </p:cNvSpPr>
          <p:nvPr>
            <p:ph type="subTitle" idx="1"/>
          </p:nvPr>
        </p:nvSpPr>
        <p:spPr>
          <a:xfrm>
            <a:off x="1524000" y="1597306"/>
            <a:ext cx="9144000" cy="4572000"/>
          </a:xfrm>
        </p:spPr>
        <p:txBody>
          <a:bodyPr/>
          <a:lstStyle/>
          <a:p>
            <a:pPr marL="342900" indent="-342900" algn="l">
              <a:buFont typeface="Wingdings" panose="05000000000000000000" pitchFamily="2" charset="2"/>
              <a:buChar char="Ø"/>
            </a:pPr>
            <a:r>
              <a:rPr lang="en-US" dirty="0" smtClean="0">
                <a:solidFill>
                  <a:srgbClr val="002060"/>
                </a:solidFill>
                <a:latin typeface="Bahnschrift SemiLight SemiConde" panose="020B0502040204020203" pitchFamily="34" charset="0"/>
              </a:rPr>
              <a:t>	We have come up with a solution using </a:t>
            </a:r>
            <a:r>
              <a:rPr lang="en-US" b="1" dirty="0" smtClean="0">
                <a:solidFill>
                  <a:srgbClr val="002060"/>
                </a:solidFill>
                <a:latin typeface="Bahnschrift SemiLight SemiConde" panose="020B0502040204020203" pitchFamily="34" charset="0"/>
              </a:rPr>
              <a:t>Artificial Intelligence</a:t>
            </a:r>
            <a:r>
              <a:rPr lang="en-US" dirty="0" smtClean="0">
                <a:solidFill>
                  <a:srgbClr val="002060"/>
                </a:solidFill>
                <a:latin typeface="Bahnschrift SemiLight SemiConde" panose="020B0502040204020203" pitchFamily="34" charset="0"/>
              </a:rPr>
              <a:t> and </a:t>
            </a:r>
            <a:r>
              <a:rPr lang="en-US" b="1" dirty="0" smtClean="0">
                <a:solidFill>
                  <a:srgbClr val="002060"/>
                </a:solidFill>
                <a:latin typeface="Bahnschrift SemiLight SemiConde" panose="020B0502040204020203" pitchFamily="34" charset="0"/>
              </a:rPr>
              <a:t>Machine Learning </a:t>
            </a:r>
            <a:r>
              <a:rPr lang="en-US" dirty="0" smtClean="0">
                <a:solidFill>
                  <a:srgbClr val="002060"/>
                </a:solidFill>
                <a:latin typeface="Bahnschrift SemiLight SemiConde" panose="020B0502040204020203" pitchFamily="34" charset="0"/>
              </a:rPr>
              <a:t>and </a:t>
            </a:r>
            <a:r>
              <a:rPr lang="en-US" b="1" dirty="0" smtClean="0">
                <a:solidFill>
                  <a:srgbClr val="002060"/>
                </a:solidFill>
                <a:latin typeface="Bahnschrift SemiLight SemiConde" panose="020B0502040204020203" pitchFamily="34" charset="0"/>
              </a:rPr>
              <a:t>IOT</a:t>
            </a:r>
            <a:r>
              <a:rPr lang="en-US" dirty="0" smtClean="0">
                <a:solidFill>
                  <a:srgbClr val="002060"/>
                </a:solidFill>
                <a:latin typeface="Bahnschrift SemiLight SemiConde" panose="020B0502040204020203" pitchFamily="34" charset="0"/>
              </a:rPr>
              <a:t> for better solution for this problem.	</a:t>
            </a:r>
          </a:p>
          <a:p>
            <a:pPr marL="342900" indent="-342900" algn="l">
              <a:buFont typeface="Wingdings" panose="05000000000000000000" pitchFamily="2" charset="2"/>
              <a:buChar char="Ø"/>
            </a:pPr>
            <a:r>
              <a:rPr lang="en-US" b="1" dirty="0" smtClean="0">
                <a:solidFill>
                  <a:srgbClr val="002060"/>
                </a:solidFill>
                <a:latin typeface="Bahnschrift SemiLight SemiConde" panose="020B0502040204020203" pitchFamily="34" charset="0"/>
              </a:rPr>
              <a:t>AI</a:t>
            </a:r>
            <a:r>
              <a:rPr lang="en-US" dirty="0" smtClean="0">
                <a:solidFill>
                  <a:srgbClr val="002060"/>
                </a:solidFill>
                <a:latin typeface="Bahnschrift SemiLight SemiConde" panose="020B0502040204020203" pitchFamily="34" charset="0"/>
              </a:rPr>
              <a:t>: Using previous data sets we train up using Machine Learning and the information retrieved by sensors will compared with data sets and accuracy of the calamity will be predicted.</a:t>
            </a:r>
          </a:p>
          <a:p>
            <a:pPr marL="342900" indent="-342900" algn="l">
              <a:buFont typeface="Wingdings" panose="05000000000000000000" pitchFamily="2" charset="2"/>
              <a:buChar char="Ø"/>
            </a:pPr>
            <a:r>
              <a:rPr lang="en-US" b="1" dirty="0" smtClean="0">
                <a:solidFill>
                  <a:srgbClr val="002060"/>
                </a:solidFill>
                <a:latin typeface="Bahnschrift SemiLight SemiConde" panose="020B0502040204020203" pitchFamily="34" charset="0"/>
              </a:rPr>
              <a:t>IOT</a:t>
            </a:r>
            <a:r>
              <a:rPr lang="en-US" dirty="0" smtClean="0">
                <a:solidFill>
                  <a:srgbClr val="002060"/>
                </a:solidFill>
                <a:latin typeface="Bahnschrift SemiLight SemiConde" panose="020B0502040204020203" pitchFamily="34" charset="0"/>
              </a:rPr>
              <a:t>: Here we use sensors such as </a:t>
            </a:r>
            <a:r>
              <a:rPr lang="en-US" b="1" dirty="0" smtClean="0">
                <a:solidFill>
                  <a:srgbClr val="002060"/>
                </a:solidFill>
                <a:latin typeface="Bahnschrift SemiLight SemiConde" panose="020B0502040204020203" pitchFamily="34" charset="0"/>
              </a:rPr>
              <a:t>BMP180</a:t>
            </a:r>
            <a:r>
              <a:rPr lang="en-US" dirty="0" smtClean="0">
                <a:solidFill>
                  <a:srgbClr val="002060"/>
                </a:solidFill>
                <a:latin typeface="Bahnschrift SemiLight SemiConde" panose="020B0502040204020203" pitchFamily="34" charset="0"/>
              </a:rPr>
              <a:t> and </a:t>
            </a:r>
            <a:r>
              <a:rPr lang="en-US" b="1" dirty="0" smtClean="0">
                <a:solidFill>
                  <a:srgbClr val="002060"/>
                </a:solidFill>
                <a:latin typeface="Bahnschrift SemiLight SemiConde" panose="020B0502040204020203" pitchFamily="34" charset="0"/>
              </a:rPr>
              <a:t>ESP8266</a:t>
            </a:r>
            <a:r>
              <a:rPr lang="en-US" dirty="0" smtClean="0">
                <a:solidFill>
                  <a:srgbClr val="002060"/>
                </a:solidFill>
                <a:latin typeface="Bahnschrift SemiLight SemiConde" panose="020B0502040204020203" pitchFamily="34" charset="0"/>
              </a:rPr>
              <a:t> to get the necessary parameters like temperature, Pressure and humidity to pass information to AI.</a:t>
            </a:r>
          </a:p>
          <a:p>
            <a:pPr marL="342900" indent="-342900" algn="l">
              <a:buFont typeface="Wingdings" panose="05000000000000000000" pitchFamily="2" charset="2"/>
              <a:buChar char="Ø"/>
            </a:pPr>
            <a:r>
              <a:rPr lang="en-US" dirty="0" smtClean="0">
                <a:solidFill>
                  <a:srgbClr val="002060"/>
                </a:solidFill>
                <a:latin typeface="Bahnschrift SemiLight SemiConde" panose="020B0502040204020203" pitchFamily="34" charset="0"/>
              </a:rPr>
              <a:t>Satellite Communication and Rescue measures.</a:t>
            </a:r>
          </a:p>
        </p:txBody>
      </p:sp>
    </p:spTree>
    <p:extLst>
      <p:ext uri="{BB962C8B-B14F-4D97-AF65-F5344CB8AC3E}">
        <p14:creationId xmlns:p14="http://schemas.microsoft.com/office/powerpoint/2010/main" val="1583973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3239"/>
            <a:ext cx="9144000" cy="833759"/>
          </a:xfrm>
        </p:spPr>
        <p:txBody>
          <a:bodyPr>
            <a:normAutofit fontScale="90000"/>
          </a:bodyPr>
          <a:lstStyle/>
          <a:p>
            <a:r>
              <a:rPr lang="en-US" b="1" dirty="0" smtClean="0">
                <a:solidFill>
                  <a:schemeClr val="tx2">
                    <a:lumMod val="50000"/>
                  </a:schemeClr>
                </a:solidFill>
                <a:latin typeface="Bahnschrift Light Condensed" panose="020B0502040204020203" pitchFamily="34" charset="0"/>
              </a:rPr>
              <a:t>PROTOTYPE    BLOCK    DIAGRAM</a:t>
            </a:r>
            <a:endParaRPr lang="en-US" b="1" dirty="0">
              <a:solidFill>
                <a:schemeClr val="tx2">
                  <a:lumMod val="50000"/>
                </a:schemeClr>
              </a:solidFill>
              <a:latin typeface="Bahnschrift Light Condensed" panose="020B0502040204020203"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906" y="1179181"/>
            <a:ext cx="10347767" cy="5431397"/>
          </a:xfrm>
          <a:prstGeom prst="rect">
            <a:avLst/>
          </a:prstGeom>
        </p:spPr>
      </p:pic>
    </p:spTree>
    <p:extLst>
      <p:ext uri="{BB962C8B-B14F-4D97-AF65-F5344CB8AC3E}">
        <p14:creationId xmlns:p14="http://schemas.microsoft.com/office/powerpoint/2010/main" val="10293585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4836"/>
            <a:ext cx="9144000" cy="1135928"/>
          </a:xfrm>
        </p:spPr>
        <p:txBody>
          <a:bodyPr/>
          <a:lstStyle/>
          <a:p>
            <a:r>
              <a:rPr lang="en-US" b="1" dirty="0" smtClean="0">
                <a:latin typeface="Bahnschrift Condensed" panose="020B0502040204020203" pitchFamily="34" charset="0"/>
              </a:rPr>
              <a:t>TECHNOLOGY STACK</a:t>
            </a:r>
            <a:endParaRPr lang="en-US" b="1" dirty="0">
              <a:latin typeface="Bahnschrift Condensed" panose="020B0502040204020203" pitchFamily="34" charset="0"/>
            </a:endParaRPr>
          </a:p>
        </p:txBody>
      </p:sp>
      <p:sp>
        <p:nvSpPr>
          <p:cNvPr id="7" name="Subtitle 6"/>
          <p:cNvSpPr>
            <a:spLocks noGrp="1"/>
          </p:cNvSpPr>
          <p:nvPr>
            <p:ph type="subTitle" idx="1"/>
          </p:nvPr>
        </p:nvSpPr>
        <p:spPr>
          <a:xfrm>
            <a:off x="1524000" y="1357746"/>
            <a:ext cx="9144000" cy="3962400"/>
          </a:xfrm>
        </p:spPr>
        <p:txBody>
          <a:bodyPr>
            <a:normAutofit/>
          </a:bodyPr>
          <a:lstStyle/>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Artificial Intelligence and Internet of Things.</a:t>
            </a:r>
          </a:p>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Satellite Communication.</a:t>
            </a:r>
          </a:p>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Alert messaging to service organizations.</a:t>
            </a:r>
          </a:p>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Alert teams allocating the victim area before the disaster occurrence.</a:t>
            </a:r>
          </a:p>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Drones for conformation of disaster, for image recognition of calamity, alerting the people in victim area.</a:t>
            </a:r>
          </a:p>
          <a:p>
            <a:pPr marL="342900" indent="-342900" algn="l">
              <a:buFont typeface="Arial" panose="020B0604020202020204" pitchFamily="34" charset="0"/>
              <a:buChar char="•"/>
            </a:pPr>
            <a:r>
              <a:rPr lang="en-US" sz="2800" dirty="0" smtClean="0">
                <a:solidFill>
                  <a:srgbClr val="002060"/>
                </a:solidFill>
                <a:latin typeface="Bahnschrift SemiLight SemiConde" panose="020B0502040204020203" pitchFamily="34" charset="0"/>
              </a:rPr>
              <a:t>Deep Learning techniques of image recognition.</a:t>
            </a:r>
            <a:endParaRPr lang="en-US" sz="2800" dirty="0">
              <a:solidFill>
                <a:srgbClr val="002060"/>
              </a:solidFill>
              <a:latin typeface="Bahnschrift SemiLight SemiConde" panose="020B0502040204020203" pitchFamily="34" charset="0"/>
            </a:endParaRPr>
          </a:p>
        </p:txBody>
      </p:sp>
    </p:spTree>
    <p:extLst>
      <p:ext uri="{BB962C8B-B14F-4D97-AF65-F5344CB8AC3E}">
        <p14:creationId xmlns:p14="http://schemas.microsoft.com/office/powerpoint/2010/main" val="3714478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545"/>
            <a:ext cx="9144000" cy="1011237"/>
          </a:xfrm>
        </p:spPr>
        <p:txBody>
          <a:bodyPr/>
          <a:lstStyle/>
          <a:p>
            <a:r>
              <a:rPr lang="en-US" b="1" dirty="0" smtClean="0">
                <a:latin typeface="Bahnschrift Condensed" panose="020B0502040204020203" pitchFamily="34" charset="0"/>
              </a:rPr>
              <a:t>CHALLENGES</a:t>
            </a:r>
            <a:endParaRPr lang="en-US" b="1" dirty="0">
              <a:latin typeface="Bahnschrift Condensed" panose="020B0502040204020203" pitchFamily="34" charset="0"/>
            </a:endParaRPr>
          </a:p>
        </p:txBody>
      </p:sp>
      <p:sp>
        <p:nvSpPr>
          <p:cNvPr id="7" name="Subtitle 6"/>
          <p:cNvSpPr>
            <a:spLocks noGrp="1"/>
          </p:cNvSpPr>
          <p:nvPr>
            <p:ph type="subTitle" idx="1"/>
          </p:nvPr>
        </p:nvSpPr>
        <p:spPr>
          <a:xfrm>
            <a:off x="1524000" y="1537855"/>
            <a:ext cx="9144000" cy="3747655"/>
          </a:xfrm>
        </p:spPr>
        <p:txBody>
          <a:bodyPr>
            <a:normAutofit/>
          </a:bodyPr>
          <a:lstStyle/>
          <a:p>
            <a:pPr marL="342900" indent="-342900" algn="l">
              <a:buFont typeface="Wingdings" panose="05000000000000000000" pitchFamily="2" charset="2"/>
              <a:buChar char="ü"/>
            </a:pPr>
            <a:r>
              <a:rPr lang="en-US" sz="3200" dirty="0" smtClean="0">
                <a:solidFill>
                  <a:srgbClr val="002060"/>
                </a:solidFill>
                <a:latin typeface="Bahnschrift SemiLight SemiConde" panose="020B0502040204020203" pitchFamily="34" charset="0"/>
              </a:rPr>
              <a:t>To predict type of disaster.</a:t>
            </a:r>
          </a:p>
          <a:p>
            <a:pPr marL="342900" indent="-342900" algn="l">
              <a:buFont typeface="Wingdings" panose="05000000000000000000" pitchFamily="2" charset="2"/>
              <a:buChar char="ü"/>
            </a:pPr>
            <a:r>
              <a:rPr lang="en-US" sz="3200" dirty="0" smtClean="0">
                <a:solidFill>
                  <a:srgbClr val="002060"/>
                </a:solidFill>
                <a:latin typeface="Bahnschrift SemiLight SemiConde" panose="020B0502040204020203" pitchFamily="34" charset="0"/>
              </a:rPr>
              <a:t>To estimate range of disaster.</a:t>
            </a:r>
          </a:p>
          <a:p>
            <a:pPr marL="342900" indent="-342900" algn="l">
              <a:buFont typeface="Wingdings" panose="05000000000000000000" pitchFamily="2" charset="2"/>
              <a:buChar char="ü"/>
            </a:pPr>
            <a:r>
              <a:rPr lang="en-US" sz="3200" dirty="0" smtClean="0">
                <a:solidFill>
                  <a:srgbClr val="002060"/>
                </a:solidFill>
                <a:latin typeface="Bahnschrift SemiLight SemiConde" panose="020B0502040204020203" pitchFamily="34" charset="0"/>
              </a:rPr>
              <a:t>To alert the service bodies in victim area and spread the message as fast as possible.</a:t>
            </a:r>
          </a:p>
          <a:p>
            <a:pPr marL="342900" indent="-342900" algn="l">
              <a:buFont typeface="Wingdings" panose="05000000000000000000" pitchFamily="2" charset="2"/>
              <a:buChar char="ü"/>
            </a:pPr>
            <a:r>
              <a:rPr lang="en-US" sz="3200" dirty="0" smtClean="0">
                <a:solidFill>
                  <a:srgbClr val="002060"/>
                </a:solidFill>
                <a:latin typeface="Bahnschrift SemiLight SemiConde" panose="020B0502040204020203" pitchFamily="34" charset="0"/>
              </a:rPr>
              <a:t>To make all living bodies stay in safe zones.</a:t>
            </a:r>
          </a:p>
          <a:p>
            <a:pPr marL="342900" indent="-342900" algn="l">
              <a:buFont typeface="Wingdings" panose="05000000000000000000" pitchFamily="2" charset="2"/>
              <a:buChar char="ü"/>
            </a:pPr>
            <a:r>
              <a:rPr lang="en-US" sz="3200" dirty="0" smtClean="0">
                <a:solidFill>
                  <a:srgbClr val="002060"/>
                </a:solidFill>
                <a:latin typeface="Bahnschrift SemiLight SemiConde" panose="020B0502040204020203" pitchFamily="34" charset="0"/>
              </a:rPr>
              <a:t>To send rescue teams to victim area and control maximum loss of economic wealth.</a:t>
            </a:r>
          </a:p>
          <a:p>
            <a:pPr marL="342900" indent="-342900" algn="l">
              <a:buFont typeface="Wingdings" panose="05000000000000000000" pitchFamily="2" charset="2"/>
              <a:buChar char="ü"/>
            </a:pPr>
            <a:endParaRPr lang="en-US" sz="3200" dirty="0" smtClean="0">
              <a:solidFill>
                <a:srgbClr val="002060"/>
              </a:solidFill>
              <a:latin typeface="Bahnschrift SemiLight SemiConde" panose="020B0502040204020203" pitchFamily="34" charset="0"/>
            </a:endParaRPr>
          </a:p>
        </p:txBody>
      </p:sp>
    </p:spTree>
    <p:extLst>
      <p:ext uri="{BB962C8B-B14F-4D97-AF65-F5344CB8AC3E}">
        <p14:creationId xmlns:p14="http://schemas.microsoft.com/office/powerpoint/2010/main" val="40190219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92598"/>
            <a:ext cx="9144000" cy="1090853"/>
          </a:xfrm>
        </p:spPr>
        <p:txBody>
          <a:bodyPr/>
          <a:lstStyle/>
          <a:p>
            <a:r>
              <a:rPr lang="en-US" dirty="0" smtClean="0"/>
              <a:t>CONTACT US</a:t>
            </a:r>
            <a:endParaRPr lang="en-US" dirty="0"/>
          </a:p>
        </p:txBody>
      </p:sp>
      <p:sp>
        <p:nvSpPr>
          <p:cNvPr id="3" name="TextBox 2"/>
          <p:cNvSpPr txBox="1"/>
          <p:nvPr/>
        </p:nvSpPr>
        <p:spPr>
          <a:xfrm>
            <a:off x="1354237" y="1458410"/>
            <a:ext cx="4894163" cy="923330"/>
          </a:xfrm>
          <a:prstGeom prst="rect">
            <a:avLst/>
          </a:prstGeom>
          <a:noFill/>
        </p:spPr>
        <p:txBody>
          <a:bodyPr wrap="square" rtlCol="0">
            <a:spAutoFit/>
          </a:bodyPr>
          <a:lstStyle/>
          <a:p>
            <a:r>
              <a:rPr lang="en-US" dirty="0" smtClean="0">
                <a:solidFill>
                  <a:schemeClr val="tx1">
                    <a:lumMod val="85000"/>
                    <a:lumOff val="15000"/>
                  </a:schemeClr>
                </a:solidFill>
                <a:latin typeface="Britannic Bold" panose="020B0903060703020204" pitchFamily="34" charset="0"/>
              </a:rPr>
              <a:t>NAME           : S.ASIFF</a:t>
            </a:r>
          </a:p>
          <a:p>
            <a:r>
              <a:rPr lang="en-US" dirty="0" smtClean="0">
                <a:solidFill>
                  <a:schemeClr val="tx1">
                    <a:lumMod val="85000"/>
                    <a:lumOff val="15000"/>
                  </a:schemeClr>
                </a:solidFill>
                <a:latin typeface="Britannic Bold" panose="020B0903060703020204" pitchFamily="34" charset="0"/>
              </a:rPr>
              <a:t>MOBILE NO   : 8978200896</a:t>
            </a:r>
          </a:p>
          <a:p>
            <a:r>
              <a:rPr lang="en-US" dirty="0" smtClean="0">
                <a:solidFill>
                  <a:schemeClr val="tx1">
                    <a:lumMod val="85000"/>
                    <a:lumOff val="15000"/>
                  </a:schemeClr>
                </a:solidFill>
                <a:latin typeface="Britannic Bold" panose="020B0903060703020204" pitchFamily="34" charset="0"/>
              </a:rPr>
              <a:t>EMAIL ID       : asiffshaik1999@gmail.com</a:t>
            </a:r>
            <a:endParaRPr lang="en-US" dirty="0">
              <a:solidFill>
                <a:schemeClr val="tx1">
                  <a:lumMod val="85000"/>
                  <a:lumOff val="15000"/>
                </a:schemeClr>
              </a:solidFill>
              <a:latin typeface="Britannic Bold" panose="020B0903060703020204" pitchFamily="34" charset="0"/>
            </a:endParaRPr>
          </a:p>
        </p:txBody>
      </p:sp>
      <p:sp>
        <p:nvSpPr>
          <p:cNvPr id="5" name="TextBox 4"/>
          <p:cNvSpPr txBox="1"/>
          <p:nvPr/>
        </p:nvSpPr>
        <p:spPr>
          <a:xfrm>
            <a:off x="6986286" y="1458410"/>
            <a:ext cx="5205714" cy="923330"/>
          </a:xfrm>
          <a:prstGeom prst="rect">
            <a:avLst/>
          </a:prstGeom>
          <a:noFill/>
        </p:spPr>
        <p:txBody>
          <a:bodyPr wrap="square" rtlCol="0">
            <a:spAutoFit/>
          </a:bodyPr>
          <a:lstStyle/>
          <a:p>
            <a:r>
              <a:rPr lang="en-US" dirty="0" smtClean="0">
                <a:solidFill>
                  <a:schemeClr val="tx1">
                    <a:lumMod val="85000"/>
                    <a:lumOff val="15000"/>
                  </a:schemeClr>
                </a:solidFill>
                <a:latin typeface="Britannic Bold" panose="020B0903060703020204" pitchFamily="34" charset="0"/>
              </a:rPr>
              <a:t>NAME           : N.ARAVIND REDDY</a:t>
            </a:r>
          </a:p>
          <a:p>
            <a:r>
              <a:rPr lang="en-US" dirty="0" smtClean="0">
                <a:solidFill>
                  <a:schemeClr val="tx1">
                    <a:lumMod val="85000"/>
                    <a:lumOff val="15000"/>
                  </a:schemeClr>
                </a:solidFill>
                <a:latin typeface="Britannic Bold" panose="020B0903060703020204" pitchFamily="34" charset="0"/>
              </a:rPr>
              <a:t>MOBILE NO   : 8978671239</a:t>
            </a:r>
          </a:p>
          <a:p>
            <a:r>
              <a:rPr lang="en-US" dirty="0" smtClean="0">
                <a:solidFill>
                  <a:schemeClr val="tx1">
                    <a:lumMod val="85000"/>
                    <a:lumOff val="15000"/>
                  </a:schemeClr>
                </a:solidFill>
                <a:latin typeface="Britannic Bold" panose="020B0903060703020204" pitchFamily="34" charset="0"/>
              </a:rPr>
              <a:t>EMAIL ID       : reddyaravind838@gmail.com</a:t>
            </a:r>
            <a:endParaRPr lang="en-US" dirty="0">
              <a:solidFill>
                <a:schemeClr val="tx1">
                  <a:lumMod val="85000"/>
                  <a:lumOff val="15000"/>
                </a:schemeClr>
              </a:solidFill>
              <a:latin typeface="Britannic Bold" panose="020B0903060703020204" pitchFamily="34" charset="0"/>
            </a:endParaRPr>
          </a:p>
        </p:txBody>
      </p:sp>
      <p:sp>
        <p:nvSpPr>
          <p:cNvPr id="6" name="TextBox 5"/>
          <p:cNvSpPr txBox="1"/>
          <p:nvPr/>
        </p:nvSpPr>
        <p:spPr>
          <a:xfrm>
            <a:off x="1354237" y="2656699"/>
            <a:ext cx="5129689" cy="923330"/>
          </a:xfrm>
          <a:prstGeom prst="rect">
            <a:avLst/>
          </a:prstGeom>
          <a:noFill/>
        </p:spPr>
        <p:txBody>
          <a:bodyPr wrap="square" rtlCol="0">
            <a:spAutoFit/>
          </a:bodyPr>
          <a:lstStyle/>
          <a:p>
            <a:r>
              <a:rPr lang="en-US" dirty="0" smtClean="0">
                <a:solidFill>
                  <a:schemeClr val="tx1">
                    <a:lumMod val="85000"/>
                    <a:lumOff val="15000"/>
                  </a:schemeClr>
                </a:solidFill>
                <a:latin typeface="Britannic Bold" panose="020B0903060703020204" pitchFamily="34" charset="0"/>
              </a:rPr>
              <a:t>NAME           : K.SRINATH</a:t>
            </a:r>
          </a:p>
          <a:p>
            <a:r>
              <a:rPr lang="en-US" dirty="0" smtClean="0">
                <a:solidFill>
                  <a:schemeClr val="tx1">
                    <a:lumMod val="85000"/>
                    <a:lumOff val="15000"/>
                  </a:schemeClr>
                </a:solidFill>
                <a:latin typeface="Britannic Bold" panose="020B0903060703020204" pitchFamily="34" charset="0"/>
              </a:rPr>
              <a:t>MOBILE NO   : 8074817385</a:t>
            </a:r>
          </a:p>
          <a:p>
            <a:r>
              <a:rPr lang="en-US" dirty="0" smtClean="0">
                <a:solidFill>
                  <a:schemeClr val="tx1">
                    <a:lumMod val="85000"/>
                    <a:lumOff val="15000"/>
                  </a:schemeClr>
                </a:solidFill>
                <a:latin typeface="Britannic Bold" panose="020B0903060703020204" pitchFamily="34" charset="0"/>
              </a:rPr>
              <a:t>EMAIL ID       : kothakotasrinath471@gmail.com</a:t>
            </a:r>
            <a:endParaRPr lang="en-US" dirty="0">
              <a:solidFill>
                <a:schemeClr val="tx1">
                  <a:lumMod val="85000"/>
                  <a:lumOff val="15000"/>
                </a:schemeClr>
              </a:solidFill>
              <a:latin typeface="Britannic Bold" panose="020B0903060703020204" pitchFamily="34" charset="0"/>
            </a:endParaRPr>
          </a:p>
        </p:txBody>
      </p:sp>
      <p:sp>
        <p:nvSpPr>
          <p:cNvPr id="8" name="TextBox 7"/>
          <p:cNvSpPr txBox="1"/>
          <p:nvPr/>
        </p:nvSpPr>
        <p:spPr>
          <a:xfrm>
            <a:off x="6986286" y="2639471"/>
            <a:ext cx="5205714" cy="923330"/>
          </a:xfrm>
          <a:prstGeom prst="rect">
            <a:avLst/>
          </a:prstGeom>
          <a:noFill/>
        </p:spPr>
        <p:txBody>
          <a:bodyPr wrap="square" rtlCol="0">
            <a:spAutoFit/>
          </a:bodyPr>
          <a:lstStyle/>
          <a:p>
            <a:r>
              <a:rPr lang="en-US" dirty="0" smtClean="0">
                <a:solidFill>
                  <a:schemeClr val="tx1">
                    <a:lumMod val="85000"/>
                    <a:lumOff val="15000"/>
                  </a:schemeClr>
                </a:solidFill>
                <a:latin typeface="Britannic Bold" panose="020B0903060703020204" pitchFamily="34" charset="0"/>
              </a:rPr>
              <a:t>NAME           : VENKATESH YEKBOTE</a:t>
            </a:r>
          </a:p>
          <a:p>
            <a:r>
              <a:rPr lang="en-US" dirty="0" smtClean="0">
                <a:solidFill>
                  <a:schemeClr val="tx1">
                    <a:lumMod val="85000"/>
                    <a:lumOff val="15000"/>
                  </a:schemeClr>
                </a:solidFill>
                <a:latin typeface="Britannic Bold" panose="020B0903060703020204" pitchFamily="34" charset="0"/>
              </a:rPr>
              <a:t>MOBILE NO   : 9182330390</a:t>
            </a:r>
          </a:p>
          <a:p>
            <a:r>
              <a:rPr lang="en-US" dirty="0" smtClean="0">
                <a:solidFill>
                  <a:schemeClr val="tx1">
                    <a:lumMod val="85000"/>
                    <a:lumOff val="15000"/>
                  </a:schemeClr>
                </a:solidFill>
                <a:latin typeface="Britannic Bold" panose="020B0903060703020204" pitchFamily="34" charset="0"/>
              </a:rPr>
              <a:t>EMAIL ID       : venkateshy921@gmail.com</a:t>
            </a:r>
            <a:endParaRPr lang="en-US" dirty="0">
              <a:solidFill>
                <a:schemeClr val="tx1">
                  <a:lumMod val="85000"/>
                  <a:lumOff val="15000"/>
                </a:schemeClr>
              </a:solidFill>
              <a:latin typeface="Britannic Bold" panose="020B0903060703020204" pitchFamily="34" charset="0"/>
            </a:endParaRPr>
          </a:p>
        </p:txBody>
      </p:sp>
      <p:sp>
        <p:nvSpPr>
          <p:cNvPr id="9" name="TextBox 8"/>
          <p:cNvSpPr txBox="1"/>
          <p:nvPr/>
        </p:nvSpPr>
        <p:spPr>
          <a:xfrm>
            <a:off x="1354236" y="3948897"/>
            <a:ext cx="4686345" cy="923330"/>
          </a:xfrm>
          <a:prstGeom prst="rect">
            <a:avLst/>
          </a:prstGeom>
          <a:noFill/>
        </p:spPr>
        <p:txBody>
          <a:bodyPr wrap="square" rtlCol="0">
            <a:spAutoFit/>
          </a:bodyPr>
          <a:lstStyle/>
          <a:p>
            <a:r>
              <a:rPr lang="en-US" dirty="0" smtClean="0">
                <a:solidFill>
                  <a:schemeClr val="tx1">
                    <a:lumMod val="85000"/>
                    <a:lumOff val="15000"/>
                  </a:schemeClr>
                </a:solidFill>
                <a:latin typeface="Britannic Bold" panose="020B0903060703020204" pitchFamily="34" charset="0"/>
              </a:rPr>
              <a:t>NAME           : P.CHIDIVILAS SURYA</a:t>
            </a:r>
          </a:p>
          <a:p>
            <a:r>
              <a:rPr lang="en-US" dirty="0" smtClean="0">
                <a:solidFill>
                  <a:schemeClr val="tx1">
                    <a:lumMod val="85000"/>
                    <a:lumOff val="15000"/>
                  </a:schemeClr>
                </a:solidFill>
                <a:latin typeface="Britannic Bold" panose="020B0903060703020204" pitchFamily="34" charset="0"/>
              </a:rPr>
              <a:t>MOBILE NO   : 9177851069</a:t>
            </a:r>
          </a:p>
          <a:p>
            <a:r>
              <a:rPr lang="en-US" dirty="0" smtClean="0">
                <a:solidFill>
                  <a:schemeClr val="tx1">
                    <a:lumMod val="85000"/>
                    <a:lumOff val="15000"/>
                  </a:schemeClr>
                </a:solidFill>
                <a:latin typeface="Britannic Bold" panose="020B0903060703020204" pitchFamily="34" charset="0"/>
              </a:rPr>
              <a:t>EMAIL ID       : chidvilassurya.p@gmail.com</a:t>
            </a:r>
            <a:endParaRPr lang="en-US" dirty="0">
              <a:solidFill>
                <a:schemeClr val="tx1">
                  <a:lumMod val="85000"/>
                  <a:lumOff val="15000"/>
                </a:schemeClr>
              </a:solidFill>
              <a:latin typeface="Britannic Bold" panose="020B0903060703020204" pitchFamily="34" charset="0"/>
            </a:endParaRPr>
          </a:p>
        </p:txBody>
      </p:sp>
    </p:spTree>
    <p:extLst>
      <p:ext uri="{BB962C8B-B14F-4D97-AF65-F5344CB8AC3E}">
        <p14:creationId xmlns:p14="http://schemas.microsoft.com/office/powerpoint/2010/main" val="16766776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2545"/>
            <a:ext cx="9144000" cy="1011237"/>
          </a:xfrm>
        </p:spPr>
        <p:txBody>
          <a:bodyPr/>
          <a:lstStyle/>
          <a:p>
            <a:r>
              <a:rPr lang="en-US" b="1" dirty="0" smtClean="0">
                <a:latin typeface="Bahnschrift Condensed" panose="020B0502040204020203" pitchFamily="34" charset="0"/>
              </a:rPr>
              <a:t>THANK    YOU</a:t>
            </a:r>
            <a:endParaRPr lang="en-US" b="1" dirty="0">
              <a:latin typeface="Bahnschrift Condensed" panose="020B0502040204020203" pitchFamily="34" charset="0"/>
            </a:endParaRPr>
          </a:p>
        </p:txBody>
      </p:sp>
      <p:sp>
        <p:nvSpPr>
          <p:cNvPr id="7" name="Subtitle 6"/>
          <p:cNvSpPr>
            <a:spLocks noGrp="1"/>
          </p:cNvSpPr>
          <p:nvPr>
            <p:ph type="subTitle" idx="1"/>
          </p:nvPr>
        </p:nvSpPr>
        <p:spPr>
          <a:xfrm>
            <a:off x="1524000" y="1537855"/>
            <a:ext cx="9144000" cy="3747655"/>
          </a:xfrm>
        </p:spPr>
        <p:txBody>
          <a:bodyPr>
            <a:normAutofit/>
          </a:bodyPr>
          <a:lstStyle/>
          <a:p>
            <a:r>
              <a:rPr lang="en-US" sz="3200" dirty="0" smtClean="0">
                <a:solidFill>
                  <a:srgbClr val="002060"/>
                </a:solidFill>
                <a:latin typeface="Bahnschrift SemiLight SemiConde" panose="020B0502040204020203" pitchFamily="34" charset="0"/>
              </a:rPr>
              <a:t>WE WOULD LIKE TO THANK </a:t>
            </a:r>
            <a:r>
              <a:rPr lang="en-US" sz="3200" b="1" dirty="0" smtClean="0">
                <a:solidFill>
                  <a:srgbClr val="002060"/>
                </a:solidFill>
                <a:latin typeface="Bahnschrift SemiLight SemiConde" panose="020B0502040204020203" pitchFamily="34" charset="0"/>
              </a:rPr>
              <a:t>THE SMART BRIDGE </a:t>
            </a:r>
            <a:r>
              <a:rPr lang="en-US" sz="3200" dirty="0" smtClean="0">
                <a:solidFill>
                  <a:srgbClr val="002060"/>
                </a:solidFill>
                <a:latin typeface="Bahnschrift SemiLight SemiConde" panose="020B0502040204020203" pitchFamily="34" charset="0"/>
              </a:rPr>
              <a:t>AND </a:t>
            </a:r>
            <a:r>
              <a:rPr lang="en-US" sz="3200" b="1" dirty="0" smtClean="0">
                <a:solidFill>
                  <a:srgbClr val="002060"/>
                </a:solidFill>
                <a:latin typeface="Bahnschrift SemiLight SemiConde" panose="020B0502040204020203" pitchFamily="34" charset="0"/>
              </a:rPr>
              <a:t>IBM</a:t>
            </a:r>
            <a:r>
              <a:rPr lang="en-US" sz="3200" dirty="0" smtClean="0">
                <a:solidFill>
                  <a:srgbClr val="002060"/>
                </a:solidFill>
                <a:latin typeface="Bahnschrift SemiLight SemiConde" panose="020B0502040204020203" pitchFamily="34" charset="0"/>
              </a:rPr>
              <a:t> FOR GIVING THIS WONDERFUL OPPURTUNITY</a:t>
            </a:r>
            <a:br>
              <a:rPr lang="en-US" sz="3200" dirty="0" smtClean="0">
                <a:solidFill>
                  <a:srgbClr val="002060"/>
                </a:solidFill>
                <a:latin typeface="Bahnschrift SemiLight SemiConde" panose="020B0502040204020203" pitchFamily="34" charset="0"/>
              </a:rPr>
            </a:br>
            <a:r>
              <a:rPr lang="en-US" sz="3200" dirty="0" smtClean="0">
                <a:solidFill>
                  <a:srgbClr val="002060"/>
                </a:solidFill>
                <a:latin typeface="Bahnschrift SemiLight SemiConde" panose="020B0502040204020203" pitchFamily="34" charset="0"/>
              </a:rPr>
              <a:t>               </a:t>
            </a:r>
          </a:p>
          <a:p>
            <a:r>
              <a:rPr lang="en-US" sz="3200" dirty="0">
                <a:solidFill>
                  <a:srgbClr val="002060"/>
                </a:solidFill>
                <a:latin typeface="Bahnschrift SemiLight SemiConde" panose="020B0502040204020203" pitchFamily="34" charset="0"/>
              </a:rPr>
              <a:t> </a:t>
            </a:r>
            <a:r>
              <a:rPr lang="en-US" sz="3200" dirty="0" smtClean="0">
                <a:solidFill>
                  <a:srgbClr val="002060"/>
                </a:solidFill>
                <a:latin typeface="Bahnschrift SemiLight SemiConde" panose="020B0502040204020203" pitchFamily="34" charset="0"/>
              </a:rPr>
              <a:t>                                                                                         </a:t>
            </a:r>
            <a:r>
              <a:rPr lang="en-US" sz="3200" dirty="0" smtClean="0">
                <a:solidFill>
                  <a:srgbClr val="002060"/>
                </a:solidFill>
                <a:latin typeface="Bahnschrift SemiLight SemiConde" panose="020B0502040204020203" pitchFamily="34" charset="0"/>
              </a:rPr>
              <a:t>-TEAM ASV</a:t>
            </a:r>
          </a:p>
          <a:p>
            <a:endParaRPr lang="en-US" sz="3200" dirty="0">
              <a:solidFill>
                <a:srgbClr val="002060"/>
              </a:solidFill>
              <a:latin typeface="Bahnschrift SemiLight SemiConde" panose="020B0502040204020203" pitchFamily="34" charset="0"/>
            </a:endParaRPr>
          </a:p>
          <a:p>
            <a:r>
              <a:rPr lang="en-US" sz="4400" b="1" dirty="0" smtClean="0">
                <a:solidFill>
                  <a:srgbClr val="002060"/>
                </a:solidFill>
                <a:latin typeface="Bahnschrift SemiLight SemiConde" panose="020B0502040204020203" pitchFamily="34" charset="0"/>
              </a:rPr>
              <a:t>THE END</a:t>
            </a:r>
            <a:endParaRPr lang="en-US" sz="4400" b="1" dirty="0" smtClean="0">
              <a:solidFill>
                <a:srgbClr val="002060"/>
              </a:solidFill>
              <a:latin typeface="Bahnschrift SemiLight SemiConde" panose="020B0502040204020203" pitchFamily="34" charset="0"/>
            </a:endParaRPr>
          </a:p>
        </p:txBody>
      </p:sp>
    </p:spTree>
    <p:extLst>
      <p:ext uri="{BB962C8B-B14F-4D97-AF65-F5344CB8AC3E}">
        <p14:creationId xmlns:p14="http://schemas.microsoft.com/office/powerpoint/2010/main" val="38814532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662</TotalTime>
  <Words>259</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Arial</vt:lpstr>
      <vt:lpstr>Arial Rounded MT Bold</vt:lpstr>
      <vt:lpstr>Bahnschrift Condensed</vt:lpstr>
      <vt:lpstr>Bahnschrift Light Condensed</vt:lpstr>
      <vt:lpstr>Bahnschrift SemiLight SemiConde</vt:lpstr>
      <vt:lpstr>Berlin Sans FB</vt:lpstr>
      <vt:lpstr>Britannic Bold</vt:lpstr>
      <vt:lpstr>Calibri</vt:lpstr>
      <vt:lpstr>Calibri Light</vt:lpstr>
      <vt:lpstr>Wingdings</vt:lpstr>
      <vt:lpstr>Office Theme</vt:lpstr>
      <vt:lpstr>TORNADO   PREDICTION   &amp;   RELIEF</vt:lpstr>
      <vt:lpstr>PROBLEM   STATEMENT</vt:lpstr>
      <vt:lpstr>SOLUTION</vt:lpstr>
      <vt:lpstr>PROTOTYPE    BLOCK    DIAGRAM</vt:lpstr>
      <vt:lpstr>TECHNOLOGY STACK</vt:lpstr>
      <vt:lpstr>CHALLENGES</vt:lpstr>
      <vt:lpstr>CONTACT 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BEST</dc:creator>
  <cp:lastModifiedBy>Venkatesh Yekbote</cp:lastModifiedBy>
  <cp:revision>19</cp:revision>
  <dcterms:created xsi:type="dcterms:W3CDTF">2018-09-10T04:09:43Z</dcterms:created>
  <dcterms:modified xsi:type="dcterms:W3CDTF">2018-09-10T17:42:45Z</dcterms:modified>
</cp:coreProperties>
</file>