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57" r:id="rId6"/>
    <p:sldId id="264" r:id="rId7"/>
    <p:sldId id="265" r:id="rId8"/>
    <p:sldId id="259" r:id="rId9"/>
    <p:sldId id="260" r:id="rId10"/>
    <p:sldId id="261" r:id="rId11"/>
    <p:sldId id="262" r:id="rId12"/>
    <p:sldId id="263"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E302-901B-4EC5-8063-F4475DEAA8C8}" type="datetimeFigureOut">
              <a:rPr lang="en-US" smtClean="0"/>
              <a:t>11/29/2024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3765-1535-41FB-A927-AAD2D1E85382}" type="slidenum">
              <a:rPr lang="en-US" smtClean="0"/>
              <a:t>‹#›</a:t>
            </a:fld>
            <a:endParaRPr lang="en-US" dirty="0"/>
          </a:p>
        </p:txBody>
      </p:sp>
    </p:spTree>
    <p:extLst>
      <p:ext uri="{BB962C8B-B14F-4D97-AF65-F5344CB8AC3E}">
        <p14:creationId xmlns:p14="http://schemas.microsoft.com/office/powerpoint/2010/main" val="31701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AFE9EF-BFD3-43EA-A868-783EE64D3026}" type="datetime1">
              <a:rPr lang="en-US" smtClean="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715DF4-6503-424C-B89D-B31483AF0BFD}"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BEE408-CEE3-4069-B613-CB32C19D6587}"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680C5-3949-48B3-AAD0-C6AC4D6634A8}"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451F9A-4BC0-4BDC-9C0A-439930D3F628}"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C190EB-8738-400A-AFF7-6D1DEC6B76AF}"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A0F0B9-B198-4467-8481-337D4552AC07}"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A7E8C0-DCD6-4618-824E-E5B47E37F774}"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C6133B-A04A-40C7-999B-6B964B69F57E}"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466FB9-D28B-49B1-96AA-2DC4A0B82672}"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763742-95DB-4727-9E2D-E67133874C57}"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4C757-AC18-4BD4-B58D-C09C7F56266E}"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A06CBA-D419-41FA-8B3E-D17E24A5F335}" type="datetime1">
              <a:rPr lang="en-US" smtClean="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24B8EF-695A-4D91-86E6-BD3ABF986DC6}"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9A1DA-1075-4AB6-9AFC-9045E23C9F15}" type="datetime1">
              <a:rPr lang="en-US" smtClean="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3360-0F07-4AD4-AAF8-61579BDE5A02}"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35D3E4-AEF6-4C0D-955F-4975ADE12833}"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096B060-2D6F-430E-A017-FCCC5AF2AC19}" type="datetime1">
              <a:rPr lang="en-US" smtClean="0"/>
              <a:t>11/29/2024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597C69-6EFB-53F7-2AC1-46D24DFB3E6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effectLst/>
                <a:latin typeface="+mj-lt"/>
                <a:ea typeface="+mj-ea"/>
                <a:cs typeface="+mj-cs"/>
              </a:rPr>
              <a:t>HR Analysis Using MySQL</a:t>
            </a:r>
            <a:endParaRPr lang="en-US" sz="5400" dirty="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endParaRPr>
          </a:p>
        </p:txBody>
      </p:sp>
      <p:pic>
        <p:nvPicPr>
          <p:cNvPr id="5" name="Picture 4">
            <a:extLst>
              <a:ext uri="{FF2B5EF4-FFF2-40B4-BE49-F238E27FC236}">
                <a16:creationId xmlns:a16="http://schemas.microsoft.com/office/drawing/2014/main" id="{797B04F0-EDC8-B02B-5312-AB9E2EE57E56}"/>
              </a:ext>
            </a:extLst>
          </p:cNvPr>
          <p:cNvPicPr>
            <a:picLocks noChangeAspect="1"/>
          </p:cNvPicPr>
          <p:nvPr/>
        </p:nvPicPr>
        <p:blipFill>
          <a:blip r:embed="rId3"/>
          <a:srcRect r="2542"/>
          <a:stretch/>
        </p:blipFill>
        <p:spPr>
          <a:xfrm>
            <a:off x="956068" y="1924505"/>
            <a:ext cx="3354676" cy="3398611"/>
          </a:xfrm>
          <a:prstGeom prst="rect">
            <a:avLst/>
          </a:prstGeom>
        </p:spPr>
      </p:pic>
      <p:sp>
        <p:nvSpPr>
          <p:cNvPr id="3" name="TextBox 2">
            <a:extLst>
              <a:ext uri="{FF2B5EF4-FFF2-40B4-BE49-F238E27FC236}">
                <a16:creationId xmlns:a16="http://schemas.microsoft.com/office/drawing/2014/main" id="{4660B4E1-BED6-E4B4-4BBA-BD0F99D51536}"/>
              </a:ext>
            </a:extLst>
          </p:cNvPr>
          <p:cNvSpPr txBox="1"/>
          <p:nvPr/>
        </p:nvSpPr>
        <p:spPr>
          <a:xfrm>
            <a:off x="4800600" y="1825625"/>
            <a:ext cx="6858000" cy="2441575"/>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a:p>
            <a:pPr defTabSz="914400">
              <a:lnSpc>
                <a:spcPct val="90000"/>
              </a:lnSpc>
              <a:spcAft>
                <a:spcPts val="600"/>
              </a:spcAft>
            </a:pPr>
            <a:r>
              <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rPr>
              <a:t>HR analysis using MySQL typically involves extracting and analyzing data from various tables in an HR (Human Resources) database. This could include employee details, payroll data, attendance records, performance reviews, and more. By running SQL queries, you can gain valuable insights into the workforce, employee performance, payroll management, and trends related to employee retention, training, and recruitment.</a:t>
            </a:r>
          </a:p>
          <a:p>
            <a:pPr indent="-228600" defTabSz="914400">
              <a:lnSpc>
                <a:spcPct val="90000"/>
              </a:lnSpc>
              <a:spcAft>
                <a:spcPts val="600"/>
              </a:spcAft>
              <a:buFont typeface="Arial" panose="020B0604020202020204" pitchFamily="34" charset="0"/>
              <a:buChar char="•"/>
            </a:pPr>
            <a:endParaRPr lang="en-US" dirty="0">
              <a:gradFill>
                <a:gsLst>
                  <a:gs pos="34000">
                    <a:schemeClr val="tx1">
                      <a:lumMod val="93000"/>
                    </a:schemeClr>
                  </a:gs>
                  <a:gs pos="0">
                    <a:schemeClr val="bg1">
                      <a:lumMod val="25000"/>
                      <a:lumOff val="75000"/>
                    </a:schemeClr>
                  </a:gs>
                  <a:gs pos="100000">
                    <a:schemeClr val="tx2">
                      <a:lumMod val="0"/>
                      <a:lumOff val="100000"/>
                    </a:schemeClr>
                  </a:gs>
                </a:gsLst>
                <a:lin ang="4800000" scaled="0"/>
              </a:gradFill>
            </a:endParaRPr>
          </a:p>
        </p:txBody>
      </p:sp>
    </p:spTree>
    <p:extLst>
      <p:ext uri="{BB962C8B-B14F-4D97-AF65-F5344CB8AC3E}">
        <p14:creationId xmlns:p14="http://schemas.microsoft.com/office/powerpoint/2010/main" val="354975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66CC5F1-55AB-B166-60B5-AE7F03C5B9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F19F99-C176-4CB1-0F7B-B8452D081E22}"/>
              </a:ext>
            </a:extLst>
          </p:cNvPr>
          <p:cNvSpPr txBox="1"/>
          <p:nvPr/>
        </p:nvSpPr>
        <p:spPr>
          <a:xfrm>
            <a:off x="589788" y="365760"/>
            <a:ext cx="10584180" cy="369332"/>
          </a:xfrm>
          <a:prstGeom prst="rect">
            <a:avLst/>
          </a:prstGeom>
          <a:noFill/>
        </p:spPr>
        <p:txBody>
          <a:bodyPr wrap="square" rtlCol="0">
            <a:spAutoFit/>
          </a:bodyPr>
          <a:lstStyle/>
          <a:p>
            <a:r>
              <a:rPr lang="en-US" dirty="0"/>
              <a:t>/*Write a query to display the name ,</a:t>
            </a:r>
            <a:r>
              <a:rPr lang="en-US" dirty="0" err="1"/>
              <a:t>dept_name</a:t>
            </a:r>
            <a:r>
              <a:rPr lang="en-US" dirty="0"/>
              <a:t> for all employees for department 80 */</a:t>
            </a:r>
            <a:endParaRPr lang="LID4096" dirty="0"/>
          </a:p>
        </p:txBody>
      </p:sp>
      <p:pic>
        <p:nvPicPr>
          <p:cNvPr id="4" name="Picture 3">
            <a:extLst>
              <a:ext uri="{FF2B5EF4-FFF2-40B4-BE49-F238E27FC236}">
                <a16:creationId xmlns:a16="http://schemas.microsoft.com/office/drawing/2014/main" id="{0D11203D-9CB2-0DC2-1139-ADF79854D03A}"/>
              </a:ext>
            </a:extLst>
          </p:cNvPr>
          <p:cNvPicPr>
            <a:picLocks noChangeAspect="1"/>
          </p:cNvPicPr>
          <p:nvPr/>
        </p:nvPicPr>
        <p:blipFill>
          <a:blip r:embed="rId3"/>
          <a:stretch>
            <a:fillRect/>
          </a:stretch>
        </p:blipFill>
        <p:spPr>
          <a:xfrm>
            <a:off x="699023" y="1104900"/>
            <a:ext cx="7068536" cy="2095792"/>
          </a:xfrm>
          <a:prstGeom prst="rect">
            <a:avLst/>
          </a:prstGeom>
        </p:spPr>
      </p:pic>
      <p:pic>
        <p:nvPicPr>
          <p:cNvPr id="7" name="Picture 6">
            <a:extLst>
              <a:ext uri="{FF2B5EF4-FFF2-40B4-BE49-F238E27FC236}">
                <a16:creationId xmlns:a16="http://schemas.microsoft.com/office/drawing/2014/main" id="{17766154-91E1-E955-97FD-F78200F71773}"/>
              </a:ext>
            </a:extLst>
          </p:cNvPr>
          <p:cNvPicPr>
            <a:picLocks noChangeAspect="1"/>
          </p:cNvPicPr>
          <p:nvPr/>
        </p:nvPicPr>
        <p:blipFill>
          <a:blip r:embed="rId4"/>
          <a:stretch>
            <a:fillRect/>
          </a:stretch>
        </p:blipFill>
        <p:spPr>
          <a:xfrm>
            <a:off x="699555" y="3429000"/>
            <a:ext cx="7139520" cy="2114845"/>
          </a:xfrm>
          <a:prstGeom prst="rect">
            <a:avLst/>
          </a:prstGeom>
        </p:spPr>
      </p:pic>
      <p:pic>
        <p:nvPicPr>
          <p:cNvPr id="9" name="Picture 8">
            <a:extLst>
              <a:ext uri="{FF2B5EF4-FFF2-40B4-BE49-F238E27FC236}">
                <a16:creationId xmlns:a16="http://schemas.microsoft.com/office/drawing/2014/main" id="{1B4DA3E7-F93C-FD25-C98C-00B252066761}"/>
              </a:ext>
            </a:extLst>
          </p:cNvPr>
          <p:cNvPicPr>
            <a:picLocks noChangeAspect="1"/>
          </p:cNvPicPr>
          <p:nvPr/>
        </p:nvPicPr>
        <p:blipFill>
          <a:blip r:embed="rId5"/>
          <a:stretch>
            <a:fillRect/>
          </a:stretch>
        </p:blipFill>
        <p:spPr>
          <a:xfrm>
            <a:off x="9245531" y="4673550"/>
            <a:ext cx="2692538" cy="1930499"/>
          </a:xfrm>
          <a:prstGeom prst="rect">
            <a:avLst/>
          </a:prstGeom>
        </p:spPr>
      </p:pic>
    </p:spTree>
    <p:extLst>
      <p:ext uri="{BB962C8B-B14F-4D97-AF65-F5344CB8AC3E}">
        <p14:creationId xmlns:p14="http://schemas.microsoft.com/office/powerpoint/2010/main" val="277798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BF39D2D-14D4-D892-B311-A2C0908AEB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D95953-5B9F-7E22-E85F-97BD0C05962B}"/>
              </a:ext>
            </a:extLst>
          </p:cNvPr>
          <p:cNvSpPr txBox="1"/>
          <p:nvPr/>
        </p:nvSpPr>
        <p:spPr>
          <a:xfrm>
            <a:off x="4647438" y="2167116"/>
            <a:ext cx="5468112" cy="1261884"/>
          </a:xfrm>
          <a:prstGeom prst="rect">
            <a:avLst/>
          </a:prstGeom>
          <a:noFill/>
        </p:spPr>
        <p:txBody>
          <a:bodyPr wrap="square" rtlCol="0">
            <a:spAutoFit/>
          </a:bodyPr>
          <a:lstStyle/>
          <a:p>
            <a:r>
              <a:rPr lang="en-US" sz="4000" dirty="0"/>
              <a:t>Thank you</a:t>
            </a:r>
          </a:p>
          <a:p>
            <a:r>
              <a:rPr lang="en-US" dirty="0"/>
              <a:t>Asif Jahan</a:t>
            </a:r>
          </a:p>
          <a:p>
            <a:r>
              <a:rPr lang="en-US" dirty="0"/>
              <a:t>asif.gg@gmail.com</a:t>
            </a:r>
            <a:endParaRPr lang="LID4096" dirty="0"/>
          </a:p>
        </p:txBody>
      </p:sp>
      <p:pic>
        <p:nvPicPr>
          <p:cNvPr id="9" name="Picture 8">
            <a:extLst>
              <a:ext uri="{FF2B5EF4-FFF2-40B4-BE49-F238E27FC236}">
                <a16:creationId xmlns:a16="http://schemas.microsoft.com/office/drawing/2014/main" id="{120BEF34-1E5A-336E-119A-F285F6A1D1E2}"/>
              </a:ext>
            </a:extLst>
          </p:cNvPr>
          <p:cNvPicPr>
            <a:picLocks noChangeAspect="1"/>
          </p:cNvPicPr>
          <p:nvPr/>
        </p:nvPicPr>
        <p:blipFill>
          <a:blip r:embed="rId3"/>
          <a:stretch>
            <a:fillRect/>
          </a:stretch>
        </p:blipFill>
        <p:spPr>
          <a:xfrm>
            <a:off x="9197906" y="4654500"/>
            <a:ext cx="2692538" cy="1930499"/>
          </a:xfrm>
          <a:prstGeom prst="rect">
            <a:avLst/>
          </a:prstGeom>
        </p:spPr>
      </p:pic>
    </p:spTree>
    <p:extLst>
      <p:ext uri="{BB962C8B-B14F-4D97-AF65-F5344CB8AC3E}">
        <p14:creationId xmlns:p14="http://schemas.microsoft.com/office/powerpoint/2010/main" val="404451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66D67D2-BFD6-C821-AF28-78B619D0B0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F7DBFB-30AC-7E4A-4688-30D111F56AA9}"/>
              </a:ext>
            </a:extLst>
          </p:cNvPr>
          <p:cNvSpPr txBox="1"/>
          <p:nvPr/>
        </p:nvSpPr>
        <p:spPr>
          <a:xfrm>
            <a:off x="339199" y="256915"/>
            <a:ext cx="9458379" cy="646331"/>
          </a:xfrm>
          <a:prstGeom prst="rect">
            <a:avLst/>
          </a:prstGeom>
          <a:noFill/>
        </p:spPr>
        <p:txBody>
          <a:bodyPr wrap="square" rtlCol="0">
            <a:spAutoFit/>
          </a:bodyPr>
          <a:lstStyle/>
          <a:p>
            <a:r>
              <a:rPr lang="en-US" dirty="0"/>
              <a:t>Created HR database – Created Employee, Departments, Jobs, Countries, locations, regions tables and inserted the values in it</a:t>
            </a:r>
          </a:p>
        </p:txBody>
      </p:sp>
      <p:pic>
        <p:nvPicPr>
          <p:cNvPr id="4" name="Picture 3">
            <a:extLst>
              <a:ext uri="{FF2B5EF4-FFF2-40B4-BE49-F238E27FC236}">
                <a16:creationId xmlns:a16="http://schemas.microsoft.com/office/drawing/2014/main" id="{A4A69F6D-0ED6-2697-8592-44D0CD7FBD48}"/>
              </a:ext>
            </a:extLst>
          </p:cNvPr>
          <p:cNvPicPr>
            <a:picLocks noChangeAspect="1"/>
          </p:cNvPicPr>
          <p:nvPr/>
        </p:nvPicPr>
        <p:blipFill>
          <a:blip r:embed="rId3"/>
          <a:stretch>
            <a:fillRect/>
          </a:stretch>
        </p:blipFill>
        <p:spPr>
          <a:xfrm>
            <a:off x="479437" y="1157045"/>
            <a:ext cx="3863963" cy="2409115"/>
          </a:xfrm>
          <a:prstGeom prst="rect">
            <a:avLst/>
          </a:prstGeom>
        </p:spPr>
      </p:pic>
      <p:pic>
        <p:nvPicPr>
          <p:cNvPr id="6" name="Picture 5">
            <a:extLst>
              <a:ext uri="{FF2B5EF4-FFF2-40B4-BE49-F238E27FC236}">
                <a16:creationId xmlns:a16="http://schemas.microsoft.com/office/drawing/2014/main" id="{40BF4CDF-60E4-E222-BECD-414E83A423B2}"/>
              </a:ext>
            </a:extLst>
          </p:cNvPr>
          <p:cNvPicPr>
            <a:picLocks noChangeAspect="1"/>
          </p:cNvPicPr>
          <p:nvPr/>
        </p:nvPicPr>
        <p:blipFill>
          <a:blip r:embed="rId4"/>
          <a:stretch>
            <a:fillRect/>
          </a:stretch>
        </p:blipFill>
        <p:spPr>
          <a:xfrm>
            <a:off x="4656909" y="1157045"/>
            <a:ext cx="3257716" cy="1609950"/>
          </a:xfrm>
          <a:prstGeom prst="rect">
            <a:avLst/>
          </a:prstGeom>
        </p:spPr>
      </p:pic>
      <p:pic>
        <p:nvPicPr>
          <p:cNvPr id="5" name="Picture 4">
            <a:extLst>
              <a:ext uri="{FF2B5EF4-FFF2-40B4-BE49-F238E27FC236}">
                <a16:creationId xmlns:a16="http://schemas.microsoft.com/office/drawing/2014/main" id="{C4AA1DF0-353E-A4A4-A4D9-ACAB035287B6}"/>
              </a:ext>
            </a:extLst>
          </p:cNvPr>
          <p:cNvPicPr>
            <a:picLocks noChangeAspect="1"/>
          </p:cNvPicPr>
          <p:nvPr/>
        </p:nvPicPr>
        <p:blipFill>
          <a:blip r:embed="rId5"/>
          <a:stretch>
            <a:fillRect/>
          </a:stretch>
        </p:blipFill>
        <p:spPr>
          <a:xfrm>
            <a:off x="4656909" y="4867646"/>
            <a:ext cx="3334947" cy="1587582"/>
          </a:xfrm>
          <a:prstGeom prst="rect">
            <a:avLst/>
          </a:prstGeom>
        </p:spPr>
      </p:pic>
      <p:pic>
        <p:nvPicPr>
          <p:cNvPr id="8" name="Picture 7">
            <a:extLst>
              <a:ext uri="{FF2B5EF4-FFF2-40B4-BE49-F238E27FC236}">
                <a16:creationId xmlns:a16="http://schemas.microsoft.com/office/drawing/2014/main" id="{F825DE4B-5EB7-3F90-FA93-5E2B8C00747E}"/>
              </a:ext>
            </a:extLst>
          </p:cNvPr>
          <p:cNvPicPr>
            <a:picLocks noChangeAspect="1"/>
          </p:cNvPicPr>
          <p:nvPr/>
        </p:nvPicPr>
        <p:blipFill>
          <a:blip r:embed="rId6"/>
          <a:stretch>
            <a:fillRect/>
          </a:stretch>
        </p:blipFill>
        <p:spPr>
          <a:xfrm>
            <a:off x="479436" y="3757004"/>
            <a:ext cx="3863963" cy="1428823"/>
          </a:xfrm>
          <a:prstGeom prst="rect">
            <a:avLst/>
          </a:prstGeom>
        </p:spPr>
      </p:pic>
      <p:pic>
        <p:nvPicPr>
          <p:cNvPr id="10" name="Picture 9">
            <a:extLst>
              <a:ext uri="{FF2B5EF4-FFF2-40B4-BE49-F238E27FC236}">
                <a16:creationId xmlns:a16="http://schemas.microsoft.com/office/drawing/2014/main" id="{5E4B0AEB-F504-241D-DB0C-BAAD91784763}"/>
              </a:ext>
            </a:extLst>
          </p:cNvPr>
          <p:cNvPicPr>
            <a:picLocks noChangeAspect="1"/>
          </p:cNvPicPr>
          <p:nvPr/>
        </p:nvPicPr>
        <p:blipFill>
          <a:blip r:embed="rId7"/>
          <a:stretch>
            <a:fillRect/>
          </a:stretch>
        </p:blipFill>
        <p:spPr>
          <a:xfrm>
            <a:off x="4695523" y="2979077"/>
            <a:ext cx="3257717" cy="1676486"/>
          </a:xfrm>
          <a:prstGeom prst="rect">
            <a:avLst/>
          </a:prstGeom>
        </p:spPr>
      </p:pic>
      <p:pic>
        <p:nvPicPr>
          <p:cNvPr id="12" name="Picture 11">
            <a:extLst>
              <a:ext uri="{FF2B5EF4-FFF2-40B4-BE49-F238E27FC236}">
                <a16:creationId xmlns:a16="http://schemas.microsoft.com/office/drawing/2014/main" id="{B74224F1-9768-839A-D000-9CE6A54CBBE9}"/>
              </a:ext>
            </a:extLst>
          </p:cNvPr>
          <p:cNvPicPr>
            <a:picLocks noChangeAspect="1"/>
          </p:cNvPicPr>
          <p:nvPr/>
        </p:nvPicPr>
        <p:blipFill>
          <a:blip r:embed="rId8"/>
          <a:stretch>
            <a:fillRect/>
          </a:stretch>
        </p:blipFill>
        <p:spPr>
          <a:xfrm>
            <a:off x="8228134" y="2913866"/>
            <a:ext cx="3484428" cy="1304587"/>
          </a:xfrm>
          <a:prstGeom prst="rect">
            <a:avLst/>
          </a:prstGeom>
        </p:spPr>
      </p:pic>
      <p:pic>
        <p:nvPicPr>
          <p:cNvPr id="14" name="Picture 13">
            <a:extLst>
              <a:ext uri="{FF2B5EF4-FFF2-40B4-BE49-F238E27FC236}">
                <a16:creationId xmlns:a16="http://schemas.microsoft.com/office/drawing/2014/main" id="{B105B8B3-6554-1970-9C31-4A863418E20A}"/>
              </a:ext>
            </a:extLst>
          </p:cNvPr>
          <p:cNvPicPr>
            <a:picLocks noChangeAspect="1"/>
          </p:cNvPicPr>
          <p:nvPr/>
        </p:nvPicPr>
        <p:blipFill>
          <a:blip r:embed="rId9"/>
          <a:stretch>
            <a:fillRect/>
          </a:stretch>
        </p:blipFill>
        <p:spPr>
          <a:xfrm>
            <a:off x="8228133" y="1154524"/>
            <a:ext cx="3484429" cy="1609949"/>
          </a:xfrm>
          <a:prstGeom prst="rect">
            <a:avLst/>
          </a:prstGeom>
        </p:spPr>
      </p:pic>
      <p:pic>
        <p:nvPicPr>
          <p:cNvPr id="16" name="Picture 15">
            <a:extLst>
              <a:ext uri="{FF2B5EF4-FFF2-40B4-BE49-F238E27FC236}">
                <a16:creationId xmlns:a16="http://schemas.microsoft.com/office/drawing/2014/main" id="{5A189FCB-D9B2-FF60-DD84-29C4D6570BBA}"/>
              </a:ext>
            </a:extLst>
          </p:cNvPr>
          <p:cNvPicPr>
            <a:picLocks noChangeAspect="1"/>
          </p:cNvPicPr>
          <p:nvPr/>
        </p:nvPicPr>
        <p:blipFill>
          <a:blip r:embed="rId10"/>
          <a:stretch>
            <a:fillRect/>
          </a:stretch>
        </p:blipFill>
        <p:spPr>
          <a:xfrm>
            <a:off x="479436" y="5376671"/>
            <a:ext cx="3863963" cy="1206562"/>
          </a:xfrm>
          <a:prstGeom prst="rect">
            <a:avLst/>
          </a:prstGeom>
        </p:spPr>
      </p:pic>
    </p:spTree>
    <p:extLst>
      <p:ext uri="{BB962C8B-B14F-4D97-AF65-F5344CB8AC3E}">
        <p14:creationId xmlns:p14="http://schemas.microsoft.com/office/powerpoint/2010/main" val="235266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3A6DE3-371B-B9A5-DBB2-58D6455F718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347BA68-A1FC-E8E1-E1E7-517D0D6370AB}"/>
              </a:ext>
            </a:extLst>
          </p:cNvPr>
          <p:cNvSpPr txBox="1"/>
          <p:nvPr/>
        </p:nvSpPr>
        <p:spPr>
          <a:xfrm>
            <a:off x="747214" y="169729"/>
            <a:ext cx="6287861" cy="461665"/>
          </a:xfrm>
          <a:prstGeom prst="rect">
            <a:avLst/>
          </a:prstGeom>
          <a:noFill/>
        </p:spPr>
        <p:txBody>
          <a:bodyPr wrap="square" rtlCol="0">
            <a:spAutoFit/>
          </a:bodyPr>
          <a:lstStyle/>
          <a:p>
            <a:pPr algn="ctr"/>
            <a:r>
              <a:rPr lang="en-US" sz="2400" dirty="0"/>
              <a:t>Entity-Relationship diagram</a:t>
            </a:r>
            <a:endParaRPr lang="LID4096" sz="2400" dirty="0"/>
          </a:p>
        </p:txBody>
      </p:sp>
      <p:pic>
        <p:nvPicPr>
          <p:cNvPr id="4" name="Picture 3">
            <a:extLst>
              <a:ext uri="{FF2B5EF4-FFF2-40B4-BE49-F238E27FC236}">
                <a16:creationId xmlns:a16="http://schemas.microsoft.com/office/drawing/2014/main" id="{ADD311EE-5D58-11D5-6DAF-51871A505133}"/>
              </a:ext>
            </a:extLst>
          </p:cNvPr>
          <p:cNvPicPr>
            <a:picLocks noChangeAspect="1"/>
          </p:cNvPicPr>
          <p:nvPr/>
        </p:nvPicPr>
        <p:blipFill>
          <a:blip r:embed="rId3"/>
          <a:stretch>
            <a:fillRect/>
          </a:stretch>
        </p:blipFill>
        <p:spPr>
          <a:xfrm>
            <a:off x="9140868" y="4350770"/>
            <a:ext cx="2692538" cy="1930499"/>
          </a:xfrm>
          <a:prstGeom prst="rect">
            <a:avLst/>
          </a:prstGeom>
        </p:spPr>
      </p:pic>
      <p:pic>
        <p:nvPicPr>
          <p:cNvPr id="3" name="Picture 2">
            <a:extLst>
              <a:ext uri="{FF2B5EF4-FFF2-40B4-BE49-F238E27FC236}">
                <a16:creationId xmlns:a16="http://schemas.microsoft.com/office/drawing/2014/main" id="{665CA294-9A86-6B7B-082E-224D37BE4EF0}"/>
              </a:ext>
            </a:extLst>
          </p:cNvPr>
          <p:cNvPicPr>
            <a:picLocks noChangeAspect="1"/>
          </p:cNvPicPr>
          <p:nvPr/>
        </p:nvPicPr>
        <p:blipFill>
          <a:blip r:embed="rId4"/>
          <a:stretch>
            <a:fillRect/>
          </a:stretch>
        </p:blipFill>
        <p:spPr>
          <a:xfrm>
            <a:off x="499409" y="962025"/>
            <a:ext cx="7958791" cy="5396378"/>
          </a:xfrm>
          <a:prstGeom prst="rect">
            <a:avLst/>
          </a:prstGeom>
        </p:spPr>
      </p:pic>
    </p:spTree>
    <p:extLst>
      <p:ext uri="{BB962C8B-B14F-4D97-AF65-F5344CB8AC3E}">
        <p14:creationId xmlns:p14="http://schemas.microsoft.com/office/powerpoint/2010/main" val="57041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4B19FE8-D70C-66D1-08F3-25D812E8B66C}"/>
            </a:ext>
          </a:extLst>
        </p:cNvPr>
        <p:cNvGrpSpPr/>
        <p:nvPr/>
      </p:nvGrpSpPr>
      <p:grpSpPr>
        <a:xfrm>
          <a:off x="0" y="0"/>
          <a:ext cx="0" cy="0"/>
          <a:chOff x="0" y="0"/>
          <a:chExt cx="0" cy="0"/>
        </a:xfrm>
      </p:grpSpPr>
      <p:pic>
        <p:nvPicPr>
          <p:cNvPr id="3" name="Picture 2" descr="A white background with blue text&#10;&#10;Description automatically generated">
            <a:extLst>
              <a:ext uri="{FF2B5EF4-FFF2-40B4-BE49-F238E27FC236}">
                <a16:creationId xmlns:a16="http://schemas.microsoft.com/office/drawing/2014/main" id="{BBB34338-57E3-DD3F-DF3A-233418B6F56B}"/>
              </a:ext>
            </a:extLst>
          </p:cNvPr>
          <p:cNvPicPr>
            <a:picLocks noChangeAspect="1"/>
          </p:cNvPicPr>
          <p:nvPr/>
        </p:nvPicPr>
        <p:blipFill>
          <a:blip r:embed="rId3"/>
          <a:stretch>
            <a:fillRect/>
          </a:stretch>
        </p:blipFill>
        <p:spPr>
          <a:xfrm>
            <a:off x="381454" y="1073316"/>
            <a:ext cx="6868432" cy="1322842"/>
          </a:xfrm>
          <a:prstGeom prst="rect">
            <a:avLst/>
          </a:prstGeom>
        </p:spPr>
      </p:pic>
      <p:sp>
        <p:nvSpPr>
          <p:cNvPr id="7" name="TextBox 6">
            <a:extLst>
              <a:ext uri="{FF2B5EF4-FFF2-40B4-BE49-F238E27FC236}">
                <a16:creationId xmlns:a16="http://schemas.microsoft.com/office/drawing/2014/main" id="{C5866C5A-469B-441E-8FA2-1577F92BDA1D}"/>
              </a:ext>
            </a:extLst>
          </p:cNvPr>
          <p:cNvSpPr txBox="1"/>
          <p:nvPr/>
        </p:nvSpPr>
        <p:spPr>
          <a:xfrm>
            <a:off x="287819" y="374838"/>
            <a:ext cx="8225246" cy="369332"/>
          </a:xfrm>
          <a:prstGeom prst="rect">
            <a:avLst/>
          </a:prstGeom>
          <a:noFill/>
        </p:spPr>
        <p:txBody>
          <a:bodyPr wrap="square" rtlCol="0">
            <a:spAutoFit/>
          </a:bodyPr>
          <a:lstStyle/>
          <a:p>
            <a:r>
              <a:rPr lang="en-US" dirty="0"/>
              <a:t>Display the total salary paid to the employees in each Department.</a:t>
            </a:r>
            <a:endParaRPr lang="LID4096" dirty="0"/>
          </a:p>
        </p:txBody>
      </p:sp>
      <p:pic>
        <p:nvPicPr>
          <p:cNvPr id="9" name="Picture 8">
            <a:extLst>
              <a:ext uri="{FF2B5EF4-FFF2-40B4-BE49-F238E27FC236}">
                <a16:creationId xmlns:a16="http://schemas.microsoft.com/office/drawing/2014/main" id="{5FD91F8C-7C2E-144C-CF1C-0DAA68B62051}"/>
              </a:ext>
            </a:extLst>
          </p:cNvPr>
          <p:cNvPicPr>
            <a:picLocks noChangeAspect="1"/>
          </p:cNvPicPr>
          <p:nvPr/>
        </p:nvPicPr>
        <p:blipFill>
          <a:blip r:embed="rId4"/>
          <a:stretch>
            <a:fillRect/>
          </a:stretch>
        </p:blipFill>
        <p:spPr>
          <a:xfrm>
            <a:off x="381454" y="2725304"/>
            <a:ext cx="6952034" cy="2953162"/>
          </a:xfrm>
          <a:prstGeom prst="rect">
            <a:avLst/>
          </a:prstGeom>
        </p:spPr>
      </p:pic>
      <p:pic>
        <p:nvPicPr>
          <p:cNvPr id="4" name="Picture 3">
            <a:extLst>
              <a:ext uri="{FF2B5EF4-FFF2-40B4-BE49-F238E27FC236}">
                <a16:creationId xmlns:a16="http://schemas.microsoft.com/office/drawing/2014/main" id="{D5333684-5BB6-3AEC-BA74-F633FBE1DEC5}"/>
              </a:ext>
            </a:extLst>
          </p:cNvPr>
          <p:cNvPicPr>
            <a:picLocks noChangeAspect="1"/>
          </p:cNvPicPr>
          <p:nvPr/>
        </p:nvPicPr>
        <p:blipFill>
          <a:blip r:embed="rId5"/>
          <a:stretch>
            <a:fillRect/>
          </a:stretch>
        </p:blipFill>
        <p:spPr>
          <a:xfrm>
            <a:off x="8975133" y="4448687"/>
            <a:ext cx="2692538" cy="1930499"/>
          </a:xfrm>
          <a:prstGeom prst="rect">
            <a:avLst/>
          </a:prstGeom>
        </p:spPr>
      </p:pic>
    </p:spTree>
    <p:extLst>
      <p:ext uri="{BB962C8B-B14F-4D97-AF65-F5344CB8AC3E}">
        <p14:creationId xmlns:p14="http://schemas.microsoft.com/office/powerpoint/2010/main" val="11515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981D657-E808-0FFD-AEE0-B04078ED8E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D8104A2-EBCD-5852-9BBE-801598B75B30}"/>
              </a:ext>
            </a:extLst>
          </p:cNvPr>
          <p:cNvSpPr txBox="1"/>
          <p:nvPr/>
        </p:nvSpPr>
        <p:spPr>
          <a:xfrm>
            <a:off x="598715" y="168271"/>
            <a:ext cx="11168742" cy="523220"/>
          </a:xfrm>
          <a:prstGeom prst="rect">
            <a:avLst/>
          </a:prstGeom>
          <a:noFill/>
        </p:spPr>
        <p:txBody>
          <a:bodyPr wrap="square" rtlCol="0">
            <a:spAutoFit/>
          </a:bodyPr>
          <a:lstStyle/>
          <a:p>
            <a:r>
              <a:rPr lang="en-US" sz="2800" dirty="0"/>
              <a:t>Show the total salary of depts where the total salary will not exceed 10000</a:t>
            </a:r>
            <a:endParaRPr lang="LID4096" sz="2800" dirty="0"/>
          </a:p>
        </p:txBody>
      </p:sp>
      <p:pic>
        <p:nvPicPr>
          <p:cNvPr id="4" name="Picture 3">
            <a:extLst>
              <a:ext uri="{FF2B5EF4-FFF2-40B4-BE49-F238E27FC236}">
                <a16:creationId xmlns:a16="http://schemas.microsoft.com/office/drawing/2014/main" id="{01C19E76-B414-45F9-C17E-5771FB49961B}"/>
              </a:ext>
            </a:extLst>
          </p:cNvPr>
          <p:cNvPicPr>
            <a:picLocks noChangeAspect="1"/>
          </p:cNvPicPr>
          <p:nvPr/>
        </p:nvPicPr>
        <p:blipFill>
          <a:blip r:embed="rId3"/>
          <a:stretch>
            <a:fillRect/>
          </a:stretch>
        </p:blipFill>
        <p:spPr>
          <a:xfrm>
            <a:off x="598715" y="1157836"/>
            <a:ext cx="5068007" cy="1886213"/>
          </a:xfrm>
          <a:prstGeom prst="rect">
            <a:avLst/>
          </a:prstGeom>
        </p:spPr>
      </p:pic>
      <p:pic>
        <p:nvPicPr>
          <p:cNvPr id="6" name="Picture 5">
            <a:extLst>
              <a:ext uri="{FF2B5EF4-FFF2-40B4-BE49-F238E27FC236}">
                <a16:creationId xmlns:a16="http://schemas.microsoft.com/office/drawing/2014/main" id="{29FB03EF-F7DB-912A-9ECE-B5E70275DC4B}"/>
              </a:ext>
            </a:extLst>
          </p:cNvPr>
          <p:cNvPicPr>
            <a:picLocks noChangeAspect="1"/>
          </p:cNvPicPr>
          <p:nvPr/>
        </p:nvPicPr>
        <p:blipFill>
          <a:blip r:embed="rId4"/>
          <a:stretch>
            <a:fillRect/>
          </a:stretch>
        </p:blipFill>
        <p:spPr>
          <a:xfrm>
            <a:off x="598715" y="3429000"/>
            <a:ext cx="4245428" cy="2046514"/>
          </a:xfrm>
          <a:prstGeom prst="rect">
            <a:avLst/>
          </a:prstGeom>
        </p:spPr>
      </p:pic>
      <p:pic>
        <p:nvPicPr>
          <p:cNvPr id="3" name="Picture 2">
            <a:extLst>
              <a:ext uri="{FF2B5EF4-FFF2-40B4-BE49-F238E27FC236}">
                <a16:creationId xmlns:a16="http://schemas.microsoft.com/office/drawing/2014/main" id="{3342A295-D14B-ED04-26C2-ECFAA7F10465}"/>
              </a:ext>
            </a:extLst>
          </p:cNvPr>
          <p:cNvPicPr>
            <a:picLocks noChangeAspect="1"/>
          </p:cNvPicPr>
          <p:nvPr/>
        </p:nvPicPr>
        <p:blipFill>
          <a:blip r:embed="rId5"/>
          <a:stretch>
            <a:fillRect/>
          </a:stretch>
        </p:blipFill>
        <p:spPr>
          <a:xfrm>
            <a:off x="8900747" y="4452257"/>
            <a:ext cx="2692538" cy="1930499"/>
          </a:xfrm>
          <a:prstGeom prst="rect">
            <a:avLst/>
          </a:prstGeom>
        </p:spPr>
      </p:pic>
    </p:spTree>
    <p:extLst>
      <p:ext uri="{BB962C8B-B14F-4D97-AF65-F5344CB8AC3E}">
        <p14:creationId xmlns:p14="http://schemas.microsoft.com/office/powerpoint/2010/main" val="353378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F257F9A-7A2D-42A5-C93C-078D3836A2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1B57323-80CD-130A-FBCF-10B006FCED82}"/>
              </a:ext>
            </a:extLst>
          </p:cNvPr>
          <p:cNvSpPr txBox="1"/>
          <p:nvPr/>
        </p:nvSpPr>
        <p:spPr>
          <a:xfrm>
            <a:off x="598715" y="168271"/>
            <a:ext cx="11168742" cy="523220"/>
          </a:xfrm>
          <a:prstGeom prst="rect">
            <a:avLst/>
          </a:prstGeom>
          <a:noFill/>
        </p:spPr>
        <p:txBody>
          <a:bodyPr wrap="square" rtlCol="0">
            <a:spAutoFit/>
          </a:bodyPr>
          <a:lstStyle/>
          <a:p>
            <a:r>
              <a:rPr lang="en-US" sz="2800" dirty="0"/>
              <a:t>Find the department with more than 5 employee</a:t>
            </a:r>
            <a:endParaRPr lang="LID4096" sz="2800" dirty="0"/>
          </a:p>
        </p:txBody>
      </p:sp>
      <p:pic>
        <p:nvPicPr>
          <p:cNvPr id="3" name="Picture 2">
            <a:extLst>
              <a:ext uri="{FF2B5EF4-FFF2-40B4-BE49-F238E27FC236}">
                <a16:creationId xmlns:a16="http://schemas.microsoft.com/office/drawing/2014/main" id="{A93DBD72-574A-94CD-D529-746269E94F67}"/>
              </a:ext>
            </a:extLst>
          </p:cNvPr>
          <p:cNvPicPr>
            <a:picLocks noChangeAspect="1"/>
          </p:cNvPicPr>
          <p:nvPr/>
        </p:nvPicPr>
        <p:blipFill>
          <a:blip r:embed="rId3"/>
          <a:stretch>
            <a:fillRect/>
          </a:stretch>
        </p:blipFill>
        <p:spPr>
          <a:xfrm>
            <a:off x="880611" y="1019051"/>
            <a:ext cx="6468378" cy="1771897"/>
          </a:xfrm>
          <a:prstGeom prst="rect">
            <a:avLst/>
          </a:prstGeom>
        </p:spPr>
      </p:pic>
      <p:pic>
        <p:nvPicPr>
          <p:cNvPr id="8" name="Picture 7">
            <a:extLst>
              <a:ext uri="{FF2B5EF4-FFF2-40B4-BE49-F238E27FC236}">
                <a16:creationId xmlns:a16="http://schemas.microsoft.com/office/drawing/2014/main" id="{F017C439-E74B-2751-9FB3-7E018DF93BB9}"/>
              </a:ext>
            </a:extLst>
          </p:cNvPr>
          <p:cNvPicPr>
            <a:picLocks noChangeAspect="1"/>
          </p:cNvPicPr>
          <p:nvPr/>
        </p:nvPicPr>
        <p:blipFill>
          <a:blip r:embed="rId4"/>
          <a:stretch>
            <a:fillRect/>
          </a:stretch>
        </p:blipFill>
        <p:spPr>
          <a:xfrm>
            <a:off x="880611" y="3292805"/>
            <a:ext cx="3934374" cy="1752845"/>
          </a:xfrm>
          <a:prstGeom prst="rect">
            <a:avLst/>
          </a:prstGeom>
        </p:spPr>
      </p:pic>
      <p:pic>
        <p:nvPicPr>
          <p:cNvPr id="4" name="Picture 3">
            <a:extLst>
              <a:ext uri="{FF2B5EF4-FFF2-40B4-BE49-F238E27FC236}">
                <a16:creationId xmlns:a16="http://schemas.microsoft.com/office/drawing/2014/main" id="{C3522B5B-1DB7-E671-8632-71E23FDD26CC}"/>
              </a:ext>
            </a:extLst>
          </p:cNvPr>
          <p:cNvPicPr>
            <a:picLocks noChangeAspect="1"/>
          </p:cNvPicPr>
          <p:nvPr/>
        </p:nvPicPr>
        <p:blipFill>
          <a:blip r:embed="rId5"/>
          <a:stretch>
            <a:fillRect/>
          </a:stretch>
        </p:blipFill>
        <p:spPr>
          <a:xfrm>
            <a:off x="8969306" y="4340175"/>
            <a:ext cx="2692538" cy="1930499"/>
          </a:xfrm>
          <a:prstGeom prst="rect">
            <a:avLst/>
          </a:prstGeom>
        </p:spPr>
      </p:pic>
    </p:spTree>
    <p:extLst>
      <p:ext uri="{BB962C8B-B14F-4D97-AF65-F5344CB8AC3E}">
        <p14:creationId xmlns:p14="http://schemas.microsoft.com/office/powerpoint/2010/main" val="59612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81B0996-D931-F279-FC59-30F2004C110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66915A3-CE5B-4F18-5363-2876B5D5E548}"/>
              </a:ext>
            </a:extLst>
          </p:cNvPr>
          <p:cNvSpPr txBox="1"/>
          <p:nvPr/>
        </p:nvSpPr>
        <p:spPr>
          <a:xfrm>
            <a:off x="206830" y="320670"/>
            <a:ext cx="11168742" cy="954107"/>
          </a:xfrm>
          <a:prstGeom prst="rect">
            <a:avLst/>
          </a:prstGeom>
          <a:noFill/>
        </p:spPr>
        <p:txBody>
          <a:bodyPr wrap="square" rtlCol="0">
            <a:spAutoFit/>
          </a:bodyPr>
          <a:lstStyle/>
          <a:p>
            <a:r>
              <a:rPr lang="en-US" sz="2800" dirty="0"/>
              <a:t>List the average salary of employee for each dept excluding the dept that have average salary above 7000</a:t>
            </a:r>
            <a:endParaRPr lang="LID4096" sz="2800" dirty="0"/>
          </a:p>
        </p:txBody>
      </p:sp>
      <p:pic>
        <p:nvPicPr>
          <p:cNvPr id="4" name="Picture 3">
            <a:extLst>
              <a:ext uri="{FF2B5EF4-FFF2-40B4-BE49-F238E27FC236}">
                <a16:creationId xmlns:a16="http://schemas.microsoft.com/office/drawing/2014/main" id="{5DDDEFB3-5C32-002B-5C60-412E9ABB9C09}"/>
              </a:ext>
            </a:extLst>
          </p:cNvPr>
          <p:cNvPicPr>
            <a:picLocks noChangeAspect="1"/>
          </p:cNvPicPr>
          <p:nvPr/>
        </p:nvPicPr>
        <p:blipFill>
          <a:blip r:embed="rId3"/>
          <a:stretch>
            <a:fillRect/>
          </a:stretch>
        </p:blipFill>
        <p:spPr>
          <a:xfrm>
            <a:off x="544286" y="1642919"/>
            <a:ext cx="7064827" cy="2048161"/>
          </a:xfrm>
          <a:prstGeom prst="rect">
            <a:avLst/>
          </a:prstGeom>
        </p:spPr>
      </p:pic>
      <p:pic>
        <p:nvPicPr>
          <p:cNvPr id="10" name="Picture 9">
            <a:extLst>
              <a:ext uri="{FF2B5EF4-FFF2-40B4-BE49-F238E27FC236}">
                <a16:creationId xmlns:a16="http://schemas.microsoft.com/office/drawing/2014/main" id="{27FB49E9-9AD4-77DE-A465-8FD50AA9E9F7}"/>
              </a:ext>
            </a:extLst>
          </p:cNvPr>
          <p:cNvPicPr>
            <a:picLocks noChangeAspect="1"/>
          </p:cNvPicPr>
          <p:nvPr/>
        </p:nvPicPr>
        <p:blipFill>
          <a:blip r:embed="rId4"/>
          <a:stretch>
            <a:fillRect/>
          </a:stretch>
        </p:blipFill>
        <p:spPr>
          <a:xfrm>
            <a:off x="456694" y="3885463"/>
            <a:ext cx="7240010" cy="2362938"/>
          </a:xfrm>
          <a:prstGeom prst="rect">
            <a:avLst/>
          </a:prstGeom>
        </p:spPr>
      </p:pic>
      <p:pic>
        <p:nvPicPr>
          <p:cNvPr id="3" name="Picture 2">
            <a:extLst>
              <a:ext uri="{FF2B5EF4-FFF2-40B4-BE49-F238E27FC236}">
                <a16:creationId xmlns:a16="http://schemas.microsoft.com/office/drawing/2014/main" id="{D6068BCA-BF5E-5DC0-C8B9-1D69931506D5}"/>
              </a:ext>
            </a:extLst>
          </p:cNvPr>
          <p:cNvPicPr>
            <a:picLocks noChangeAspect="1"/>
          </p:cNvPicPr>
          <p:nvPr/>
        </p:nvPicPr>
        <p:blipFill>
          <a:blip r:embed="rId5"/>
          <a:stretch>
            <a:fillRect/>
          </a:stretch>
        </p:blipFill>
        <p:spPr>
          <a:xfrm>
            <a:off x="9197906" y="4606831"/>
            <a:ext cx="2692538" cy="1930499"/>
          </a:xfrm>
          <a:prstGeom prst="rect">
            <a:avLst/>
          </a:prstGeom>
        </p:spPr>
      </p:pic>
    </p:spTree>
    <p:extLst>
      <p:ext uri="{BB962C8B-B14F-4D97-AF65-F5344CB8AC3E}">
        <p14:creationId xmlns:p14="http://schemas.microsoft.com/office/powerpoint/2010/main" val="396650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C10D716-302F-5123-CAF4-0C656390B95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DF6AD90-EF07-A490-3114-CF0BF52CB062}"/>
              </a:ext>
            </a:extLst>
          </p:cNvPr>
          <p:cNvSpPr txBox="1"/>
          <p:nvPr/>
        </p:nvSpPr>
        <p:spPr>
          <a:xfrm>
            <a:off x="206830" y="320670"/>
            <a:ext cx="11168742" cy="954107"/>
          </a:xfrm>
          <a:prstGeom prst="rect">
            <a:avLst/>
          </a:prstGeom>
          <a:noFill/>
        </p:spPr>
        <p:txBody>
          <a:bodyPr wrap="square" rtlCol="0">
            <a:spAutoFit/>
          </a:bodyPr>
          <a:lstStyle/>
          <a:p>
            <a:r>
              <a:rPr lang="en-US" sz="2800" dirty="0"/>
              <a:t>Find the Top 10 departments with an average salary above 5000 excluding the dept id 5 with limit of 10</a:t>
            </a:r>
            <a:endParaRPr lang="LID4096" sz="2800" dirty="0"/>
          </a:p>
        </p:txBody>
      </p:sp>
      <p:pic>
        <p:nvPicPr>
          <p:cNvPr id="3" name="Picture 2">
            <a:extLst>
              <a:ext uri="{FF2B5EF4-FFF2-40B4-BE49-F238E27FC236}">
                <a16:creationId xmlns:a16="http://schemas.microsoft.com/office/drawing/2014/main" id="{E0104974-3ACE-C35D-890D-7225520CC7EE}"/>
              </a:ext>
            </a:extLst>
          </p:cNvPr>
          <p:cNvPicPr>
            <a:picLocks noChangeAspect="1"/>
          </p:cNvPicPr>
          <p:nvPr/>
        </p:nvPicPr>
        <p:blipFill>
          <a:blip r:embed="rId3"/>
          <a:stretch>
            <a:fillRect/>
          </a:stretch>
        </p:blipFill>
        <p:spPr>
          <a:xfrm>
            <a:off x="396824" y="1416322"/>
            <a:ext cx="5840690" cy="2099764"/>
          </a:xfrm>
          <a:prstGeom prst="rect">
            <a:avLst/>
          </a:prstGeom>
        </p:spPr>
      </p:pic>
      <p:pic>
        <p:nvPicPr>
          <p:cNvPr id="8" name="Picture 7">
            <a:extLst>
              <a:ext uri="{FF2B5EF4-FFF2-40B4-BE49-F238E27FC236}">
                <a16:creationId xmlns:a16="http://schemas.microsoft.com/office/drawing/2014/main" id="{DFB09BB1-EA4C-8BC1-D842-DC959A232785}"/>
              </a:ext>
            </a:extLst>
          </p:cNvPr>
          <p:cNvPicPr>
            <a:picLocks noChangeAspect="1"/>
          </p:cNvPicPr>
          <p:nvPr/>
        </p:nvPicPr>
        <p:blipFill>
          <a:blip r:embed="rId4"/>
          <a:stretch>
            <a:fillRect/>
          </a:stretch>
        </p:blipFill>
        <p:spPr>
          <a:xfrm>
            <a:off x="396824" y="3657631"/>
            <a:ext cx="6059605" cy="2889437"/>
          </a:xfrm>
          <a:prstGeom prst="rect">
            <a:avLst/>
          </a:prstGeom>
        </p:spPr>
      </p:pic>
      <p:pic>
        <p:nvPicPr>
          <p:cNvPr id="4" name="Picture 3">
            <a:extLst>
              <a:ext uri="{FF2B5EF4-FFF2-40B4-BE49-F238E27FC236}">
                <a16:creationId xmlns:a16="http://schemas.microsoft.com/office/drawing/2014/main" id="{2ED8A913-D3A9-293D-DC02-C65D381EE947}"/>
              </a:ext>
            </a:extLst>
          </p:cNvPr>
          <p:cNvPicPr>
            <a:picLocks noChangeAspect="1"/>
          </p:cNvPicPr>
          <p:nvPr/>
        </p:nvPicPr>
        <p:blipFill>
          <a:blip r:embed="rId5"/>
          <a:stretch>
            <a:fillRect/>
          </a:stretch>
        </p:blipFill>
        <p:spPr>
          <a:xfrm>
            <a:off x="9169331" y="4616569"/>
            <a:ext cx="2692538" cy="1930499"/>
          </a:xfrm>
          <a:prstGeom prst="rect">
            <a:avLst/>
          </a:prstGeom>
        </p:spPr>
      </p:pic>
    </p:spTree>
    <p:extLst>
      <p:ext uri="{BB962C8B-B14F-4D97-AF65-F5344CB8AC3E}">
        <p14:creationId xmlns:p14="http://schemas.microsoft.com/office/powerpoint/2010/main" val="114305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90642EC-33C8-BC07-7762-CDF192DB7D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4668BF-2040-0B1C-E7E2-D64C0AE0B29F}"/>
              </a:ext>
            </a:extLst>
          </p:cNvPr>
          <p:cNvSpPr txBox="1"/>
          <p:nvPr/>
        </p:nvSpPr>
        <p:spPr>
          <a:xfrm>
            <a:off x="324612" y="283464"/>
            <a:ext cx="10584180" cy="369332"/>
          </a:xfrm>
          <a:prstGeom prst="rect">
            <a:avLst/>
          </a:prstGeom>
          <a:noFill/>
        </p:spPr>
        <p:txBody>
          <a:bodyPr wrap="square" rtlCol="0">
            <a:spAutoFit/>
          </a:bodyPr>
          <a:lstStyle/>
          <a:p>
            <a:r>
              <a:rPr lang="en-US" dirty="0"/>
              <a:t>/*write a query that display the name, salary, </a:t>
            </a:r>
            <a:r>
              <a:rPr lang="en-US" dirty="0" err="1"/>
              <a:t>deparment_name</a:t>
            </a:r>
            <a:r>
              <a:rPr lang="en-US" dirty="0"/>
              <a:t> of the emp working in location=</a:t>
            </a:r>
            <a:r>
              <a:rPr lang="en-US" dirty="0" err="1"/>
              <a:t>london</a:t>
            </a:r>
            <a:r>
              <a:rPr lang="en-US" dirty="0"/>
              <a:t>*/</a:t>
            </a:r>
            <a:endParaRPr lang="LID4096" dirty="0"/>
          </a:p>
        </p:txBody>
      </p:sp>
      <p:pic>
        <p:nvPicPr>
          <p:cNvPr id="5" name="Picture 4">
            <a:extLst>
              <a:ext uri="{FF2B5EF4-FFF2-40B4-BE49-F238E27FC236}">
                <a16:creationId xmlns:a16="http://schemas.microsoft.com/office/drawing/2014/main" id="{19CFF231-38C7-5BF5-FABC-4F04DCBFB448}"/>
              </a:ext>
            </a:extLst>
          </p:cNvPr>
          <p:cNvPicPr>
            <a:picLocks noChangeAspect="1"/>
          </p:cNvPicPr>
          <p:nvPr/>
        </p:nvPicPr>
        <p:blipFill>
          <a:blip r:embed="rId3"/>
          <a:stretch>
            <a:fillRect/>
          </a:stretch>
        </p:blipFill>
        <p:spPr>
          <a:xfrm>
            <a:off x="324612" y="3205095"/>
            <a:ext cx="8668960" cy="943107"/>
          </a:xfrm>
          <a:prstGeom prst="rect">
            <a:avLst/>
          </a:prstGeom>
        </p:spPr>
      </p:pic>
      <p:pic>
        <p:nvPicPr>
          <p:cNvPr id="8" name="Picture 7">
            <a:extLst>
              <a:ext uri="{FF2B5EF4-FFF2-40B4-BE49-F238E27FC236}">
                <a16:creationId xmlns:a16="http://schemas.microsoft.com/office/drawing/2014/main" id="{41F8F417-4C66-BC93-40A5-F6767B340D1A}"/>
              </a:ext>
            </a:extLst>
          </p:cNvPr>
          <p:cNvPicPr>
            <a:picLocks noChangeAspect="1"/>
          </p:cNvPicPr>
          <p:nvPr/>
        </p:nvPicPr>
        <p:blipFill>
          <a:blip r:embed="rId4"/>
          <a:stretch>
            <a:fillRect/>
          </a:stretch>
        </p:blipFill>
        <p:spPr>
          <a:xfrm>
            <a:off x="324612" y="4338350"/>
            <a:ext cx="8811855" cy="1105054"/>
          </a:xfrm>
          <a:prstGeom prst="rect">
            <a:avLst/>
          </a:prstGeom>
        </p:spPr>
      </p:pic>
      <p:pic>
        <p:nvPicPr>
          <p:cNvPr id="10" name="Picture 9">
            <a:extLst>
              <a:ext uri="{FF2B5EF4-FFF2-40B4-BE49-F238E27FC236}">
                <a16:creationId xmlns:a16="http://schemas.microsoft.com/office/drawing/2014/main" id="{F244EF48-FCC0-2040-8B9C-3FF880B77BB0}"/>
              </a:ext>
            </a:extLst>
          </p:cNvPr>
          <p:cNvPicPr>
            <a:picLocks noChangeAspect="1"/>
          </p:cNvPicPr>
          <p:nvPr/>
        </p:nvPicPr>
        <p:blipFill>
          <a:blip r:embed="rId5"/>
          <a:stretch>
            <a:fillRect/>
          </a:stretch>
        </p:blipFill>
        <p:spPr>
          <a:xfrm>
            <a:off x="324612" y="842944"/>
            <a:ext cx="5544324" cy="2172003"/>
          </a:xfrm>
          <a:prstGeom prst="rect">
            <a:avLst/>
          </a:prstGeom>
        </p:spPr>
      </p:pic>
      <p:pic>
        <p:nvPicPr>
          <p:cNvPr id="11" name="Picture 10">
            <a:extLst>
              <a:ext uri="{FF2B5EF4-FFF2-40B4-BE49-F238E27FC236}">
                <a16:creationId xmlns:a16="http://schemas.microsoft.com/office/drawing/2014/main" id="{3F4D509E-CA10-49B6-B6D2-8935CBBAE132}"/>
              </a:ext>
            </a:extLst>
          </p:cNvPr>
          <p:cNvPicPr>
            <a:picLocks noChangeAspect="1"/>
          </p:cNvPicPr>
          <p:nvPr/>
        </p:nvPicPr>
        <p:blipFill>
          <a:blip r:embed="rId6"/>
          <a:stretch>
            <a:fillRect/>
          </a:stretch>
        </p:blipFill>
        <p:spPr>
          <a:xfrm>
            <a:off x="9333923" y="4644037"/>
            <a:ext cx="2692538" cy="1930499"/>
          </a:xfrm>
          <a:prstGeom prst="rect">
            <a:avLst/>
          </a:prstGeom>
        </p:spPr>
      </p:pic>
    </p:spTree>
    <p:extLst>
      <p:ext uri="{BB962C8B-B14F-4D97-AF65-F5344CB8AC3E}">
        <p14:creationId xmlns:p14="http://schemas.microsoft.com/office/powerpoint/2010/main" val="27755763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6CE1C2-24FF-4125-B61C-AD39973FCD09}">
  <ds:schemaRefs>
    <ds:schemaRef ds:uri="http://schemas.microsoft.com/sharepoint/v3/contenttype/forms"/>
  </ds:schemaRefs>
</ds:datastoreItem>
</file>

<file path=customXml/itemProps2.xml><?xml version="1.0" encoding="utf-8"?>
<ds:datastoreItem xmlns:ds="http://schemas.openxmlformats.org/officeDocument/2006/customXml" ds:itemID="{5AF23494-F630-4E01-81EA-AA2F2975971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C083022-B7D0-4DE3-9976-6A91422D94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Depth design</Template>
  <TotalTime>1678</TotalTime>
  <Words>226</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kk764</dc:creator>
  <cp:lastModifiedBy>kk764</cp:lastModifiedBy>
  <cp:revision>19</cp:revision>
  <dcterms:created xsi:type="dcterms:W3CDTF">2024-11-09T19:25:14Z</dcterms:created>
  <dcterms:modified xsi:type="dcterms:W3CDTF">2024-11-29T16:55:23Z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