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0" r:id="rId7"/>
    <p:sldId id="276" r:id="rId8"/>
    <p:sldId id="277" r:id="rId9"/>
    <p:sldId id="278" r:id="rId10"/>
    <p:sldId id="279" r:id="rId11"/>
    <p:sldId id="261" r:id="rId12"/>
    <p:sldId id="280" r:id="rId13"/>
    <p:sldId id="281" r:id="rId14"/>
    <p:sldId id="284" r:id="rId15"/>
    <p:sldId id="282" r:id="rId16"/>
    <p:sldId id="266" r:id="rId17"/>
    <p:sldId id="275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718"/>
  </p:normalViewPr>
  <p:slideViewPr>
    <p:cSldViewPr snapToGrid="0">
      <p:cViewPr varScale="1">
        <p:scale>
          <a:sx n="79" d="100"/>
          <a:sy n="79" d="100"/>
        </p:scale>
        <p:origin x="6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18" y="1472559"/>
            <a:ext cx="9737388" cy="2387600"/>
          </a:xfrm>
        </p:spPr>
        <p:txBody>
          <a:bodyPr/>
          <a:lstStyle/>
          <a:p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 and Emissions of Optimizers: A deeper look into the hyperparameters of </a:t>
            </a:r>
            <a:r>
              <a:rPr lang="en-GB" sz="4000" b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99456E-FFBE-FC5D-CFDD-E08D0F851ACA}"/>
              </a:ext>
            </a:extLst>
          </p:cNvPr>
          <p:cNvSpPr txBox="1">
            <a:spLocks/>
          </p:cNvSpPr>
          <p:nvPr/>
        </p:nvSpPr>
        <p:spPr>
          <a:xfrm>
            <a:off x="5588451" y="5614401"/>
            <a:ext cx="5257889" cy="80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Md Asif Mahmod Tusher Siddique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 Ah-Lian Kor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60" y="215631"/>
            <a:ext cx="9779183" cy="1048966"/>
          </a:xfrm>
        </p:spPr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B31921-5A62-0C1B-078D-DC46C565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82" y="1655324"/>
            <a:ext cx="9100574" cy="45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3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60" y="215631"/>
            <a:ext cx="9779183" cy="1048966"/>
          </a:xfrm>
        </p:spPr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11BE7-38D2-8D36-A475-B2C75F0B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89" y="1629222"/>
            <a:ext cx="9455248" cy="43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9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60" y="215631"/>
            <a:ext cx="9779183" cy="1048966"/>
          </a:xfrm>
        </p:spPr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E964E-A931-5865-2646-AF1BECB0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93" y="1485822"/>
            <a:ext cx="8826813" cy="464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4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195579"/>
            <a:ext cx="10067955" cy="27849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Optimizers indeed contribute to the energy efficiency and carbon footprint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SGD has proven to be the most efficient while considering energy efficiency and GHG emissions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Results of Adagrad and AdaMax very close to SGD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Other hyperparameters of the deep learning models can be tested in the future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2FF1E2-60E5-C540-AA54-7072D5406B0B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039" y="1453103"/>
            <a:ext cx="6220278" cy="2387600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131E-D18F-156D-97F0-6F346B20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1"/>
            <a:ext cx="8401624" cy="718226"/>
          </a:xfrm>
        </p:spPr>
        <p:txBody>
          <a:bodyPr/>
          <a:lstStyle/>
          <a:p>
            <a:r>
              <a:rPr lang="en-GB" dirty="0"/>
              <a:t>References</a:t>
            </a:r>
            <a:endParaRPr lang="LID4096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DF75DCC-04FD-3196-E01E-00C7FB17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C5CA-AE29-AB4C-8F85-0373C72001D8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43781CF-8FB2-637D-6DA1-3AE45AB2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8CDE7D6-D2EB-06F9-324C-61928824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7FD0F20-1D22-1DB8-6BE0-0A26BF052F24}"/>
              </a:ext>
            </a:extLst>
          </p:cNvPr>
          <p:cNvSpPr txBox="1">
            <a:spLocks/>
          </p:cNvSpPr>
          <p:nvPr/>
        </p:nvSpPr>
        <p:spPr>
          <a:xfrm>
            <a:off x="750430" y="1368728"/>
            <a:ext cx="8986957" cy="4987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sz="1400" dirty="0" err="1"/>
              <a:t>Strubell</a:t>
            </a:r>
            <a:r>
              <a:rPr lang="en-GB" sz="1400" dirty="0"/>
              <a:t>, E., Ganesh, A. and McCallum, A., 2019. Energy and policy considerations for deep learning in NLP. </a:t>
            </a:r>
            <a:r>
              <a:rPr lang="en-GB" sz="1400" dirty="0" err="1"/>
              <a:t>arXiv</a:t>
            </a:r>
            <a:r>
              <a:rPr lang="en-GB" sz="1400" dirty="0"/>
              <a:t> preprint arXiv:1906.02243.</a:t>
            </a:r>
          </a:p>
          <a:p>
            <a:pPr marL="342900" indent="-342900"/>
            <a:r>
              <a:rPr lang="en-GB" sz="1400" dirty="0"/>
              <a:t>Mark Labbe, 26 Aug 2021. Energy consumption of AI poses environmental problems. Available at: https://www.techtarget.com/searchenterpriseai/feature/Energy-consumption-of-AI-poses-environmental-problems#:~:text=AI%20energy%20consumption%20during%20training&amp;text=A%20single%20V100%20GPU%20can,27%2C648%20kilowatt%20hours%20(kWh). (Accessed: 9th April 2022).</a:t>
            </a:r>
          </a:p>
          <a:p>
            <a:pPr marL="342900" indent="-342900"/>
            <a:r>
              <a:rPr lang="en-GB" sz="1400" dirty="0"/>
              <a:t>García-Martín, E., Rodrigues, C.F., Riley, G. and </a:t>
            </a:r>
            <a:r>
              <a:rPr lang="en-GB" sz="1400" dirty="0" err="1"/>
              <a:t>Grahn</a:t>
            </a:r>
            <a:r>
              <a:rPr lang="en-GB" sz="1400" dirty="0"/>
              <a:t>, H., 2019. Estimation of energy consumption in machine learning. Journal of Parallel and Distributed Computing, 134, pp.75-88</a:t>
            </a:r>
          </a:p>
          <a:p>
            <a:pPr marL="342900" indent="-342900"/>
            <a:r>
              <a:rPr lang="en-GB" sz="1400" dirty="0" err="1"/>
              <a:t>Mazouz</a:t>
            </a:r>
            <a:r>
              <a:rPr lang="en-GB" sz="1400" dirty="0"/>
              <a:t>, A., Wong, D.C., </a:t>
            </a:r>
            <a:r>
              <a:rPr lang="en-GB" sz="1400" dirty="0" err="1"/>
              <a:t>Kuck</a:t>
            </a:r>
            <a:r>
              <a:rPr lang="en-GB" sz="1400" dirty="0"/>
              <a:t>, D. and </a:t>
            </a:r>
            <a:r>
              <a:rPr lang="en-GB" sz="1400" dirty="0" err="1"/>
              <a:t>Jalby</a:t>
            </a:r>
            <a:r>
              <a:rPr lang="en-GB" sz="1400" dirty="0"/>
              <a:t>, W., 2017, April. An incremental methodology for energy measurement and </a:t>
            </a:r>
            <a:r>
              <a:rPr lang="en-GB" sz="1400" dirty="0" err="1"/>
              <a:t>modeling</a:t>
            </a:r>
            <a:r>
              <a:rPr lang="en-GB" sz="1400" dirty="0"/>
              <a:t>. In Proceedings of the 8th ACM/SPEC on International Conference on Performance Engineering (pp. 15-26).</a:t>
            </a:r>
          </a:p>
          <a:p>
            <a:pPr marL="342900" indent="-342900"/>
            <a:r>
              <a:rPr lang="en-GB" sz="1400" dirty="0"/>
              <a:t>Choi, D., </a:t>
            </a:r>
            <a:r>
              <a:rPr lang="en-GB" sz="1400" dirty="0" err="1"/>
              <a:t>Shallue</a:t>
            </a:r>
            <a:r>
              <a:rPr lang="en-GB" sz="1400" dirty="0"/>
              <a:t>, C.J., </a:t>
            </a:r>
            <a:r>
              <a:rPr lang="en-GB" sz="1400" dirty="0" err="1"/>
              <a:t>Nado</a:t>
            </a:r>
            <a:r>
              <a:rPr lang="en-GB" sz="1400" dirty="0"/>
              <a:t>, Z., Lee, J., Maddison, C.J. and Dahl, G.E., 2019. On empirical comparisons of optimizers for deep learning. </a:t>
            </a:r>
            <a:r>
              <a:rPr lang="en-GB" sz="1400" dirty="0" err="1"/>
              <a:t>arXiv</a:t>
            </a:r>
            <a:r>
              <a:rPr lang="en-GB" sz="1400" dirty="0"/>
              <a:t> preprint arXiv:1910.05446.</a:t>
            </a:r>
          </a:p>
          <a:p>
            <a:pPr marL="342900" indent="-342900"/>
            <a:r>
              <a:rPr lang="en-GB" sz="1400" dirty="0" err="1"/>
              <a:t>Okewu</a:t>
            </a:r>
            <a:r>
              <a:rPr lang="en-GB" sz="1400" dirty="0"/>
              <a:t>, E., </a:t>
            </a:r>
            <a:r>
              <a:rPr lang="en-GB" sz="1400" dirty="0" err="1"/>
              <a:t>Adewole</a:t>
            </a:r>
            <a:r>
              <a:rPr lang="en-GB" sz="1400" dirty="0"/>
              <a:t>, P. and </a:t>
            </a:r>
            <a:r>
              <a:rPr lang="en-GB" sz="1400" dirty="0" err="1"/>
              <a:t>Sennaike</a:t>
            </a:r>
            <a:r>
              <a:rPr lang="en-GB" sz="1400" dirty="0"/>
              <a:t>, O., 2019, July. Experimental comparison of stochastic optimizers in deep learning. In International Conference on Computational Science and Its Applications (pp. 704-715). Springer, Cham.</a:t>
            </a:r>
          </a:p>
          <a:p>
            <a:pPr marL="342900" indent="-342900"/>
            <a:r>
              <a:rPr lang="en-GB" sz="1400" dirty="0"/>
              <a:t>Schmidt, R.M., Schneider, F. and Hennig, P., 2021, July. Descending through a crowded valley-benchmarking deep learning optimizers. In International Conference on Machine Learning (pp. 9367-9376). PMLR.</a:t>
            </a:r>
          </a:p>
          <a:p>
            <a:pPr marL="342900" indent="-342900"/>
            <a:r>
              <a:rPr lang="en-GB" sz="1400" dirty="0"/>
              <a:t>Saleem, M.H., Potgieter, J. and </a:t>
            </a:r>
            <a:r>
              <a:rPr lang="en-GB" sz="1400" dirty="0" err="1"/>
              <a:t>Arif</a:t>
            </a:r>
            <a:r>
              <a:rPr lang="en-GB" sz="1400" dirty="0"/>
              <a:t>, K.M., 2020. Plant disease classification: A comparative evaluation of convolutional neural networks and deep learning optimizers. Plants, 9(10), p.1319.</a:t>
            </a:r>
          </a:p>
          <a:p>
            <a:pPr marL="342900" indent="-342900"/>
            <a:endParaRPr lang="en-GB" sz="1400" dirty="0"/>
          </a:p>
          <a:p>
            <a:pPr marL="342900" indent="-342900"/>
            <a:endParaRPr lang="en-GB" sz="1400" dirty="0"/>
          </a:p>
          <a:p>
            <a:pPr marL="342900" indent="-342900"/>
            <a:endParaRPr lang="en-GB" sz="1400" dirty="0"/>
          </a:p>
          <a:p>
            <a:pPr marL="342900" indent="-342900"/>
            <a:endParaRPr lang="en-GB" sz="1400" dirty="0"/>
          </a:p>
          <a:p>
            <a:pPr marL="342900" indent="-342900"/>
            <a:endParaRPr lang="en-GB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5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295728"/>
            <a:ext cx="9779182" cy="30885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Research goals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Md Asif Mahmod Tusher Siddique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70" y="555760"/>
            <a:ext cx="9221648" cy="766864"/>
          </a:xfrm>
        </p:spPr>
        <p:txBody>
          <a:bodyPr/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3C2A9C-679C-50E2-21BE-80CCC1BC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71" y="1896893"/>
            <a:ext cx="9795578" cy="440534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ML and DL is getting used in everyday tasks such as Virtual personal assistants, Traffic predictions, surveillance, Spam/Malware filtering, recommendation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An individual deep learning model can contribute up to 626,155 pounds of CO2 emissions (</a:t>
            </a:r>
            <a:r>
              <a:rPr lang="en-GB" dirty="0" err="1"/>
              <a:t>Strubell</a:t>
            </a:r>
            <a:r>
              <a:rPr lang="en-GB" dirty="0"/>
              <a:t> et al., 2019).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Open-AI used 27,647 kilowatt hours of energy to train GPT-3 (TechTarget, 2021).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Optimizers influence the pace of training and ultimate prediction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70" y="555760"/>
            <a:ext cx="9221648" cy="766864"/>
          </a:xfrm>
        </p:spPr>
        <p:txBody>
          <a:bodyPr/>
          <a:lstStyle/>
          <a:p>
            <a:r>
              <a:rPr lang="en-US" sz="4400" dirty="0"/>
              <a:t>Research goals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3C2A9C-679C-50E2-21BE-80CCC1BC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70" y="2081719"/>
            <a:ext cx="9795579" cy="35797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Literature review on the environmental impact of ICT, ML, DL, and ultimately optimizers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Implement deep learning model to test optimizers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To measure the energy consumption of optimizers with Joulemeter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To assess carbon footprint of optimizers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To evaluate results, use statistical testing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416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70" y="555760"/>
            <a:ext cx="9221648" cy="766864"/>
          </a:xfrm>
        </p:spPr>
        <p:txBody>
          <a:bodyPr/>
          <a:lstStyle/>
          <a:p>
            <a:r>
              <a:rPr lang="en-US" sz="4400" dirty="0"/>
              <a:t>Literature review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3C2A9C-679C-50E2-21BE-80CCC1BC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70" y="1663431"/>
            <a:ext cx="9795579" cy="44260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According to (Dimitrova &amp; </a:t>
            </a:r>
            <a:r>
              <a:rPr lang="en-GB" dirty="0" err="1"/>
              <a:t>Dimitrovski</a:t>
            </a:r>
            <a:r>
              <a:rPr lang="en-GB" dirty="0"/>
              <a:t>, 2020) Machine learning models consume quite a lot of energy while training, and are very power hungry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García-Martín et al (2019) says that there are not enough techniques to compute and develop energy models in current ML 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Mazouz</a:t>
            </a:r>
            <a:r>
              <a:rPr lang="en-GB" dirty="0"/>
              <a:t> (2017) proposes a method for modelling energy use at the architectural and instructional levels.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According to Choi et al. (2019) the hyperparameter search space might be the singular most relevant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9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70" y="555760"/>
            <a:ext cx="9221648" cy="766864"/>
          </a:xfrm>
        </p:spPr>
        <p:txBody>
          <a:bodyPr/>
          <a:lstStyle/>
          <a:p>
            <a:r>
              <a:rPr lang="en-US" sz="4400" dirty="0"/>
              <a:t>Literature review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3C2A9C-679C-50E2-21BE-80CCC1BC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70" y="1480930"/>
            <a:ext cx="10413708" cy="397344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Schneider et al. (2019), says some optimization techniques might well be able to extend faultless scaling over numerous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Okewu</a:t>
            </a:r>
            <a:r>
              <a:rPr lang="en-GB" dirty="0"/>
              <a:t> et al. (2019), compared stochastic optimizers in relation to the learning time convergence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Schmidt et al. (2021), carried out an extensive (More than 50,000 individual runs) scrutiny on popular 15 deep learning optimizers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plant disease classification using different CNN and disparate optimizers of deep learning models done by Saleem et al., (2020).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2518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70" y="555760"/>
            <a:ext cx="9221648" cy="766864"/>
          </a:xfrm>
        </p:spPr>
        <p:txBody>
          <a:bodyPr/>
          <a:lstStyle/>
          <a:p>
            <a:r>
              <a:rPr lang="en-US" sz="4400" dirty="0"/>
              <a:t>Methodology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3C2A9C-679C-50E2-21BE-80CCC1BC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70" y="1926077"/>
            <a:ext cx="10413708" cy="35283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 methodology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Life cycle assessment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Macro methodology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Data collection and preprocessing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Implement model with different optimizers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Measure energy consumption using joulemeter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Calculate carbon footprint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1053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1048966"/>
          </a:xfrm>
        </p:spPr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F1D2C1-A65A-71A0-8CBF-DE0E61DD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70" y="1718462"/>
            <a:ext cx="8128605" cy="44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60" y="215631"/>
            <a:ext cx="9779183" cy="1048966"/>
          </a:xfrm>
        </p:spPr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7543C-7140-30DE-B1C2-8273481A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00" y="1519075"/>
            <a:ext cx="8074565" cy="47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9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835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Tenorite</vt:lpstr>
      <vt:lpstr>Times New Roman</vt:lpstr>
      <vt:lpstr>Office Theme</vt:lpstr>
      <vt:lpstr>Energy Efficiency and Emissions of Optimizers: A deeper look into the hyperparameters of deep learning models</vt:lpstr>
      <vt:lpstr>Contents</vt:lpstr>
      <vt:lpstr>Introduction</vt:lpstr>
      <vt:lpstr>Research goals</vt:lpstr>
      <vt:lpstr>Literature review</vt:lpstr>
      <vt:lpstr>Literature review</vt:lpstr>
      <vt:lpstr>Methodology</vt:lpstr>
      <vt:lpstr>Results and discussion</vt:lpstr>
      <vt:lpstr>Results and discussion</vt:lpstr>
      <vt:lpstr>Results and discussion</vt:lpstr>
      <vt:lpstr>Results and discussion</vt:lpstr>
      <vt:lpstr>Results and discussion</vt:lpstr>
      <vt:lpstr>Conclusion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and Emissions of Optimizers: A deeper look into the hyperparameters of deep learning models</dc:title>
  <dc:creator>t047585</dc:creator>
  <cp:lastModifiedBy>t047585</cp:lastModifiedBy>
  <cp:revision>38</cp:revision>
  <dcterms:created xsi:type="dcterms:W3CDTF">2022-05-10T02:15:44Z</dcterms:created>
  <dcterms:modified xsi:type="dcterms:W3CDTF">2022-05-18T00:27:25Z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