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304" r:id="rId10"/>
    <p:sldId id="303" r:id="rId11"/>
    <p:sldId id="266" r:id="rId12"/>
    <p:sldId id="298" r:id="rId13"/>
    <p:sldId id="268" r:id="rId14"/>
    <p:sldId id="269" r:id="rId15"/>
    <p:sldId id="277" r:id="rId16"/>
    <p:sldId id="294" r:id="rId17"/>
    <p:sldId id="278" r:id="rId18"/>
    <p:sldId id="279" r:id="rId19"/>
    <p:sldId id="284" r:id="rId20"/>
    <p:sldId id="299" r:id="rId21"/>
    <p:sldId id="285" r:id="rId22"/>
    <p:sldId id="286" r:id="rId23"/>
    <p:sldId id="296" r:id="rId24"/>
    <p:sldId id="297" r:id="rId25"/>
    <p:sldId id="287" r:id="rId26"/>
    <p:sldId id="288" r:id="rId27"/>
    <p:sldId id="289" r:id="rId28"/>
    <p:sldId id="305" r:id="rId29"/>
    <p:sldId id="29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Medium" panose="020B0604020202020204" charset="0"/>
      <p:regular r:id="rId40"/>
      <p:bold r:id="rId41"/>
      <p:italic r:id="rId42"/>
      <p:boldItalic r:id="rId43"/>
    </p:embeddedFont>
    <p:embeddedFont>
      <p:font typeface="Roboto Thin" panose="020B0604020202020204" charset="0"/>
      <p:regular r:id="rId44"/>
      <p:bold r:id="rId45"/>
      <p:italic r:id="rId46"/>
      <p:boldItalic r:id="rId47"/>
    </p:embeddedFont>
    <p:embeddedFont>
      <p:font typeface="Segoe UI Historic" panose="020B0502040204020203" pitchFamily="3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43A46-E4F7-4B33-9E28-10FF152A1C6A}">
  <a:tblStyle styleId="{F7F43A46-E4F7-4B33-9E28-10FF152A1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dc5cec49_6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dc5cec49_6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105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dc5cec49_1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dc5cec49_1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dc5cec49_9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dc5cec49_9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dc5cec4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dc5cec4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a711f209cb8d1a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a711f209cb8d1a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e56453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e56453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dc5cec49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dc5cec49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dc5cec49_7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dc5cec49_7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dc5cec4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dc5cec49_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0dc5cec49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0dc5cec49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ec67c76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ec67c76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dc5cec49_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0dc5cec49_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dc5cec49_9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0dc5cec49_9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0dc5cec49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0dc5cec49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0dc5cec49_7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0dc5cec49_7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dc5cec49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dc5cec49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dc5cec49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dc5cec49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c5cec49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c5cec49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dc5cec49_6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dc5cec49_6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dc5cec49_6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dc5cec49_6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dc5cec49_6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dc5cec49_6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dc5cec49_6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dc5cec49_6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4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5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6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2145713" y="2967150"/>
            <a:ext cx="90000" cy="90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14"/>
          <p:cNvCxnSpPr>
            <a:stCxn id="57" idx="6"/>
            <a:endCxn id="59" idx="2"/>
          </p:cNvCxnSpPr>
          <p:nvPr/>
        </p:nvCxnSpPr>
        <p:spPr>
          <a:xfrm>
            <a:off x="2235713" y="3012150"/>
            <a:ext cx="4672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4"/>
          <p:cNvSpPr/>
          <p:nvPr/>
        </p:nvSpPr>
        <p:spPr>
          <a:xfrm>
            <a:off x="6908488" y="2967150"/>
            <a:ext cx="90000" cy="90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Crime Pattern  Detection in San Francisco Using Apriori and Clustering Algorithm</a:t>
            </a:r>
            <a:endParaRPr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05" y="224836"/>
            <a:ext cx="1405830" cy="137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7725" y="20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Background Study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0" y="904875"/>
            <a:ext cx="9144000" cy="4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sz="1600" b="1" dirty="0">
                <a:solidFill>
                  <a:schemeClr val="bg2"/>
                </a:solidFill>
              </a:rPr>
              <a:t>4.</a:t>
            </a:r>
            <a:r>
              <a:rPr lang="en-US" sz="1600" b="1" dirty="0">
                <a:solidFill>
                  <a:schemeClr val="tx1"/>
                </a:solidFill>
              </a:rPr>
              <a:t>	Crime Pattern Detection Using Data Mining</a:t>
            </a:r>
            <a:endParaRPr sz="1200" b="1" dirty="0">
              <a:solidFill>
                <a:schemeClr val="tx1"/>
              </a:solidFill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1363027" y="1385502"/>
            <a:ext cx="3002806" cy="3416180"/>
            <a:chOff x="0" y="1345357"/>
            <a:chExt cx="3546900" cy="3482700"/>
          </a:xfrm>
        </p:grpSpPr>
        <p:sp>
          <p:nvSpPr>
            <p:cNvPr id="132" name="Google Shape;132;p21"/>
            <p:cNvSpPr/>
            <p:nvPr/>
          </p:nvSpPr>
          <p:spPr>
            <a:xfrm>
              <a:off x="0" y="1345357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AutoNum type="arabicPeriod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Learning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0" y="2014357"/>
              <a:ext cx="32265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4290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Roboto"/>
                <a:buChar char="●"/>
                <a:tabLst/>
                <a:defRPr/>
              </a:pP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Using k-Means clustering algorithm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4290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Roboto"/>
                <a:buChar char="●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Clustering Techniques.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4094556" y="1385502"/>
            <a:ext cx="3710439" cy="3721348"/>
            <a:chOff x="2944204" y="879040"/>
            <a:chExt cx="3405635" cy="3793809"/>
          </a:xfrm>
        </p:grpSpPr>
        <p:sp>
          <p:nvSpPr>
            <p:cNvPr id="135" name="Google Shape;135;p21"/>
            <p:cNvSpPr/>
            <p:nvPr/>
          </p:nvSpPr>
          <p:spPr>
            <a:xfrm>
              <a:off x="2944204" y="879040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kumimoji="0" lang="e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Detection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044139" y="1548049"/>
              <a:ext cx="3305700" cy="31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4290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Roboto"/>
                <a:buChar char="●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Detection of crime region.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33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46566" y="445025"/>
            <a:ext cx="83857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2060"/>
                </a:solidFill>
              </a:rPr>
              <a:t>Why is our model different?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852055" y="1263321"/>
            <a:ext cx="7980244" cy="367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Based on real data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Specific day and time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Using Apriori algorithm and K-means Clustering both together.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Methodology</a:t>
            </a:r>
            <a:endParaRPr lang="en-US" u="sng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38" y="1017725"/>
            <a:ext cx="5840124" cy="37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Data Collection</a:t>
            </a:r>
            <a:endParaRPr sz="3000" b="1" u="sn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30200" cy="3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Collect the real data set of police department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After collecting the data, analysis the attribute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41DB9-1E40-4463-AF9D-EA9BCC07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53" y="731375"/>
            <a:ext cx="4536747" cy="4400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Data Pre-processing</a:t>
            </a:r>
            <a:endParaRPr sz="3000" b="1" u="sn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537712" y="1216271"/>
            <a:ext cx="3489300" cy="3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Data cleaning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Attribute selection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Remove noisy data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0EE4D-E24D-49C3-9393-C8721796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3" y="1017725"/>
            <a:ext cx="4579277" cy="3645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808074" y="445025"/>
            <a:ext cx="80242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Training</a:t>
            </a:r>
            <a:endParaRPr sz="3000" b="1" u="sn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1244009" y="1485014"/>
            <a:ext cx="8024226" cy="3387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No of instances = 500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No of attributes = 5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Attribute type = Nominal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C429-B091-4ED6-BD64-CD0E77BD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909"/>
            <a:ext cx="7708605" cy="860110"/>
          </a:xfrm>
        </p:spPr>
        <p:txBody>
          <a:bodyPr/>
          <a:lstStyle/>
          <a:p>
            <a:r>
              <a:rPr lang="en-US" sz="3000" b="1" u="sng" dirty="0">
                <a:solidFill>
                  <a:srgbClr val="002060"/>
                </a:solidFill>
              </a:rPr>
              <a:t>Data mining techniques to detect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317CD-5314-4324-BAE1-3BBB8843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28" y="1240465"/>
            <a:ext cx="8520600" cy="241461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Using data mining techniques to see the actual predictions that our model has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made for the test data.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1028700" lvl="1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Association Rule Mining</a:t>
            </a:r>
          </a:p>
          <a:p>
            <a:pPr marL="1028700" lvl="1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85060" y="445025"/>
            <a:ext cx="8980968" cy="102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3200" b="1" u="sng" dirty="0">
                <a:solidFill>
                  <a:srgbClr val="002060"/>
                </a:solidFill>
              </a:rPr>
              <a:t>Association Rule Mining </a:t>
            </a:r>
            <a:r>
              <a:rPr lang="en" sz="3000" b="1" u="sng" dirty="0">
                <a:solidFill>
                  <a:srgbClr val="002060"/>
                </a:solidFill>
              </a:rPr>
              <a:t>For pattern Generate</a:t>
            </a:r>
            <a:endParaRPr sz="3000" b="1" u="sng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body" idx="1"/>
          </p:nvPr>
        </p:nvSpPr>
        <p:spPr>
          <a:xfrm>
            <a:off x="651942" y="1369225"/>
            <a:ext cx="7226784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Algorithm = Apriori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Advantages</a:t>
            </a:r>
            <a:endParaRPr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chemeClr val="tx1"/>
                </a:solidFill>
              </a:rPr>
              <a:t>Easy to implement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</a:rPr>
              <a:t>Use light itemset property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chemeClr val="tx1"/>
                </a:solidFill>
                <a:highlight>
                  <a:srgbClr val="FFFFFF"/>
                </a:highlight>
              </a:rPr>
              <a:t>Very fast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002060"/>
                </a:solidFill>
              </a:rPr>
              <a:t>Clustering </a:t>
            </a:r>
            <a:r>
              <a:rPr lang="en" sz="2800" b="1" u="sng" dirty="0">
                <a:solidFill>
                  <a:srgbClr val="002060"/>
                </a:solidFill>
              </a:rPr>
              <a:t>For pattern Generate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480680" y="1493700"/>
            <a:ext cx="44073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Algorithm=K-means clustering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Roboto" panose="020B0604020202020204" charset="0"/>
              </a:rPr>
              <a:t>Relatively simple to implement.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Roboto" panose="020B0604020202020204" charset="0"/>
              </a:rPr>
              <a:t>Scales to large data sets.</a:t>
            </a:r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Easily adapts to new examples.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5686213" y="3968699"/>
            <a:ext cx="2387442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Figure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43474-8F89-4BCF-AB1E-4C8D760F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20" y="1090600"/>
            <a:ext cx="40005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3000" b="1" u="sng" dirty="0">
                <a:solidFill>
                  <a:srgbClr val="002060"/>
                </a:solidFill>
              </a:rPr>
              <a:t>Result for Apriori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C799F-10A8-466C-A112-785D134F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70" y="1238250"/>
            <a:ext cx="6602818" cy="2834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70C68-22FF-471C-80C0-CEE337D00681}"/>
              </a:ext>
            </a:extLst>
          </p:cNvPr>
          <p:cNvSpPr txBox="1"/>
          <p:nvPr/>
        </p:nvSpPr>
        <p:spPr>
          <a:xfrm>
            <a:off x="2346252" y="4390698"/>
            <a:ext cx="419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Figure </a:t>
            </a:r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Apriori Algorithm metric type confidence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600050" y="546475"/>
            <a:ext cx="53793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Supervised By</a:t>
            </a:r>
            <a:endParaRPr sz="3000" b="1" u="sng" dirty="0">
              <a:solidFill>
                <a:srgbClr val="00206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lvl="2">
              <a:buClr>
                <a:schemeClr val="dk1"/>
              </a:buClr>
              <a:buSzPts val="1100"/>
            </a:pPr>
            <a:r>
              <a:rPr lang="en-US" sz="3000" dirty="0"/>
              <a:t>	</a:t>
            </a:r>
            <a:r>
              <a:rPr lang="en-US" sz="3000" b="1" dirty="0"/>
              <a:t>Tohedul Islam</a:t>
            </a:r>
          </a:p>
          <a:p>
            <a:pPr lvl="2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</a:rPr>
              <a:t>	Assistant Professor </a:t>
            </a:r>
          </a:p>
          <a:p>
            <a:pPr lvl="2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</a:rPr>
              <a:t>	American International University-Bangladesh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D89-39DC-4255-AF43-F9422F16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10" y="113415"/>
            <a:ext cx="4260308" cy="616688"/>
          </a:xfrm>
        </p:spPr>
        <p:txBody>
          <a:bodyPr/>
          <a:lstStyle/>
          <a:p>
            <a:r>
              <a:rPr lang="en" sz="3000" b="1" u="sng" dirty="0">
                <a:solidFill>
                  <a:srgbClr val="002060"/>
                </a:solidFill>
              </a:rPr>
              <a:t>Results and Findings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B9741-E291-4512-AC76-28FB5BCF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5" y="961817"/>
            <a:ext cx="7547502" cy="512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C5ED9-0482-46FF-B10D-737962E4F3EA}"/>
              </a:ext>
            </a:extLst>
          </p:cNvPr>
          <p:cNvSpPr txBox="1"/>
          <p:nvPr/>
        </p:nvSpPr>
        <p:spPr>
          <a:xfrm>
            <a:off x="1304261" y="1689331"/>
            <a:ext cx="6741041" cy="14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crime happened on Wednesday about 162 offences.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most crime happened on Friday about 69 offences.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crime category is larceny theft it’s about 161 cases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crime description found is theft from locked vehicles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9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2060"/>
                </a:solidFill>
              </a:rPr>
              <a:t>Result for K-Means Clustering Algorithm</a:t>
            </a:r>
            <a:endParaRPr sz="30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DD2832-980F-41B6-9E96-8BFC54BD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54638"/>
              </p:ext>
            </p:extLst>
          </p:nvPr>
        </p:nvGraphicFramePr>
        <p:xfrm>
          <a:off x="1371599" y="1531088"/>
          <a:ext cx="6645351" cy="2838892"/>
        </p:xfrm>
        <a:graphic>
          <a:graphicData uri="http://schemas.openxmlformats.org/drawingml/2006/table">
            <a:tbl>
              <a:tblPr firstRow="1" firstCol="1" bandRow="1">
                <a:tableStyleId>{F7F43A46-E4F7-4B33-9E28-10FF152A1C6A}</a:tableStyleId>
              </a:tblPr>
              <a:tblGrid>
                <a:gridCol w="927904">
                  <a:extLst>
                    <a:ext uri="{9D8B030D-6E8A-4147-A177-3AD203B41FA5}">
                      <a16:colId xmlns:a16="http://schemas.microsoft.com/office/drawing/2014/main" val="2587210767"/>
                    </a:ext>
                  </a:extLst>
                </a:gridCol>
                <a:gridCol w="927435">
                  <a:extLst>
                    <a:ext uri="{9D8B030D-6E8A-4147-A177-3AD203B41FA5}">
                      <a16:colId xmlns:a16="http://schemas.microsoft.com/office/drawing/2014/main" val="3140265677"/>
                    </a:ext>
                  </a:extLst>
                </a:gridCol>
                <a:gridCol w="913154">
                  <a:extLst>
                    <a:ext uri="{9D8B030D-6E8A-4147-A177-3AD203B41FA5}">
                      <a16:colId xmlns:a16="http://schemas.microsoft.com/office/drawing/2014/main" val="1877957081"/>
                    </a:ext>
                  </a:extLst>
                </a:gridCol>
                <a:gridCol w="1093438">
                  <a:extLst>
                    <a:ext uri="{9D8B030D-6E8A-4147-A177-3AD203B41FA5}">
                      <a16:colId xmlns:a16="http://schemas.microsoft.com/office/drawing/2014/main" val="1361616650"/>
                    </a:ext>
                  </a:extLst>
                </a:gridCol>
                <a:gridCol w="1582965">
                  <a:extLst>
                    <a:ext uri="{9D8B030D-6E8A-4147-A177-3AD203B41FA5}">
                      <a16:colId xmlns:a16="http://schemas.microsoft.com/office/drawing/2014/main" val="4018576229"/>
                    </a:ext>
                  </a:extLst>
                </a:gridCol>
                <a:gridCol w="1200455">
                  <a:extLst>
                    <a:ext uri="{9D8B030D-6E8A-4147-A177-3AD203B41FA5}">
                      <a16:colId xmlns:a16="http://schemas.microsoft.com/office/drawing/2014/main" val="3394055900"/>
                    </a:ext>
                  </a:extLst>
                </a:gridCol>
              </a:tblGrid>
              <a:tr h="472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No. Cluster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Incident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Incident 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Clustered(%)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136160"/>
                  </a:ext>
                </a:extLst>
              </a:tr>
              <a:tr h="472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12.00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Wednesday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fraud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credit card fraud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61%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096585"/>
                  </a:ext>
                </a:extLst>
              </a:tr>
              <a:tr h="472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8.30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Thursday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theft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Theft from locked vehicle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39%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848364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00.00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Sunday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fraud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Access card info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747244"/>
                  </a:ext>
                </a:extLst>
              </a:tr>
              <a:tr h="472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13.30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Thursday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theft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Theft from locked vehicle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1%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880781"/>
                  </a:ext>
                </a:extLst>
              </a:tr>
              <a:tr h="4686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00.00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Saturday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other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Miscellaneous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7%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7228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Visulization</a:t>
            </a:r>
            <a:endParaRPr sz="3000" b="1" u="sng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E147AF-E1B6-445B-A504-01840BA0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0" y="1240034"/>
            <a:ext cx="7732215" cy="34584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9CD2-A088-4755-953F-C5F30B50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8" y="445025"/>
            <a:ext cx="8258142" cy="572700"/>
          </a:xfrm>
        </p:spPr>
        <p:txBody>
          <a:bodyPr/>
          <a:lstStyle/>
          <a:p>
            <a:r>
              <a:rPr lang="en-US" sz="3000" b="1" u="sng" dirty="0">
                <a:solidFill>
                  <a:srgbClr val="002060"/>
                </a:solidFill>
              </a:rPr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CD3-E96A-4862-AF53-A502E4683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51" y="1386391"/>
            <a:ext cx="6758951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Small dataset</a:t>
            </a:r>
          </a:p>
          <a:p>
            <a:r>
              <a:rPr lang="en-US" dirty="0">
                <a:solidFill>
                  <a:schemeClr val="tx1"/>
                </a:solidFill>
              </a:rPr>
              <a:t>Can’t use numeric data</a:t>
            </a:r>
          </a:p>
          <a:p>
            <a:r>
              <a:rPr lang="en-US" dirty="0">
                <a:solidFill>
                  <a:schemeClr val="tx1"/>
                </a:solidFill>
              </a:rPr>
              <a:t>Noisy data interrupts the system</a:t>
            </a:r>
          </a:p>
        </p:txBody>
      </p:sp>
    </p:spTree>
    <p:extLst>
      <p:ext uri="{BB962C8B-B14F-4D97-AF65-F5344CB8AC3E}">
        <p14:creationId xmlns:p14="http://schemas.microsoft.com/office/powerpoint/2010/main" val="153144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B3A3-EA24-4B51-993B-ADCE534A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18" y="445025"/>
            <a:ext cx="8173081" cy="572700"/>
          </a:xfrm>
        </p:spPr>
        <p:txBody>
          <a:bodyPr/>
          <a:lstStyle/>
          <a:p>
            <a:r>
              <a:rPr lang="en-US" sz="3000" b="1" u="sng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DFB5-6249-45DB-B221-FC3AF3E4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286" y="1365126"/>
            <a:ext cx="6971602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with large dataset</a:t>
            </a:r>
          </a:p>
          <a:p>
            <a:r>
              <a:rPr lang="en-US" dirty="0">
                <a:solidFill>
                  <a:schemeClr val="tx1"/>
                </a:solidFill>
              </a:rPr>
              <a:t>Generate more pattern</a:t>
            </a:r>
          </a:p>
          <a:p>
            <a:r>
              <a:rPr lang="en-US" dirty="0">
                <a:solidFill>
                  <a:schemeClr val="tx1"/>
                </a:solidFill>
              </a:rPr>
              <a:t>Use more algorithm</a:t>
            </a:r>
          </a:p>
          <a:p>
            <a:r>
              <a:rPr lang="en-US" dirty="0">
                <a:solidFill>
                  <a:schemeClr val="tx1"/>
                </a:solidFill>
              </a:rPr>
              <a:t>Will work with more city’s datasets</a:t>
            </a:r>
          </a:p>
        </p:txBody>
      </p:sp>
    </p:spTree>
    <p:extLst>
      <p:ext uri="{BB962C8B-B14F-4D97-AF65-F5344CB8AC3E}">
        <p14:creationId xmlns:p14="http://schemas.microsoft.com/office/powerpoint/2010/main" val="405882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Conclusion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381" name="Google Shape;381;p46"/>
          <p:cNvSpPr txBox="1">
            <a:spLocks noGrp="1"/>
          </p:cNvSpPr>
          <p:nvPr>
            <p:ph type="body" idx="1"/>
          </p:nvPr>
        </p:nvSpPr>
        <p:spPr>
          <a:xfrm>
            <a:off x="952707" y="1301330"/>
            <a:ext cx="61713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To make communities vulnerable to public safety.</a:t>
            </a:r>
            <a:endParaRPr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Faster detection.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Will help police department or others law enforcement agencies 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to enhance the efficiency and effectiveness of investigative and intelligence research.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References :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body" idx="1"/>
          </p:nvPr>
        </p:nvSpPr>
        <p:spPr>
          <a:xfrm>
            <a:off x="543754" y="1193574"/>
            <a:ext cx="8600246" cy="394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1)  Chao Yang, </a:t>
            </a:r>
            <a:r>
              <a:rPr lang="en-US" dirty="0" err="1">
                <a:solidFill>
                  <a:schemeClr val="tx1"/>
                </a:solidFill>
              </a:rPr>
              <a:t>Hongbo</a:t>
            </a:r>
            <a:r>
              <a:rPr lang="en-US" dirty="0">
                <a:solidFill>
                  <a:schemeClr val="tx1"/>
                </a:solidFill>
              </a:rPr>
              <a:t> Liu, </a:t>
            </a:r>
            <a:r>
              <a:rPr lang="en-US" dirty="0" err="1">
                <a:solidFill>
                  <a:schemeClr val="tx1"/>
                </a:solidFill>
              </a:rPr>
              <a:t>Yeqing</a:t>
            </a:r>
            <a:r>
              <a:rPr lang="en-US" dirty="0">
                <a:solidFill>
                  <a:schemeClr val="tx1"/>
                </a:solidFill>
              </a:rPr>
              <a:t> Sun, Ajith Abraham 2012 Multi-Knowledge Extraction From Violent Crime Datasets Using Swarm Rough Algorithm 12th International Conference On Hybrid Intelligent Systems (His)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2)  </a:t>
            </a:r>
            <a:r>
              <a:rPr lang="en-US" dirty="0" err="1">
                <a:solidFill>
                  <a:schemeClr val="tx1"/>
                </a:solidFill>
              </a:rPr>
              <a:t>Jieling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Yuanchang</a:t>
            </a:r>
            <a:r>
              <a:rPr lang="en-US" dirty="0">
                <a:solidFill>
                  <a:schemeClr val="tx1"/>
                </a:solidFill>
              </a:rPr>
              <a:t> Deng 2017 A Comparative Study On Traffic Violation Level Prediction Using Different Models 4th International Conference On Transportation Information And Safety (</a:t>
            </a:r>
            <a:r>
              <a:rPr lang="en-US" dirty="0" err="1">
                <a:solidFill>
                  <a:schemeClr val="tx1"/>
                </a:solidFill>
              </a:rPr>
              <a:t>Ictis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3)  </a:t>
            </a:r>
            <a:r>
              <a:rPr lang="en-US" dirty="0" err="1">
                <a:solidFill>
                  <a:schemeClr val="tx1"/>
                </a:solidFill>
              </a:rPr>
              <a:t>Sachin</a:t>
            </a:r>
            <a:r>
              <a:rPr lang="en-US" dirty="0">
                <a:solidFill>
                  <a:schemeClr val="tx1"/>
                </a:solidFill>
              </a:rPr>
              <a:t> Kumar and Durga </a:t>
            </a:r>
            <a:r>
              <a:rPr lang="en-US" dirty="0" err="1">
                <a:solidFill>
                  <a:schemeClr val="tx1"/>
                </a:solidFill>
              </a:rPr>
              <a:t>Toshniwal</a:t>
            </a:r>
            <a:r>
              <a:rPr lang="en-US" dirty="0">
                <a:solidFill>
                  <a:schemeClr val="tx1"/>
                </a:solidFill>
              </a:rPr>
              <a:t> 2015 A Data Mining Framework To Analyze Road Accident Data Journal Of Big Data,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4)  Adesola </a:t>
            </a:r>
            <a:r>
              <a:rPr lang="en-US" dirty="0" err="1">
                <a:solidFill>
                  <a:schemeClr val="tx1"/>
                </a:solidFill>
              </a:rPr>
              <a:t>Falade</a:t>
            </a:r>
            <a:r>
              <a:rPr lang="en-US" dirty="0">
                <a:solidFill>
                  <a:schemeClr val="tx1"/>
                </a:solidFill>
              </a:rPr>
              <a:t>*, Ambrose </a:t>
            </a:r>
            <a:r>
              <a:rPr lang="en-US" dirty="0" err="1">
                <a:solidFill>
                  <a:schemeClr val="tx1"/>
                </a:solidFill>
              </a:rPr>
              <a:t>Azeta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Aderonke</a:t>
            </a:r>
            <a:r>
              <a:rPr lang="en-US" dirty="0">
                <a:solidFill>
                  <a:schemeClr val="tx1"/>
                </a:solidFill>
              </a:rPr>
              <a:t> Oni, Isaac </a:t>
            </a:r>
            <a:r>
              <a:rPr lang="en-US" dirty="0" err="1">
                <a:solidFill>
                  <a:schemeClr val="tx1"/>
                </a:solidFill>
              </a:rPr>
              <a:t>Odun-ayo</a:t>
            </a:r>
            <a:r>
              <a:rPr lang="en-US" dirty="0">
                <a:solidFill>
                  <a:schemeClr val="tx1"/>
                </a:solidFill>
              </a:rPr>
              <a:t> 2019 Systematic Literature Review of Crime Prediction and Data Mining https://doi.org/10.18280/rces.060302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References Contd..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517074" y="1141841"/>
            <a:ext cx="8520600" cy="372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5)  Abhinav Srivastava, </a:t>
            </a:r>
            <a:r>
              <a:rPr lang="en-US" dirty="0" err="1">
                <a:solidFill>
                  <a:schemeClr val="tx1"/>
                </a:solidFill>
              </a:rPr>
              <a:t>Amlan</a:t>
            </a:r>
            <a:r>
              <a:rPr lang="en-US" dirty="0">
                <a:solidFill>
                  <a:schemeClr val="tx1"/>
                </a:solidFill>
              </a:rPr>
              <a:t> Kundu, </a:t>
            </a:r>
            <a:r>
              <a:rPr lang="en-US" dirty="0" err="1">
                <a:solidFill>
                  <a:schemeClr val="tx1"/>
                </a:solidFill>
              </a:rPr>
              <a:t>Shamik</a:t>
            </a:r>
            <a:r>
              <a:rPr lang="en-US" dirty="0">
                <a:solidFill>
                  <a:schemeClr val="tx1"/>
                </a:solidFill>
              </a:rPr>
              <a:t> Sural and Arun K. Majumdar 2008 Credit Card Fraud Detection Using Hidden Markov Model IEEE Transactions On Dependable And Secure Computing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6)  G.C. Oatley, J. </a:t>
            </a:r>
            <a:r>
              <a:rPr lang="en-US" dirty="0" err="1">
                <a:solidFill>
                  <a:schemeClr val="tx1"/>
                </a:solidFill>
              </a:rPr>
              <a:t>Zeleznikow</a:t>
            </a:r>
            <a:r>
              <a:rPr lang="en-US" dirty="0">
                <a:solidFill>
                  <a:schemeClr val="tx1"/>
                </a:solidFill>
              </a:rPr>
              <a:t>, B.W. Ewart, “Matching and Predicting Crimes,” In Applications and Innovations in Intelligent Systems XII in Proceedings of AI2004, The Twenty-fourth SGAI International Conference on Knowledge Based Systems and Applications of Artificial Intelligence. Ann Macintosh, Richard Ellis and Tony Allen Ed. London: Springer, , pp. 19-32, 2004.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7)  R. William Adderley, “The use of data mining techniques in crime trend analysis and offender profiling,” Ph.D. thesis, University of Wolverhampton, Wolverhampton, England , 2007.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46DBE-1908-447C-9B30-A08BC5DB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29" y="1237362"/>
            <a:ext cx="5401341" cy="28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2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>
            <a:spLocks noGrp="1"/>
          </p:cNvSpPr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Thank You</a:t>
            </a:r>
            <a:endParaRPr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solidFill>
                  <a:srgbClr val="002060"/>
                </a:solidFill>
              </a:rPr>
              <a:t>Group Members</a:t>
            </a:r>
            <a:endParaRPr sz="3200" b="1" u="sng" dirty="0">
              <a:solidFill>
                <a:srgbClr val="002060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828800" y="1391999"/>
            <a:ext cx="6615500" cy="235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400" b="1" dirty="0">
                <a:solidFill>
                  <a:schemeClr val="tx1"/>
                </a:solidFill>
              </a:rPr>
              <a:t>Abdullah-Al-Mahadi (17-33324-1)</a:t>
            </a:r>
            <a:endParaRPr sz="2400" b="1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b="1" dirty="0">
                <a:solidFill>
                  <a:schemeClr val="tx1"/>
                </a:solidFill>
              </a:rPr>
              <a:t>Islam,Md.Asiful (17-33100-1)</a:t>
            </a:r>
            <a:endParaRPr sz="2400" b="1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b="1" dirty="0">
                <a:solidFill>
                  <a:schemeClr val="tx1"/>
                </a:solidFill>
              </a:rPr>
              <a:t>Iftekhar Rahman (17-33302-1)</a:t>
            </a:r>
            <a:endParaRPr sz="2400" b="1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b="1" dirty="0">
                <a:solidFill>
                  <a:schemeClr val="tx1"/>
                </a:solidFill>
              </a:rPr>
              <a:t>Hossain Imran (17-33458-1)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30550" y="3751500"/>
            <a:ext cx="5686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92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Outline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591200" y="1152475"/>
            <a:ext cx="3939474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Motivation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Research Questions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Background Study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Methodology</a:t>
            </a:r>
            <a:endParaRPr sz="2000" dirty="0">
              <a:solidFill>
                <a:schemeClr val="tx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solidFill>
                  <a:schemeClr val="tx1"/>
                </a:solidFill>
              </a:rPr>
              <a:t>Data Collection</a:t>
            </a:r>
            <a:endParaRPr sz="2000" dirty="0">
              <a:solidFill>
                <a:schemeClr val="tx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Data Pre-processing</a:t>
            </a:r>
            <a:endParaRPr sz="2000" dirty="0">
              <a:solidFill>
                <a:schemeClr val="tx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Data Mining Techniques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784651" y="1152475"/>
            <a:ext cx="3726823" cy="3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tx1"/>
                </a:solidFill>
              </a:rPr>
              <a:t>Results and Findings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solidFill>
                  <a:schemeClr val="tx1"/>
                </a:solidFill>
              </a:rPr>
              <a:t>Result Analysis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Visualization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solidFill>
                  <a:schemeClr val="tx1"/>
                </a:solidFill>
              </a:rPr>
              <a:t>Discussion</a:t>
            </a:r>
            <a:endParaRPr sz="2000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Future Works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solidFill>
                  <a:schemeClr val="tx1"/>
                </a:solidFill>
              </a:rPr>
              <a:t>Generate More Pattern</a:t>
            </a:r>
            <a:endParaRPr sz="2000" dirty="0">
              <a:solidFill>
                <a:schemeClr val="tx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solidFill>
                  <a:schemeClr val="tx1"/>
                </a:solidFill>
              </a:rPr>
              <a:t>More Datasets</a:t>
            </a:r>
            <a:endParaRPr sz="2000" dirty="0">
              <a:solidFill>
                <a:schemeClr val="tx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solidFill>
                  <a:schemeClr val="tx1"/>
                </a:solidFill>
              </a:rPr>
              <a:t>Conclusion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91200" y="445025"/>
            <a:ext cx="78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Motivation</a:t>
            </a:r>
            <a:endParaRPr sz="3000" b="1" u="sng" dirty="0">
              <a:solidFill>
                <a:srgbClr val="002060"/>
              </a:solidFill>
            </a:endParaRPr>
          </a:p>
        </p:txBody>
      </p:sp>
      <p:grpSp>
        <p:nvGrpSpPr>
          <p:cNvPr id="92" name="Google Shape;92;p19"/>
          <p:cNvGrpSpPr/>
          <p:nvPr/>
        </p:nvGrpSpPr>
        <p:grpSpPr>
          <a:xfrm>
            <a:off x="1041991" y="3682738"/>
            <a:ext cx="7485100" cy="1308683"/>
            <a:chOff x="1593000" y="2322568"/>
            <a:chExt cx="5958075" cy="714580"/>
          </a:xfrm>
        </p:grpSpPr>
        <p:sp>
          <p:nvSpPr>
            <p:cNvPr id="93" name="Google Shape;9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 is related our life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4550475" y="2323748"/>
              <a:ext cx="30006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endParaRPr sz="18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143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</a:pPr>
              <a:endParaRPr sz="18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9"/>
          <p:cNvGrpSpPr/>
          <p:nvPr/>
        </p:nvGrpSpPr>
        <p:grpSpPr>
          <a:xfrm>
            <a:off x="1041991" y="2482936"/>
            <a:ext cx="7484969" cy="1178506"/>
            <a:chOff x="1593000" y="2322567"/>
            <a:chExt cx="5957975" cy="643500"/>
          </a:xfrm>
        </p:grpSpPr>
        <p:sp>
          <p:nvSpPr>
            <p:cNvPr id="101" name="Google Shape;101;p19"/>
            <p:cNvSpPr/>
            <p:nvPr/>
          </p:nvSpPr>
          <p:spPr>
            <a:xfrm>
              <a:off x="3728375" y="2322567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To help law enforcement agencies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741813" y="2322575"/>
              <a:ext cx="541187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2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4532836" y="2323748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Crime predection </a:t>
              </a:r>
              <a:endParaRPr sz="18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To take necessary step earlier.</a:t>
              </a:r>
            </a:p>
          </p:txBody>
        </p:sp>
      </p:grpSp>
      <p:grpSp>
        <p:nvGrpSpPr>
          <p:cNvPr id="108" name="Google Shape;108;p19"/>
          <p:cNvGrpSpPr/>
          <p:nvPr/>
        </p:nvGrpSpPr>
        <p:grpSpPr>
          <a:xfrm>
            <a:off x="1041991" y="1167568"/>
            <a:ext cx="7484969" cy="1293994"/>
            <a:chOff x="1593000" y="2322568"/>
            <a:chExt cx="5957975" cy="643522"/>
          </a:xfrm>
        </p:grpSpPr>
        <p:sp>
          <p:nvSpPr>
            <p:cNvPr id="109" name="Google Shape;109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283006" y="2399956"/>
              <a:ext cx="2179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Increasing criminal offecnce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532836" y="2323790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lang="en-US" sz="1800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Murder case</a:t>
              </a:r>
              <a:endParaRPr sz="18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Different types of theft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Breaking law</a:t>
              </a:r>
              <a:endParaRPr sz="1800" dirty="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Research Questions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82502" y="1152475"/>
            <a:ext cx="79497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 How can we detect crime pattern?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 What attributes should consider and to detect crime pattern?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Does this research paper fulfill the objective?</a:t>
            </a:r>
            <a:endParaRPr lang="en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7725" y="20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Background Study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0" y="904875"/>
            <a:ext cx="9144000" cy="4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" sz="1600" b="1" dirty="0">
                <a:solidFill>
                  <a:schemeClr val="tx1"/>
                </a:solidFill>
              </a:rPr>
              <a:t>Crime prediction using Data mining techniques</a:t>
            </a:r>
            <a:r>
              <a:rPr lang="en" b="1" dirty="0">
                <a:solidFill>
                  <a:schemeClr val="tx1"/>
                </a:solidFill>
              </a:rPr>
              <a:t>.</a:t>
            </a:r>
            <a:endParaRPr sz="1200" b="1" dirty="0">
              <a:solidFill>
                <a:schemeClr val="tx1"/>
              </a:solidFill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1363027" y="1385502"/>
            <a:ext cx="3002806" cy="3416180"/>
            <a:chOff x="0" y="1345357"/>
            <a:chExt cx="3546900" cy="3482700"/>
          </a:xfrm>
        </p:grpSpPr>
        <p:sp>
          <p:nvSpPr>
            <p:cNvPr id="132" name="Google Shape;132;p21"/>
            <p:cNvSpPr/>
            <p:nvPr/>
          </p:nvSpPr>
          <p:spPr>
            <a:xfrm>
              <a:off x="0" y="1345357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AutoNum type="arabicPeriod"/>
              </a:pP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0" y="2014357"/>
              <a:ext cx="32265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Learning purpose of crime detection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Supervised and Unsupervised learning.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Analysis of a large amount of datasets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4094556" y="1385502"/>
            <a:ext cx="3710439" cy="3721348"/>
            <a:chOff x="2944204" y="879040"/>
            <a:chExt cx="3405635" cy="3793809"/>
          </a:xfrm>
        </p:grpSpPr>
        <p:sp>
          <p:nvSpPr>
            <p:cNvPr id="135" name="Google Shape;135;p21"/>
            <p:cNvSpPr/>
            <p:nvPr/>
          </p:nvSpPr>
          <p:spPr>
            <a:xfrm>
              <a:off x="2944204" y="879040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Detection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044139" y="1548049"/>
              <a:ext cx="3305700" cy="31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Detect the crime type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Find out a comparison in which day criminal offences occur too much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7725" y="20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Background Study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0" y="904875"/>
            <a:ext cx="9144000" cy="4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sz="1600" b="1" dirty="0">
                <a:solidFill>
                  <a:schemeClr val="bg2"/>
                </a:solidFill>
              </a:rPr>
              <a:t>2.</a:t>
            </a:r>
            <a:r>
              <a:rPr lang="en-US" sz="1600" b="1" dirty="0">
                <a:solidFill>
                  <a:schemeClr val="tx1"/>
                </a:solidFill>
              </a:rPr>
              <a:t>	Crime Analysis Based on Association Rules Using Apriori Algorithm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1339005" y="1393687"/>
            <a:ext cx="3002806" cy="3416180"/>
            <a:chOff x="0" y="1345357"/>
            <a:chExt cx="3546900" cy="3482700"/>
          </a:xfrm>
        </p:grpSpPr>
        <p:sp>
          <p:nvSpPr>
            <p:cNvPr id="132" name="Google Shape;132;p21"/>
            <p:cNvSpPr/>
            <p:nvPr/>
          </p:nvSpPr>
          <p:spPr>
            <a:xfrm>
              <a:off x="0" y="1345357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AutoNum type="arabicPeriod"/>
              </a:pP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0" y="2014357"/>
              <a:ext cx="32265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Learning purpose of crime analysis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-US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Association role mining(</a:t>
              </a:r>
              <a:r>
                <a:rPr lang="en-US" sz="1800" dirty="0" err="1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Apriori</a:t>
              </a:r>
              <a:r>
                <a:rPr lang="en-US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 Algorithm)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>
                <a:lnSpc>
                  <a:spcPct val="115000"/>
                </a:lnSpc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-US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Using the Datasets of NIBRS (National Incident-Based Reporting System).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4094556" y="1385502"/>
            <a:ext cx="3710439" cy="3721348"/>
            <a:chOff x="2944204" y="879040"/>
            <a:chExt cx="3405635" cy="3793809"/>
          </a:xfrm>
        </p:grpSpPr>
        <p:sp>
          <p:nvSpPr>
            <p:cNvPr id="135" name="Google Shape;135;p21"/>
            <p:cNvSpPr/>
            <p:nvPr/>
          </p:nvSpPr>
          <p:spPr>
            <a:xfrm>
              <a:off x="2944204" y="879040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Detection</a:t>
              </a:r>
              <a:endParaRPr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044139" y="1548049"/>
              <a:ext cx="3305700" cy="31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Detect the crime type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</a:pPr>
              <a:r>
                <a:rPr lang="en" sz="1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Find out the gender of criminal</a:t>
              </a:r>
              <a:endParaRPr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7725" y="20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rgbClr val="002060"/>
                </a:solidFill>
              </a:rPr>
              <a:t>Background Study</a:t>
            </a:r>
            <a:endParaRPr sz="3000" b="1" u="sng" dirty="0">
              <a:solidFill>
                <a:srgbClr val="00206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0" y="904875"/>
            <a:ext cx="9144000" cy="4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sz="1600" b="1" dirty="0">
                <a:solidFill>
                  <a:schemeClr val="bg2"/>
                </a:solidFill>
              </a:rPr>
              <a:t>3.</a:t>
            </a:r>
            <a:r>
              <a:rPr lang="en-US" sz="1600" b="1" dirty="0">
                <a:solidFill>
                  <a:schemeClr val="tx1"/>
                </a:solidFill>
              </a:rPr>
              <a:t>	Crime Analysis using K-Means Clustering</a:t>
            </a:r>
            <a:endParaRPr sz="1200" b="1" dirty="0">
              <a:solidFill>
                <a:schemeClr val="tx1"/>
              </a:solidFill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1363027" y="1385502"/>
            <a:ext cx="3002806" cy="3416180"/>
            <a:chOff x="0" y="1345357"/>
            <a:chExt cx="3546900" cy="3482700"/>
          </a:xfrm>
        </p:grpSpPr>
        <p:sp>
          <p:nvSpPr>
            <p:cNvPr id="132" name="Google Shape;132;p21"/>
            <p:cNvSpPr/>
            <p:nvPr/>
          </p:nvSpPr>
          <p:spPr>
            <a:xfrm>
              <a:off x="0" y="1345357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AutoNum type="arabicPeriod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Learning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0" y="2014357"/>
              <a:ext cx="32265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4290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Roboto"/>
                <a:buChar char="●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K-Means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Clustering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42900">
                <a:lnSpc>
                  <a:spcPct val="115000"/>
                </a:lnSpc>
                <a:buClr>
                  <a:srgbClr val="595959"/>
                </a:buClr>
                <a:buSzPts val="1800"/>
                <a:buFont typeface="Roboto"/>
                <a:buChar char="●"/>
                <a:defRPr/>
              </a:pP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Crime dataset used is an offences recorded by the police in England and Wales by offence and police force area from 1990 to 2011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4094556" y="1385502"/>
            <a:ext cx="3710439" cy="3721348"/>
            <a:chOff x="2944204" y="879040"/>
            <a:chExt cx="3405635" cy="3793809"/>
          </a:xfrm>
        </p:grpSpPr>
        <p:sp>
          <p:nvSpPr>
            <p:cNvPr id="135" name="Google Shape;135;p21"/>
            <p:cNvSpPr/>
            <p:nvPr/>
          </p:nvSpPr>
          <p:spPr>
            <a:xfrm>
              <a:off x="2944204" y="879040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kumimoji="0" lang="e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Detection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044139" y="1548049"/>
              <a:ext cx="3305700" cy="31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>
                <a:lnSpc>
                  <a:spcPct val="115000"/>
                </a:lnSpc>
                <a:buClr>
                  <a:srgbClr val="595959"/>
                </a:buClr>
                <a:buSzPts val="1800"/>
                <a:buFont typeface="Roboto"/>
                <a:buChar char="●"/>
                <a:defRPr/>
              </a:pPr>
              <a:r>
                <a:rPr lang="en-US" sz="1800" dirty="0">
                  <a:latin typeface="Roboto"/>
                  <a:ea typeface="Roboto"/>
                  <a:cs typeface="Roboto"/>
                  <a:sym typeface="Roboto"/>
                </a:rPr>
                <a:t>To identify crime trend over years and can be used to design precaution methods for future.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478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914</Words>
  <Application>Microsoft Office PowerPoint</Application>
  <PresentationFormat>On-screen Show (16:9)</PresentationFormat>
  <Paragraphs>182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Roboto Medium</vt:lpstr>
      <vt:lpstr>Roboto</vt:lpstr>
      <vt:lpstr>Arial</vt:lpstr>
      <vt:lpstr>Calibri</vt:lpstr>
      <vt:lpstr>Times New Roman</vt:lpstr>
      <vt:lpstr>Segoe UI Historic</vt:lpstr>
      <vt:lpstr>Roboto Thin</vt:lpstr>
      <vt:lpstr>Symbol</vt:lpstr>
      <vt:lpstr>Simple Light</vt:lpstr>
      <vt:lpstr>Crime Pattern  Detection in San Francisco Using Apriori and Clustering Algorithm</vt:lpstr>
      <vt:lpstr>PowerPoint Presentation</vt:lpstr>
      <vt:lpstr>Group Members</vt:lpstr>
      <vt:lpstr>Outline</vt:lpstr>
      <vt:lpstr>Motivation</vt:lpstr>
      <vt:lpstr>Research Questions</vt:lpstr>
      <vt:lpstr>Background Study</vt:lpstr>
      <vt:lpstr>Background Study</vt:lpstr>
      <vt:lpstr>Background Study</vt:lpstr>
      <vt:lpstr>Background Study</vt:lpstr>
      <vt:lpstr>Why is our model different?</vt:lpstr>
      <vt:lpstr>Methodology</vt:lpstr>
      <vt:lpstr>Data Collection </vt:lpstr>
      <vt:lpstr>Data Pre-processing  </vt:lpstr>
      <vt:lpstr>Training   </vt:lpstr>
      <vt:lpstr>Data mining techniques to detect pattern</vt:lpstr>
      <vt:lpstr>Association Rule Mining For pattern Generate </vt:lpstr>
      <vt:lpstr>Clustering For pattern Generate</vt:lpstr>
      <vt:lpstr>Result for Apriori Algorithm</vt:lpstr>
      <vt:lpstr>Results and Findings</vt:lpstr>
      <vt:lpstr>Result for K-Means Clustering Algorithm</vt:lpstr>
      <vt:lpstr>Visulization</vt:lpstr>
      <vt:lpstr>Limitations</vt:lpstr>
      <vt:lpstr>Future Work</vt:lpstr>
      <vt:lpstr>Conclusion</vt:lpstr>
      <vt:lpstr>References :</vt:lpstr>
      <vt:lpstr>References Contd..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Wrong Way Movement of Vehicles Using Deep Convolutional Neural Network</dc:title>
  <dc:creator>HP</dc:creator>
  <cp:lastModifiedBy>Abdullah Al</cp:lastModifiedBy>
  <cp:revision>51</cp:revision>
  <dcterms:modified xsi:type="dcterms:W3CDTF">2020-11-23T05:28:41Z</dcterms:modified>
</cp:coreProperties>
</file>