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5" r:id="rId3"/>
    <p:sldId id="258" r:id="rId4"/>
    <p:sldId id="259" r:id="rId5"/>
    <p:sldId id="260" r:id="rId6"/>
    <p:sldId id="261" r:id="rId7"/>
    <p:sldId id="266" r:id="rId8"/>
    <p:sldId id="267"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B7D8E47-77C3-45F8-82E9-9163D87989B6}" type="datetimeFigureOut">
              <a:rPr lang="en-US" smtClean="0"/>
              <a:t>10/9/2024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9DA2320-EAC9-46AC-AACD-74C5F9174638}" type="slidenum">
              <a:rPr lang="en-US" smtClean="0"/>
              <a:t>‹#›</a:t>
            </a:fld>
            <a:endParaRPr lang="en-US"/>
          </a:p>
        </p:txBody>
      </p:sp>
    </p:spTree>
    <p:extLst>
      <p:ext uri="{BB962C8B-B14F-4D97-AF65-F5344CB8AC3E}">
        <p14:creationId xmlns:p14="http://schemas.microsoft.com/office/powerpoint/2010/main" val="3195239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7D8E47-77C3-45F8-82E9-9163D87989B6}"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A2320-EAC9-46AC-AACD-74C5F9174638}" type="slidenum">
              <a:rPr lang="en-US" smtClean="0"/>
              <a:t>‹#›</a:t>
            </a:fld>
            <a:endParaRPr lang="en-US"/>
          </a:p>
        </p:txBody>
      </p:sp>
    </p:spTree>
    <p:extLst>
      <p:ext uri="{BB962C8B-B14F-4D97-AF65-F5344CB8AC3E}">
        <p14:creationId xmlns:p14="http://schemas.microsoft.com/office/powerpoint/2010/main" val="428822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7D8E47-77C3-45F8-82E9-9163D87989B6}"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A2320-EAC9-46AC-AACD-74C5F9174638}" type="slidenum">
              <a:rPr lang="en-US" smtClean="0"/>
              <a:t>‹#›</a:t>
            </a:fld>
            <a:endParaRPr lang="en-US"/>
          </a:p>
        </p:txBody>
      </p:sp>
    </p:spTree>
    <p:extLst>
      <p:ext uri="{BB962C8B-B14F-4D97-AF65-F5344CB8AC3E}">
        <p14:creationId xmlns:p14="http://schemas.microsoft.com/office/powerpoint/2010/main" val="3910148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7D8E47-77C3-45F8-82E9-9163D87989B6}"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A2320-EAC9-46AC-AACD-74C5F9174638}"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92667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7D8E47-77C3-45F8-82E9-9163D87989B6}"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A2320-EAC9-46AC-AACD-74C5F9174638}" type="slidenum">
              <a:rPr lang="en-US" smtClean="0"/>
              <a:t>‹#›</a:t>
            </a:fld>
            <a:endParaRPr lang="en-US"/>
          </a:p>
        </p:txBody>
      </p:sp>
    </p:spTree>
    <p:extLst>
      <p:ext uri="{BB962C8B-B14F-4D97-AF65-F5344CB8AC3E}">
        <p14:creationId xmlns:p14="http://schemas.microsoft.com/office/powerpoint/2010/main" val="269885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B7D8E47-77C3-45F8-82E9-9163D87989B6}" type="datetimeFigureOut">
              <a:rPr lang="en-US" smtClean="0"/>
              <a:t>10/9/2024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DA2320-EAC9-46AC-AACD-74C5F9174638}" type="slidenum">
              <a:rPr lang="en-US" smtClean="0"/>
              <a:t>‹#›</a:t>
            </a:fld>
            <a:endParaRPr lang="en-US"/>
          </a:p>
        </p:txBody>
      </p:sp>
    </p:spTree>
    <p:extLst>
      <p:ext uri="{BB962C8B-B14F-4D97-AF65-F5344CB8AC3E}">
        <p14:creationId xmlns:p14="http://schemas.microsoft.com/office/powerpoint/2010/main" val="636866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B7D8E47-77C3-45F8-82E9-9163D87989B6}" type="datetimeFigureOut">
              <a:rPr lang="en-US" smtClean="0"/>
              <a:t>10/9/2024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DA2320-EAC9-46AC-AACD-74C5F9174638}" type="slidenum">
              <a:rPr lang="en-US" smtClean="0"/>
              <a:t>‹#›</a:t>
            </a:fld>
            <a:endParaRPr lang="en-US"/>
          </a:p>
        </p:txBody>
      </p:sp>
    </p:spTree>
    <p:extLst>
      <p:ext uri="{BB962C8B-B14F-4D97-AF65-F5344CB8AC3E}">
        <p14:creationId xmlns:p14="http://schemas.microsoft.com/office/powerpoint/2010/main" val="761427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7D8E47-77C3-45F8-82E9-9163D87989B6}"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A2320-EAC9-46AC-AACD-74C5F9174638}" type="slidenum">
              <a:rPr lang="en-US" smtClean="0"/>
              <a:t>‹#›</a:t>
            </a:fld>
            <a:endParaRPr lang="en-US"/>
          </a:p>
        </p:txBody>
      </p:sp>
    </p:spTree>
    <p:extLst>
      <p:ext uri="{BB962C8B-B14F-4D97-AF65-F5344CB8AC3E}">
        <p14:creationId xmlns:p14="http://schemas.microsoft.com/office/powerpoint/2010/main" val="93632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7D8E47-77C3-45F8-82E9-9163D87989B6}"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A2320-EAC9-46AC-AACD-74C5F9174638}" type="slidenum">
              <a:rPr lang="en-US" smtClean="0"/>
              <a:t>‹#›</a:t>
            </a:fld>
            <a:endParaRPr lang="en-US"/>
          </a:p>
        </p:txBody>
      </p:sp>
    </p:spTree>
    <p:extLst>
      <p:ext uri="{BB962C8B-B14F-4D97-AF65-F5344CB8AC3E}">
        <p14:creationId xmlns:p14="http://schemas.microsoft.com/office/powerpoint/2010/main" val="276106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7D8E47-77C3-45F8-82E9-9163D87989B6}"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A2320-EAC9-46AC-AACD-74C5F9174638}" type="slidenum">
              <a:rPr lang="en-US" smtClean="0"/>
              <a:t>‹#›</a:t>
            </a:fld>
            <a:endParaRPr lang="en-US"/>
          </a:p>
        </p:txBody>
      </p:sp>
    </p:spTree>
    <p:extLst>
      <p:ext uri="{BB962C8B-B14F-4D97-AF65-F5344CB8AC3E}">
        <p14:creationId xmlns:p14="http://schemas.microsoft.com/office/powerpoint/2010/main" val="2961108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7D8E47-77C3-45F8-82E9-9163D87989B6}"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A2320-EAC9-46AC-AACD-74C5F9174638}" type="slidenum">
              <a:rPr lang="en-US" smtClean="0"/>
              <a:t>‹#›</a:t>
            </a:fld>
            <a:endParaRPr lang="en-US"/>
          </a:p>
        </p:txBody>
      </p:sp>
    </p:spTree>
    <p:extLst>
      <p:ext uri="{BB962C8B-B14F-4D97-AF65-F5344CB8AC3E}">
        <p14:creationId xmlns:p14="http://schemas.microsoft.com/office/powerpoint/2010/main" val="3098780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7D8E47-77C3-45F8-82E9-9163D87989B6}"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A2320-EAC9-46AC-AACD-74C5F9174638}" type="slidenum">
              <a:rPr lang="en-US" smtClean="0"/>
              <a:t>‹#›</a:t>
            </a:fld>
            <a:endParaRPr lang="en-US"/>
          </a:p>
        </p:txBody>
      </p:sp>
    </p:spTree>
    <p:extLst>
      <p:ext uri="{BB962C8B-B14F-4D97-AF65-F5344CB8AC3E}">
        <p14:creationId xmlns:p14="http://schemas.microsoft.com/office/powerpoint/2010/main" val="2731428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7D8E47-77C3-45F8-82E9-9163D87989B6}" type="datetimeFigureOut">
              <a:rPr lang="en-US" smtClean="0"/>
              <a:t>10/9/2024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DA2320-EAC9-46AC-AACD-74C5F9174638}" type="slidenum">
              <a:rPr lang="en-US" smtClean="0"/>
              <a:t>‹#›</a:t>
            </a:fld>
            <a:endParaRPr lang="en-US"/>
          </a:p>
        </p:txBody>
      </p:sp>
    </p:spTree>
    <p:extLst>
      <p:ext uri="{BB962C8B-B14F-4D97-AF65-F5344CB8AC3E}">
        <p14:creationId xmlns:p14="http://schemas.microsoft.com/office/powerpoint/2010/main" val="2515291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7D8E47-77C3-45F8-82E9-9163D87989B6}" type="datetimeFigureOut">
              <a:rPr lang="en-US" smtClean="0"/>
              <a:t>10/9/2024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DA2320-EAC9-46AC-AACD-74C5F9174638}" type="slidenum">
              <a:rPr lang="en-US" smtClean="0"/>
              <a:t>‹#›</a:t>
            </a:fld>
            <a:endParaRPr lang="en-US"/>
          </a:p>
        </p:txBody>
      </p:sp>
    </p:spTree>
    <p:extLst>
      <p:ext uri="{BB962C8B-B14F-4D97-AF65-F5344CB8AC3E}">
        <p14:creationId xmlns:p14="http://schemas.microsoft.com/office/powerpoint/2010/main" val="663476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7D8E47-77C3-45F8-82E9-9163D87989B6}" type="datetimeFigureOut">
              <a:rPr lang="en-US" smtClean="0"/>
              <a:t>10/9/2024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DA2320-EAC9-46AC-AACD-74C5F9174638}" type="slidenum">
              <a:rPr lang="en-US" smtClean="0"/>
              <a:t>‹#›</a:t>
            </a:fld>
            <a:endParaRPr lang="en-US"/>
          </a:p>
        </p:txBody>
      </p:sp>
    </p:spTree>
    <p:extLst>
      <p:ext uri="{BB962C8B-B14F-4D97-AF65-F5344CB8AC3E}">
        <p14:creationId xmlns:p14="http://schemas.microsoft.com/office/powerpoint/2010/main" val="1517937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7D8E47-77C3-45F8-82E9-9163D87989B6}"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A2320-EAC9-46AC-AACD-74C5F9174638}" type="slidenum">
              <a:rPr lang="en-US" smtClean="0"/>
              <a:t>‹#›</a:t>
            </a:fld>
            <a:endParaRPr lang="en-US"/>
          </a:p>
        </p:txBody>
      </p:sp>
    </p:spTree>
    <p:extLst>
      <p:ext uri="{BB962C8B-B14F-4D97-AF65-F5344CB8AC3E}">
        <p14:creationId xmlns:p14="http://schemas.microsoft.com/office/powerpoint/2010/main" val="1088917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7D8E47-77C3-45F8-82E9-9163D87989B6}"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A2320-EAC9-46AC-AACD-74C5F9174638}" type="slidenum">
              <a:rPr lang="en-US" smtClean="0"/>
              <a:t>‹#›</a:t>
            </a:fld>
            <a:endParaRPr lang="en-US"/>
          </a:p>
        </p:txBody>
      </p:sp>
    </p:spTree>
    <p:extLst>
      <p:ext uri="{BB962C8B-B14F-4D97-AF65-F5344CB8AC3E}">
        <p14:creationId xmlns:p14="http://schemas.microsoft.com/office/powerpoint/2010/main" val="2150903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7D8E47-77C3-45F8-82E9-9163D87989B6}" type="datetimeFigureOut">
              <a:rPr lang="en-US" smtClean="0"/>
              <a:t>10/9/2024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9DA2320-EAC9-46AC-AACD-74C5F9174638}" type="slidenum">
              <a:rPr lang="en-US" smtClean="0"/>
              <a:t>‹#›</a:t>
            </a:fld>
            <a:endParaRPr lang="en-US"/>
          </a:p>
        </p:txBody>
      </p:sp>
    </p:spTree>
    <p:extLst>
      <p:ext uri="{BB962C8B-B14F-4D97-AF65-F5344CB8AC3E}">
        <p14:creationId xmlns:p14="http://schemas.microsoft.com/office/powerpoint/2010/main" val="42101436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DF5550-02EF-FF81-AED2-D534241204C2}"/>
              </a:ext>
            </a:extLst>
          </p:cNvPr>
          <p:cNvSpPr txBox="1"/>
          <p:nvPr/>
        </p:nvSpPr>
        <p:spPr>
          <a:xfrm>
            <a:off x="1730829" y="1099457"/>
            <a:ext cx="9350831" cy="1015663"/>
          </a:xfrm>
          <a:prstGeom prst="rect">
            <a:avLst/>
          </a:prstGeom>
          <a:noFill/>
        </p:spPr>
        <p:txBody>
          <a:bodyPr wrap="square" rtlCol="0">
            <a:spAutoFit/>
          </a:bodyPr>
          <a:lstStyle/>
          <a:p>
            <a:r>
              <a:rPr lang="en-US" sz="6000" dirty="0">
                <a:highlight>
                  <a:srgbClr val="800080"/>
                </a:highlight>
                <a:latin typeface="Times New Roman" panose="02020603050405020304" pitchFamily="18" charset="0"/>
                <a:cs typeface="Times New Roman" panose="02020603050405020304" pitchFamily="18" charset="0"/>
              </a:rPr>
              <a:t>Welcome To My Presentation</a:t>
            </a:r>
          </a:p>
        </p:txBody>
      </p:sp>
      <p:pic>
        <p:nvPicPr>
          <p:cNvPr id="5" name="Picture 4" descr="A close up of a logo&#10;&#10;Description automatically generated">
            <a:extLst>
              <a:ext uri="{FF2B5EF4-FFF2-40B4-BE49-F238E27FC236}">
                <a16:creationId xmlns:a16="http://schemas.microsoft.com/office/drawing/2014/main" id="{517FA9E4-DA46-5B4C-F170-08169C0C6B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30829" y="2842577"/>
            <a:ext cx="9111342" cy="2436994"/>
          </a:xfrm>
          <a:prstGeom prst="rect">
            <a:avLst/>
          </a:prstGeom>
          <a:noFill/>
          <a:ln>
            <a:noFill/>
          </a:ln>
        </p:spPr>
      </p:pic>
    </p:spTree>
    <p:extLst>
      <p:ext uri="{BB962C8B-B14F-4D97-AF65-F5344CB8AC3E}">
        <p14:creationId xmlns:p14="http://schemas.microsoft.com/office/powerpoint/2010/main" val="2841631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1337E19-6B99-43F0-15E6-6A37A6676330}"/>
              </a:ext>
            </a:extLst>
          </p:cNvPr>
          <p:cNvSpPr txBox="1"/>
          <p:nvPr/>
        </p:nvSpPr>
        <p:spPr>
          <a:xfrm>
            <a:off x="2171700" y="794655"/>
            <a:ext cx="7848600" cy="5016758"/>
          </a:xfrm>
          <a:prstGeom prst="rect">
            <a:avLst/>
          </a:prstGeom>
          <a:noFill/>
        </p:spPr>
        <p:txBody>
          <a:bodyPr wrap="square" rtlCol="0">
            <a:spAutoFit/>
          </a:bodyPr>
          <a:lstStyle/>
          <a:p>
            <a:r>
              <a:rPr lang="en-US" sz="4000" dirty="0">
                <a:highlight>
                  <a:srgbClr val="800080"/>
                </a:highlight>
                <a:latin typeface="Times New Roman" panose="02020603050405020304" pitchFamily="18" charset="0"/>
                <a:cs typeface="Times New Roman" panose="02020603050405020304" pitchFamily="18" charset="0"/>
              </a:rPr>
              <a:t>Presentation </a:t>
            </a:r>
            <a:r>
              <a:rPr lang="en-US" sz="4000" dirty="0" err="1">
                <a:highlight>
                  <a:srgbClr val="800080"/>
                </a:highlight>
                <a:latin typeface="Times New Roman" panose="02020603050405020304" pitchFamily="18" charset="0"/>
                <a:cs typeface="Times New Roman" panose="02020603050405020304" pitchFamily="18" charset="0"/>
              </a:rPr>
              <a:t>Topic:</a:t>
            </a:r>
            <a:r>
              <a:rPr lang="en-US" sz="4000" b="1" dirty="0" err="1">
                <a:effectLst/>
                <a:highlight>
                  <a:srgbClr val="800080"/>
                </a:highlight>
                <a:latin typeface="Times New Roman" panose="02020603050405020304" pitchFamily="18" charset="0"/>
                <a:ea typeface="Calibri" panose="020F0502020204030204" pitchFamily="34" charset="0"/>
                <a:cs typeface="Times New Roman" panose="02020603050405020304" pitchFamily="18" charset="0"/>
              </a:rPr>
              <a:t>Economic</a:t>
            </a:r>
            <a:r>
              <a:rPr lang="en-US" sz="4000" b="1" dirty="0">
                <a:effectLst/>
                <a:highlight>
                  <a:srgbClr val="800080"/>
                </a:highlight>
                <a:latin typeface="Times New Roman" panose="02020603050405020304" pitchFamily="18" charset="0"/>
                <a:ea typeface="Calibri" panose="020F0502020204030204" pitchFamily="34" charset="0"/>
                <a:cs typeface="Times New Roman" panose="02020603050405020304" pitchFamily="18" charset="0"/>
              </a:rPr>
              <a:t> Indicators Data Analysis of Various country.</a:t>
            </a:r>
            <a:endParaRPr lang="en-US" sz="4000" dirty="0">
              <a:highlight>
                <a:srgbClr val="800080"/>
              </a:highlight>
              <a:latin typeface="Times New Roman" panose="02020603050405020304" pitchFamily="18" charset="0"/>
              <a:cs typeface="Times New Roman" panose="02020603050405020304" pitchFamily="18" charset="0"/>
            </a:endParaRPr>
          </a:p>
          <a:p>
            <a:endParaRPr lang="en-US" sz="4000" dirty="0">
              <a:highlight>
                <a:srgbClr val="800080"/>
              </a:highlight>
              <a:latin typeface="Times New Roman" panose="02020603050405020304" pitchFamily="18" charset="0"/>
              <a:cs typeface="Times New Roman" panose="02020603050405020304" pitchFamily="18" charset="0"/>
            </a:endParaRPr>
          </a:p>
          <a:p>
            <a:r>
              <a:rPr lang="en-US" sz="4000" dirty="0">
                <a:highlight>
                  <a:srgbClr val="800080"/>
                </a:highlight>
                <a:latin typeface="Times New Roman" panose="02020603050405020304" pitchFamily="18" charset="0"/>
                <a:cs typeface="Times New Roman" panose="02020603050405020304" pitchFamily="18" charset="0"/>
              </a:rPr>
              <a:t>Presenting By: </a:t>
            </a:r>
            <a:r>
              <a:rPr lang="en-US" sz="4000" dirty="0" err="1">
                <a:highlight>
                  <a:srgbClr val="800080"/>
                </a:highlight>
                <a:latin typeface="Times New Roman" panose="02020603050405020304" pitchFamily="18" charset="0"/>
                <a:cs typeface="Times New Roman" panose="02020603050405020304" pitchFamily="18" charset="0"/>
              </a:rPr>
              <a:t>Asiful</a:t>
            </a:r>
            <a:r>
              <a:rPr lang="en-US" sz="4000" dirty="0">
                <a:highlight>
                  <a:srgbClr val="800080"/>
                </a:highlight>
                <a:latin typeface="Times New Roman" panose="02020603050405020304" pitchFamily="18" charset="0"/>
                <a:cs typeface="Times New Roman" panose="02020603050405020304" pitchFamily="18" charset="0"/>
              </a:rPr>
              <a:t> Islam Rakib</a:t>
            </a:r>
          </a:p>
          <a:p>
            <a:r>
              <a:rPr lang="en-US" sz="4000" dirty="0">
                <a:highlight>
                  <a:srgbClr val="800080"/>
                </a:highlight>
                <a:latin typeface="Times New Roman" panose="02020603050405020304" pitchFamily="18" charset="0"/>
                <a:cs typeface="Times New Roman" panose="02020603050405020304" pitchFamily="18" charset="0"/>
              </a:rPr>
              <a:t>ID:01-029-02</a:t>
            </a:r>
          </a:p>
          <a:p>
            <a:r>
              <a:rPr lang="en-US" sz="4000" dirty="0">
                <a:highlight>
                  <a:srgbClr val="800080"/>
                </a:highlight>
                <a:latin typeface="Times New Roman" panose="02020603050405020304" pitchFamily="18" charset="0"/>
                <a:cs typeface="Times New Roman" panose="02020603050405020304" pitchFamily="18" charset="0"/>
              </a:rPr>
              <a:t>Course </a:t>
            </a:r>
            <a:r>
              <a:rPr lang="en-US" sz="4000" dirty="0" err="1">
                <a:highlight>
                  <a:srgbClr val="800080"/>
                </a:highlight>
                <a:latin typeface="Times New Roman" panose="02020603050405020304" pitchFamily="18" charset="0"/>
                <a:cs typeface="Times New Roman" panose="02020603050405020304" pitchFamily="18" charset="0"/>
              </a:rPr>
              <a:t>No:</a:t>
            </a:r>
            <a:r>
              <a:rPr lang="en-US" sz="4000" dirty="0" err="1">
                <a:effectLst/>
                <a:highlight>
                  <a:srgbClr val="800080"/>
                </a:highlight>
                <a:latin typeface="Times New Roman" panose="02020603050405020304" pitchFamily="18" charset="0"/>
                <a:ea typeface="Calibri" panose="020F0502020204030204" pitchFamily="34" charset="0"/>
                <a:cs typeface="Times New Roman" panose="02020603050405020304" pitchFamily="18" charset="0"/>
              </a:rPr>
              <a:t>Computer</a:t>
            </a:r>
            <a:r>
              <a:rPr lang="en-US" sz="4000" dirty="0">
                <a:effectLst/>
                <a:highlight>
                  <a:srgbClr val="800080"/>
                </a:highlight>
                <a:latin typeface="Times New Roman" panose="02020603050405020304" pitchFamily="18" charset="0"/>
                <a:ea typeface="Calibri" panose="020F0502020204030204" pitchFamily="34" charset="0"/>
                <a:cs typeface="Times New Roman" panose="02020603050405020304" pitchFamily="18" charset="0"/>
              </a:rPr>
              <a:t> Fundamentals and Office Applications (CFOA)</a:t>
            </a:r>
            <a:endParaRPr lang="en-US" sz="4000" dirty="0">
              <a:highlight>
                <a:srgbClr val="80008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6597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519CE-0641-C5E4-8372-69F0859AC374}"/>
              </a:ext>
            </a:extLst>
          </p:cNvPr>
          <p:cNvSpPr txBox="1"/>
          <p:nvPr/>
        </p:nvSpPr>
        <p:spPr>
          <a:xfrm>
            <a:off x="2373086" y="620485"/>
            <a:ext cx="6618514" cy="707886"/>
          </a:xfrm>
          <a:prstGeom prst="rect">
            <a:avLst/>
          </a:prstGeom>
          <a:noFill/>
        </p:spPr>
        <p:txBody>
          <a:bodyPr wrap="square" rtlCol="0">
            <a:spAutoFit/>
          </a:bodyPr>
          <a:lstStyle/>
          <a:p>
            <a:r>
              <a:rPr lang="en-US" sz="4000" dirty="0">
                <a:highlight>
                  <a:srgbClr val="800080"/>
                </a:highlight>
                <a:latin typeface="Times New Roman" panose="02020603050405020304" pitchFamily="18" charset="0"/>
                <a:cs typeface="Times New Roman" panose="02020603050405020304" pitchFamily="18" charset="0"/>
              </a:rPr>
              <a:t>Methodology</a:t>
            </a:r>
          </a:p>
        </p:txBody>
      </p:sp>
      <p:sp>
        <p:nvSpPr>
          <p:cNvPr id="3" name="TextBox 2">
            <a:extLst>
              <a:ext uri="{FF2B5EF4-FFF2-40B4-BE49-F238E27FC236}">
                <a16:creationId xmlns:a16="http://schemas.microsoft.com/office/drawing/2014/main" id="{06CF01FE-9645-BE11-521D-5C171E098A90}"/>
              </a:ext>
            </a:extLst>
          </p:cNvPr>
          <p:cNvSpPr txBox="1"/>
          <p:nvPr/>
        </p:nvSpPr>
        <p:spPr>
          <a:xfrm>
            <a:off x="1959429" y="2203847"/>
            <a:ext cx="7565571" cy="2585323"/>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highlight>
                  <a:srgbClr val="C0C0C0"/>
                </a:highlight>
                <a:latin typeface="Times New Roman" panose="02020603050405020304" pitchFamily="18" charset="0"/>
                <a:cs typeface="Times New Roman" panose="02020603050405020304" pitchFamily="18" charset="0"/>
              </a:rPr>
              <a:t>Introduction</a:t>
            </a: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highlight>
                  <a:srgbClr val="C0C0C0"/>
                </a:highlight>
                <a:latin typeface="Times New Roman" panose="02020603050405020304" pitchFamily="18" charset="0"/>
                <a:cs typeface="Times New Roman" panose="02020603050405020304" pitchFamily="18" charset="0"/>
              </a:rPr>
              <a:t> </a:t>
            </a:r>
            <a:r>
              <a:rPr lang="en-US" sz="2400" b="1" i="0" u="none" strike="noStrike" dirty="0">
                <a:solidFill>
                  <a:srgbClr val="000000"/>
                </a:solidFill>
                <a:effectLst/>
                <a:highlight>
                  <a:srgbClr val="C0C0C0"/>
                </a:highlight>
                <a:latin typeface="Times New Roman" panose="02020603050405020304" pitchFamily="18" charset="0"/>
                <a:cs typeface="Times New Roman" panose="02020603050405020304" pitchFamily="18" charset="0"/>
              </a:rPr>
              <a:t>Basic Terms in Excel</a:t>
            </a:r>
            <a:endParaRPr lang="en-US" sz="2400" b="0" i="0" u="none" strike="noStrike" dirty="0">
              <a:solidFill>
                <a:srgbClr val="000000"/>
              </a:solidFill>
              <a:effectLst/>
              <a:highlight>
                <a:srgbClr val="C0C0C0"/>
              </a:highligh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highlight>
                  <a:srgbClr val="C0C0C0"/>
                </a:highlight>
                <a:latin typeface="Times New Roman" panose="02020603050405020304" pitchFamily="18" charset="0"/>
                <a:cs typeface="Times New Roman" panose="02020603050405020304" pitchFamily="18" charset="0"/>
              </a:rPr>
              <a:t>PIVOT TABLE</a:t>
            </a: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highlight>
                  <a:srgbClr val="C0C0C0"/>
                </a:highlight>
                <a:latin typeface="Times New Roman" panose="02020603050405020304" pitchFamily="18" charset="0"/>
                <a:cs typeface="Times New Roman" panose="02020603050405020304" pitchFamily="18" charset="0"/>
              </a:rPr>
              <a:t>PIVOT CHART</a:t>
            </a: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highlight>
                  <a:srgbClr val="C0C0C0"/>
                </a:highlight>
                <a:latin typeface="Times New Roman" panose="02020603050405020304" pitchFamily="18" charset="0"/>
                <a:cs typeface="Times New Roman" panose="02020603050405020304" pitchFamily="18" charset="0"/>
              </a:rPr>
              <a:t>SLICERS</a:t>
            </a: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highlight>
                  <a:srgbClr val="C0C0C0"/>
                </a:highlight>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3439379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3AC4F4-E4AE-02CE-83EB-5E49919083B6}"/>
              </a:ext>
            </a:extLst>
          </p:cNvPr>
          <p:cNvSpPr txBox="1"/>
          <p:nvPr/>
        </p:nvSpPr>
        <p:spPr>
          <a:xfrm>
            <a:off x="2090057" y="1023258"/>
            <a:ext cx="3211285" cy="707886"/>
          </a:xfrm>
          <a:prstGeom prst="rect">
            <a:avLst/>
          </a:prstGeom>
          <a:noFill/>
        </p:spPr>
        <p:txBody>
          <a:bodyPr wrap="square" rtlCol="0">
            <a:spAutoFit/>
          </a:bodyPr>
          <a:lstStyle/>
          <a:p>
            <a:r>
              <a:rPr lang="en-US" sz="4000" dirty="0">
                <a:highlight>
                  <a:srgbClr val="800080"/>
                </a:highlight>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62686C21-564C-D78F-668D-F89984A78057}"/>
              </a:ext>
            </a:extLst>
          </p:cNvPr>
          <p:cNvSpPr txBox="1"/>
          <p:nvPr/>
        </p:nvSpPr>
        <p:spPr>
          <a:xfrm>
            <a:off x="2090057" y="2188029"/>
            <a:ext cx="8240486" cy="2585323"/>
          </a:xfrm>
          <a:prstGeom prst="rect">
            <a:avLst/>
          </a:prstGeom>
          <a:noFill/>
        </p:spPr>
        <p:txBody>
          <a:bodyPr wrap="square" rtlCol="0">
            <a:spAutoFit/>
          </a:bodyPr>
          <a:lstStyle/>
          <a:p>
            <a:r>
              <a:rPr lang="en-US" sz="2400" b="0" i="0" u="none" strike="noStrike" dirty="0">
                <a:solidFill>
                  <a:srgbClr val="000000"/>
                </a:solidFill>
                <a:effectLst/>
                <a:highlight>
                  <a:srgbClr val="C0C0C0"/>
                </a:highlight>
                <a:latin typeface="Times New Roman" panose="02020603050405020304" pitchFamily="18" charset="0"/>
                <a:cs typeface="Times New Roman" panose="02020603050405020304" pitchFamily="18" charset="0"/>
              </a:rPr>
              <a:t>Microsoft Excel enables users to format, organize and calculate data in a spreadsheet. By organizing data using software like Excel, data analysts and other users can make information easier to view as data is added or changed. Excel contains a large number of boxes called cells that are ordered in rows and columns.</a:t>
            </a:r>
          </a:p>
          <a:p>
            <a:endParaRPr lang="en-US" dirty="0"/>
          </a:p>
        </p:txBody>
      </p:sp>
    </p:spTree>
    <p:extLst>
      <p:ext uri="{BB962C8B-B14F-4D97-AF65-F5344CB8AC3E}">
        <p14:creationId xmlns:p14="http://schemas.microsoft.com/office/powerpoint/2010/main" val="1054738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9111E3-69D7-56B3-5CBB-3D8780BE76B4}"/>
              </a:ext>
            </a:extLst>
          </p:cNvPr>
          <p:cNvSpPr txBox="1"/>
          <p:nvPr/>
        </p:nvSpPr>
        <p:spPr>
          <a:xfrm>
            <a:off x="1643744" y="794657"/>
            <a:ext cx="4321628" cy="461665"/>
          </a:xfrm>
          <a:prstGeom prst="rect">
            <a:avLst/>
          </a:prstGeom>
          <a:noFill/>
        </p:spPr>
        <p:txBody>
          <a:bodyPr wrap="square" rtlCol="0">
            <a:spAutoFit/>
          </a:bodyPr>
          <a:lstStyle/>
          <a:p>
            <a:r>
              <a:rPr lang="en-US" sz="2400" dirty="0">
                <a:highlight>
                  <a:srgbClr val="800080"/>
                </a:highlight>
                <a:latin typeface="Times New Roman" panose="02020603050405020304" pitchFamily="18" charset="0"/>
                <a:cs typeface="Times New Roman" panose="02020603050405020304" pitchFamily="18" charset="0"/>
              </a:rPr>
              <a:t>Basic term in my presentation</a:t>
            </a:r>
          </a:p>
        </p:txBody>
      </p:sp>
      <p:sp>
        <p:nvSpPr>
          <p:cNvPr id="3" name="TextBox 2">
            <a:extLst>
              <a:ext uri="{FF2B5EF4-FFF2-40B4-BE49-F238E27FC236}">
                <a16:creationId xmlns:a16="http://schemas.microsoft.com/office/drawing/2014/main" id="{848CE28A-B216-409A-FED7-D5205128F801}"/>
              </a:ext>
            </a:extLst>
          </p:cNvPr>
          <p:cNvSpPr txBox="1"/>
          <p:nvPr/>
        </p:nvSpPr>
        <p:spPr>
          <a:xfrm>
            <a:off x="1295400" y="2155372"/>
            <a:ext cx="4669972" cy="3170099"/>
          </a:xfrm>
          <a:prstGeom prst="rect">
            <a:avLst/>
          </a:prstGeom>
          <a:noFill/>
        </p:spPr>
        <p:txBody>
          <a:bodyPr wrap="square" rtlCol="0">
            <a:spAutoFit/>
          </a:bodyPr>
          <a:lstStyle/>
          <a:p>
            <a:r>
              <a:rPr lang="en-US" sz="2000" b="0" i="0" u="none" strike="noStrike" dirty="0">
                <a:solidFill>
                  <a:srgbClr val="000000"/>
                </a:solidFill>
                <a:effectLst/>
                <a:highlight>
                  <a:srgbClr val="C0C0C0"/>
                </a:highlight>
                <a:latin typeface="Times New Roman" panose="02020603050405020304" pitchFamily="18" charset="0"/>
                <a:cs typeface="Times New Roman" panose="02020603050405020304" pitchFamily="18" charset="0"/>
              </a:rPr>
              <a:t>Select a cell in the source data or table range. Go to Insert &gt; PivotTable. Choose where you want the PivotTable to be placed. Select Insert on new sheet to place the PivotTable in a new worksheet or select the cell where you want the new PivotTable placed in the Destination field. Select Insert. You can use a PivotTable to summarize, analyze, explore, and present summary data.</a:t>
            </a:r>
            <a:endParaRPr lang="en-US" sz="2000" dirty="0">
              <a:highlight>
                <a:srgbClr val="C0C0C0"/>
              </a:highlight>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D486D306-CF5E-B69D-A1C5-3452F72D08BC}"/>
              </a:ext>
            </a:extLst>
          </p:cNvPr>
          <p:cNvGraphicFramePr>
            <a:graphicFrameLocks noGrp="1"/>
          </p:cNvGraphicFramePr>
          <p:nvPr>
            <p:extLst>
              <p:ext uri="{D42A27DB-BD31-4B8C-83A1-F6EECF244321}">
                <p14:modId xmlns:p14="http://schemas.microsoft.com/office/powerpoint/2010/main" val="1899809790"/>
              </p:ext>
            </p:extLst>
          </p:nvPr>
        </p:nvGraphicFramePr>
        <p:xfrm>
          <a:off x="6466114" y="2286000"/>
          <a:ext cx="3774854" cy="2536369"/>
        </p:xfrm>
        <a:graphic>
          <a:graphicData uri="http://schemas.openxmlformats.org/drawingml/2006/table">
            <a:tbl>
              <a:tblPr/>
              <a:tblGrid>
                <a:gridCol w="1974746">
                  <a:extLst>
                    <a:ext uri="{9D8B030D-6E8A-4147-A177-3AD203B41FA5}">
                      <a16:colId xmlns:a16="http://schemas.microsoft.com/office/drawing/2014/main" val="3454796662"/>
                    </a:ext>
                  </a:extLst>
                </a:gridCol>
                <a:gridCol w="1800108">
                  <a:extLst>
                    <a:ext uri="{9D8B030D-6E8A-4147-A177-3AD203B41FA5}">
                      <a16:colId xmlns:a16="http://schemas.microsoft.com/office/drawing/2014/main" val="1409664492"/>
                    </a:ext>
                  </a:extLst>
                </a:gridCol>
              </a:tblGrid>
              <a:tr h="283557">
                <a:tc>
                  <a:txBody>
                    <a:bodyPr/>
                    <a:lstStyle/>
                    <a:p>
                      <a:pPr algn="l" fontAlgn="b"/>
                      <a:r>
                        <a:rPr lang="en-US" sz="1100" b="1" i="0" u="none" strike="noStrike">
                          <a:solidFill>
                            <a:srgbClr val="000000"/>
                          </a:solidFill>
                          <a:effectLst/>
                          <a:latin typeface="Calibri" panose="020F0502020204030204" pitchFamily="34" charset="0"/>
                        </a:rPr>
                        <a:t>Row Labels</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dirty="0">
                          <a:solidFill>
                            <a:srgbClr val="000000"/>
                          </a:solidFill>
                          <a:effectLst/>
                          <a:latin typeface="Calibri" panose="020F0502020204030204" pitchFamily="34" charset="0"/>
                        </a:rPr>
                        <a:t>Max of Population(Millions)</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698671491"/>
                  </a:ext>
                </a:extLst>
              </a:tr>
              <a:tr h="283557">
                <a:tc>
                  <a:txBody>
                    <a:bodyPr/>
                    <a:lstStyle/>
                    <a:p>
                      <a:pPr algn="l" fontAlgn="b"/>
                      <a:r>
                        <a:rPr lang="en-US" sz="1100" b="0" i="0" u="none" strike="noStrike">
                          <a:solidFill>
                            <a:srgbClr val="000000"/>
                          </a:solidFill>
                          <a:effectLst/>
                          <a:latin typeface="Calibri" panose="020F0502020204030204" pitchFamily="34" charset="0"/>
                        </a:rPr>
                        <a:t>Antigua and Barbuda</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US" sz="1100" b="0" i="0" u="none" strike="noStrike" dirty="0">
                          <a:solidFill>
                            <a:srgbClr val="000000"/>
                          </a:solidFill>
                          <a:effectLst/>
                          <a:latin typeface="Calibri" panose="020F0502020204030204" pitchFamily="34" charset="0"/>
                        </a:rPr>
                        <a:t>0.099</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465756985"/>
                  </a:ext>
                </a:extLst>
              </a:tr>
              <a:tr h="267913">
                <a:tc>
                  <a:txBody>
                    <a:bodyPr/>
                    <a:lstStyle/>
                    <a:p>
                      <a:pPr algn="l" fontAlgn="b"/>
                      <a:r>
                        <a:rPr lang="en-US" sz="1100" b="0" i="0" u="none" strike="noStrike">
                          <a:solidFill>
                            <a:srgbClr val="000000"/>
                          </a:solidFill>
                          <a:effectLst/>
                          <a:latin typeface="Calibri" panose="020F0502020204030204" pitchFamily="34" charset="0"/>
                        </a:rPr>
                        <a:t>Argentina</a:t>
                      </a:r>
                    </a:p>
                  </a:txBody>
                  <a:tcPr marL="6350" marR="6350" marT="635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45.842</a:t>
                      </a:r>
                    </a:p>
                  </a:txBody>
                  <a:tcPr marL="6350" marR="6350" marT="6350" marB="0" anchor="b">
                    <a:lnL>
                      <a:noFill/>
                    </a:lnL>
                    <a:lnR>
                      <a:noFill/>
                    </a:lnR>
                    <a:lnT>
                      <a:noFill/>
                    </a:lnT>
                    <a:lnB>
                      <a:noFill/>
                    </a:lnB>
                    <a:noFill/>
                  </a:tcPr>
                </a:tc>
                <a:extLst>
                  <a:ext uri="{0D108BD9-81ED-4DB2-BD59-A6C34878D82A}">
                    <a16:rowId xmlns:a16="http://schemas.microsoft.com/office/drawing/2014/main" val="2243410420"/>
                  </a:ext>
                </a:extLst>
              </a:tr>
              <a:tr h="283557">
                <a:tc>
                  <a:txBody>
                    <a:bodyPr/>
                    <a:lstStyle/>
                    <a:p>
                      <a:pPr algn="l" fontAlgn="b"/>
                      <a:r>
                        <a:rPr lang="en-US" sz="1100" b="0" i="0" u="none" strike="noStrike">
                          <a:solidFill>
                            <a:srgbClr val="000000"/>
                          </a:solidFill>
                          <a:effectLst/>
                          <a:latin typeface="Calibri" panose="020F0502020204030204" pitchFamily="34" charset="0"/>
                        </a:rPr>
                        <a:t>Aruba</a:t>
                      </a:r>
                    </a:p>
                  </a:txBody>
                  <a:tcPr marL="6350" marR="6350" marT="6350" marB="0" anchor="b">
                    <a:lnL>
                      <a:noFill/>
                    </a:lnL>
                    <a:lnR>
                      <a:noFill/>
                    </a:lnR>
                    <a:lnT>
                      <a:noFill/>
                    </a:lnT>
                    <a:lnB>
                      <a:noFill/>
                    </a:lnB>
                    <a:noFill/>
                  </a:tcPr>
                </a:tc>
                <a:tc>
                  <a:txBody>
                    <a:bodyPr/>
                    <a:lstStyle/>
                    <a:p>
                      <a:pPr algn="r" fontAlgn="b"/>
                      <a:r>
                        <a:rPr lang="en-US" sz="1100" b="0" i="0" u="none" strike="noStrike" dirty="0">
                          <a:solidFill>
                            <a:srgbClr val="000000"/>
                          </a:solidFill>
                          <a:effectLst/>
                          <a:latin typeface="Calibri" panose="020F0502020204030204" pitchFamily="34" charset="0"/>
                        </a:rPr>
                        <a:t>0.109</a:t>
                      </a:r>
                    </a:p>
                  </a:txBody>
                  <a:tcPr marL="6350" marR="6350" marT="6350" marB="0" anchor="b">
                    <a:lnL>
                      <a:noFill/>
                    </a:lnL>
                    <a:lnR>
                      <a:noFill/>
                    </a:lnR>
                    <a:lnT>
                      <a:noFill/>
                    </a:lnT>
                    <a:lnB>
                      <a:noFill/>
                    </a:lnB>
                    <a:noFill/>
                  </a:tcPr>
                </a:tc>
                <a:extLst>
                  <a:ext uri="{0D108BD9-81ED-4DB2-BD59-A6C34878D82A}">
                    <a16:rowId xmlns:a16="http://schemas.microsoft.com/office/drawing/2014/main" val="903703173"/>
                  </a:ext>
                </a:extLst>
              </a:tr>
              <a:tr h="283557">
                <a:tc>
                  <a:txBody>
                    <a:bodyPr/>
                    <a:lstStyle/>
                    <a:p>
                      <a:pPr algn="l" fontAlgn="b"/>
                      <a:r>
                        <a:rPr lang="en-US" sz="1100" b="0" i="0" u="none" strike="noStrike" dirty="0">
                          <a:solidFill>
                            <a:srgbClr val="000000"/>
                          </a:solidFill>
                          <a:effectLst/>
                          <a:latin typeface="Calibri" panose="020F0502020204030204" pitchFamily="34" charset="0"/>
                        </a:rPr>
                        <a:t>Barbados</a:t>
                      </a:r>
                    </a:p>
                  </a:txBody>
                  <a:tcPr marL="6350" marR="6350" marT="6350" marB="0" anchor="b">
                    <a:lnL>
                      <a:noFill/>
                    </a:lnL>
                    <a:lnR>
                      <a:noFill/>
                    </a:lnR>
                    <a:lnT>
                      <a:noFill/>
                    </a:lnT>
                    <a:lnB>
                      <a:noFill/>
                    </a:lnB>
                    <a:noFill/>
                  </a:tcPr>
                </a:tc>
                <a:tc>
                  <a:txBody>
                    <a:bodyPr/>
                    <a:lstStyle/>
                    <a:p>
                      <a:pPr algn="r" fontAlgn="b"/>
                      <a:r>
                        <a:rPr lang="en-US" sz="1100" b="0" i="0" u="none" strike="noStrike" dirty="0">
                          <a:solidFill>
                            <a:srgbClr val="000000"/>
                          </a:solidFill>
                          <a:effectLst/>
                          <a:latin typeface="Calibri" panose="020F0502020204030204" pitchFamily="34" charset="0"/>
                        </a:rPr>
                        <a:t>0.289</a:t>
                      </a:r>
                    </a:p>
                  </a:txBody>
                  <a:tcPr marL="6350" marR="6350" marT="6350" marB="0" anchor="b">
                    <a:lnL>
                      <a:noFill/>
                    </a:lnL>
                    <a:lnR>
                      <a:noFill/>
                    </a:lnR>
                    <a:lnT>
                      <a:noFill/>
                    </a:lnT>
                    <a:lnB>
                      <a:noFill/>
                    </a:lnB>
                    <a:noFill/>
                  </a:tcPr>
                </a:tc>
                <a:extLst>
                  <a:ext uri="{0D108BD9-81ED-4DB2-BD59-A6C34878D82A}">
                    <a16:rowId xmlns:a16="http://schemas.microsoft.com/office/drawing/2014/main" val="1127419187"/>
                  </a:ext>
                </a:extLst>
              </a:tr>
              <a:tr h="283557">
                <a:tc>
                  <a:txBody>
                    <a:bodyPr/>
                    <a:lstStyle/>
                    <a:p>
                      <a:pPr algn="l" fontAlgn="b"/>
                      <a:r>
                        <a:rPr lang="en-US" sz="1100" b="0" i="0" u="none" strike="noStrike">
                          <a:solidFill>
                            <a:srgbClr val="000000"/>
                          </a:solidFill>
                          <a:effectLst/>
                          <a:latin typeface="Calibri" panose="020F0502020204030204" pitchFamily="34" charset="0"/>
                        </a:rPr>
                        <a:t>Belize</a:t>
                      </a:r>
                    </a:p>
                  </a:txBody>
                  <a:tcPr marL="6350" marR="6350" marT="635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0.43</a:t>
                      </a:r>
                    </a:p>
                  </a:txBody>
                  <a:tcPr marL="6350" marR="6350" marT="6350" marB="0" anchor="b">
                    <a:lnL>
                      <a:noFill/>
                    </a:lnL>
                    <a:lnR>
                      <a:noFill/>
                    </a:lnR>
                    <a:lnT>
                      <a:noFill/>
                    </a:lnT>
                    <a:lnB>
                      <a:noFill/>
                    </a:lnB>
                    <a:noFill/>
                  </a:tcPr>
                </a:tc>
                <a:extLst>
                  <a:ext uri="{0D108BD9-81ED-4DB2-BD59-A6C34878D82A}">
                    <a16:rowId xmlns:a16="http://schemas.microsoft.com/office/drawing/2014/main" val="2283797779"/>
                  </a:ext>
                </a:extLst>
              </a:tr>
              <a:tr h="283557">
                <a:tc>
                  <a:txBody>
                    <a:bodyPr/>
                    <a:lstStyle/>
                    <a:p>
                      <a:pPr algn="l" fontAlgn="b"/>
                      <a:r>
                        <a:rPr lang="en-US" sz="1100" b="0" i="0" u="none" strike="noStrike">
                          <a:solidFill>
                            <a:srgbClr val="000000"/>
                          </a:solidFill>
                          <a:effectLst/>
                          <a:latin typeface="Calibri" panose="020F0502020204030204" pitchFamily="34" charset="0"/>
                        </a:rPr>
                        <a:t>Bolivia</a:t>
                      </a:r>
                    </a:p>
                  </a:txBody>
                  <a:tcPr marL="6350" marR="6350" marT="635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11.8</a:t>
                      </a:r>
                    </a:p>
                  </a:txBody>
                  <a:tcPr marL="6350" marR="6350" marT="6350" marB="0" anchor="b">
                    <a:lnL>
                      <a:noFill/>
                    </a:lnL>
                    <a:lnR>
                      <a:noFill/>
                    </a:lnR>
                    <a:lnT>
                      <a:noFill/>
                    </a:lnT>
                    <a:lnB>
                      <a:noFill/>
                    </a:lnB>
                    <a:noFill/>
                  </a:tcPr>
                </a:tc>
                <a:extLst>
                  <a:ext uri="{0D108BD9-81ED-4DB2-BD59-A6C34878D82A}">
                    <a16:rowId xmlns:a16="http://schemas.microsoft.com/office/drawing/2014/main" val="3307577850"/>
                  </a:ext>
                </a:extLst>
              </a:tr>
              <a:tr h="283557">
                <a:tc>
                  <a:txBody>
                    <a:bodyPr/>
                    <a:lstStyle/>
                    <a:p>
                      <a:pPr algn="l" fontAlgn="b"/>
                      <a:r>
                        <a:rPr lang="en-US" sz="1100" b="0" i="0" u="none" strike="noStrike">
                          <a:solidFill>
                            <a:srgbClr val="000000"/>
                          </a:solidFill>
                          <a:effectLst/>
                          <a:latin typeface="Calibri" panose="020F0502020204030204" pitchFamily="34" charset="0"/>
                        </a:rPr>
                        <a:t>Brazil</a:t>
                      </a:r>
                    </a:p>
                  </a:txBody>
                  <a:tcPr marL="6350" marR="6350" marT="635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212.609</a:t>
                      </a:r>
                    </a:p>
                  </a:txBody>
                  <a:tcPr marL="6350" marR="6350" marT="6350" marB="0" anchor="b">
                    <a:lnL>
                      <a:noFill/>
                    </a:lnL>
                    <a:lnR>
                      <a:noFill/>
                    </a:lnR>
                    <a:lnT>
                      <a:noFill/>
                    </a:lnT>
                    <a:lnB>
                      <a:noFill/>
                    </a:lnB>
                    <a:noFill/>
                  </a:tcPr>
                </a:tc>
                <a:extLst>
                  <a:ext uri="{0D108BD9-81ED-4DB2-BD59-A6C34878D82A}">
                    <a16:rowId xmlns:a16="http://schemas.microsoft.com/office/drawing/2014/main" val="2154843167"/>
                  </a:ext>
                </a:extLst>
              </a:tr>
              <a:tr h="283557">
                <a:tc>
                  <a:txBody>
                    <a:bodyPr/>
                    <a:lstStyle/>
                    <a:p>
                      <a:pPr algn="l" fontAlgn="b"/>
                      <a:r>
                        <a:rPr lang="en-US" sz="1100" b="0" i="0" u="none" strike="noStrike">
                          <a:solidFill>
                            <a:srgbClr val="000000"/>
                          </a:solidFill>
                          <a:effectLst/>
                          <a:latin typeface="Calibri" panose="020F0502020204030204" pitchFamily="34" charset="0"/>
                        </a:rPr>
                        <a:t>Chile</a:t>
                      </a:r>
                    </a:p>
                  </a:txBody>
                  <a:tcPr marL="6350" marR="6350" marT="6350" marB="0" anchor="b">
                    <a:lnL>
                      <a:noFill/>
                    </a:lnL>
                    <a:lnR>
                      <a:noFill/>
                    </a:lnR>
                    <a:lnT>
                      <a:noFill/>
                    </a:lnT>
                    <a:lnB>
                      <a:noFill/>
                    </a:lnB>
                    <a:noFill/>
                  </a:tcPr>
                </a:tc>
                <a:tc>
                  <a:txBody>
                    <a:bodyPr/>
                    <a:lstStyle/>
                    <a:p>
                      <a:pPr algn="r" fontAlgn="b"/>
                      <a:r>
                        <a:rPr lang="en-US" sz="1100" b="0" i="0" u="none" strike="noStrike" dirty="0">
                          <a:solidFill>
                            <a:srgbClr val="000000"/>
                          </a:solidFill>
                          <a:effectLst/>
                          <a:latin typeface="Calibri" panose="020F0502020204030204" pitchFamily="34" charset="0"/>
                        </a:rPr>
                        <a:t>19.718</a:t>
                      </a:r>
                    </a:p>
                  </a:txBody>
                  <a:tcPr marL="6350" marR="6350" marT="6350" marB="0" anchor="b">
                    <a:lnL>
                      <a:noFill/>
                    </a:lnL>
                    <a:lnR>
                      <a:noFill/>
                    </a:lnR>
                    <a:lnT>
                      <a:noFill/>
                    </a:lnT>
                    <a:lnB>
                      <a:noFill/>
                    </a:lnB>
                    <a:noFill/>
                  </a:tcPr>
                </a:tc>
                <a:extLst>
                  <a:ext uri="{0D108BD9-81ED-4DB2-BD59-A6C34878D82A}">
                    <a16:rowId xmlns:a16="http://schemas.microsoft.com/office/drawing/2014/main" val="3843324567"/>
                  </a:ext>
                </a:extLst>
              </a:tr>
            </a:tbl>
          </a:graphicData>
        </a:graphic>
      </p:graphicFrame>
      <p:sp>
        <p:nvSpPr>
          <p:cNvPr id="6" name="TextBox 5">
            <a:extLst>
              <a:ext uri="{FF2B5EF4-FFF2-40B4-BE49-F238E27FC236}">
                <a16:creationId xmlns:a16="http://schemas.microsoft.com/office/drawing/2014/main" id="{F5CB7CD9-2713-F6ED-DE54-759124C4DA32}"/>
              </a:ext>
            </a:extLst>
          </p:cNvPr>
          <p:cNvSpPr txBox="1"/>
          <p:nvPr/>
        </p:nvSpPr>
        <p:spPr>
          <a:xfrm>
            <a:off x="1643744" y="1347863"/>
            <a:ext cx="2261739" cy="461665"/>
          </a:xfrm>
          <a:prstGeom prst="rect">
            <a:avLst/>
          </a:prstGeom>
          <a:noFill/>
        </p:spPr>
        <p:txBody>
          <a:bodyPr wrap="square" rtlCol="0">
            <a:spAutoFit/>
          </a:bodyPr>
          <a:lstStyle/>
          <a:p>
            <a:r>
              <a:rPr lang="en-US" sz="2400" dirty="0">
                <a:highlight>
                  <a:srgbClr val="800080"/>
                </a:highlight>
                <a:latin typeface="Times New Roman" panose="02020603050405020304" pitchFamily="18" charset="0"/>
                <a:cs typeface="Times New Roman" panose="02020603050405020304" pitchFamily="18" charset="0"/>
              </a:rPr>
              <a:t>Pivot Table</a:t>
            </a:r>
          </a:p>
        </p:txBody>
      </p:sp>
    </p:spTree>
    <p:extLst>
      <p:ext uri="{BB962C8B-B14F-4D97-AF65-F5344CB8AC3E}">
        <p14:creationId xmlns:p14="http://schemas.microsoft.com/office/powerpoint/2010/main" val="1041512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6FA880-4F5C-D9D4-9689-F91D75C0FB75}"/>
              </a:ext>
            </a:extLst>
          </p:cNvPr>
          <p:cNvSpPr txBox="1"/>
          <p:nvPr/>
        </p:nvSpPr>
        <p:spPr>
          <a:xfrm>
            <a:off x="1632858" y="979715"/>
            <a:ext cx="3287486" cy="461665"/>
          </a:xfrm>
          <a:prstGeom prst="rect">
            <a:avLst/>
          </a:prstGeom>
          <a:noFill/>
        </p:spPr>
        <p:txBody>
          <a:bodyPr wrap="square" rtlCol="0">
            <a:spAutoFit/>
          </a:bodyPr>
          <a:lstStyle/>
          <a:p>
            <a:r>
              <a:rPr lang="en-US" sz="2400" dirty="0">
                <a:highlight>
                  <a:srgbClr val="800080"/>
                </a:highlight>
                <a:latin typeface="Times New Roman" panose="02020603050405020304" pitchFamily="18" charset="0"/>
                <a:cs typeface="Times New Roman" panose="02020603050405020304" pitchFamily="18" charset="0"/>
              </a:rPr>
              <a:t>Pivot Chart</a:t>
            </a:r>
          </a:p>
        </p:txBody>
      </p:sp>
      <p:sp>
        <p:nvSpPr>
          <p:cNvPr id="3" name="TextBox 2">
            <a:extLst>
              <a:ext uri="{FF2B5EF4-FFF2-40B4-BE49-F238E27FC236}">
                <a16:creationId xmlns:a16="http://schemas.microsoft.com/office/drawing/2014/main" id="{AE3747FB-58D1-7138-B533-06F17720F775}"/>
              </a:ext>
            </a:extLst>
          </p:cNvPr>
          <p:cNvSpPr txBox="1"/>
          <p:nvPr/>
        </p:nvSpPr>
        <p:spPr>
          <a:xfrm>
            <a:off x="1480458" y="2133600"/>
            <a:ext cx="4484914" cy="1938992"/>
          </a:xfrm>
          <a:prstGeom prst="rect">
            <a:avLst/>
          </a:prstGeom>
          <a:noFill/>
        </p:spPr>
        <p:txBody>
          <a:bodyPr wrap="square" rtlCol="0">
            <a:spAutoFit/>
          </a:bodyPr>
          <a:lstStyle/>
          <a:p>
            <a:r>
              <a:rPr lang="en-US" sz="2000" b="0" i="0" u="none" strike="noStrike" dirty="0">
                <a:solidFill>
                  <a:srgbClr val="000000"/>
                </a:solidFill>
                <a:effectLst/>
                <a:highlight>
                  <a:srgbClr val="C0C0C0"/>
                </a:highlight>
                <a:latin typeface="Times New Roman" panose="02020603050405020304" pitchFamily="18" charset="0"/>
                <a:cs typeface="Times New Roman" panose="02020603050405020304" pitchFamily="18" charset="0"/>
              </a:rPr>
              <a:t>Create a chart from a PivotTable · Select a cell in your table. · Select Insert and choose PivotChart. · Select a chart. · Select OK. Pivot Charts provide graphical representations of the data in their associated PivotTables. </a:t>
            </a:r>
            <a:endParaRPr lang="en-US" sz="2000" dirty="0">
              <a:highlight>
                <a:srgbClr val="C0C0C0"/>
              </a:highlight>
              <a:latin typeface="Times New Roman" panose="02020603050405020304" pitchFamily="18" charset="0"/>
              <a:cs typeface="Times New Roman" panose="02020603050405020304" pitchFamily="18" charset="0"/>
            </a:endParaRPr>
          </a:p>
        </p:txBody>
      </p:sp>
      <p:pic>
        <p:nvPicPr>
          <p:cNvPr id="6" name="Graphic 5">
            <a:extLst>
              <a:ext uri="{FF2B5EF4-FFF2-40B4-BE49-F238E27FC236}">
                <a16:creationId xmlns:a16="http://schemas.microsoft.com/office/drawing/2014/main" id="{66617BF2-E9FC-1E69-9B4A-ECBDC24371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94676" y="2133600"/>
            <a:ext cx="4714875" cy="2752725"/>
          </a:xfrm>
          <a:prstGeom prst="rect">
            <a:avLst/>
          </a:prstGeom>
        </p:spPr>
      </p:pic>
    </p:spTree>
    <p:extLst>
      <p:ext uri="{BB962C8B-B14F-4D97-AF65-F5344CB8AC3E}">
        <p14:creationId xmlns:p14="http://schemas.microsoft.com/office/powerpoint/2010/main" val="2461812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C353A7-07FE-C7D6-CBE1-BE21AEF882B5}"/>
              </a:ext>
            </a:extLst>
          </p:cNvPr>
          <p:cNvSpPr txBox="1"/>
          <p:nvPr/>
        </p:nvSpPr>
        <p:spPr>
          <a:xfrm>
            <a:off x="1654630" y="816429"/>
            <a:ext cx="2383970" cy="461665"/>
          </a:xfrm>
          <a:prstGeom prst="rect">
            <a:avLst/>
          </a:prstGeom>
          <a:noFill/>
        </p:spPr>
        <p:txBody>
          <a:bodyPr wrap="square" rtlCol="0">
            <a:spAutoFit/>
          </a:bodyPr>
          <a:lstStyle/>
          <a:p>
            <a:r>
              <a:rPr lang="en-US" sz="2400" dirty="0">
                <a:highlight>
                  <a:srgbClr val="800080"/>
                </a:highlight>
                <a:latin typeface="Times New Roman" panose="02020603050405020304" pitchFamily="18" charset="0"/>
                <a:cs typeface="Times New Roman" panose="02020603050405020304" pitchFamily="18" charset="0"/>
              </a:rPr>
              <a:t>Slicers in Pivot</a:t>
            </a:r>
          </a:p>
        </p:txBody>
      </p:sp>
      <p:sp>
        <p:nvSpPr>
          <p:cNvPr id="3" name="TextBox 2">
            <a:extLst>
              <a:ext uri="{FF2B5EF4-FFF2-40B4-BE49-F238E27FC236}">
                <a16:creationId xmlns:a16="http://schemas.microsoft.com/office/drawing/2014/main" id="{6166FACC-BD5A-FA88-E465-CE2F5539C547}"/>
              </a:ext>
            </a:extLst>
          </p:cNvPr>
          <p:cNvSpPr txBox="1"/>
          <p:nvPr/>
        </p:nvSpPr>
        <p:spPr>
          <a:xfrm>
            <a:off x="1246739" y="2219708"/>
            <a:ext cx="4707747" cy="2215991"/>
          </a:xfrm>
          <a:prstGeom prst="rect">
            <a:avLst/>
          </a:prstGeom>
          <a:noFill/>
        </p:spPr>
        <p:txBody>
          <a:bodyPr wrap="square" rtlCol="0">
            <a:spAutoFit/>
          </a:bodyPr>
          <a:lstStyle/>
          <a:p>
            <a:r>
              <a:rPr lang="en-US" sz="2000" b="0" i="0" u="none" strike="noStrike" dirty="0">
                <a:solidFill>
                  <a:srgbClr val="000000"/>
                </a:solidFill>
                <a:effectLst/>
                <a:highlight>
                  <a:srgbClr val="C0C0C0"/>
                </a:highlight>
                <a:latin typeface="Times New Roman" panose="02020603050405020304" pitchFamily="18" charset="0"/>
                <a:cs typeface="Times New Roman" panose="02020603050405020304" pitchFamily="18" charset="0"/>
              </a:rPr>
              <a:t>Slicers in Excel make tables appear interactive and can help you visualize the same data with different criteria. The pivot table summarizes the entire table in a report, and slicers help you to visualize slices of the whole table.</a:t>
            </a:r>
          </a:p>
          <a:p>
            <a:endParaRPr lang="en-US" dirty="0"/>
          </a:p>
        </p:txBody>
      </p:sp>
      <p:pic>
        <p:nvPicPr>
          <p:cNvPr id="5" name="Graphic 4">
            <a:extLst>
              <a:ext uri="{FF2B5EF4-FFF2-40B4-BE49-F238E27FC236}">
                <a16:creationId xmlns:a16="http://schemas.microsoft.com/office/drawing/2014/main" id="{E57EB115-3E00-82C9-88F3-2A5CFC33CC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40322" y="2042432"/>
            <a:ext cx="1838325" cy="2533650"/>
          </a:xfrm>
          <a:prstGeom prst="rect">
            <a:avLst/>
          </a:prstGeom>
        </p:spPr>
      </p:pic>
    </p:spTree>
    <p:extLst>
      <p:ext uri="{BB962C8B-B14F-4D97-AF65-F5344CB8AC3E}">
        <p14:creationId xmlns:p14="http://schemas.microsoft.com/office/powerpoint/2010/main" val="2090665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76576D-C2B7-6838-DAA9-09C9CD03B3E2}"/>
              </a:ext>
            </a:extLst>
          </p:cNvPr>
          <p:cNvSpPr txBox="1"/>
          <p:nvPr/>
        </p:nvSpPr>
        <p:spPr>
          <a:xfrm>
            <a:off x="1817915" y="881742"/>
            <a:ext cx="2982685" cy="707886"/>
          </a:xfrm>
          <a:prstGeom prst="rect">
            <a:avLst/>
          </a:prstGeom>
          <a:noFill/>
        </p:spPr>
        <p:txBody>
          <a:bodyPr wrap="square" rtlCol="0">
            <a:spAutoFit/>
          </a:bodyPr>
          <a:lstStyle/>
          <a:p>
            <a:r>
              <a:rPr lang="en-US" sz="4000" dirty="0">
                <a:highlight>
                  <a:srgbClr val="800080"/>
                </a:highlight>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540861DB-ABD9-E627-4CC0-B509352484B1}"/>
              </a:ext>
            </a:extLst>
          </p:cNvPr>
          <p:cNvSpPr txBox="1"/>
          <p:nvPr/>
        </p:nvSpPr>
        <p:spPr>
          <a:xfrm>
            <a:off x="1992086" y="1948543"/>
            <a:ext cx="8131627" cy="2677656"/>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highlight>
                  <a:srgbClr val="C0C0C0"/>
                </a:highlight>
                <a:latin typeface="Times New Roman" panose="02020603050405020304" pitchFamily="18" charset="0"/>
                <a:cs typeface="Times New Roman" panose="02020603050405020304" pitchFamily="18" charset="0"/>
              </a:rPr>
              <a:t>Microsoft Excel is a powerful and easy-to-use application for data analysis and reporting. In this post, we have learned the importance of basic Excel formulas and how they provide us extra ability to perform complex calculations. Furthermore, we have learned about various ways of adding formulas to worksheets and looked in detail at the essential basic Excel formulas.</a:t>
            </a:r>
          </a:p>
        </p:txBody>
      </p:sp>
    </p:spTree>
    <p:extLst>
      <p:ext uri="{BB962C8B-B14F-4D97-AF65-F5344CB8AC3E}">
        <p14:creationId xmlns:p14="http://schemas.microsoft.com/office/powerpoint/2010/main" val="4000879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471AA3-C1B7-1216-512D-8A2F08C33DAF}"/>
              </a:ext>
            </a:extLst>
          </p:cNvPr>
          <p:cNvSpPr txBox="1"/>
          <p:nvPr/>
        </p:nvSpPr>
        <p:spPr>
          <a:xfrm>
            <a:off x="3140528" y="2721427"/>
            <a:ext cx="5910943" cy="1015663"/>
          </a:xfrm>
          <a:prstGeom prst="rect">
            <a:avLst/>
          </a:prstGeom>
          <a:noFill/>
        </p:spPr>
        <p:txBody>
          <a:bodyPr wrap="square" rtlCol="0">
            <a:spAutoFit/>
          </a:bodyPr>
          <a:lstStyle/>
          <a:p>
            <a:pPr algn="ctr"/>
            <a:r>
              <a:rPr lang="en-US" sz="6000" dirty="0">
                <a:highlight>
                  <a:srgbClr val="800080"/>
                </a:highligh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504840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171</TotalTime>
  <Words>372</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Times New Roman</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dc:creator>
  <cp:lastModifiedBy>Lenovo</cp:lastModifiedBy>
  <cp:revision>12</cp:revision>
  <dcterms:created xsi:type="dcterms:W3CDTF">2024-10-08T11:29:28Z</dcterms:created>
  <dcterms:modified xsi:type="dcterms:W3CDTF">2024-10-09T03:20:05Z</dcterms:modified>
</cp:coreProperties>
</file>