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9" r:id="rId4"/>
    <p:sldId id="25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5" d="100"/>
          <a:sy n="115" d="100"/>
        </p:scale>
        <p:origin x="144"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12/12/2023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12/12/2023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12/12/2023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12/12/2023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12/12/2023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12/12/2023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12/12/2023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12/12/2023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7024D1-DE2B-4B7C-B61B-DAA46E4980F1}"/>
              </a:ext>
            </a:extLst>
          </p:cNvPr>
          <p:cNvSpPr txBox="1"/>
          <p:nvPr/>
        </p:nvSpPr>
        <p:spPr>
          <a:xfrm>
            <a:off x="3826212" y="1060315"/>
            <a:ext cx="4539575" cy="1015663"/>
          </a:xfrm>
          <a:prstGeom prst="rect">
            <a:avLst/>
          </a:prstGeom>
          <a:noFill/>
        </p:spPr>
        <p:txBody>
          <a:bodyPr wrap="square" rtlCol="0">
            <a:spAutoFit/>
          </a:bodyPr>
          <a:lstStyle/>
          <a:p>
            <a:r>
              <a:rPr lang="en-US" sz="6000" dirty="0">
                <a:solidFill>
                  <a:schemeClr val="bg1"/>
                </a:solidFill>
                <a:latin typeface="Proxima Nova"/>
              </a:rPr>
              <a:t>CODE LAB-II</a:t>
            </a:r>
            <a:endParaRPr lang="en-AE" sz="6000" dirty="0">
              <a:solidFill>
                <a:schemeClr val="bg1"/>
              </a:solidFill>
              <a:latin typeface="Proxima Nova"/>
            </a:endParaRPr>
          </a:p>
        </p:txBody>
      </p:sp>
      <p:sp>
        <p:nvSpPr>
          <p:cNvPr id="12" name="TextBox 11">
            <a:extLst>
              <a:ext uri="{FF2B5EF4-FFF2-40B4-BE49-F238E27FC236}">
                <a16:creationId xmlns:a16="http://schemas.microsoft.com/office/drawing/2014/main" id="{9663E993-87C6-46D4-BF69-7757F29E6AB4}"/>
              </a:ext>
            </a:extLst>
          </p:cNvPr>
          <p:cNvSpPr txBox="1"/>
          <p:nvPr/>
        </p:nvSpPr>
        <p:spPr>
          <a:xfrm>
            <a:off x="2438399" y="2070237"/>
            <a:ext cx="7315200" cy="769441"/>
          </a:xfrm>
          <a:prstGeom prst="rect">
            <a:avLst/>
          </a:prstGeom>
          <a:noFill/>
        </p:spPr>
        <p:txBody>
          <a:bodyPr wrap="square" rtlCol="0">
            <a:spAutoFit/>
          </a:bodyPr>
          <a:lstStyle/>
          <a:p>
            <a:r>
              <a:rPr lang="en-US" sz="4400" dirty="0">
                <a:solidFill>
                  <a:schemeClr val="bg1"/>
                </a:solidFill>
                <a:latin typeface="Proxima Nova"/>
              </a:rPr>
              <a:t>Programming Skills Portfolio</a:t>
            </a:r>
            <a:endParaRPr lang="en-AE" sz="4400" dirty="0">
              <a:solidFill>
                <a:schemeClr val="bg1"/>
              </a:solidFill>
              <a:latin typeface="Proxima Nova"/>
            </a:endParaRPr>
          </a:p>
        </p:txBody>
      </p:sp>
      <p:cxnSp>
        <p:nvCxnSpPr>
          <p:cNvPr id="14" name="Straight Connector 13">
            <a:extLst>
              <a:ext uri="{FF2B5EF4-FFF2-40B4-BE49-F238E27FC236}">
                <a16:creationId xmlns:a16="http://schemas.microsoft.com/office/drawing/2014/main" id="{F0BDAE96-CB20-44AC-8696-C0989CAFB55C}"/>
              </a:ext>
            </a:extLst>
          </p:cNvPr>
          <p:cNvCxnSpPr/>
          <p:nvPr/>
        </p:nvCxnSpPr>
        <p:spPr>
          <a:xfrm>
            <a:off x="3346315" y="2070237"/>
            <a:ext cx="5603132"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A2AA0A5-B97D-4C1A-B5AA-C0362C513CD4}"/>
              </a:ext>
            </a:extLst>
          </p:cNvPr>
          <p:cNvSpPr txBox="1"/>
          <p:nvPr/>
        </p:nvSpPr>
        <p:spPr>
          <a:xfrm>
            <a:off x="4918952" y="4426086"/>
            <a:ext cx="2026597" cy="584775"/>
          </a:xfrm>
          <a:prstGeom prst="rect">
            <a:avLst/>
          </a:prstGeom>
          <a:noFill/>
        </p:spPr>
        <p:txBody>
          <a:bodyPr wrap="square" rtlCol="0">
            <a:spAutoFit/>
          </a:bodyPr>
          <a:lstStyle/>
          <a:p>
            <a:r>
              <a:rPr lang="en-US" sz="3200" dirty="0">
                <a:solidFill>
                  <a:schemeClr val="bg1"/>
                </a:solidFill>
                <a:latin typeface="Monotype Corsiva" panose="03010101010201010101" pitchFamily="66" charset="0"/>
              </a:rPr>
              <a:t>Asif Yousaf</a:t>
            </a:r>
            <a:endParaRPr lang="en-AE" sz="3200" dirty="0">
              <a:solidFill>
                <a:schemeClr val="bg1"/>
              </a:solidFill>
              <a:latin typeface="Monotype Corsiva" panose="03010101010201010101" pitchFamily="66" charset="0"/>
            </a:endParaRPr>
          </a:p>
        </p:txBody>
      </p:sp>
    </p:spTree>
    <p:extLst>
      <p:ext uri="{BB962C8B-B14F-4D97-AF65-F5344CB8AC3E}">
        <p14:creationId xmlns:p14="http://schemas.microsoft.com/office/powerpoint/2010/main" val="3474145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54879"/>
            <a:ext cx="10515600" cy="1325563"/>
          </a:xfrm>
        </p:spPr>
        <p:txBody>
          <a:bodyPr>
            <a:normAutofit/>
          </a:bodyPr>
          <a:lstStyle/>
          <a:p>
            <a:r>
              <a:rPr lang="en-US" sz="4000" dirty="0">
                <a:solidFill>
                  <a:schemeClr val="bg2"/>
                </a:solidFill>
                <a:latin typeface="Proxima Nova"/>
              </a:rPr>
              <a:t>Chapter 1 Ex 7 - Even Numbers</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52872" y="1070861"/>
            <a:ext cx="10294990" cy="846987"/>
          </a:xfrm>
        </p:spPr>
        <p:txBody>
          <a:bodyPr>
            <a:noAutofit/>
          </a:bodyPr>
          <a:lstStyle/>
          <a:p>
            <a:pPr>
              <a:lnSpc>
                <a:spcPct val="150000"/>
              </a:lnSpc>
            </a:pPr>
            <a:r>
              <a:rPr lang="en-US" sz="1400" b="0" i="0" dirty="0">
                <a:solidFill>
                  <a:srgbClr val="FFFFFF"/>
                </a:solidFill>
                <a:effectLst/>
                <a:latin typeface="Proxima Nova"/>
              </a:rPr>
              <a:t>This code generates and prints even numbers between 1 and 100. The program uses a loop to iterate through numbers from 1 to 100.  Odd numbers are skipped using the 'continue' statement, and only even numbers are printed. Finally, an end marker indicates the completion of the program.</a:t>
            </a:r>
            <a:endParaRPr lang="en-AE" sz="14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2872" y="2132592"/>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6702511" y="2165591"/>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pic>
        <p:nvPicPr>
          <p:cNvPr id="7" name="Content Placeholder 6">
            <a:extLst>
              <a:ext uri="{FF2B5EF4-FFF2-40B4-BE49-F238E27FC236}">
                <a16:creationId xmlns:a16="http://schemas.microsoft.com/office/drawing/2014/main" id="{30BA0C0D-1DCA-4D86-849A-F56A619CD0D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153"/>
          <a:stretch/>
        </p:blipFill>
        <p:spPr>
          <a:xfrm>
            <a:off x="455821" y="2742498"/>
            <a:ext cx="5381808" cy="3159537"/>
          </a:xfrm>
        </p:spPr>
      </p:pic>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5577840" y="3740729"/>
            <a:ext cx="914400" cy="814646"/>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1" name="Content Placeholder 10">
            <a:extLst>
              <a:ext uri="{FF2B5EF4-FFF2-40B4-BE49-F238E27FC236}">
                <a16:creationId xmlns:a16="http://schemas.microsoft.com/office/drawing/2014/main" id="{81FB2D79-24A2-4500-82EB-2511F28AF8D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21829" y="2670614"/>
            <a:ext cx="826661" cy="4006486"/>
          </a:xfrm>
        </p:spPr>
      </p:pic>
      <p:pic>
        <p:nvPicPr>
          <p:cNvPr id="14" name="Picture 13">
            <a:extLst>
              <a:ext uri="{FF2B5EF4-FFF2-40B4-BE49-F238E27FC236}">
                <a16:creationId xmlns:a16="http://schemas.microsoft.com/office/drawing/2014/main" id="{5B2D74DD-D299-479B-A85B-1CD08289199A}"/>
              </a:ext>
            </a:extLst>
          </p:cNvPr>
          <p:cNvPicPr>
            <a:picLocks noChangeAspect="1"/>
          </p:cNvPicPr>
          <p:nvPr/>
        </p:nvPicPr>
        <p:blipFill rotWithShape="1">
          <a:blip r:embed="rId4">
            <a:extLst>
              <a:ext uri="{28A0092B-C50C-407E-A947-70E740481C1C}">
                <a14:useLocalDpi xmlns:a14="http://schemas.microsoft.com/office/drawing/2010/main" val="0"/>
              </a:ext>
            </a:extLst>
          </a:blip>
          <a:srcRect l="-42709" t="-1158" r="42709" b="1158"/>
          <a:stretch/>
        </p:blipFill>
        <p:spPr>
          <a:xfrm>
            <a:off x="7618757" y="2627256"/>
            <a:ext cx="1114501" cy="4049843"/>
          </a:xfrm>
          <a:prstGeom prst="rect">
            <a:avLst/>
          </a:prstGeom>
        </p:spPr>
      </p:pic>
      <p:cxnSp>
        <p:nvCxnSpPr>
          <p:cNvPr id="21" name="Straight Connector 20">
            <a:extLst>
              <a:ext uri="{FF2B5EF4-FFF2-40B4-BE49-F238E27FC236}">
                <a16:creationId xmlns:a16="http://schemas.microsoft.com/office/drawing/2014/main" id="{CEC5D31F-E55B-40A6-9079-8050DF1A184F}"/>
              </a:ext>
            </a:extLst>
          </p:cNvPr>
          <p:cNvCxnSpPr>
            <a:cxnSpLocks/>
          </p:cNvCxnSpPr>
          <p:nvPr/>
        </p:nvCxnSpPr>
        <p:spPr>
          <a:xfrm>
            <a:off x="7268010" y="6741622"/>
            <a:ext cx="437889"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2" name="Straight Connector 21">
            <a:extLst>
              <a:ext uri="{FF2B5EF4-FFF2-40B4-BE49-F238E27FC236}">
                <a16:creationId xmlns:a16="http://schemas.microsoft.com/office/drawing/2014/main" id="{02F0F8CD-E2FE-4AED-A8D5-C78A9B7EB887}"/>
              </a:ext>
            </a:extLst>
          </p:cNvPr>
          <p:cNvCxnSpPr>
            <a:cxnSpLocks/>
          </p:cNvCxnSpPr>
          <p:nvPr/>
        </p:nvCxnSpPr>
        <p:spPr>
          <a:xfrm flipV="1">
            <a:off x="7705884" y="2670614"/>
            <a:ext cx="0" cy="4071008"/>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Straight Arrow Connector 22">
            <a:extLst>
              <a:ext uri="{FF2B5EF4-FFF2-40B4-BE49-F238E27FC236}">
                <a16:creationId xmlns:a16="http://schemas.microsoft.com/office/drawing/2014/main" id="{A1AFFAE5-4A18-4512-9792-A2EF707A2E76}"/>
              </a:ext>
            </a:extLst>
          </p:cNvPr>
          <p:cNvCxnSpPr>
            <a:cxnSpLocks/>
          </p:cNvCxnSpPr>
          <p:nvPr/>
        </p:nvCxnSpPr>
        <p:spPr>
          <a:xfrm>
            <a:off x="7705884" y="2670614"/>
            <a:ext cx="287256"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6" name="Oval 15">
            <a:extLst>
              <a:ext uri="{FF2B5EF4-FFF2-40B4-BE49-F238E27FC236}">
                <a16:creationId xmlns:a16="http://schemas.microsoft.com/office/drawing/2014/main" id="{E79DD3F9-0B09-4E96-817B-0CBA2826421C}"/>
              </a:ext>
            </a:extLst>
          </p:cNvPr>
          <p:cNvSpPr/>
          <p:nvPr/>
        </p:nvSpPr>
        <p:spPr>
          <a:xfrm>
            <a:off x="7239000" y="6715125"/>
            <a:ext cx="45719" cy="4571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299401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54879"/>
            <a:ext cx="10515600" cy="1325563"/>
          </a:xfrm>
        </p:spPr>
        <p:txBody>
          <a:bodyPr>
            <a:normAutofit/>
          </a:bodyPr>
          <a:lstStyle/>
          <a:p>
            <a:r>
              <a:rPr lang="en-US" sz="4000" dirty="0">
                <a:solidFill>
                  <a:schemeClr val="bg2"/>
                </a:solidFill>
                <a:latin typeface="Proxima Nova"/>
              </a:rPr>
              <a:t>Chapter 1 Ex 8 - Print Pattern</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52872" y="1070861"/>
            <a:ext cx="10294990" cy="846987"/>
          </a:xfrm>
        </p:spPr>
        <p:txBody>
          <a:bodyPr>
            <a:noAutofit/>
          </a:bodyPr>
          <a:lstStyle/>
          <a:p>
            <a:pPr>
              <a:lnSpc>
                <a:spcPct val="150000"/>
              </a:lnSpc>
            </a:pPr>
            <a:r>
              <a:rPr lang="en-US" sz="1400" b="0" i="0" dirty="0">
                <a:solidFill>
                  <a:srgbClr val="FFFFFF"/>
                </a:solidFill>
                <a:effectLst/>
                <a:latin typeface="Proxima Nova"/>
              </a:rPr>
              <a:t>This code presents a simple Python program that generates a numeric pattern. The program utilizes nested loops to control the number of rows and columns, creating a pattern where each row displays sequential numbers. The Python code, its corresponding output, and additional comments detailing each step are provided below.</a:t>
            </a:r>
            <a:endParaRPr lang="en-AE" sz="14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2872" y="2132592"/>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8731733" y="2396424"/>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pic>
        <p:nvPicPr>
          <p:cNvPr id="7" name="Content Placeholder 6">
            <a:extLst>
              <a:ext uri="{FF2B5EF4-FFF2-40B4-BE49-F238E27FC236}">
                <a16:creationId xmlns:a16="http://schemas.microsoft.com/office/drawing/2014/main" id="{CF983F64-CF98-423E-9CE2-F61541823C5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561"/>
          <a:stretch/>
        </p:blipFill>
        <p:spPr>
          <a:xfrm>
            <a:off x="528624" y="2809001"/>
            <a:ext cx="7642816" cy="3259234"/>
          </a:xfrm>
        </p:spPr>
      </p:pic>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7964163" y="3863131"/>
            <a:ext cx="767570" cy="533275"/>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1" name="Content Placeholder 10">
            <a:extLst>
              <a:ext uri="{FF2B5EF4-FFF2-40B4-BE49-F238E27FC236}">
                <a16:creationId xmlns:a16="http://schemas.microsoft.com/office/drawing/2014/main" id="{9359D554-09DA-4F40-970D-A330ABACBD4C}"/>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t="6751"/>
          <a:stretch/>
        </p:blipFill>
        <p:spPr>
          <a:xfrm>
            <a:off x="8889909" y="3384178"/>
            <a:ext cx="1836090" cy="1735600"/>
          </a:xfrm>
        </p:spPr>
      </p:pic>
    </p:spTree>
    <p:extLst>
      <p:ext uri="{BB962C8B-B14F-4D97-AF65-F5344CB8AC3E}">
        <p14:creationId xmlns:p14="http://schemas.microsoft.com/office/powerpoint/2010/main" val="2788015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54879"/>
            <a:ext cx="10515600" cy="1325563"/>
          </a:xfrm>
        </p:spPr>
        <p:txBody>
          <a:bodyPr>
            <a:normAutofit/>
          </a:bodyPr>
          <a:lstStyle/>
          <a:p>
            <a:r>
              <a:rPr lang="en-US" sz="4000" dirty="0">
                <a:solidFill>
                  <a:schemeClr val="bg2"/>
                </a:solidFill>
                <a:latin typeface="Proxima Nova"/>
              </a:rPr>
              <a:t>Chapter 1 Ex 9 - Integer List</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52872" y="683933"/>
            <a:ext cx="10294990" cy="846987"/>
          </a:xfrm>
        </p:spPr>
        <p:txBody>
          <a:bodyPr>
            <a:noAutofit/>
          </a:bodyPr>
          <a:lstStyle/>
          <a:p>
            <a:pPr>
              <a:lnSpc>
                <a:spcPct val="150000"/>
              </a:lnSpc>
            </a:pPr>
            <a:r>
              <a:rPr lang="en-US" sz="1300" b="0" i="0" dirty="0">
                <a:solidFill>
                  <a:srgbClr val="FFFFFF"/>
                </a:solidFill>
                <a:effectLst/>
                <a:latin typeface="Proxima Nova"/>
              </a:rPr>
              <a:t>This code demonstrates a program that works with an integer list. It creates a list, outputs its original form, finds the highest and lowest values, sorts the list in ascending and descending order, appends two elements, and prints the final list.</a:t>
            </a:r>
            <a:endParaRPr lang="en-AE" sz="13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2872" y="1710240"/>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5800367" y="1739645"/>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4713288" y="3799604"/>
            <a:ext cx="895886" cy="770132"/>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298A5EC7-AB56-43A6-A0CE-320F247266F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2872" y="2201309"/>
            <a:ext cx="3594932" cy="4619219"/>
          </a:xfrm>
        </p:spPr>
      </p:pic>
      <p:pic>
        <p:nvPicPr>
          <p:cNvPr id="13" name="Content Placeholder 12">
            <a:extLst>
              <a:ext uri="{FF2B5EF4-FFF2-40B4-BE49-F238E27FC236}">
                <a16:creationId xmlns:a16="http://schemas.microsoft.com/office/drawing/2014/main" id="{25984B0A-2FDD-4DD4-92E6-7BF2184FF0E3}"/>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b="7630"/>
          <a:stretch/>
        </p:blipFill>
        <p:spPr>
          <a:xfrm>
            <a:off x="5823855" y="2960249"/>
            <a:ext cx="5831302" cy="1224421"/>
          </a:xfrm>
        </p:spPr>
      </p:pic>
    </p:spTree>
    <p:extLst>
      <p:ext uri="{BB962C8B-B14F-4D97-AF65-F5344CB8AC3E}">
        <p14:creationId xmlns:p14="http://schemas.microsoft.com/office/powerpoint/2010/main" val="2968124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54879"/>
            <a:ext cx="10515600" cy="1325563"/>
          </a:xfrm>
        </p:spPr>
        <p:txBody>
          <a:bodyPr>
            <a:normAutofit/>
          </a:bodyPr>
          <a:lstStyle/>
          <a:p>
            <a:r>
              <a:rPr lang="en-US" sz="4000" dirty="0">
                <a:solidFill>
                  <a:schemeClr val="bg2"/>
                </a:solidFill>
                <a:latin typeface="Proxima Nova"/>
              </a:rPr>
              <a:t>Chapter 1 Ex 10 - Film Dictionary</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52872" y="932447"/>
            <a:ext cx="10294990" cy="846987"/>
          </a:xfrm>
        </p:spPr>
        <p:txBody>
          <a:bodyPr>
            <a:noAutofit/>
          </a:bodyPr>
          <a:lstStyle/>
          <a:p>
            <a:pPr>
              <a:lnSpc>
                <a:spcPct val="150000"/>
              </a:lnSpc>
            </a:pPr>
            <a:r>
              <a:rPr lang="en-US" sz="1300" b="0" i="0" dirty="0">
                <a:solidFill>
                  <a:srgbClr val="FFFFFF"/>
                </a:solidFill>
                <a:effectLst/>
                <a:latin typeface="Proxima Nova"/>
              </a:rPr>
              <a:t>This code creates a simple film directory using a Python dictionary. The dictionary contains details such as the film title, director, release year, genre, and rating. The program then displays these film details using a loop, showcasing how to iterate through key-value pairs. Below, you'll find the Python code, its corresponding output, and additional comments explaining each step.</a:t>
            </a:r>
            <a:endParaRPr lang="en-AE" sz="13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2872" y="1908255"/>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6815970" y="1908255"/>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pic>
        <p:nvPicPr>
          <p:cNvPr id="10" name="Content Placeholder 9">
            <a:extLst>
              <a:ext uri="{FF2B5EF4-FFF2-40B4-BE49-F238E27FC236}">
                <a16:creationId xmlns:a16="http://schemas.microsoft.com/office/drawing/2014/main" id="{AF74710E-B15E-4AD8-86AB-FE03D6B6C95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2872" y="2501475"/>
            <a:ext cx="5395290" cy="3684588"/>
          </a:xfrm>
        </p:spPr>
      </p:pic>
      <p:pic>
        <p:nvPicPr>
          <p:cNvPr id="12" name="Content Placeholder 11">
            <a:extLst>
              <a:ext uri="{FF2B5EF4-FFF2-40B4-BE49-F238E27FC236}">
                <a16:creationId xmlns:a16="http://schemas.microsoft.com/office/drawing/2014/main" id="{21ED76C0-DD68-4970-9237-70C166A91CB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15970" y="3030950"/>
            <a:ext cx="3136224" cy="1622185"/>
          </a:xfrm>
        </p:spPr>
      </p:pic>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5695897" y="3842043"/>
            <a:ext cx="895886" cy="770132"/>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867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54879"/>
            <a:ext cx="10515600" cy="1325563"/>
          </a:xfrm>
        </p:spPr>
        <p:txBody>
          <a:bodyPr>
            <a:normAutofit/>
          </a:bodyPr>
          <a:lstStyle/>
          <a:p>
            <a:r>
              <a:rPr lang="en-US" sz="4000" dirty="0">
                <a:solidFill>
                  <a:schemeClr val="bg2"/>
                </a:solidFill>
                <a:latin typeface="Proxima Nova"/>
              </a:rPr>
              <a:t>Chapter 1 Ex 11 - Year Tuples</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52872" y="932447"/>
            <a:ext cx="10294990" cy="846987"/>
          </a:xfrm>
        </p:spPr>
        <p:txBody>
          <a:bodyPr>
            <a:noAutofit/>
          </a:bodyPr>
          <a:lstStyle/>
          <a:p>
            <a:pPr>
              <a:lnSpc>
                <a:spcPct val="150000"/>
              </a:lnSpc>
            </a:pPr>
            <a:r>
              <a:rPr lang="en-US" sz="1300" b="0" i="0" dirty="0">
                <a:solidFill>
                  <a:srgbClr val="FFFFFF"/>
                </a:solidFill>
                <a:effectLst/>
                <a:latin typeface="Proxima Nova"/>
              </a:rPr>
              <a:t>This code explores the manipulation of a tuple containing various years. It demonstrates the retrieval of a specific value, the reversal of the entire tuple, counting occurrences of a particular year, obtaining the index of a specified value, and determining the length of the tuple. Below, you'll find the Python code, its corresponding output, and additional comments explaining each step.</a:t>
            </a:r>
            <a:endParaRPr lang="en-AE" sz="13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2872" y="1908255"/>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6358615" y="1915986"/>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5462729" y="4099737"/>
            <a:ext cx="895886" cy="770132"/>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8" name="Content Placeholder 17">
            <a:extLst>
              <a:ext uri="{FF2B5EF4-FFF2-40B4-BE49-F238E27FC236}">
                <a16:creationId xmlns:a16="http://schemas.microsoft.com/office/drawing/2014/main" id="{A0FDBE20-B374-4A26-90CE-FBF72CA58E6F}"/>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141"/>
          <a:stretch/>
        </p:blipFill>
        <p:spPr>
          <a:xfrm>
            <a:off x="651512" y="2369920"/>
            <a:ext cx="4576864" cy="4488080"/>
          </a:xfrm>
        </p:spPr>
      </p:pic>
      <p:pic>
        <p:nvPicPr>
          <p:cNvPr id="23" name="Content Placeholder 22">
            <a:extLst>
              <a:ext uri="{FF2B5EF4-FFF2-40B4-BE49-F238E27FC236}">
                <a16:creationId xmlns:a16="http://schemas.microsoft.com/office/drawing/2014/main" id="{611A47FA-E218-4113-82C5-3D34FF904C38}"/>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b="3173"/>
          <a:stretch/>
        </p:blipFill>
        <p:spPr>
          <a:xfrm>
            <a:off x="6442645" y="3531703"/>
            <a:ext cx="5361428" cy="1136068"/>
          </a:xfrm>
        </p:spPr>
      </p:pic>
    </p:spTree>
    <p:extLst>
      <p:ext uri="{BB962C8B-B14F-4D97-AF65-F5344CB8AC3E}">
        <p14:creationId xmlns:p14="http://schemas.microsoft.com/office/powerpoint/2010/main" val="1795640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20179"/>
            <a:ext cx="10515600" cy="837495"/>
          </a:xfrm>
        </p:spPr>
        <p:txBody>
          <a:bodyPr>
            <a:normAutofit/>
          </a:bodyPr>
          <a:lstStyle/>
          <a:p>
            <a:r>
              <a:rPr lang="en-US" sz="4000" dirty="0">
                <a:solidFill>
                  <a:schemeClr val="bg2"/>
                </a:solidFill>
                <a:latin typeface="Proxima Nova"/>
              </a:rPr>
              <a:t>Chapter 1 Ex 12 - Area Function</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33872" y="418154"/>
            <a:ext cx="10294990" cy="846987"/>
          </a:xfrm>
        </p:spPr>
        <p:txBody>
          <a:bodyPr>
            <a:noAutofit/>
          </a:bodyPr>
          <a:lstStyle/>
          <a:p>
            <a:pPr>
              <a:lnSpc>
                <a:spcPct val="150000"/>
              </a:lnSpc>
            </a:pPr>
            <a:r>
              <a:rPr lang="en-US" sz="1200" b="0" i="0" dirty="0">
                <a:solidFill>
                  <a:srgbClr val="FFFFFF"/>
                </a:solidFill>
                <a:effectLst/>
                <a:latin typeface="Proxima Nova"/>
              </a:rPr>
              <a:t>This code calculates the area of geometric shapes (square, circle, triangle). It uses functions for each shape, a menu for user interaction, and the math module for circle calculations. Below is the Python code, its output, and comments explaining each step.</a:t>
            </a:r>
            <a:endParaRPr lang="en-AE" sz="12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2872" y="1235728"/>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6265639" y="1265141"/>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5070782" y="3990110"/>
            <a:ext cx="1122200" cy="847897"/>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6" name="Content Placeholder 15">
            <a:extLst>
              <a:ext uri="{FF2B5EF4-FFF2-40B4-BE49-F238E27FC236}">
                <a16:creationId xmlns:a16="http://schemas.microsoft.com/office/drawing/2014/main" id="{A0C66A5B-1307-4017-8A45-97378E2500F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119" b="-1"/>
          <a:stretch/>
        </p:blipFill>
        <p:spPr>
          <a:xfrm>
            <a:off x="633872" y="1664768"/>
            <a:ext cx="4245699" cy="5193232"/>
          </a:xfrm>
        </p:spPr>
      </p:pic>
      <p:pic>
        <p:nvPicPr>
          <p:cNvPr id="22" name="Content Placeholder 21">
            <a:extLst>
              <a:ext uri="{FF2B5EF4-FFF2-40B4-BE49-F238E27FC236}">
                <a16:creationId xmlns:a16="http://schemas.microsoft.com/office/drawing/2014/main" id="{F45EB3A3-A2DF-49F5-B2B1-F7CBE79805AE}"/>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b="1178"/>
          <a:stretch/>
        </p:blipFill>
        <p:spPr>
          <a:xfrm>
            <a:off x="6384193" y="1958256"/>
            <a:ext cx="3205510" cy="2879751"/>
          </a:xfrm>
        </p:spPr>
      </p:pic>
    </p:spTree>
    <p:extLst>
      <p:ext uri="{BB962C8B-B14F-4D97-AF65-F5344CB8AC3E}">
        <p14:creationId xmlns:p14="http://schemas.microsoft.com/office/powerpoint/2010/main" val="395556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16067" y="-90609"/>
            <a:ext cx="10515600" cy="1325563"/>
          </a:xfrm>
        </p:spPr>
        <p:txBody>
          <a:bodyPr>
            <a:normAutofit/>
          </a:bodyPr>
          <a:lstStyle/>
          <a:p>
            <a:r>
              <a:rPr lang="en-US" sz="4000" dirty="0">
                <a:solidFill>
                  <a:schemeClr val="bg2"/>
                </a:solidFill>
                <a:latin typeface="Proxima Nova"/>
              </a:rPr>
              <a:t>Chapter 1 Ex 13 - Product of list items</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16067" y="931852"/>
            <a:ext cx="10294990" cy="577025"/>
          </a:xfrm>
        </p:spPr>
        <p:txBody>
          <a:bodyPr>
            <a:noAutofit/>
          </a:bodyPr>
          <a:lstStyle/>
          <a:p>
            <a:pPr>
              <a:lnSpc>
                <a:spcPct val="150000"/>
              </a:lnSpc>
            </a:pPr>
            <a:r>
              <a:rPr lang="en-US" sz="1300" b="0" i="0" dirty="0">
                <a:solidFill>
                  <a:srgbClr val="FFFFFF"/>
                </a:solidFill>
                <a:effectLst/>
                <a:latin typeface="Proxima Nova"/>
              </a:rPr>
              <a:t>This code showcases a simple program that calculates the product of values in a given list. The provided Python code, its corresponding output, and explanatory comments are presented below.</a:t>
            </a:r>
            <a:endParaRPr lang="en-AE" sz="13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1512" y="1708696"/>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6757626" y="1892931"/>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pic>
        <p:nvPicPr>
          <p:cNvPr id="7" name="Content Placeholder 6">
            <a:extLst>
              <a:ext uri="{FF2B5EF4-FFF2-40B4-BE49-F238E27FC236}">
                <a16:creationId xmlns:a16="http://schemas.microsoft.com/office/drawing/2014/main" id="{01B1E146-C947-4ADA-BC6D-A7B86F67E77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5402" y="2253969"/>
            <a:ext cx="5610013" cy="3910629"/>
          </a:xfrm>
        </p:spPr>
      </p:pic>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5648057" y="3824217"/>
            <a:ext cx="895886" cy="770132"/>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1" name="Content Placeholder 10">
            <a:extLst>
              <a:ext uri="{FF2B5EF4-FFF2-40B4-BE49-F238E27FC236}">
                <a16:creationId xmlns:a16="http://schemas.microsoft.com/office/drawing/2014/main" id="{61DCC4AE-DAFA-4F0E-9C5F-4C429FBEF31E}"/>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b="27725"/>
          <a:stretch/>
        </p:blipFill>
        <p:spPr>
          <a:xfrm>
            <a:off x="6679809" y="3628019"/>
            <a:ext cx="4016844" cy="220774"/>
          </a:xfrm>
        </p:spPr>
      </p:pic>
    </p:spTree>
    <p:extLst>
      <p:ext uri="{BB962C8B-B14F-4D97-AF65-F5344CB8AC3E}">
        <p14:creationId xmlns:p14="http://schemas.microsoft.com/office/powerpoint/2010/main" val="3524933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54879"/>
            <a:ext cx="10515600" cy="1325563"/>
          </a:xfrm>
        </p:spPr>
        <p:txBody>
          <a:bodyPr>
            <a:normAutofit/>
          </a:bodyPr>
          <a:lstStyle/>
          <a:p>
            <a:r>
              <a:rPr lang="en-US" sz="4000" dirty="0">
                <a:solidFill>
                  <a:schemeClr val="bg2"/>
                </a:solidFill>
                <a:latin typeface="Proxima Nova"/>
              </a:rPr>
              <a:t>Chapter 1 Bonus Ex A - Multiplication Tables</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51512" y="974500"/>
            <a:ext cx="10294990" cy="873209"/>
          </a:xfrm>
        </p:spPr>
        <p:txBody>
          <a:bodyPr>
            <a:noAutofit/>
          </a:bodyPr>
          <a:lstStyle/>
          <a:p>
            <a:pPr>
              <a:lnSpc>
                <a:spcPct val="150000"/>
              </a:lnSpc>
            </a:pPr>
            <a:r>
              <a:rPr lang="en-US" sz="1400" b="0" i="0" dirty="0">
                <a:solidFill>
                  <a:srgbClr val="FFFFFF"/>
                </a:solidFill>
                <a:effectLst/>
                <a:latin typeface="Proxima Nova"/>
              </a:rPr>
              <a:t>This code generates multiplication tables for numbers 1 through 10. It utilizes nested loops to iterate through each multiplication table and displays the results. Below, you'll find the Python code, its corresponding output, and additional comments explaining each step.</a:t>
            </a:r>
            <a:endParaRPr lang="en-AE" sz="14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1512" y="2009579"/>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6242237" y="1881847"/>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pic>
        <p:nvPicPr>
          <p:cNvPr id="7" name="Content Placeholder 6">
            <a:extLst>
              <a:ext uri="{FF2B5EF4-FFF2-40B4-BE49-F238E27FC236}">
                <a16:creationId xmlns:a16="http://schemas.microsoft.com/office/drawing/2014/main" id="{3830DAEB-A93D-46F8-B903-E0C8869692C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7876" y="2478350"/>
            <a:ext cx="4954854" cy="3218941"/>
          </a:xfrm>
        </p:spPr>
      </p:pic>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5121907" y="4099737"/>
            <a:ext cx="895886" cy="770132"/>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1" name="Content Placeholder 10">
            <a:extLst>
              <a:ext uri="{FF2B5EF4-FFF2-40B4-BE49-F238E27FC236}">
                <a16:creationId xmlns:a16="http://schemas.microsoft.com/office/drawing/2014/main" id="{F5079CF9-EB07-4A5D-A37C-711EA82A0D9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17051" y="2343512"/>
            <a:ext cx="1874757" cy="3684588"/>
          </a:xfrm>
        </p:spPr>
      </p:pic>
    </p:spTree>
    <p:extLst>
      <p:ext uri="{BB962C8B-B14F-4D97-AF65-F5344CB8AC3E}">
        <p14:creationId xmlns:p14="http://schemas.microsoft.com/office/powerpoint/2010/main" val="844245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54879"/>
            <a:ext cx="10515600" cy="1325563"/>
          </a:xfrm>
        </p:spPr>
        <p:txBody>
          <a:bodyPr>
            <a:normAutofit/>
          </a:bodyPr>
          <a:lstStyle/>
          <a:p>
            <a:r>
              <a:rPr lang="en-US" sz="4000" dirty="0">
                <a:solidFill>
                  <a:schemeClr val="bg2"/>
                </a:solidFill>
                <a:latin typeface="Proxima Nova"/>
              </a:rPr>
              <a:t>Chapter 1 Bonus Ex B - Locations List</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51512" y="974500"/>
            <a:ext cx="10294990" cy="873209"/>
          </a:xfrm>
        </p:spPr>
        <p:txBody>
          <a:bodyPr>
            <a:noAutofit/>
          </a:bodyPr>
          <a:lstStyle/>
          <a:p>
            <a:pPr>
              <a:lnSpc>
                <a:spcPct val="150000"/>
              </a:lnSpc>
            </a:pPr>
            <a:r>
              <a:rPr lang="en-US" sz="1400" b="0" i="0" dirty="0">
                <a:solidFill>
                  <a:srgbClr val="FFFFFF"/>
                </a:solidFill>
                <a:effectLst/>
                <a:latin typeface="Proxima Nova"/>
              </a:rPr>
              <a:t>This code demonstrates the manipulation of a list of locations. The original list is displayed, sorted in different ways, reversed, and then sorted in place. Below, you'll find the Python code, its corresponding output, and additional comments explaining each step.</a:t>
            </a:r>
            <a:endParaRPr lang="en-AE" sz="14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1512" y="2009579"/>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6404904" y="1881050"/>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pic>
        <p:nvPicPr>
          <p:cNvPr id="8" name="Content Placeholder 7">
            <a:extLst>
              <a:ext uri="{FF2B5EF4-FFF2-40B4-BE49-F238E27FC236}">
                <a16:creationId xmlns:a16="http://schemas.microsoft.com/office/drawing/2014/main" id="{C56319F6-BD7E-41DF-9859-68955BA0EDE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512" y="2471243"/>
            <a:ext cx="5001526" cy="4212189"/>
          </a:xfrm>
        </p:spPr>
      </p:pic>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5351064" y="4041547"/>
            <a:ext cx="895886" cy="770132"/>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3" name="Content Placeholder 12">
            <a:extLst>
              <a:ext uri="{FF2B5EF4-FFF2-40B4-BE49-F238E27FC236}">
                <a16:creationId xmlns:a16="http://schemas.microsoft.com/office/drawing/2014/main" id="{CF9B04CB-07E2-4D00-A619-7DA8DF72284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04904" y="2624317"/>
            <a:ext cx="4667901" cy="3429479"/>
          </a:xfrm>
        </p:spPr>
      </p:pic>
    </p:spTree>
    <p:extLst>
      <p:ext uri="{BB962C8B-B14F-4D97-AF65-F5344CB8AC3E}">
        <p14:creationId xmlns:p14="http://schemas.microsoft.com/office/powerpoint/2010/main" val="1317497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30728" y="-22074"/>
            <a:ext cx="10515600" cy="1096117"/>
          </a:xfrm>
        </p:spPr>
        <p:txBody>
          <a:bodyPr>
            <a:normAutofit/>
          </a:bodyPr>
          <a:lstStyle/>
          <a:p>
            <a:r>
              <a:rPr lang="en-US" sz="4000" dirty="0">
                <a:solidFill>
                  <a:schemeClr val="bg2"/>
                </a:solidFill>
                <a:latin typeface="Proxima Nova"/>
              </a:rPr>
              <a:t>Chapter 1 Bonus Ex C - Calculator Function</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30728" y="837633"/>
            <a:ext cx="10294990" cy="351418"/>
          </a:xfrm>
        </p:spPr>
        <p:txBody>
          <a:bodyPr>
            <a:noAutofit/>
          </a:bodyPr>
          <a:lstStyle/>
          <a:p>
            <a:pPr>
              <a:lnSpc>
                <a:spcPct val="150000"/>
              </a:lnSpc>
            </a:pPr>
            <a:r>
              <a:rPr lang="en-US" sz="1400" b="0" i="0" dirty="0">
                <a:solidFill>
                  <a:srgbClr val="FFFFFF"/>
                </a:solidFill>
                <a:effectLst/>
                <a:latin typeface="Proxima Nova"/>
              </a:rPr>
              <a:t>This code implements a simple calculator using a loop to allow the user to perform multiple calculations. while True:</a:t>
            </a:r>
            <a:endParaRPr lang="en-AE" sz="14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30728" y="1215924"/>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6096882" y="1232892"/>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pic>
        <p:nvPicPr>
          <p:cNvPr id="10" name="Content Placeholder 9">
            <a:extLst>
              <a:ext uri="{FF2B5EF4-FFF2-40B4-BE49-F238E27FC236}">
                <a16:creationId xmlns:a16="http://schemas.microsoft.com/office/drawing/2014/main" id="{A7E78D13-8427-4AB3-879C-F22AA8628A7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0728" y="1604709"/>
            <a:ext cx="4597977" cy="5251478"/>
          </a:xfrm>
        </p:spPr>
      </p:pic>
      <p:pic>
        <p:nvPicPr>
          <p:cNvPr id="12" name="Content Placeholder 11">
            <a:extLst>
              <a:ext uri="{FF2B5EF4-FFF2-40B4-BE49-F238E27FC236}">
                <a16:creationId xmlns:a16="http://schemas.microsoft.com/office/drawing/2014/main" id="{E0A82874-C62E-4E53-83F1-49CB1CD4F71B}"/>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t="1472" b="849"/>
          <a:stretch/>
        </p:blipFill>
        <p:spPr>
          <a:xfrm>
            <a:off x="6172134" y="1862436"/>
            <a:ext cx="4052519" cy="4157931"/>
          </a:xfrm>
        </p:spPr>
      </p:pic>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4447309" y="3556335"/>
            <a:ext cx="1583988" cy="591716"/>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085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FB5E-820C-4690-B350-9DE3998C6B8B}"/>
              </a:ext>
            </a:extLst>
          </p:cNvPr>
          <p:cNvSpPr>
            <a:spLocks noGrp="1"/>
          </p:cNvSpPr>
          <p:nvPr>
            <p:ph type="title"/>
          </p:nvPr>
        </p:nvSpPr>
        <p:spPr>
          <a:xfrm>
            <a:off x="839788" y="365125"/>
            <a:ext cx="10515600" cy="1006475"/>
          </a:xfrm>
        </p:spPr>
        <p:txBody>
          <a:bodyPr/>
          <a:lstStyle/>
          <a:p>
            <a:r>
              <a:rPr lang="en-US" dirty="0">
                <a:solidFill>
                  <a:schemeClr val="bg1"/>
                </a:solidFill>
                <a:latin typeface="Proxima Nova"/>
              </a:rPr>
              <a:t>Table Of Contents</a:t>
            </a:r>
            <a:r>
              <a:rPr lang="en-US" dirty="0"/>
              <a:t>	</a:t>
            </a:r>
            <a:endParaRPr lang="en-AE" dirty="0"/>
          </a:p>
        </p:txBody>
      </p:sp>
      <p:sp>
        <p:nvSpPr>
          <p:cNvPr id="9" name="TextBox 8">
            <a:extLst>
              <a:ext uri="{FF2B5EF4-FFF2-40B4-BE49-F238E27FC236}">
                <a16:creationId xmlns:a16="http://schemas.microsoft.com/office/drawing/2014/main" id="{DD75859C-B95B-4A95-BF19-08A2FDC5666D}"/>
              </a:ext>
            </a:extLst>
          </p:cNvPr>
          <p:cNvSpPr txBox="1"/>
          <p:nvPr/>
        </p:nvSpPr>
        <p:spPr>
          <a:xfrm>
            <a:off x="836612" y="1157592"/>
            <a:ext cx="8741957" cy="3899081"/>
          </a:xfrm>
          <a:prstGeom prst="rect">
            <a:avLst/>
          </a:prstGeom>
          <a:noFill/>
        </p:spPr>
        <p:txBody>
          <a:bodyPr wrap="square" rtlCol="0">
            <a:spAutoFit/>
          </a:bodyPr>
          <a:lstStyle/>
          <a:p>
            <a:pPr>
              <a:lnSpc>
                <a:spcPct val="150000"/>
              </a:lnSpc>
            </a:pPr>
            <a:r>
              <a:rPr lang="en-US" sz="2800" b="0" i="0" dirty="0">
                <a:solidFill>
                  <a:srgbClr val="ECECF1"/>
                </a:solidFill>
                <a:effectLst/>
                <a:latin typeface="Söhne"/>
              </a:rPr>
              <a:t>Chapter 1 - Python Refresher </a:t>
            </a:r>
          </a:p>
          <a:p>
            <a:pPr>
              <a:lnSpc>
                <a:spcPct val="150000"/>
              </a:lnSpc>
            </a:pPr>
            <a:r>
              <a:rPr lang="en-US" sz="2800" b="0" i="0" dirty="0">
                <a:solidFill>
                  <a:srgbClr val="ECECF1"/>
                </a:solidFill>
                <a:effectLst/>
                <a:latin typeface="Söhne"/>
              </a:rPr>
              <a:t>Chapter 2 - Graphical User Interface </a:t>
            </a:r>
          </a:p>
          <a:p>
            <a:pPr>
              <a:lnSpc>
                <a:spcPct val="150000"/>
              </a:lnSpc>
            </a:pPr>
            <a:r>
              <a:rPr lang="en-US" sz="2800" b="0" i="0" dirty="0">
                <a:solidFill>
                  <a:srgbClr val="ECECF1"/>
                </a:solidFill>
                <a:effectLst/>
                <a:latin typeface="Söhne"/>
              </a:rPr>
              <a:t>Chapter 3 - Graphical User Interface(Cont.) </a:t>
            </a:r>
          </a:p>
          <a:p>
            <a:pPr>
              <a:lnSpc>
                <a:spcPct val="150000"/>
              </a:lnSpc>
            </a:pPr>
            <a:r>
              <a:rPr lang="en-US" sz="2800" b="0" i="0" dirty="0">
                <a:solidFill>
                  <a:srgbClr val="ECECF1"/>
                </a:solidFill>
                <a:effectLst/>
                <a:latin typeface="Söhne"/>
              </a:rPr>
              <a:t>Chapter 4 - File Handling and Regular Expressions </a:t>
            </a:r>
          </a:p>
          <a:p>
            <a:pPr>
              <a:lnSpc>
                <a:spcPct val="150000"/>
              </a:lnSpc>
            </a:pPr>
            <a:r>
              <a:rPr lang="en-US" sz="2800" b="0" i="0" dirty="0">
                <a:solidFill>
                  <a:srgbClr val="ECECF1"/>
                </a:solidFill>
                <a:effectLst/>
                <a:latin typeface="Söhne"/>
              </a:rPr>
              <a:t>Chapter 5 - Object Oriented Programming </a:t>
            </a:r>
          </a:p>
          <a:p>
            <a:pPr>
              <a:lnSpc>
                <a:spcPct val="150000"/>
              </a:lnSpc>
            </a:pPr>
            <a:r>
              <a:rPr lang="en-US" sz="2800" b="0" i="0" dirty="0">
                <a:solidFill>
                  <a:srgbClr val="ECECF1"/>
                </a:solidFill>
                <a:effectLst/>
                <a:latin typeface="Söhne"/>
              </a:rPr>
              <a:t>Chapter 6 - Python Standard Library Modules</a:t>
            </a:r>
            <a:endParaRPr lang="en-AE" sz="2800" dirty="0">
              <a:latin typeface="Proxima Nova"/>
            </a:endParaRPr>
          </a:p>
        </p:txBody>
      </p:sp>
    </p:spTree>
    <p:extLst>
      <p:ext uri="{BB962C8B-B14F-4D97-AF65-F5344CB8AC3E}">
        <p14:creationId xmlns:p14="http://schemas.microsoft.com/office/powerpoint/2010/main" val="4099526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54879"/>
            <a:ext cx="10515600" cy="1325563"/>
          </a:xfrm>
        </p:spPr>
        <p:txBody>
          <a:bodyPr>
            <a:normAutofit/>
          </a:bodyPr>
          <a:lstStyle/>
          <a:p>
            <a:r>
              <a:rPr lang="en-US" sz="4000" dirty="0">
                <a:solidFill>
                  <a:schemeClr val="bg2"/>
                </a:solidFill>
                <a:latin typeface="Proxima Nova"/>
              </a:rPr>
              <a:t>Chapter 1 Further Ex I - Count seconds</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51512" y="974500"/>
            <a:ext cx="10294990" cy="873209"/>
          </a:xfrm>
        </p:spPr>
        <p:txBody>
          <a:bodyPr>
            <a:noAutofit/>
          </a:bodyPr>
          <a:lstStyle/>
          <a:p>
            <a:pPr>
              <a:lnSpc>
                <a:spcPct val="150000"/>
              </a:lnSpc>
            </a:pPr>
            <a:r>
              <a:rPr lang="en-US" sz="1400" b="0" i="0" dirty="0">
                <a:solidFill>
                  <a:srgbClr val="FFFFFF"/>
                </a:solidFill>
                <a:effectLst/>
                <a:latin typeface="Proxima Nova"/>
              </a:rPr>
              <a:t>This code presents a program that prompts the user to enter the number of days and calculates the corresponding number of seconds. The program ensures valid input by checking if the user's input consists of digits. Below, you'll find the Python code, its corresponding output, and additional comments detailing each step.</a:t>
            </a:r>
            <a:endParaRPr lang="en-AE" sz="14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1512" y="2009579"/>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7116287" y="1950991"/>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pic>
        <p:nvPicPr>
          <p:cNvPr id="7" name="Content Placeholder 6">
            <a:extLst>
              <a:ext uri="{FF2B5EF4-FFF2-40B4-BE49-F238E27FC236}">
                <a16:creationId xmlns:a16="http://schemas.microsoft.com/office/drawing/2014/main" id="{78F4812D-654E-4B34-989C-E9BF8E7145B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512" y="2534496"/>
            <a:ext cx="5782247" cy="3706568"/>
          </a:xfrm>
        </p:spPr>
      </p:pic>
      <p:pic>
        <p:nvPicPr>
          <p:cNvPr id="12" name="Content Placeholder 11">
            <a:extLst>
              <a:ext uri="{FF2B5EF4-FFF2-40B4-BE49-F238E27FC236}">
                <a16:creationId xmlns:a16="http://schemas.microsoft.com/office/drawing/2014/main" id="{24189135-C193-43A2-B563-8C8DE2371D5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116287" y="3699056"/>
            <a:ext cx="2896004" cy="352474"/>
          </a:xfrm>
        </p:spPr>
      </p:pic>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5985816" y="3875293"/>
            <a:ext cx="895886" cy="770132"/>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486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54879"/>
            <a:ext cx="11539128" cy="1325563"/>
          </a:xfrm>
        </p:spPr>
        <p:txBody>
          <a:bodyPr>
            <a:normAutofit/>
          </a:bodyPr>
          <a:lstStyle/>
          <a:p>
            <a:r>
              <a:rPr lang="en-US" sz="4000" dirty="0">
                <a:solidFill>
                  <a:schemeClr val="bg2"/>
                </a:solidFill>
                <a:latin typeface="Proxima Nova"/>
              </a:rPr>
              <a:t>Chapter 1 Further Ex II - Sum of Digits in number</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51512" y="974500"/>
            <a:ext cx="10753088" cy="873209"/>
          </a:xfrm>
        </p:spPr>
        <p:txBody>
          <a:bodyPr>
            <a:noAutofit/>
          </a:bodyPr>
          <a:lstStyle/>
          <a:p>
            <a:pPr>
              <a:lnSpc>
                <a:spcPct val="150000"/>
              </a:lnSpc>
            </a:pPr>
            <a:r>
              <a:rPr lang="en-US" sz="1400" b="0" i="0" dirty="0">
                <a:solidFill>
                  <a:srgbClr val="FFFFFF"/>
                </a:solidFill>
                <a:effectLst/>
                <a:latin typeface="Proxima Nova"/>
              </a:rPr>
              <a:t>This code presents a program that calculates the sum of digits in a given number. It defines a function, sum of</a:t>
            </a:r>
            <a:r>
              <a:rPr lang="en-US" sz="1400" b="0" dirty="0">
                <a:solidFill>
                  <a:srgbClr val="FFFFFF"/>
                </a:solidFill>
                <a:latin typeface="Proxima Nova"/>
              </a:rPr>
              <a:t> </a:t>
            </a:r>
            <a:r>
              <a:rPr lang="en-US" sz="1400" b="0" i="0" dirty="0">
                <a:solidFill>
                  <a:srgbClr val="FFFFFF"/>
                </a:solidFill>
                <a:effectLst/>
                <a:latin typeface="Proxima Nova"/>
              </a:rPr>
              <a:t>digits, which takes an integer as input, converts it to a string to iterate through each digit, and computes the sum. The user is prompted to input a number, and the program displays the result – the sum of digits in the entered number.</a:t>
            </a:r>
            <a:endParaRPr lang="en-AE" sz="14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1512" y="2009579"/>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6966265" y="1954253"/>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pic>
        <p:nvPicPr>
          <p:cNvPr id="24" name="Content Placeholder 23">
            <a:extLst>
              <a:ext uri="{FF2B5EF4-FFF2-40B4-BE49-F238E27FC236}">
                <a16:creationId xmlns:a16="http://schemas.microsoft.com/office/drawing/2014/main" id="{FDEF4117-7A1D-451A-AA2F-0518B479FF1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966265" y="3247999"/>
            <a:ext cx="2314898" cy="362001"/>
          </a:xfrm>
        </p:spPr>
      </p:pic>
      <p:pic>
        <p:nvPicPr>
          <p:cNvPr id="29" name="Content Placeholder 28">
            <a:extLst>
              <a:ext uri="{FF2B5EF4-FFF2-40B4-BE49-F238E27FC236}">
                <a16:creationId xmlns:a16="http://schemas.microsoft.com/office/drawing/2014/main" id="{EA0AF536-54DF-4293-8618-B50D721D9AF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1512" y="2471244"/>
            <a:ext cx="5125833" cy="4132593"/>
          </a:xfrm>
        </p:spPr>
      </p:pic>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5406319" y="3725473"/>
            <a:ext cx="1016117" cy="970892"/>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426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54879"/>
            <a:ext cx="11539128" cy="1325563"/>
          </a:xfrm>
        </p:spPr>
        <p:txBody>
          <a:bodyPr>
            <a:normAutofit/>
          </a:bodyPr>
          <a:lstStyle/>
          <a:p>
            <a:r>
              <a:rPr lang="en-US" sz="4000" dirty="0">
                <a:solidFill>
                  <a:schemeClr val="bg2"/>
                </a:solidFill>
                <a:latin typeface="Proxima Nova"/>
              </a:rPr>
              <a:t>Chapter 1 Further Ex III - Arrows</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51512" y="974500"/>
            <a:ext cx="10753088" cy="873209"/>
          </a:xfrm>
        </p:spPr>
        <p:txBody>
          <a:bodyPr>
            <a:noAutofit/>
          </a:bodyPr>
          <a:lstStyle/>
          <a:p>
            <a:pPr>
              <a:lnSpc>
                <a:spcPct val="150000"/>
              </a:lnSpc>
            </a:pPr>
            <a:r>
              <a:rPr lang="en-US" sz="1400" b="0" i="0" dirty="0">
                <a:solidFill>
                  <a:srgbClr val="FFFFFF"/>
                </a:solidFill>
                <a:effectLst/>
                <a:latin typeface="Proxima Nova"/>
              </a:rPr>
              <a:t>This code showcases a simple program that generates a pattern using asterisks. The pattern consists of rows where the number of asterisks in each row increases incrementally, creating a visually appealing pyramid-like structure. The number of rows in the pattern is set to 5, but this can be easily adjusted.</a:t>
            </a:r>
            <a:endParaRPr lang="en-AE" sz="14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1512" y="2009579"/>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7048554" y="1948343"/>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pic>
        <p:nvPicPr>
          <p:cNvPr id="10" name="Content Placeholder 9">
            <a:extLst>
              <a:ext uri="{FF2B5EF4-FFF2-40B4-BE49-F238E27FC236}">
                <a16:creationId xmlns:a16="http://schemas.microsoft.com/office/drawing/2014/main" id="{A3E6D6A2-1FAE-4F4F-A7F4-1841E67029A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512" y="2526567"/>
            <a:ext cx="5121982" cy="3684588"/>
          </a:xfrm>
        </p:spPr>
      </p:pic>
      <p:pic>
        <p:nvPicPr>
          <p:cNvPr id="13" name="Content Placeholder 12">
            <a:extLst>
              <a:ext uri="{FF2B5EF4-FFF2-40B4-BE49-F238E27FC236}">
                <a16:creationId xmlns:a16="http://schemas.microsoft.com/office/drawing/2014/main" id="{786E021B-A6DD-4842-96F0-33C62D7392D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116287" y="3210893"/>
            <a:ext cx="2001819" cy="1718733"/>
          </a:xfrm>
        </p:spPr>
      </p:pic>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5664141" y="3883415"/>
            <a:ext cx="1016117" cy="970892"/>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308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54879"/>
            <a:ext cx="11539128" cy="1325563"/>
          </a:xfrm>
        </p:spPr>
        <p:txBody>
          <a:bodyPr>
            <a:normAutofit/>
          </a:bodyPr>
          <a:lstStyle/>
          <a:p>
            <a:r>
              <a:rPr lang="en-US" sz="4000" dirty="0">
                <a:solidFill>
                  <a:schemeClr val="bg2"/>
                </a:solidFill>
                <a:latin typeface="Proxima Nova"/>
              </a:rPr>
              <a:t>Chapter 1 Further Ex IV - Count items</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51512" y="974500"/>
            <a:ext cx="10753088" cy="873209"/>
          </a:xfrm>
        </p:spPr>
        <p:txBody>
          <a:bodyPr>
            <a:noAutofit/>
          </a:bodyPr>
          <a:lstStyle/>
          <a:p>
            <a:pPr>
              <a:lnSpc>
                <a:spcPct val="150000"/>
              </a:lnSpc>
            </a:pPr>
            <a:r>
              <a:rPr lang="en-US" sz="1400" b="0" i="0" dirty="0">
                <a:solidFill>
                  <a:srgbClr val="FFFFFF"/>
                </a:solidFill>
                <a:effectLst/>
                <a:latin typeface="Proxima Nova"/>
              </a:rPr>
              <a:t>This code demonstrates a program that counts the occurrences of each staff member in a given list. It uses a dictionary to store the count of each staff member and iterates through the list, updating the counts accordingly. The final output displays the count for each staff member. Below, you'll find the Python code, its corresponding output, and additional comments explaining each step.</a:t>
            </a:r>
            <a:endParaRPr lang="en-AE" sz="14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1512" y="2009579"/>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7220199" y="1996737"/>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pic>
        <p:nvPicPr>
          <p:cNvPr id="9" name="Content Placeholder 8">
            <a:extLst>
              <a:ext uri="{FF2B5EF4-FFF2-40B4-BE49-F238E27FC236}">
                <a16:creationId xmlns:a16="http://schemas.microsoft.com/office/drawing/2014/main" id="{96A7F246-9D5A-4119-8E48-C7E3A015DD3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1883" y="2507070"/>
            <a:ext cx="5971246" cy="3759373"/>
          </a:xfrm>
        </p:spPr>
      </p:pic>
      <p:pic>
        <p:nvPicPr>
          <p:cNvPr id="12" name="Content Placeholder 11">
            <a:extLst>
              <a:ext uri="{FF2B5EF4-FFF2-40B4-BE49-F238E27FC236}">
                <a16:creationId xmlns:a16="http://schemas.microsoft.com/office/drawing/2014/main" id="{8999F703-0BA3-473B-ACC0-D2F4D2783827}"/>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1053" t="-2334" r="1053" b="2334"/>
          <a:stretch/>
        </p:blipFill>
        <p:spPr>
          <a:xfrm>
            <a:off x="7220199" y="3216571"/>
            <a:ext cx="1990303" cy="1668517"/>
          </a:xfrm>
        </p:spPr>
      </p:pic>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5888736" y="3775349"/>
            <a:ext cx="1016117" cy="970892"/>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63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54879"/>
            <a:ext cx="11539128" cy="1325563"/>
          </a:xfrm>
        </p:spPr>
        <p:txBody>
          <a:bodyPr>
            <a:normAutofit/>
          </a:bodyPr>
          <a:lstStyle/>
          <a:p>
            <a:r>
              <a:rPr lang="en-US" sz="4000" dirty="0">
                <a:solidFill>
                  <a:schemeClr val="bg2"/>
                </a:solidFill>
                <a:latin typeface="Proxima Nova"/>
              </a:rPr>
              <a:t>Chapter 1 Further Ex V - </a:t>
            </a:r>
            <a:r>
              <a:rPr lang="en-US" sz="4000" dirty="0" err="1">
                <a:solidFill>
                  <a:schemeClr val="bg2"/>
                </a:solidFill>
                <a:latin typeface="Proxima Nova"/>
              </a:rPr>
              <a:t>Lamda</a:t>
            </a:r>
            <a:r>
              <a:rPr lang="en-US" sz="4000" dirty="0">
                <a:solidFill>
                  <a:schemeClr val="bg2"/>
                </a:solidFill>
                <a:latin typeface="Proxima Nova"/>
              </a:rPr>
              <a:t> function</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51512" y="654425"/>
            <a:ext cx="10753088" cy="873209"/>
          </a:xfrm>
        </p:spPr>
        <p:txBody>
          <a:bodyPr>
            <a:noAutofit/>
          </a:bodyPr>
          <a:lstStyle/>
          <a:p>
            <a:pPr>
              <a:lnSpc>
                <a:spcPct val="150000"/>
              </a:lnSpc>
            </a:pPr>
            <a:r>
              <a:rPr lang="en-US" sz="1400" b="0" i="0" dirty="0">
                <a:solidFill>
                  <a:srgbClr val="FFFFFF"/>
                </a:solidFill>
                <a:effectLst/>
                <a:latin typeface="Proxima Nova"/>
              </a:rPr>
              <a:t>This code utilizes lambda functions to sort a list of tuples representing marks for various courses. The tuples consist of the course name and the corresponding mark.</a:t>
            </a:r>
            <a:endParaRPr lang="en-AE" sz="14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1512" y="1651291"/>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563817" y="5091259"/>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pic>
        <p:nvPicPr>
          <p:cNvPr id="10" name="Content Placeholder 9">
            <a:extLst>
              <a:ext uri="{FF2B5EF4-FFF2-40B4-BE49-F238E27FC236}">
                <a16:creationId xmlns:a16="http://schemas.microsoft.com/office/drawing/2014/main" id="{7F124452-2CC3-49CA-BFFB-0026A38AC9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3817" y="2057711"/>
            <a:ext cx="5157787" cy="2946740"/>
          </a:xfrm>
        </p:spPr>
      </p:pic>
      <p:pic>
        <p:nvPicPr>
          <p:cNvPr id="13" name="Content Placeholder 12">
            <a:extLst>
              <a:ext uri="{FF2B5EF4-FFF2-40B4-BE49-F238E27FC236}">
                <a16:creationId xmlns:a16="http://schemas.microsoft.com/office/drawing/2014/main" id="{06DD1A26-F38C-4C77-B830-8615D0F60D0F}"/>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t="12857" b="12006"/>
          <a:stretch/>
        </p:blipFill>
        <p:spPr>
          <a:xfrm>
            <a:off x="419650" y="5809365"/>
            <a:ext cx="11352699" cy="394210"/>
          </a:xfrm>
        </p:spPr>
      </p:pic>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rot="16200000" flipH="1">
            <a:off x="4170856" y="4694070"/>
            <a:ext cx="1022424" cy="694269"/>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897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D75859C-B95B-4A95-BF19-08A2FDC5666D}"/>
              </a:ext>
            </a:extLst>
          </p:cNvPr>
          <p:cNvSpPr txBox="1"/>
          <p:nvPr/>
        </p:nvSpPr>
        <p:spPr>
          <a:xfrm>
            <a:off x="2515986" y="2260108"/>
            <a:ext cx="7854243" cy="920252"/>
          </a:xfrm>
          <a:prstGeom prst="rect">
            <a:avLst/>
          </a:prstGeom>
          <a:noFill/>
        </p:spPr>
        <p:txBody>
          <a:bodyPr wrap="square" rtlCol="0">
            <a:spAutoFit/>
          </a:bodyPr>
          <a:lstStyle/>
          <a:p>
            <a:pPr>
              <a:lnSpc>
                <a:spcPct val="150000"/>
              </a:lnSpc>
            </a:pPr>
            <a:r>
              <a:rPr lang="en-US" sz="4000" b="0" i="0" dirty="0">
                <a:solidFill>
                  <a:srgbClr val="ECECF1"/>
                </a:solidFill>
                <a:effectLst/>
                <a:latin typeface="Söhne"/>
              </a:rPr>
              <a:t>Chapter 2 - Graphical User Interface </a:t>
            </a:r>
          </a:p>
        </p:txBody>
      </p:sp>
      <p:cxnSp>
        <p:nvCxnSpPr>
          <p:cNvPr id="6" name="Straight Connector 5">
            <a:extLst>
              <a:ext uri="{FF2B5EF4-FFF2-40B4-BE49-F238E27FC236}">
                <a16:creationId xmlns:a16="http://schemas.microsoft.com/office/drawing/2014/main" id="{552DAEAE-C50A-46A1-A921-8FBAB4B094AC}"/>
              </a:ext>
            </a:extLst>
          </p:cNvPr>
          <p:cNvCxnSpPr>
            <a:cxnSpLocks/>
          </p:cNvCxnSpPr>
          <p:nvPr/>
        </p:nvCxnSpPr>
        <p:spPr>
          <a:xfrm>
            <a:off x="2410691" y="3144986"/>
            <a:ext cx="779733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D568882-D5DC-446C-BACC-5719BC0A3F22}"/>
              </a:ext>
            </a:extLst>
          </p:cNvPr>
          <p:cNvSpPr txBox="1"/>
          <p:nvPr/>
        </p:nvSpPr>
        <p:spPr>
          <a:xfrm>
            <a:off x="3891099" y="3276289"/>
            <a:ext cx="4243547" cy="461665"/>
          </a:xfrm>
          <a:prstGeom prst="rect">
            <a:avLst/>
          </a:prstGeom>
          <a:noFill/>
        </p:spPr>
        <p:txBody>
          <a:bodyPr wrap="square" rtlCol="0">
            <a:spAutoFit/>
          </a:bodyPr>
          <a:lstStyle/>
          <a:p>
            <a:r>
              <a:rPr lang="en-US" sz="2400" dirty="0">
                <a:solidFill>
                  <a:schemeClr val="bg1"/>
                </a:solidFill>
                <a:latin typeface="Proxima Nova"/>
              </a:rPr>
              <a:t>Exercises, Bonus And Further </a:t>
            </a:r>
            <a:endParaRPr lang="en-AE" sz="2400" dirty="0">
              <a:solidFill>
                <a:schemeClr val="bg1"/>
              </a:solidFill>
              <a:latin typeface="Proxima Nova"/>
            </a:endParaRPr>
          </a:p>
        </p:txBody>
      </p:sp>
    </p:spTree>
    <p:extLst>
      <p:ext uri="{BB962C8B-B14F-4D97-AF65-F5344CB8AC3E}">
        <p14:creationId xmlns:p14="http://schemas.microsoft.com/office/powerpoint/2010/main" val="723302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54879"/>
            <a:ext cx="11539128" cy="1325563"/>
          </a:xfrm>
        </p:spPr>
        <p:txBody>
          <a:bodyPr>
            <a:normAutofit/>
          </a:bodyPr>
          <a:lstStyle/>
          <a:p>
            <a:r>
              <a:rPr lang="en-US" sz="4000" dirty="0">
                <a:solidFill>
                  <a:schemeClr val="bg2"/>
                </a:solidFill>
                <a:latin typeface="Proxima Nova"/>
              </a:rPr>
              <a:t>Chapter 2 Ex 2 - Managing Layout</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51512" y="739076"/>
            <a:ext cx="10753088" cy="873209"/>
          </a:xfrm>
        </p:spPr>
        <p:txBody>
          <a:bodyPr>
            <a:noAutofit/>
          </a:bodyPr>
          <a:lstStyle/>
          <a:p>
            <a:pPr>
              <a:lnSpc>
                <a:spcPct val="150000"/>
              </a:lnSpc>
            </a:pPr>
            <a:r>
              <a:rPr lang="en-US" sz="1400" b="0" i="0" dirty="0">
                <a:solidFill>
                  <a:srgbClr val="FFFFFF"/>
                </a:solidFill>
                <a:effectLst/>
                <a:latin typeface="Proxima Nova"/>
              </a:rPr>
              <a:t>This code showcases the use of the </a:t>
            </a:r>
            <a:r>
              <a:rPr lang="en-US" sz="1400" b="0" i="0" dirty="0" err="1">
                <a:solidFill>
                  <a:srgbClr val="FFFFFF"/>
                </a:solidFill>
                <a:effectLst/>
                <a:latin typeface="Proxima Nova"/>
              </a:rPr>
              <a:t>Tkinter</a:t>
            </a:r>
            <a:r>
              <a:rPr lang="en-US" sz="1400" b="0" i="0" dirty="0">
                <a:solidFill>
                  <a:srgbClr val="FFFFFF"/>
                </a:solidFill>
                <a:effectLst/>
                <a:latin typeface="Proxima Nova"/>
              </a:rPr>
              <a:t> library to create a simple GUI with four labels. Each label is styled differently and arranged at different positions within the main window.</a:t>
            </a:r>
            <a:endParaRPr lang="en-AE" sz="14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1512" y="1728061"/>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6995397" y="1728061"/>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pic>
        <p:nvPicPr>
          <p:cNvPr id="22" name="Content Placeholder 21">
            <a:extLst>
              <a:ext uri="{FF2B5EF4-FFF2-40B4-BE49-F238E27FC236}">
                <a16:creationId xmlns:a16="http://schemas.microsoft.com/office/drawing/2014/main" id="{E87B4098-1114-46AA-ADF5-537E31093CA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916" y="2168650"/>
            <a:ext cx="5404140" cy="4019498"/>
          </a:xfrm>
        </p:spPr>
      </p:pic>
      <p:pic>
        <p:nvPicPr>
          <p:cNvPr id="29" name="Content Placeholder 28">
            <a:extLst>
              <a:ext uri="{FF2B5EF4-FFF2-40B4-BE49-F238E27FC236}">
                <a16:creationId xmlns:a16="http://schemas.microsoft.com/office/drawing/2014/main" id="{13A99848-EE97-40B1-A53A-975C2E29CA8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445762" y="2321228"/>
            <a:ext cx="1524213" cy="1028844"/>
          </a:xfrm>
        </p:spPr>
      </p:pic>
      <p:pic>
        <p:nvPicPr>
          <p:cNvPr id="31" name="Picture 30">
            <a:extLst>
              <a:ext uri="{FF2B5EF4-FFF2-40B4-BE49-F238E27FC236}">
                <a16:creationId xmlns:a16="http://schemas.microsoft.com/office/drawing/2014/main" id="{2CCFBCEE-09E4-42D8-BD5C-82EF7FF2F9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5397" y="3616039"/>
            <a:ext cx="4944165" cy="2572109"/>
          </a:xfrm>
          <a:prstGeom prst="rect">
            <a:avLst/>
          </a:prstGeom>
        </p:spPr>
      </p:pic>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a:off x="5403273" y="3158836"/>
            <a:ext cx="1421477" cy="731058"/>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879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54879"/>
            <a:ext cx="11539128" cy="1325563"/>
          </a:xfrm>
        </p:spPr>
        <p:txBody>
          <a:bodyPr>
            <a:normAutofit/>
          </a:bodyPr>
          <a:lstStyle/>
          <a:p>
            <a:r>
              <a:rPr lang="en-US" sz="4000" dirty="0">
                <a:solidFill>
                  <a:schemeClr val="bg2"/>
                </a:solidFill>
                <a:latin typeface="Proxima Nova"/>
              </a:rPr>
              <a:t>Chapter 2 Ex 2 b - Square Grid</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51512" y="739076"/>
            <a:ext cx="10753088" cy="873209"/>
          </a:xfrm>
        </p:spPr>
        <p:txBody>
          <a:bodyPr>
            <a:noAutofit/>
          </a:bodyPr>
          <a:lstStyle/>
          <a:p>
            <a:pPr>
              <a:lnSpc>
                <a:spcPct val="150000"/>
              </a:lnSpc>
            </a:pPr>
            <a:r>
              <a:rPr lang="en-US" sz="1400" b="0" i="0" dirty="0">
                <a:solidFill>
                  <a:srgbClr val="FFFFFF"/>
                </a:solidFill>
                <a:effectLst/>
                <a:latin typeface="Proxima Nova"/>
              </a:rPr>
              <a:t>This code showcases a simple graphical user interface (GUI) program using the </a:t>
            </a:r>
            <a:r>
              <a:rPr lang="en-US" sz="1400" b="0" i="0" dirty="0" err="1">
                <a:solidFill>
                  <a:srgbClr val="FFFFFF"/>
                </a:solidFill>
                <a:effectLst/>
                <a:latin typeface="Proxima Nova"/>
              </a:rPr>
              <a:t>tkinter</a:t>
            </a:r>
            <a:r>
              <a:rPr lang="en-US" sz="1400" b="0" i="0" dirty="0">
                <a:solidFill>
                  <a:srgbClr val="FFFFFF"/>
                </a:solidFill>
                <a:effectLst/>
                <a:latin typeface="Proxima Nova"/>
              </a:rPr>
              <a:t> library. The program creates a window with two frames, each containing labeled elements.</a:t>
            </a:r>
            <a:endParaRPr lang="en-AE" sz="14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1512" y="1728061"/>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6995397" y="1728061"/>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pic>
        <p:nvPicPr>
          <p:cNvPr id="7" name="Content Placeholder 6">
            <a:extLst>
              <a:ext uri="{FF2B5EF4-FFF2-40B4-BE49-F238E27FC236}">
                <a16:creationId xmlns:a16="http://schemas.microsoft.com/office/drawing/2014/main" id="{8DC331C1-FD85-4B49-9850-377E78DFE66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512" y="2189726"/>
            <a:ext cx="4444190" cy="4445514"/>
          </a:xfrm>
        </p:spPr>
      </p:pic>
      <p:pic>
        <p:nvPicPr>
          <p:cNvPr id="11" name="Content Placeholder 10">
            <a:extLst>
              <a:ext uri="{FF2B5EF4-FFF2-40B4-BE49-F238E27FC236}">
                <a16:creationId xmlns:a16="http://schemas.microsoft.com/office/drawing/2014/main" id="{CB18FD0E-81E0-44AF-AEEB-6ABF984484F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132321" y="2614664"/>
            <a:ext cx="2399837" cy="1212418"/>
          </a:xfrm>
        </p:spPr>
      </p:pic>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5261956" y="3649288"/>
            <a:ext cx="1326734" cy="1130531"/>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90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54879"/>
            <a:ext cx="11539128" cy="1325563"/>
          </a:xfrm>
        </p:spPr>
        <p:txBody>
          <a:bodyPr>
            <a:normAutofit/>
          </a:bodyPr>
          <a:lstStyle/>
          <a:p>
            <a:r>
              <a:rPr lang="en-US" sz="4000" dirty="0">
                <a:solidFill>
                  <a:schemeClr val="bg2"/>
                </a:solidFill>
                <a:latin typeface="Proxima Nova"/>
              </a:rPr>
              <a:t>Chapter 2 Ex 3 - Login page</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51512" y="915555"/>
            <a:ext cx="10753088" cy="275934"/>
          </a:xfrm>
        </p:spPr>
        <p:txBody>
          <a:bodyPr>
            <a:noAutofit/>
          </a:bodyPr>
          <a:lstStyle/>
          <a:p>
            <a:pPr>
              <a:lnSpc>
                <a:spcPct val="150000"/>
              </a:lnSpc>
            </a:pPr>
            <a:r>
              <a:rPr lang="en-US" sz="1400" b="0" i="0" dirty="0">
                <a:solidFill>
                  <a:srgbClr val="FFFFFF"/>
                </a:solidFill>
                <a:effectLst/>
                <a:latin typeface="Proxima Nova"/>
              </a:rPr>
              <a:t>GUI-based login page using </a:t>
            </a:r>
            <a:r>
              <a:rPr lang="en-US" sz="1400" b="0" i="0" dirty="0" err="1">
                <a:solidFill>
                  <a:srgbClr val="FFFFFF"/>
                </a:solidFill>
                <a:effectLst/>
                <a:latin typeface="Proxima Nova"/>
              </a:rPr>
              <a:t>tkinter</a:t>
            </a:r>
            <a:r>
              <a:rPr lang="en-US" sz="1400" b="0" i="0" dirty="0">
                <a:solidFill>
                  <a:srgbClr val="FFFFFF"/>
                </a:solidFill>
                <a:effectLst/>
                <a:latin typeface="Proxima Nova"/>
              </a:rPr>
              <a:t> with welcome message, username/password entry, submit button, and result label.</a:t>
            </a:r>
          </a:p>
        </p:txBody>
      </p:sp>
      <p:sp>
        <p:nvSpPr>
          <p:cNvPr id="19" name="TextBox 18">
            <a:extLst>
              <a:ext uri="{FF2B5EF4-FFF2-40B4-BE49-F238E27FC236}">
                <a16:creationId xmlns:a16="http://schemas.microsoft.com/office/drawing/2014/main" id="{54D32841-6B25-4B37-A102-96087A99DC15}"/>
              </a:ext>
            </a:extLst>
          </p:cNvPr>
          <p:cNvSpPr txBox="1"/>
          <p:nvPr/>
        </p:nvSpPr>
        <p:spPr>
          <a:xfrm>
            <a:off x="651512" y="1268540"/>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6422436" y="1268540"/>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pic>
        <p:nvPicPr>
          <p:cNvPr id="10" name="Content Placeholder 9">
            <a:extLst>
              <a:ext uri="{FF2B5EF4-FFF2-40B4-BE49-F238E27FC236}">
                <a16:creationId xmlns:a16="http://schemas.microsoft.com/office/drawing/2014/main" id="{96C71331-098E-4164-AE5B-5F8289B92CD3}"/>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811"/>
          <a:stretch/>
        </p:blipFill>
        <p:spPr>
          <a:xfrm>
            <a:off x="613412" y="1682438"/>
            <a:ext cx="4507228" cy="5064230"/>
          </a:xfrm>
        </p:spPr>
      </p:pic>
      <p:pic>
        <p:nvPicPr>
          <p:cNvPr id="13" name="Content Placeholder 12">
            <a:extLst>
              <a:ext uri="{FF2B5EF4-FFF2-40B4-BE49-F238E27FC236}">
                <a16:creationId xmlns:a16="http://schemas.microsoft.com/office/drawing/2014/main" id="{5853A1F9-161A-42AD-8D6C-DE3278F60704}"/>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499" r="-1"/>
          <a:stretch/>
        </p:blipFill>
        <p:spPr>
          <a:xfrm>
            <a:off x="6487554" y="2241118"/>
            <a:ext cx="3838916" cy="2276793"/>
          </a:xfrm>
        </p:spPr>
      </p:pic>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4769266" y="3795338"/>
            <a:ext cx="1326734" cy="1130531"/>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304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97931"/>
            <a:ext cx="11539128" cy="1325563"/>
          </a:xfrm>
        </p:spPr>
        <p:txBody>
          <a:bodyPr>
            <a:normAutofit/>
          </a:bodyPr>
          <a:lstStyle/>
          <a:p>
            <a:r>
              <a:rPr lang="en-US" sz="4000" dirty="0">
                <a:solidFill>
                  <a:schemeClr val="bg2"/>
                </a:solidFill>
                <a:latin typeface="Proxima Nova"/>
              </a:rPr>
              <a:t>Chapter 2 Ex 4 – Registration page	</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49246" y="686253"/>
            <a:ext cx="10753088" cy="873209"/>
          </a:xfrm>
        </p:spPr>
        <p:txBody>
          <a:bodyPr>
            <a:noAutofit/>
          </a:bodyPr>
          <a:lstStyle/>
          <a:p>
            <a:pPr>
              <a:lnSpc>
                <a:spcPct val="150000"/>
              </a:lnSpc>
            </a:pPr>
            <a:r>
              <a:rPr lang="en-US" sz="1400" b="0" i="0" dirty="0">
                <a:solidFill>
                  <a:srgbClr val="FFFFFF"/>
                </a:solidFill>
                <a:effectLst/>
                <a:latin typeface="Proxima Nova"/>
              </a:rPr>
              <a:t>This Python code utilizes </a:t>
            </a:r>
            <a:r>
              <a:rPr lang="en-US" sz="1400" b="0" i="0" dirty="0" err="1">
                <a:solidFill>
                  <a:srgbClr val="FFFFFF"/>
                </a:solidFill>
                <a:effectLst/>
                <a:latin typeface="Proxima Nova"/>
              </a:rPr>
              <a:t>Tkinter</a:t>
            </a:r>
            <a:r>
              <a:rPr lang="en-US" sz="1400" b="0" i="0" dirty="0">
                <a:solidFill>
                  <a:srgbClr val="FFFFFF"/>
                </a:solidFill>
                <a:effectLst/>
                <a:latin typeface="Proxima Nova"/>
              </a:rPr>
              <a:t> to create a student registration GUI. The form captures essential details: name, mobile number, email, address, gender, enrolled course, languages, and English communication skills. The breakdown includes code </a:t>
            </a:r>
            <a:r>
              <a:rPr lang="en-US" sz="1400" b="0" dirty="0">
                <a:solidFill>
                  <a:srgbClr val="FFFFFF"/>
                </a:solidFill>
                <a:latin typeface="Proxima Nova"/>
              </a:rPr>
              <a:t>and</a:t>
            </a:r>
            <a:r>
              <a:rPr lang="en-US" sz="1400" b="0" i="0" dirty="0">
                <a:solidFill>
                  <a:srgbClr val="FFFFFF"/>
                </a:solidFill>
                <a:effectLst/>
                <a:latin typeface="Proxima Nova"/>
              </a:rPr>
              <a:t> output</a:t>
            </a:r>
            <a:endParaRPr lang="en-AE" sz="14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rot="16200000">
            <a:off x="-17065" y="3325688"/>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pic>
        <p:nvPicPr>
          <p:cNvPr id="13" name="Content Placeholder 12">
            <a:extLst>
              <a:ext uri="{FF2B5EF4-FFF2-40B4-BE49-F238E27FC236}">
                <a16:creationId xmlns:a16="http://schemas.microsoft.com/office/drawing/2014/main" id="{CFA1EE20-0E00-4123-9101-8BD44217F31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96000" y="1558049"/>
            <a:ext cx="5013191" cy="5299952"/>
          </a:xfrm>
        </p:spPr>
      </p:pic>
      <p:pic>
        <p:nvPicPr>
          <p:cNvPr id="10" name="Content Placeholder 9">
            <a:extLst>
              <a:ext uri="{FF2B5EF4-FFF2-40B4-BE49-F238E27FC236}">
                <a16:creationId xmlns:a16="http://schemas.microsoft.com/office/drawing/2014/main" id="{3D3F7792-0081-485F-8B3A-FE2396D2520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0208" y="1605673"/>
            <a:ext cx="4657104" cy="5252327"/>
          </a:xfrm>
        </p:spPr>
      </p:pic>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5349509" y="3324226"/>
            <a:ext cx="676281" cy="390524"/>
          </a:xfrm>
          <a:prstGeom prst="curvedConnector3">
            <a:avLst>
              <a:gd name="adj1" fmla="val 48592"/>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325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D75859C-B95B-4A95-BF19-08A2FDC5666D}"/>
              </a:ext>
            </a:extLst>
          </p:cNvPr>
          <p:cNvSpPr txBox="1"/>
          <p:nvPr/>
        </p:nvSpPr>
        <p:spPr>
          <a:xfrm>
            <a:off x="2919052" y="2254871"/>
            <a:ext cx="7052165" cy="890115"/>
          </a:xfrm>
          <a:prstGeom prst="rect">
            <a:avLst/>
          </a:prstGeom>
          <a:noFill/>
        </p:spPr>
        <p:txBody>
          <a:bodyPr wrap="square" rtlCol="0">
            <a:spAutoFit/>
          </a:bodyPr>
          <a:lstStyle/>
          <a:p>
            <a:pPr>
              <a:lnSpc>
                <a:spcPct val="150000"/>
              </a:lnSpc>
            </a:pPr>
            <a:r>
              <a:rPr lang="en-US" sz="4000" b="0" i="0" dirty="0">
                <a:solidFill>
                  <a:srgbClr val="ECECF1"/>
                </a:solidFill>
                <a:effectLst/>
                <a:latin typeface="Proxima Nova"/>
              </a:rPr>
              <a:t>Chapter 1 - Python Refresher </a:t>
            </a:r>
          </a:p>
        </p:txBody>
      </p:sp>
      <p:cxnSp>
        <p:nvCxnSpPr>
          <p:cNvPr id="6" name="Straight Connector 5">
            <a:extLst>
              <a:ext uri="{FF2B5EF4-FFF2-40B4-BE49-F238E27FC236}">
                <a16:creationId xmlns:a16="http://schemas.microsoft.com/office/drawing/2014/main" id="{552DAEAE-C50A-46A1-A921-8FBAB4B094AC}"/>
              </a:ext>
            </a:extLst>
          </p:cNvPr>
          <p:cNvCxnSpPr/>
          <p:nvPr/>
        </p:nvCxnSpPr>
        <p:spPr>
          <a:xfrm>
            <a:off x="2919051" y="3144986"/>
            <a:ext cx="6756963"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D568882-D5DC-446C-BACC-5719BC0A3F22}"/>
              </a:ext>
            </a:extLst>
          </p:cNvPr>
          <p:cNvSpPr txBox="1"/>
          <p:nvPr/>
        </p:nvSpPr>
        <p:spPr>
          <a:xfrm>
            <a:off x="3974226" y="3226412"/>
            <a:ext cx="4243547" cy="461665"/>
          </a:xfrm>
          <a:prstGeom prst="rect">
            <a:avLst/>
          </a:prstGeom>
          <a:noFill/>
        </p:spPr>
        <p:txBody>
          <a:bodyPr wrap="square" rtlCol="0">
            <a:spAutoFit/>
          </a:bodyPr>
          <a:lstStyle/>
          <a:p>
            <a:r>
              <a:rPr lang="en-US" sz="2400" dirty="0">
                <a:solidFill>
                  <a:schemeClr val="bg1"/>
                </a:solidFill>
                <a:latin typeface="Proxima Nova"/>
              </a:rPr>
              <a:t>Exercises, Bonus And Further </a:t>
            </a:r>
            <a:endParaRPr lang="en-AE" sz="2400" dirty="0">
              <a:solidFill>
                <a:schemeClr val="bg1"/>
              </a:solidFill>
              <a:latin typeface="Proxima Nova"/>
            </a:endParaRPr>
          </a:p>
        </p:txBody>
      </p:sp>
    </p:spTree>
    <p:extLst>
      <p:ext uri="{BB962C8B-B14F-4D97-AF65-F5344CB8AC3E}">
        <p14:creationId xmlns:p14="http://schemas.microsoft.com/office/powerpoint/2010/main" val="3009873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97931"/>
            <a:ext cx="11539128" cy="1325563"/>
          </a:xfrm>
        </p:spPr>
        <p:txBody>
          <a:bodyPr>
            <a:normAutofit/>
          </a:bodyPr>
          <a:lstStyle/>
          <a:p>
            <a:r>
              <a:rPr lang="en-US" sz="4000" dirty="0">
                <a:solidFill>
                  <a:schemeClr val="bg2"/>
                </a:solidFill>
                <a:latin typeface="Proxima Nova"/>
              </a:rPr>
              <a:t>Chapter 2 Ex 4 – Registration page	</a:t>
            </a:r>
            <a:endParaRPr lang="en-AE" sz="4000" dirty="0">
              <a:solidFill>
                <a:schemeClr val="bg2"/>
              </a:solidFill>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2872" y="1227632"/>
            <a:ext cx="1245790" cy="461665"/>
          </a:xfrm>
          <a:prstGeom prst="rect">
            <a:avLst/>
          </a:prstGeom>
          <a:noFill/>
        </p:spPr>
        <p:txBody>
          <a:bodyPr wrap="square" rtlCol="0">
            <a:spAutoFit/>
          </a:bodyPr>
          <a:lstStyle/>
          <a:p>
            <a:r>
              <a:rPr lang="en-US" sz="2400" dirty="0">
                <a:solidFill>
                  <a:schemeClr val="bg1"/>
                </a:solidFill>
              </a:rPr>
              <a:t>Output</a:t>
            </a:r>
            <a:endParaRPr lang="en-AE" sz="2400" dirty="0">
              <a:solidFill>
                <a:schemeClr val="bg1"/>
              </a:solidFill>
            </a:endParaRPr>
          </a:p>
        </p:txBody>
      </p:sp>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5349509" y="3324226"/>
            <a:ext cx="676281" cy="390524"/>
          </a:xfrm>
          <a:prstGeom prst="curvedConnector3">
            <a:avLst>
              <a:gd name="adj1" fmla="val 48592"/>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2" name="Content Placeholder 11">
            <a:extLst>
              <a:ext uri="{FF2B5EF4-FFF2-40B4-BE49-F238E27FC236}">
                <a16:creationId xmlns:a16="http://schemas.microsoft.com/office/drawing/2014/main" id="{C81539D2-7FDD-4ECA-AEBA-91731BA7C6EF}"/>
              </a:ext>
            </a:extLst>
          </p:cNvPr>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l="856" t="297" r="144" b="401"/>
          <a:stretch/>
        </p:blipFill>
        <p:spPr>
          <a:xfrm>
            <a:off x="4057918" y="1014413"/>
            <a:ext cx="3259461" cy="5710237"/>
          </a:xfrm>
        </p:spPr>
      </p:pic>
      <p:cxnSp>
        <p:nvCxnSpPr>
          <p:cNvPr id="16" name="Connector: Curved 15">
            <a:extLst>
              <a:ext uri="{FF2B5EF4-FFF2-40B4-BE49-F238E27FC236}">
                <a16:creationId xmlns:a16="http://schemas.microsoft.com/office/drawing/2014/main" id="{8899E2DD-B733-49E6-A6F9-F3C414C3341A}"/>
              </a:ext>
            </a:extLst>
          </p:cNvPr>
          <p:cNvCxnSpPr>
            <a:cxnSpLocks/>
          </p:cNvCxnSpPr>
          <p:nvPr/>
        </p:nvCxnSpPr>
        <p:spPr>
          <a:xfrm>
            <a:off x="1898662" y="1618156"/>
            <a:ext cx="1320788" cy="1105994"/>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2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54879"/>
            <a:ext cx="10515600" cy="1325563"/>
          </a:xfrm>
        </p:spPr>
        <p:txBody>
          <a:bodyPr>
            <a:normAutofit/>
          </a:bodyPr>
          <a:lstStyle/>
          <a:p>
            <a:r>
              <a:rPr lang="en-US" sz="4000" dirty="0">
                <a:solidFill>
                  <a:schemeClr val="bg2"/>
                </a:solidFill>
                <a:latin typeface="Proxima Nova"/>
              </a:rPr>
              <a:t>Chapter 1 Ex 1 – User Input Output</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52872" y="1040459"/>
            <a:ext cx="9817992" cy="872922"/>
          </a:xfrm>
        </p:spPr>
        <p:txBody>
          <a:bodyPr>
            <a:noAutofit/>
          </a:bodyPr>
          <a:lstStyle/>
          <a:p>
            <a:pPr>
              <a:lnSpc>
                <a:spcPct val="150000"/>
              </a:lnSpc>
            </a:pPr>
            <a:r>
              <a:rPr lang="en-US" sz="1400" b="0" i="0" dirty="0">
                <a:solidFill>
                  <a:srgbClr val="FFFFFF"/>
                </a:solidFill>
                <a:effectLst/>
                <a:latin typeface="Proxima Nova"/>
              </a:rPr>
              <a:t>This code demonstrates a simple program that interacts with the user, capturing their name and age, and providing personalized messages based on the input. Below, you'll find the Python code, its corresponding output, and additional comments explaining each step.</a:t>
            </a:r>
            <a:endParaRPr lang="en-AE" sz="1400" dirty="0">
              <a:latin typeface="Proxima Nova"/>
            </a:endParaRPr>
          </a:p>
        </p:txBody>
      </p:sp>
      <p:pic>
        <p:nvPicPr>
          <p:cNvPr id="11" name="Content Placeholder 10">
            <a:extLst>
              <a:ext uri="{FF2B5EF4-FFF2-40B4-BE49-F238E27FC236}">
                <a16:creationId xmlns:a16="http://schemas.microsoft.com/office/drawing/2014/main" id="{95CF1EC2-CD13-4AC9-9EC7-C68CA55B674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810"/>
          <a:stretch/>
        </p:blipFill>
        <p:spPr>
          <a:xfrm>
            <a:off x="546586" y="2669383"/>
            <a:ext cx="5374316" cy="3897253"/>
          </a:xfrm>
        </p:spPr>
      </p:pic>
      <p:pic>
        <p:nvPicPr>
          <p:cNvPr id="13" name="Content Placeholder 12">
            <a:extLst>
              <a:ext uri="{FF2B5EF4-FFF2-40B4-BE49-F238E27FC236}">
                <a16:creationId xmlns:a16="http://schemas.microsoft.com/office/drawing/2014/main" id="{5A4531FB-469F-4ED2-B420-8AC3F8EDC86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66658" y="3429000"/>
            <a:ext cx="4594272" cy="2041898"/>
          </a:xfrm>
        </p:spPr>
      </p:pic>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5550245" y="4143983"/>
            <a:ext cx="720855" cy="491249"/>
          </a:xfrm>
          <a:prstGeom prst="curved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D32841-6B25-4B37-A102-96087A99DC15}"/>
              </a:ext>
            </a:extLst>
          </p:cNvPr>
          <p:cNvSpPr txBox="1"/>
          <p:nvPr/>
        </p:nvSpPr>
        <p:spPr>
          <a:xfrm>
            <a:off x="652872" y="2209525"/>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6415784" y="2209525"/>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spTree>
    <p:extLst>
      <p:ext uri="{BB962C8B-B14F-4D97-AF65-F5344CB8AC3E}">
        <p14:creationId xmlns:p14="http://schemas.microsoft.com/office/powerpoint/2010/main" val="10985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54879"/>
            <a:ext cx="10515600" cy="1325563"/>
          </a:xfrm>
        </p:spPr>
        <p:txBody>
          <a:bodyPr>
            <a:normAutofit/>
          </a:bodyPr>
          <a:lstStyle/>
          <a:p>
            <a:r>
              <a:rPr lang="en-US" sz="4000" dirty="0">
                <a:solidFill>
                  <a:schemeClr val="bg2"/>
                </a:solidFill>
                <a:latin typeface="Proxima Nova"/>
              </a:rPr>
              <a:t>Chapter 1 Ex 2 - Math's</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41249" y="1015254"/>
            <a:ext cx="9817992" cy="872922"/>
          </a:xfrm>
        </p:spPr>
        <p:txBody>
          <a:bodyPr>
            <a:noAutofit/>
          </a:bodyPr>
          <a:lstStyle/>
          <a:p>
            <a:pPr>
              <a:lnSpc>
                <a:spcPct val="150000"/>
              </a:lnSpc>
            </a:pPr>
            <a:r>
              <a:rPr lang="en-US" sz="1300" b="0" i="0" dirty="0">
                <a:solidFill>
                  <a:srgbClr val="FFFFFF"/>
                </a:solidFill>
                <a:effectLst/>
                <a:latin typeface="Proxima Nova"/>
              </a:rPr>
              <a:t>This code demonstrates a straightforward mathematical program that interacts with the user. It prompts the user to input two integer numbers, performs basic arithmetic operations (addition, subtraction, multiplication, division, and modulo), and outputs the results. </a:t>
            </a:r>
            <a:r>
              <a:rPr lang="en-US" sz="1350" b="0" i="0" dirty="0">
                <a:solidFill>
                  <a:srgbClr val="FFFFFF"/>
                </a:solidFill>
                <a:effectLst/>
                <a:latin typeface="Proxima Nova"/>
              </a:rPr>
              <a:t>Below</a:t>
            </a:r>
            <a:r>
              <a:rPr lang="en-US" sz="1300" b="0" i="0" dirty="0">
                <a:solidFill>
                  <a:srgbClr val="FFFFFF"/>
                </a:solidFill>
                <a:effectLst/>
                <a:latin typeface="Proxima Nova"/>
              </a:rPr>
              <a:t>, you'll find the Python code, its corresponding output, and additional comments explaining each step.</a:t>
            </a:r>
            <a:endParaRPr lang="en-AE" sz="13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2872" y="2199337"/>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6817916" y="2170601"/>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pic>
        <p:nvPicPr>
          <p:cNvPr id="7" name="Content Placeholder 6">
            <a:extLst>
              <a:ext uri="{FF2B5EF4-FFF2-40B4-BE49-F238E27FC236}">
                <a16:creationId xmlns:a16="http://schemas.microsoft.com/office/drawing/2014/main" id="{0EE4D900-FE93-4E63-A819-3431B2C466A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2739" y="2661002"/>
            <a:ext cx="6546733" cy="3775449"/>
          </a:xfrm>
        </p:spPr>
      </p:pic>
      <p:pic>
        <p:nvPicPr>
          <p:cNvPr id="12" name="Content Placeholder 11">
            <a:extLst>
              <a:ext uri="{FF2B5EF4-FFF2-40B4-BE49-F238E27FC236}">
                <a16:creationId xmlns:a16="http://schemas.microsoft.com/office/drawing/2014/main" id="{85ADDC23-28B6-4C28-ACBB-4BD44413593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95351" y="3552052"/>
            <a:ext cx="4803909" cy="1681428"/>
          </a:xfrm>
        </p:spPr>
      </p:pic>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a:off x="6206247" y="4066162"/>
            <a:ext cx="525293" cy="326604"/>
          </a:xfrm>
          <a:prstGeom prst="curvedConnector3">
            <a:avLst>
              <a:gd name="adj1" fmla="val 38889"/>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97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54879"/>
            <a:ext cx="10515600" cy="1325563"/>
          </a:xfrm>
        </p:spPr>
        <p:txBody>
          <a:bodyPr>
            <a:normAutofit/>
          </a:bodyPr>
          <a:lstStyle/>
          <a:p>
            <a:r>
              <a:rPr lang="en-US" sz="4000" dirty="0">
                <a:solidFill>
                  <a:schemeClr val="bg2"/>
                </a:solidFill>
                <a:latin typeface="Proxima Nova"/>
              </a:rPr>
              <a:t>Chapter 1 Ex 3 - Is it Triangle</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52872" y="1239587"/>
            <a:ext cx="9817992" cy="872922"/>
          </a:xfrm>
        </p:spPr>
        <p:txBody>
          <a:bodyPr>
            <a:noAutofit/>
          </a:bodyPr>
          <a:lstStyle/>
          <a:p>
            <a:pPr>
              <a:lnSpc>
                <a:spcPct val="150000"/>
              </a:lnSpc>
            </a:pPr>
            <a:r>
              <a:rPr lang="en-US" sz="1300" b="0" i="0" dirty="0">
                <a:solidFill>
                  <a:srgbClr val="FFFFFF"/>
                </a:solidFill>
                <a:effectLst/>
                <a:latin typeface="Proxima Nova"/>
              </a:rPr>
              <a:t>This code prompts the user to enter the lengths of three sides of a triangle. It then checks the triangle inequality to determine whether the provided side lengths form a valid triangle. If valid, the code proceeds to classify the triangle as Equilateral, Isosceles, or Scalene based on the side lengths. Below, you'll find the Python code, its corresponding output, and additional comments explaining each step.</a:t>
            </a:r>
            <a:endParaRPr lang="en-AE" sz="13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2872" y="2199337"/>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7226213" y="2244062"/>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pic>
        <p:nvPicPr>
          <p:cNvPr id="8" name="Content Placeholder 7">
            <a:extLst>
              <a:ext uri="{FF2B5EF4-FFF2-40B4-BE49-F238E27FC236}">
                <a16:creationId xmlns:a16="http://schemas.microsoft.com/office/drawing/2014/main" id="{255CEDE3-57E4-4FC6-896A-A2EB62028E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3663" y="2661002"/>
            <a:ext cx="6304881" cy="3924624"/>
          </a:xfrm>
        </p:spPr>
      </p:pic>
      <p:pic>
        <p:nvPicPr>
          <p:cNvPr id="13" name="Content Placeholder 12">
            <a:extLst>
              <a:ext uri="{FF2B5EF4-FFF2-40B4-BE49-F238E27FC236}">
                <a16:creationId xmlns:a16="http://schemas.microsoft.com/office/drawing/2014/main" id="{339794E2-AA9D-4FD7-9242-8A76563777E3}"/>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3926"/>
          <a:stretch/>
        </p:blipFill>
        <p:spPr>
          <a:xfrm>
            <a:off x="7384154" y="3427024"/>
            <a:ext cx="4129089" cy="1228725"/>
          </a:xfrm>
        </p:spPr>
      </p:pic>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6371617" y="4231178"/>
            <a:ext cx="854596" cy="603472"/>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12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54879"/>
            <a:ext cx="10515600" cy="1325563"/>
          </a:xfrm>
        </p:spPr>
        <p:txBody>
          <a:bodyPr>
            <a:normAutofit/>
          </a:bodyPr>
          <a:lstStyle/>
          <a:p>
            <a:r>
              <a:rPr lang="en-US" sz="4000" dirty="0">
                <a:solidFill>
                  <a:schemeClr val="bg2"/>
                </a:solidFill>
                <a:latin typeface="Proxima Nova"/>
              </a:rPr>
              <a:t>Chapter 1 Ex 4 - Largest Number</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52872" y="1404385"/>
            <a:ext cx="9817992" cy="594505"/>
          </a:xfrm>
        </p:spPr>
        <p:txBody>
          <a:bodyPr>
            <a:noAutofit/>
          </a:bodyPr>
          <a:lstStyle/>
          <a:p>
            <a:pPr>
              <a:lnSpc>
                <a:spcPct val="150000"/>
              </a:lnSpc>
            </a:pPr>
            <a:r>
              <a:rPr lang="en-US" sz="1500" b="0" i="0" dirty="0">
                <a:solidFill>
                  <a:srgbClr val="FFFFFF"/>
                </a:solidFill>
                <a:effectLst/>
                <a:latin typeface="Proxima Nova"/>
              </a:rPr>
              <a:t>This code prompts the user to enter three numbers, compares them, and identifies the largest among them. The Python code, along with its corresponding output and additional comments explaining each step, is presented below:</a:t>
            </a:r>
            <a:endParaRPr lang="en-AE" sz="15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2872" y="2132592"/>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7226213" y="2244062"/>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6371617" y="4289898"/>
            <a:ext cx="778213" cy="544751"/>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7B4E8161-E10F-49F3-9A33-622BFF680A5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1072" y="2605201"/>
            <a:ext cx="5760545" cy="3878726"/>
          </a:xfrm>
        </p:spPr>
      </p:pic>
      <p:pic>
        <p:nvPicPr>
          <p:cNvPr id="12" name="Content Placeholder 11">
            <a:extLst>
              <a:ext uri="{FF2B5EF4-FFF2-40B4-BE49-F238E27FC236}">
                <a16:creationId xmlns:a16="http://schemas.microsoft.com/office/drawing/2014/main" id="{C0325F12-AA93-4793-86B8-9A06CEC1261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226213" y="3694381"/>
            <a:ext cx="3490391" cy="1191034"/>
          </a:xfrm>
        </p:spPr>
      </p:pic>
    </p:spTree>
    <p:extLst>
      <p:ext uri="{BB962C8B-B14F-4D97-AF65-F5344CB8AC3E}">
        <p14:creationId xmlns:p14="http://schemas.microsoft.com/office/powerpoint/2010/main" val="4115997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54879"/>
            <a:ext cx="10515600" cy="1325563"/>
          </a:xfrm>
        </p:spPr>
        <p:txBody>
          <a:bodyPr>
            <a:normAutofit/>
          </a:bodyPr>
          <a:lstStyle/>
          <a:p>
            <a:r>
              <a:rPr lang="en-US" sz="4000" dirty="0">
                <a:solidFill>
                  <a:schemeClr val="bg2"/>
                </a:solidFill>
                <a:latin typeface="Proxima Nova"/>
              </a:rPr>
              <a:t>Chapter 1 Ex 5 - Continue</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52872" y="1070861"/>
            <a:ext cx="10294990" cy="846987"/>
          </a:xfrm>
        </p:spPr>
        <p:txBody>
          <a:bodyPr>
            <a:noAutofit/>
          </a:bodyPr>
          <a:lstStyle/>
          <a:p>
            <a:pPr>
              <a:lnSpc>
                <a:spcPct val="150000"/>
              </a:lnSpc>
            </a:pPr>
            <a:r>
              <a:rPr lang="en-US" sz="1400" b="0" i="0" dirty="0">
                <a:solidFill>
                  <a:srgbClr val="FFFFFF"/>
                </a:solidFill>
                <a:effectLst/>
                <a:latin typeface="Proxima Nova"/>
              </a:rPr>
              <a:t>This code presents a simple program utilizing a while loop that interacts with the user, prompting them to continue or exit by entering 'Y' or any other key, respectively. The loop keeps track of how many times it executes, and the final count is printed as output. Below, you'll find the Python code, its corresponding output, and additional comments explaining each step.</a:t>
            </a:r>
            <a:endParaRPr lang="en-AE" sz="14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2872" y="2132592"/>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7226213" y="2244062"/>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pic>
        <p:nvPicPr>
          <p:cNvPr id="13" name="Content Placeholder 12">
            <a:extLst>
              <a:ext uri="{FF2B5EF4-FFF2-40B4-BE49-F238E27FC236}">
                <a16:creationId xmlns:a16="http://schemas.microsoft.com/office/drawing/2014/main" id="{2EFF8478-4B49-4007-AD0E-030825787C8D}"/>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226213" y="3677873"/>
            <a:ext cx="4725059" cy="1152686"/>
          </a:xfrm>
        </p:spPr>
      </p:pic>
      <p:pic>
        <p:nvPicPr>
          <p:cNvPr id="20" name="Content Placeholder 19">
            <a:extLst>
              <a:ext uri="{FF2B5EF4-FFF2-40B4-BE49-F238E27FC236}">
                <a16:creationId xmlns:a16="http://schemas.microsoft.com/office/drawing/2014/main" id="{DC19815E-E75B-41D7-ABAB-874BF4E4B65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2217" y="2594256"/>
            <a:ext cx="6347280" cy="3873045"/>
          </a:xfrm>
        </p:spPr>
      </p:pic>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6096000" y="4330931"/>
            <a:ext cx="936567" cy="499628"/>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330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DDCAB-D497-4B8B-AD74-C261335BB1F7}"/>
              </a:ext>
            </a:extLst>
          </p:cNvPr>
          <p:cNvSpPr>
            <a:spLocks noGrp="1"/>
          </p:cNvSpPr>
          <p:nvPr>
            <p:ph type="title"/>
          </p:nvPr>
        </p:nvSpPr>
        <p:spPr>
          <a:xfrm>
            <a:off x="652872" y="-54879"/>
            <a:ext cx="10515600" cy="1325563"/>
          </a:xfrm>
        </p:spPr>
        <p:txBody>
          <a:bodyPr>
            <a:normAutofit/>
          </a:bodyPr>
          <a:lstStyle/>
          <a:p>
            <a:r>
              <a:rPr lang="en-US" sz="4000" dirty="0">
                <a:solidFill>
                  <a:schemeClr val="bg2"/>
                </a:solidFill>
                <a:latin typeface="Proxima Nova"/>
              </a:rPr>
              <a:t>Chapter 1 Ex 6 - Fizz Buzz</a:t>
            </a:r>
            <a:endParaRPr lang="en-AE" sz="4000" dirty="0">
              <a:solidFill>
                <a:schemeClr val="bg2"/>
              </a:solidFill>
              <a:latin typeface="Proxima Nova"/>
            </a:endParaRPr>
          </a:p>
        </p:txBody>
      </p:sp>
      <p:sp>
        <p:nvSpPr>
          <p:cNvPr id="5" name="Text Placeholder 4">
            <a:extLst>
              <a:ext uri="{FF2B5EF4-FFF2-40B4-BE49-F238E27FC236}">
                <a16:creationId xmlns:a16="http://schemas.microsoft.com/office/drawing/2014/main" id="{FEBF79DB-CF81-4EFC-8835-BF6A396EF8A1}"/>
              </a:ext>
            </a:extLst>
          </p:cNvPr>
          <p:cNvSpPr>
            <a:spLocks noGrp="1"/>
          </p:cNvSpPr>
          <p:nvPr>
            <p:ph type="body" idx="1"/>
          </p:nvPr>
        </p:nvSpPr>
        <p:spPr>
          <a:xfrm>
            <a:off x="652872" y="1070861"/>
            <a:ext cx="10294990" cy="846987"/>
          </a:xfrm>
        </p:spPr>
        <p:txBody>
          <a:bodyPr>
            <a:noAutofit/>
          </a:bodyPr>
          <a:lstStyle/>
          <a:p>
            <a:pPr>
              <a:lnSpc>
                <a:spcPct val="150000"/>
              </a:lnSpc>
            </a:pPr>
            <a:r>
              <a:rPr lang="en-US" sz="1400" b="0" i="0" dirty="0">
                <a:solidFill>
                  <a:srgbClr val="FFFFFF"/>
                </a:solidFill>
                <a:effectLst/>
                <a:latin typeface="Proxima Nova"/>
              </a:rPr>
              <a:t>This code demonstrates the classic Fizz Buzz problem. It iterates through numbers from 1 to 100 and prints "Fizz" for multiples of 3,  "Buzz" for multiples of 5, "Fizz Buzz" for numbers that are multiples of both 3 and 5, and the number itself otherwise.  Below, you'll find the Python code, its corresponding output, and additional comments explaining each step.</a:t>
            </a:r>
            <a:endParaRPr lang="en-AE" sz="1400" dirty="0">
              <a:latin typeface="Proxima Nova"/>
            </a:endParaRPr>
          </a:p>
        </p:txBody>
      </p:sp>
      <p:sp>
        <p:nvSpPr>
          <p:cNvPr id="19" name="TextBox 18">
            <a:extLst>
              <a:ext uri="{FF2B5EF4-FFF2-40B4-BE49-F238E27FC236}">
                <a16:creationId xmlns:a16="http://schemas.microsoft.com/office/drawing/2014/main" id="{54D32841-6B25-4B37-A102-96087A99DC15}"/>
              </a:ext>
            </a:extLst>
          </p:cNvPr>
          <p:cNvSpPr txBox="1"/>
          <p:nvPr/>
        </p:nvSpPr>
        <p:spPr>
          <a:xfrm>
            <a:off x="652872" y="2132592"/>
            <a:ext cx="875489" cy="461665"/>
          </a:xfrm>
          <a:prstGeom prst="rect">
            <a:avLst/>
          </a:prstGeom>
          <a:noFill/>
        </p:spPr>
        <p:txBody>
          <a:bodyPr wrap="square" rtlCol="0">
            <a:spAutoFit/>
          </a:bodyPr>
          <a:lstStyle/>
          <a:p>
            <a:r>
              <a:rPr lang="en-US" sz="2400" dirty="0">
                <a:solidFill>
                  <a:schemeClr val="bg1"/>
                </a:solidFill>
              </a:rPr>
              <a:t>Code</a:t>
            </a:r>
            <a:endParaRPr lang="en-AE" sz="2400" dirty="0">
              <a:solidFill>
                <a:schemeClr val="bg1"/>
              </a:solidFill>
            </a:endParaRPr>
          </a:p>
        </p:txBody>
      </p:sp>
      <p:sp>
        <p:nvSpPr>
          <p:cNvPr id="26" name="TextBox 25">
            <a:extLst>
              <a:ext uri="{FF2B5EF4-FFF2-40B4-BE49-F238E27FC236}">
                <a16:creationId xmlns:a16="http://schemas.microsoft.com/office/drawing/2014/main" id="{3CD0AC1D-3A2C-44C7-A304-9BCCAE39B4DD}"/>
              </a:ext>
            </a:extLst>
          </p:cNvPr>
          <p:cNvSpPr txBox="1"/>
          <p:nvPr/>
        </p:nvSpPr>
        <p:spPr>
          <a:xfrm>
            <a:off x="7133246" y="2156843"/>
            <a:ext cx="1247376" cy="461665"/>
          </a:xfrm>
          <a:prstGeom prst="rect">
            <a:avLst/>
          </a:prstGeom>
          <a:noFill/>
        </p:spPr>
        <p:txBody>
          <a:bodyPr wrap="square" rtlCol="0">
            <a:spAutoFit/>
          </a:bodyPr>
          <a:lstStyle/>
          <a:p>
            <a:r>
              <a:rPr lang="en-US" sz="2400" dirty="0">
                <a:solidFill>
                  <a:schemeClr val="bg1"/>
                </a:solidFill>
                <a:latin typeface="Proxima Nova"/>
              </a:rPr>
              <a:t>Output</a:t>
            </a:r>
            <a:endParaRPr lang="en-AE" sz="2400" dirty="0">
              <a:solidFill>
                <a:schemeClr val="bg1"/>
              </a:solidFill>
              <a:latin typeface="Proxima Nova"/>
            </a:endParaRPr>
          </a:p>
        </p:txBody>
      </p:sp>
      <p:cxnSp>
        <p:nvCxnSpPr>
          <p:cNvPr id="15" name="Connector: Curved 14">
            <a:extLst>
              <a:ext uri="{FF2B5EF4-FFF2-40B4-BE49-F238E27FC236}">
                <a16:creationId xmlns:a16="http://schemas.microsoft.com/office/drawing/2014/main" id="{7E93BF18-F08F-48E7-A261-39BFFC09E46A}"/>
              </a:ext>
            </a:extLst>
          </p:cNvPr>
          <p:cNvCxnSpPr>
            <a:cxnSpLocks/>
          </p:cNvCxnSpPr>
          <p:nvPr/>
        </p:nvCxnSpPr>
        <p:spPr>
          <a:xfrm flipV="1">
            <a:off x="6175558" y="4108993"/>
            <a:ext cx="936567" cy="499628"/>
          </a:xfrm>
          <a:prstGeom prst="curved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B0A2B505-6073-4255-A1C7-DB8CFE4011C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602"/>
          <a:stretch/>
        </p:blipFill>
        <p:spPr>
          <a:xfrm>
            <a:off x="528181" y="2618508"/>
            <a:ext cx="5707087" cy="4004478"/>
          </a:xfrm>
        </p:spPr>
      </p:pic>
      <p:pic>
        <p:nvPicPr>
          <p:cNvPr id="17" name="Content Placeholder 16">
            <a:extLst>
              <a:ext uri="{FF2B5EF4-FFF2-40B4-BE49-F238E27FC236}">
                <a16:creationId xmlns:a16="http://schemas.microsoft.com/office/drawing/2014/main" id="{44B30E28-F2E9-4F3B-B3B5-97248AFE85D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244270" y="2670614"/>
            <a:ext cx="782089" cy="3952372"/>
          </a:xfrm>
        </p:spPr>
      </p:pic>
      <p:pic>
        <p:nvPicPr>
          <p:cNvPr id="21" name="Picture 20">
            <a:extLst>
              <a:ext uri="{FF2B5EF4-FFF2-40B4-BE49-F238E27FC236}">
                <a16:creationId xmlns:a16="http://schemas.microsoft.com/office/drawing/2014/main" id="{E985E831-5869-4425-8D99-9BE485C895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3468" y="2618508"/>
            <a:ext cx="740466" cy="4028729"/>
          </a:xfrm>
          <a:prstGeom prst="rect">
            <a:avLst/>
          </a:prstGeom>
        </p:spPr>
      </p:pic>
      <p:pic>
        <p:nvPicPr>
          <p:cNvPr id="23" name="Picture 22">
            <a:extLst>
              <a:ext uri="{FF2B5EF4-FFF2-40B4-BE49-F238E27FC236}">
                <a16:creationId xmlns:a16="http://schemas.microsoft.com/office/drawing/2014/main" id="{EAE8C8D6-C8BC-4715-9525-F9E88C8A9F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1666" y="2618508"/>
            <a:ext cx="751641" cy="3952372"/>
          </a:xfrm>
          <a:prstGeom prst="rect">
            <a:avLst/>
          </a:prstGeom>
        </p:spPr>
      </p:pic>
      <p:pic>
        <p:nvPicPr>
          <p:cNvPr id="25" name="Picture 24">
            <a:extLst>
              <a:ext uri="{FF2B5EF4-FFF2-40B4-BE49-F238E27FC236}">
                <a16:creationId xmlns:a16="http://schemas.microsoft.com/office/drawing/2014/main" id="{FDB8218D-4C32-46BF-8912-D6178DEE02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01039" y="2618508"/>
            <a:ext cx="523948" cy="1667108"/>
          </a:xfrm>
          <a:prstGeom prst="rect">
            <a:avLst/>
          </a:prstGeom>
        </p:spPr>
      </p:pic>
      <p:cxnSp>
        <p:nvCxnSpPr>
          <p:cNvPr id="50" name="Straight Connector 49">
            <a:extLst>
              <a:ext uri="{FF2B5EF4-FFF2-40B4-BE49-F238E27FC236}">
                <a16:creationId xmlns:a16="http://schemas.microsoft.com/office/drawing/2014/main" id="{9E48DBBF-8B90-499A-AEBD-724A00A94AD6}"/>
              </a:ext>
            </a:extLst>
          </p:cNvPr>
          <p:cNvCxnSpPr>
            <a:cxnSpLocks/>
          </p:cNvCxnSpPr>
          <p:nvPr/>
        </p:nvCxnSpPr>
        <p:spPr>
          <a:xfrm>
            <a:off x="7849900" y="6741622"/>
            <a:ext cx="437889"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52" name="Straight Connector 51">
            <a:extLst>
              <a:ext uri="{FF2B5EF4-FFF2-40B4-BE49-F238E27FC236}">
                <a16:creationId xmlns:a16="http://schemas.microsoft.com/office/drawing/2014/main" id="{0996E67D-DF44-4693-A2C6-D771D199A82D}"/>
              </a:ext>
            </a:extLst>
          </p:cNvPr>
          <p:cNvCxnSpPr>
            <a:cxnSpLocks/>
          </p:cNvCxnSpPr>
          <p:nvPr/>
        </p:nvCxnSpPr>
        <p:spPr>
          <a:xfrm flipV="1">
            <a:off x="8287774" y="2670614"/>
            <a:ext cx="0" cy="4071008"/>
          </a:xfrm>
          <a:prstGeom prst="line">
            <a:avLst/>
          </a:prstGeom>
        </p:spPr>
        <p:style>
          <a:lnRef idx="1">
            <a:schemeClr val="accent6"/>
          </a:lnRef>
          <a:fillRef idx="0">
            <a:schemeClr val="accent6"/>
          </a:fillRef>
          <a:effectRef idx="0">
            <a:schemeClr val="accent6"/>
          </a:effectRef>
          <a:fontRef idx="minor">
            <a:schemeClr val="tx1"/>
          </a:fontRef>
        </p:style>
      </p:cxnSp>
      <p:cxnSp>
        <p:nvCxnSpPr>
          <p:cNvPr id="55" name="Straight Connector 54">
            <a:extLst>
              <a:ext uri="{FF2B5EF4-FFF2-40B4-BE49-F238E27FC236}">
                <a16:creationId xmlns:a16="http://schemas.microsoft.com/office/drawing/2014/main" id="{BC5E52C9-9C3E-463A-BC13-D96B7DBB835C}"/>
              </a:ext>
            </a:extLst>
          </p:cNvPr>
          <p:cNvCxnSpPr>
            <a:cxnSpLocks/>
          </p:cNvCxnSpPr>
          <p:nvPr/>
        </p:nvCxnSpPr>
        <p:spPr>
          <a:xfrm>
            <a:off x="9066329" y="6741622"/>
            <a:ext cx="437889"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56" name="Straight Connector 55">
            <a:extLst>
              <a:ext uri="{FF2B5EF4-FFF2-40B4-BE49-F238E27FC236}">
                <a16:creationId xmlns:a16="http://schemas.microsoft.com/office/drawing/2014/main" id="{12C4572C-6157-4DEC-A2AC-F503A0DDC4FF}"/>
              </a:ext>
            </a:extLst>
          </p:cNvPr>
          <p:cNvCxnSpPr>
            <a:cxnSpLocks/>
          </p:cNvCxnSpPr>
          <p:nvPr/>
        </p:nvCxnSpPr>
        <p:spPr>
          <a:xfrm flipV="1">
            <a:off x="9504203" y="2670614"/>
            <a:ext cx="0" cy="4071008"/>
          </a:xfrm>
          <a:prstGeom prst="line">
            <a:avLst/>
          </a:prstGeom>
        </p:spPr>
        <p:style>
          <a:lnRef idx="1">
            <a:schemeClr val="accent6"/>
          </a:lnRef>
          <a:fillRef idx="0">
            <a:schemeClr val="accent6"/>
          </a:fillRef>
          <a:effectRef idx="0">
            <a:schemeClr val="accent6"/>
          </a:effectRef>
          <a:fontRef idx="minor">
            <a:schemeClr val="tx1"/>
          </a:fontRef>
        </p:style>
      </p:cxnSp>
      <p:cxnSp>
        <p:nvCxnSpPr>
          <p:cNvPr id="57" name="Straight Connector 56">
            <a:extLst>
              <a:ext uri="{FF2B5EF4-FFF2-40B4-BE49-F238E27FC236}">
                <a16:creationId xmlns:a16="http://schemas.microsoft.com/office/drawing/2014/main" id="{802CFAD2-799F-4168-927A-DA68303CF931}"/>
              </a:ext>
            </a:extLst>
          </p:cNvPr>
          <p:cNvCxnSpPr>
            <a:cxnSpLocks/>
          </p:cNvCxnSpPr>
          <p:nvPr/>
        </p:nvCxnSpPr>
        <p:spPr>
          <a:xfrm>
            <a:off x="10249507" y="6713648"/>
            <a:ext cx="437889"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58" name="Straight Connector 57">
            <a:extLst>
              <a:ext uri="{FF2B5EF4-FFF2-40B4-BE49-F238E27FC236}">
                <a16:creationId xmlns:a16="http://schemas.microsoft.com/office/drawing/2014/main" id="{BB9142B5-A5CA-46DF-9376-6004C91E6089}"/>
              </a:ext>
            </a:extLst>
          </p:cNvPr>
          <p:cNvCxnSpPr>
            <a:cxnSpLocks/>
          </p:cNvCxnSpPr>
          <p:nvPr/>
        </p:nvCxnSpPr>
        <p:spPr>
          <a:xfrm flipV="1">
            <a:off x="10687381" y="2642640"/>
            <a:ext cx="0" cy="4071008"/>
          </a:xfrm>
          <a:prstGeom prst="line">
            <a:avLst/>
          </a:prstGeom>
        </p:spPr>
        <p:style>
          <a:lnRef idx="1">
            <a:schemeClr val="accent6"/>
          </a:lnRef>
          <a:fillRef idx="0">
            <a:schemeClr val="accent6"/>
          </a:fillRef>
          <a:effectRef idx="0">
            <a:schemeClr val="accent6"/>
          </a:effectRef>
          <a:fontRef idx="minor">
            <a:schemeClr val="tx1"/>
          </a:fontRef>
        </p:style>
      </p:cxnSp>
      <p:cxnSp>
        <p:nvCxnSpPr>
          <p:cNvPr id="60" name="Straight Arrow Connector 59">
            <a:extLst>
              <a:ext uri="{FF2B5EF4-FFF2-40B4-BE49-F238E27FC236}">
                <a16:creationId xmlns:a16="http://schemas.microsoft.com/office/drawing/2014/main" id="{F5DDD699-AB32-4318-A24B-FDB0E052B9ED}"/>
              </a:ext>
            </a:extLst>
          </p:cNvPr>
          <p:cNvCxnSpPr>
            <a:cxnSpLocks/>
          </p:cNvCxnSpPr>
          <p:nvPr/>
        </p:nvCxnSpPr>
        <p:spPr>
          <a:xfrm>
            <a:off x="8287774" y="2670614"/>
            <a:ext cx="15739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10E4CDD8-BA22-4CD1-AAD4-ECBF4933EDE4}"/>
              </a:ext>
            </a:extLst>
          </p:cNvPr>
          <p:cNvCxnSpPr>
            <a:cxnSpLocks/>
          </p:cNvCxnSpPr>
          <p:nvPr/>
        </p:nvCxnSpPr>
        <p:spPr>
          <a:xfrm>
            <a:off x="9504203" y="2671053"/>
            <a:ext cx="15739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AC2EA777-FA73-4E8E-953F-A990DC1274BD}"/>
              </a:ext>
            </a:extLst>
          </p:cNvPr>
          <p:cNvCxnSpPr>
            <a:cxnSpLocks/>
          </p:cNvCxnSpPr>
          <p:nvPr/>
        </p:nvCxnSpPr>
        <p:spPr>
          <a:xfrm>
            <a:off x="10687381" y="2640343"/>
            <a:ext cx="15739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7" name="Oval 66">
            <a:extLst>
              <a:ext uri="{FF2B5EF4-FFF2-40B4-BE49-F238E27FC236}">
                <a16:creationId xmlns:a16="http://schemas.microsoft.com/office/drawing/2014/main" id="{F4C25933-5E9E-43B6-BB74-E619E023CFE4}"/>
              </a:ext>
            </a:extLst>
          </p:cNvPr>
          <p:cNvSpPr/>
          <p:nvPr/>
        </p:nvSpPr>
        <p:spPr>
          <a:xfrm>
            <a:off x="7817644" y="6713648"/>
            <a:ext cx="45719" cy="4571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E"/>
          </a:p>
        </p:txBody>
      </p:sp>
      <p:sp>
        <p:nvSpPr>
          <p:cNvPr id="68" name="Oval 67">
            <a:extLst>
              <a:ext uri="{FF2B5EF4-FFF2-40B4-BE49-F238E27FC236}">
                <a16:creationId xmlns:a16="http://schemas.microsoft.com/office/drawing/2014/main" id="{7D243D05-5899-4B34-BA67-42869E71153C}"/>
              </a:ext>
            </a:extLst>
          </p:cNvPr>
          <p:cNvSpPr/>
          <p:nvPr/>
        </p:nvSpPr>
        <p:spPr>
          <a:xfrm>
            <a:off x="9046355" y="6713648"/>
            <a:ext cx="45719" cy="4571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E"/>
          </a:p>
        </p:txBody>
      </p:sp>
      <p:sp>
        <p:nvSpPr>
          <p:cNvPr id="69" name="Oval 68">
            <a:extLst>
              <a:ext uri="{FF2B5EF4-FFF2-40B4-BE49-F238E27FC236}">
                <a16:creationId xmlns:a16="http://schemas.microsoft.com/office/drawing/2014/main" id="{E60D1735-BEA4-4C66-B3C9-470C78D8F3BA}"/>
              </a:ext>
            </a:extLst>
          </p:cNvPr>
          <p:cNvSpPr/>
          <p:nvPr/>
        </p:nvSpPr>
        <p:spPr>
          <a:xfrm>
            <a:off x="10203774" y="6690788"/>
            <a:ext cx="45719" cy="4571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23271987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639</TotalTime>
  <Words>1604</Words>
  <Application>Microsoft Office PowerPoint</Application>
  <PresentationFormat>Widescreen</PresentationFormat>
  <Paragraphs>115</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Monotype Corsiva</vt:lpstr>
      <vt:lpstr>Proxima Nova</vt:lpstr>
      <vt:lpstr>Söhne</vt:lpstr>
      <vt:lpstr>office theme</vt:lpstr>
      <vt:lpstr>PowerPoint Presentation</vt:lpstr>
      <vt:lpstr>Table Of Contents </vt:lpstr>
      <vt:lpstr>PowerPoint Presentation</vt:lpstr>
      <vt:lpstr>Chapter 1 Ex 1 – User Input Output</vt:lpstr>
      <vt:lpstr>Chapter 1 Ex 2 - Math's</vt:lpstr>
      <vt:lpstr>Chapter 1 Ex 3 - Is it Triangle</vt:lpstr>
      <vt:lpstr>Chapter 1 Ex 4 - Largest Number</vt:lpstr>
      <vt:lpstr>Chapter 1 Ex 5 - Continue</vt:lpstr>
      <vt:lpstr>Chapter 1 Ex 6 - Fizz Buzz</vt:lpstr>
      <vt:lpstr>Chapter 1 Ex 7 - Even Numbers</vt:lpstr>
      <vt:lpstr>Chapter 1 Ex 8 - Print Pattern</vt:lpstr>
      <vt:lpstr>Chapter 1 Ex 9 - Integer List</vt:lpstr>
      <vt:lpstr>Chapter 1 Ex 10 - Film Dictionary</vt:lpstr>
      <vt:lpstr>Chapter 1 Ex 11 - Year Tuples</vt:lpstr>
      <vt:lpstr>Chapter 1 Ex 12 - Area Function</vt:lpstr>
      <vt:lpstr>Chapter 1 Ex 13 - Product of list items</vt:lpstr>
      <vt:lpstr>Chapter 1 Bonus Ex A - Multiplication Tables</vt:lpstr>
      <vt:lpstr>Chapter 1 Bonus Ex B - Locations List</vt:lpstr>
      <vt:lpstr>Chapter 1 Bonus Ex C - Calculator Function</vt:lpstr>
      <vt:lpstr>Chapter 1 Further Ex I - Count seconds</vt:lpstr>
      <vt:lpstr>Chapter 1 Further Ex II - Sum of Digits in number</vt:lpstr>
      <vt:lpstr>Chapter 1 Further Ex III - Arrows</vt:lpstr>
      <vt:lpstr>Chapter 1 Further Ex IV - Count items</vt:lpstr>
      <vt:lpstr>Chapter 1 Further Ex V - Lamda function</vt:lpstr>
      <vt:lpstr>PowerPoint Presentation</vt:lpstr>
      <vt:lpstr>Chapter 2 Ex 2 - Managing Layout</vt:lpstr>
      <vt:lpstr>Chapter 2 Ex 2 b - Square Grid</vt:lpstr>
      <vt:lpstr>Chapter 2 Ex 3 - Login page</vt:lpstr>
      <vt:lpstr>Chapter 2 Ex 4 – Registration page </vt:lpstr>
      <vt:lpstr>Chapter 2 Ex 4 – Registration page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pathan .</cp:lastModifiedBy>
  <cp:revision>30</cp:revision>
  <dcterms:created xsi:type="dcterms:W3CDTF">2023-12-11T13:16:21Z</dcterms:created>
  <dcterms:modified xsi:type="dcterms:W3CDTF">2023-12-12T13:21:58Z</dcterms:modified>
</cp:coreProperties>
</file>