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FA1657-F55A-41D8-A69B-BCB6050EE9FF}">
          <p14:sldIdLst>
            <p14:sldId id="256"/>
            <p14:sldId id="257"/>
            <p14:sldId id="258"/>
            <p14:sldId id="259"/>
            <p14:sldId id="260"/>
            <p14:sldId id="261"/>
            <p14:sldId id="262"/>
            <p14:sldId id="263"/>
            <p14:sldId id="264"/>
            <p14:sldId id="265"/>
            <p14:sldId id="269"/>
            <p14:sldId id="270"/>
            <p14:sldId id="271"/>
          </p14:sldIdLst>
        </p14:section>
        <p14:section name="Untitled Section" id="{E7A11828-15ED-4933-AF1F-DAD27D4E3C3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2DBBC8-9042-46E6-B969-25F019CB28B8}">
  <a:tblStyle styleId="{DF2DBBC8-9042-46E6-B969-25F019CB28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481" autoAdjust="0"/>
  </p:normalViewPr>
  <p:slideViewPr>
    <p:cSldViewPr snapToGrid="0">
      <p:cViewPr varScale="1">
        <p:scale>
          <a:sx n="82" d="100"/>
          <a:sy n="82" d="100"/>
        </p:scale>
        <p:origin x="390" y="84"/>
      </p:cViewPr>
      <p:guideLst>
        <p:guide orient="horz" pos="1620"/>
        <p:guide pos="2880"/>
      </p:guideLst>
    </p:cSldViewPr>
  </p:slideViewPr>
  <p:outlineViewPr>
    <p:cViewPr>
      <p:scale>
        <a:sx n="33" d="100"/>
        <a:sy n="33" d="100"/>
      </p:scale>
      <p:origin x="0" y="-6660"/>
    </p:cViewPr>
  </p:outlineViewPr>
  <p:notesTextViewPr>
    <p:cViewPr>
      <p:scale>
        <a:sx n="1" d="1"/>
        <a:sy n="1" d="1"/>
      </p:scale>
      <p:origin x="0" y="0"/>
    </p:cViewPr>
  </p:notesTextViewPr>
  <p:sorterViewPr>
    <p:cViewPr varScale="1">
      <p:scale>
        <a:sx n="1" d="1"/>
        <a:sy n="1" d="1"/>
      </p:scale>
      <p:origin x="0" y="-1776"/>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EA9F9D-FDE1-4A05-868F-C3A0C3F73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EB8CA4-8F24-4D6E-9F45-F7D3349BF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8FEF8-BEE0-47B2-BB6A-5E5DD08D952A}" type="datetimeFigureOut">
              <a:rPr lang="en-US" smtClean="0"/>
              <a:t>08/03/2020</a:t>
            </a:fld>
            <a:endParaRPr lang="en-US"/>
          </a:p>
        </p:txBody>
      </p:sp>
      <p:sp>
        <p:nvSpPr>
          <p:cNvPr id="4" name="Footer Placeholder 3">
            <a:extLst>
              <a:ext uri="{FF2B5EF4-FFF2-40B4-BE49-F238E27FC236}">
                <a16:creationId xmlns:a16="http://schemas.microsoft.com/office/drawing/2014/main" id="{B32896C7-C689-42AB-937E-F0BE5113F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928295-F43D-45A6-AD5B-62751A5841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C89BE4-3C9F-4D18-A60E-230285F95BC3}" type="slidenum">
              <a:rPr lang="en-US" smtClean="0"/>
              <a:t>‹#›</a:t>
            </a:fld>
            <a:endParaRPr lang="en-US"/>
          </a:p>
        </p:txBody>
      </p:sp>
    </p:spTree>
    <p:extLst>
      <p:ext uri="{BB962C8B-B14F-4D97-AF65-F5344CB8AC3E}">
        <p14:creationId xmlns:p14="http://schemas.microsoft.com/office/powerpoint/2010/main" val="2847991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6b6f3a2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6b6f3a2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 Number of wineries per price point</a:t>
            </a:r>
            <a:endParaRPr sz="13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Number of wineries per rating</a:t>
            </a:r>
            <a:endParaRPr>
              <a:solidFill>
                <a:schemeClr val="dk1"/>
              </a:solidFill>
            </a:endParaRPr>
          </a:p>
          <a:p>
            <a:pPr marL="914400" lvl="0" indent="0" algn="l" rtl="0">
              <a:lnSpc>
                <a:spcPct val="115000"/>
              </a:lnSpc>
              <a:spcBef>
                <a:spcPts val="1600"/>
              </a:spcBef>
              <a:spcAft>
                <a:spcPts val="0"/>
              </a:spcAft>
              <a:buNone/>
            </a:pPr>
            <a:r>
              <a:rPr lang="en">
                <a:solidFill>
                  <a:schemeClr val="dk1"/>
                </a:solidFill>
              </a:rPr>
              <a:t>Bar graphs,heat maps to do analysis - typically to display correlations scatterplots, but price/ratings finite - scatterplots were not clear </a:t>
            </a:r>
            <a:r>
              <a:rPr lang="en" sz="600">
                <a:solidFill>
                  <a:schemeClr val="dk1"/>
                </a:solidFill>
              </a:rPr>
              <a:t>in the this application</a:t>
            </a:r>
            <a:endParaRPr sz="600">
              <a:solidFill>
                <a:schemeClr val="dk1"/>
              </a:solidFill>
            </a:endParaRPr>
          </a:p>
          <a:p>
            <a:pPr marL="457200" lvl="0" indent="0" algn="l" rtl="0">
              <a:lnSpc>
                <a:spcPct val="115000"/>
              </a:lnSpc>
              <a:spcBef>
                <a:spcPts val="1600"/>
              </a:spcBef>
              <a:spcAft>
                <a:spcPts val="0"/>
              </a:spcAft>
              <a:buNone/>
            </a:pPr>
            <a:endParaRPr sz="1300">
              <a:solidFill>
                <a:schemeClr val="dk1"/>
              </a:solidFill>
            </a:endParaRPr>
          </a:p>
          <a:p>
            <a:pPr marL="457200" lvl="0" indent="0" algn="l" rtl="0">
              <a:lnSpc>
                <a:spcPct val="115000"/>
              </a:lnSpc>
              <a:spcBef>
                <a:spcPts val="1600"/>
              </a:spcBef>
              <a:spcAft>
                <a:spcPts val="1600"/>
              </a:spcAft>
              <a:buClr>
                <a:schemeClr val="dk1"/>
              </a:buClr>
              <a:buSzPts val="1100"/>
              <a:buFont typeface="Arial"/>
              <a:buNone/>
            </a:pPr>
            <a:r>
              <a:rPr lang="en" sz="1300">
                <a:solidFill>
                  <a:schemeClr val="dk1"/>
                </a:solidFill>
              </a:rPr>
              <a:t>Bar graphs,heat maps to do analysis - typically to display correlations scatterplots, but price/ratings finite - scatterplots were not clear in the this application</a:t>
            </a:r>
            <a:endParaRPr sz="13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e23bb05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e23bb05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AutoNum type="arabicPeriod"/>
            </a:pPr>
            <a:r>
              <a:rPr lang="en" sz="1600">
                <a:solidFill>
                  <a:schemeClr val="dk1"/>
                </a:solidFill>
              </a:rPr>
              <a:t>### edit these slides and ID Number of wineries per price point</a:t>
            </a: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a:pPr>
            <a:r>
              <a:rPr lang="en" sz="1600">
                <a:solidFill>
                  <a:schemeClr val="dk1"/>
                </a:solidFill>
              </a:rPr>
              <a:t>Number of wineries per rating</a:t>
            </a:r>
            <a:endParaRPr sz="1600">
              <a:solidFill>
                <a:schemeClr val="dk1"/>
              </a:solidFill>
            </a:endParaRPr>
          </a:p>
          <a:p>
            <a:pPr marL="457200" lvl="0" indent="0" algn="l" rtl="0">
              <a:lnSpc>
                <a:spcPct val="115000"/>
              </a:lnSpc>
              <a:spcBef>
                <a:spcPts val="1600"/>
              </a:spcBef>
              <a:spcAft>
                <a:spcPts val="0"/>
              </a:spcAft>
              <a:buNone/>
            </a:pP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0"/>
              </a:spcAft>
              <a:buNone/>
            </a:pPr>
            <a:r>
              <a:rPr lang="en" sz="1800">
                <a:solidFill>
                  <a:schemeClr val="dk1"/>
                </a:solidFill>
                <a:latin typeface="Open Sans"/>
                <a:ea typeface="Open Sans"/>
                <a:cs typeface="Open Sans"/>
                <a:sym typeface="Open Sans"/>
              </a:rPr>
              <a:t>Bar graphs,heat maps to do analysis - typically to display correlations scatterplots, but price/ratings finite - scatterplots were not clear in the this application</a:t>
            </a: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0"/>
              </a:spcAft>
              <a:buNone/>
            </a:pP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Bar graphs,heat maps to do analysis - typically to display correlations scatterplots, but price/ratings finite - scatterplots were not clear in the this application</a:t>
            </a:r>
            <a:endParaRPr sz="180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5774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3b5335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3b5335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Based on our review of Yelp API winery data, we see that location appears to be the most influential factor in experience perception as measured by user ratings and number of ratings. We did not find a significant relationship between price and ratings, counter to our hypothesis that pricier wineries may have nicer offerings and therefore receive more positive reviews. Nor did we find a significant relationship between price and location. We thought we might find pricier wineries in locations like New York or California, however the one of the two wineries within the dataset was actually in the Midwest, counter to our expectations.</a:t>
            </a:r>
            <a:endParaRPr/>
          </a:p>
          <a:p>
            <a:pPr marL="0" lvl="0" indent="0" algn="l" rtl="0">
              <a:spcBef>
                <a:spcPts val="0"/>
              </a:spcBef>
              <a:spcAft>
                <a:spcPts val="0"/>
              </a:spcAft>
              <a:buClr>
                <a:schemeClr val="dk1"/>
              </a:buClr>
              <a:buSzPts val="1100"/>
              <a:buFont typeface="Arial"/>
              <a:buNone/>
            </a:pPr>
            <a:r>
              <a:rPr lang="en"/>
              <a:t>The firmest conclusion we can report is that more analysis is needed and this is merely just a starting point for analysis on attribute relationships within winery experience perception. We recommend that future analysis focus on location and experience perception and how other factors may influence that relationship.</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3719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ef28d66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ef28d66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Any other factors that may have influenced these outcomes? In other words, maybe mention that given more time you would include another piece of data because it may have influenced the accuracy of your results, etc.</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we talk about in previous sections, we would have liked to look at climate and soil characteristics and their influence on wine production and wine quality in each state. We also would have liked to establish a more reliable collection of data collected specifically for this analysis.  Some of the other factors that may have influenced our results were included in our concession statement and they include the use of a free, public, and user dependent API, user’s self-selecting bias, niche cultures, micro economies and the differences in winery experience offerings.</a:t>
            </a:r>
            <a:endParaRPr/>
          </a:p>
        </p:txBody>
      </p:sp>
    </p:spTree>
    <p:extLst>
      <p:ext uri="{BB962C8B-B14F-4D97-AF65-F5344CB8AC3E}">
        <p14:creationId xmlns:p14="http://schemas.microsoft.com/office/powerpoint/2010/main" val="84550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e1773a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e1773a5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d3b53351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d3b53351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d3b53351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d3b53351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d3b53351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d3b53351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chemeClr val="dk1"/>
                </a:solidFill>
              </a:rPr>
              <a:t>*</a:t>
            </a:r>
            <a:r>
              <a:rPr lang="en" sz="1300">
                <a:solidFill>
                  <a:schemeClr val="dk1"/>
                </a:solidFill>
              </a:rPr>
              <a:t>Note: because we used Yelp and data contribution is widely open to anyone, to contribute their reviews,  data on Yelp does tend to be self-biasing, meaning that the group is not controlled. Anyone is allowed to write very positive or very negative reviews.</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d3b53351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d3b53351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Proximity played role in data retrieval of winery, due to specifications on location queries/miles.</a:t>
            </a:r>
            <a:endParaRPr sz="900"/>
          </a:p>
          <a:p>
            <a:pPr marL="0" lvl="0" indent="0" algn="l" rtl="0">
              <a:lnSpc>
                <a:spcPct val="115000"/>
              </a:lnSpc>
              <a:spcBef>
                <a:spcPts val="0"/>
              </a:spcBef>
              <a:spcAft>
                <a:spcPts val="0"/>
              </a:spcAft>
              <a:buClr>
                <a:schemeClr val="dk1"/>
              </a:buClr>
              <a:buSzPts val="1100"/>
              <a:buFont typeface="Arial"/>
              <a:buNone/>
            </a:pPr>
            <a:r>
              <a:rPr lang="en" sz="1400" b="1" u="sng">
                <a:solidFill>
                  <a:schemeClr val="dk1"/>
                </a:solidFill>
              </a:rPr>
              <a:t>Note:  </a:t>
            </a:r>
            <a:r>
              <a:rPr lang="en" sz="1400">
                <a:solidFill>
                  <a:schemeClr val="dk1"/>
                </a:solidFill>
              </a:rPr>
              <a:t>We were </a:t>
            </a:r>
            <a:r>
              <a:rPr lang="en" sz="1400" b="1" u="sng">
                <a:solidFill>
                  <a:schemeClr val="dk1"/>
                </a:solidFill>
              </a:rPr>
              <a:t>unable</a:t>
            </a:r>
            <a:r>
              <a:rPr lang="en" sz="1400" u="sng">
                <a:solidFill>
                  <a:schemeClr val="dk1"/>
                </a:solidFill>
              </a:rPr>
              <a:t> </a:t>
            </a:r>
            <a:r>
              <a:rPr lang="en" sz="1400">
                <a:solidFill>
                  <a:schemeClr val="dk1"/>
                </a:solidFill>
              </a:rPr>
              <a:t>to change our data set as there were inconsistent </a:t>
            </a:r>
            <a:r>
              <a:rPr lang="en" sz="1400" b="1" u="sng">
                <a:solidFill>
                  <a:schemeClr val="dk1"/>
                </a:solidFill>
              </a:rPr>
              <a:t>numbers of reviews per winery</a:t>
            </a:r>
            <a:r>
              <a:rPr lang="en" sz="1400">
                <a:solidFill>
                  <a:schemeClr val="dk1"/>
                </a:solidFill>
              </a:rPr>
              <a:t>. This is a function of Yelp being a publicly collected dataset on a free website.</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d3b53351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d3b53351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dataframe, data retrieval - query/proximity issues due to location - so some calls resulted in wineries from other states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b6f3a24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b6f3a24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range</a:t>
            </a:r>
            <a:endParaRPr/>
          </a:p>
          <a:p>
            <a:pPr marL="0" lvl="0" indent="0" algn="l" rtl="0">
              <a:spcBef>
                <a:spcPts val="0"/>
              </a:spcBef>
              <a:spcAft>
                <a:spcPts val="0"/>
              </a:spcAft>
              <a:buNone/>
            </a:pPr>
            <a:r>
              <a:rPr lang="en"/>
              <a:t>regions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6b6f3a24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6b6f3a24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200">
              <a:solidFill>
                <a:schemeClr val="dk1"/>
              </a:solidFill>
            </a:endParaRPr>
          </a:p>
          <a:p>
            <a:pPr marL="457200" lvl="0" indent="-304800" algn="l" rtl="0">
              <a:lnSpc>
                <a:spcPct val="115000"/>
              </a:lnSpc>
              <a:spcBef>
                <a:spcPts val="1600"/>
              </a:spcBef>
              <a:spcAft>
                <a:spcPts val="0"/>
              </a:spcAft>
              <a:buClr>
                <a:schemeClr val="dk1"/>
              </a:buClr>
              <a:buSzPts val="1200"/>
              <a:buAutoNum type="arabicPeriod"/>
            </a:pPr>
            <a:r>
              <a:rPr lang="en" sz="1200">
                <a:solidFill>
                  <a:schemeClr val="dk1"/>
                </a:solidFill>
              </a:rPr>
              <a:t> Price point per category/number of wineries/regions in US</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2.  Number of wineries per rating category in each rating</a:t>
            </a:r>
            <a:endParaRPr sz="1200">
              <a:solidFill>
                <a:schemeClr val="dk1"/>
              </a:solidFill>
            </a:endParaRPr>
          </a:p>
          <a:p>
            <a:pPr marL="457200" lvl="0" indent="0" algn="l" rtl="0">
              <a:lnSpc>
                <a:spcPct val="115000"/>
              </a:lnSpc>
              <a:spcBef>
                <a:spcPts val="1600"/>
              </a:spcBef>
              <a:spcAft>
                <a:spcPts val="1600"/>
              </a:spcAft>
              <a:buNone/>
            </a:pPr>
            <a:r>
              <a:rPr lang="en" sz="1200">
                <a:solidFill>
                  <a:schemeClr val="dk1"/>
                </a:solidFill>
              </a:rPr>
              <a:t>Bar graphs,heat maps to do analysis - typically to display correlations scatterplots, but price/ratings finite - scatterplots were not clear in the this application</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4" y="756701"/>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3" y="1444255"/>
            <a:ext cx="3054601"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3" y="3116580"/>
            <a:ext cx="3054601"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11"/>
          <p:cNvSpPr txBox="1">
            <a:spLocks noGrp="1"/>
          </p:cNvSpPr>
          <p:nvPr>
            <p:ph type="title" hasCustomPrompt="1"/>
          </p:nvPr>
        </p:nvSpPr>
        <p:spPr>
          <a:xfrm>
            <a:off x="311701" y="957125"/>
            <a:ext cx="8520601"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1" y="3162000"/>
            <a:ext cx="8520601" cy="1071600"/>
          </a:xfrm>
          <a:prstGeom prst="rect">
            <a:avLst/>
          </a:prstGeom>
        </p:spPr>
        <p:txBody>
          <a:bodyPr spcFirstLastPara="1" wrap="square" lIns="91425" tIns="91425" rIns="91425" bIns="91425" anchor="t" anchorCtr="0">
            <a:noAutofit/>
          </a:bodyPr>
          <a:lstStyle>
            <a:lvl1pPr marL="457212" lvl="0" indent="-342910" algn="ctr">
              <a:spcBef>
                <a:spcPts val="0"/>
              </a:spcBef>
              <a:spcAft>
                <a:spcPts val="0"/>
              </a:spcAft>
              <a:buSzPts val="1800"/>
              <a:buChar char="●"/>
              <a:defRPr/>
            </a:lvl1pPr>
            <a:lvl2pPr marL="914423" lvl="1" indent="-317508" algn="ctr">
              <a:spcBef>
                <a:spcPts val="1600"/>
              </a:spcBef>
              <a:spcAft>
                <a:spcPts val="0"/>
              </a:spcAft>
              <a:buSzPts val="1400"/>
              <a:buChar char="○"/>
              <a:defRPr/>
            </a:lvl2pPr>
            <a:lvl3pPr marL="1371634" lvl="2" indent="-317508" algn="ctr">
              <a:spcBef>
                <a:spcPts val="1600"/>
              </a:spcBef>
              <a:spcAft>
                <a:spcPts val="0"/>
              </a:spcAft>
              <a:buSzPts val="1400"/>
              <a:buChar char="■"/>
              <a:defRPr/>
            </a:lvl3pPr>
            <a:lvl4pPr marL="1828846" lvl="3" indent="-317508" algn="ctr">
              <a:spcBef>
                <a:spcPts val="1600"/>
              </a:spcBef>
              <a:spcAft>
                <a:spcPts val="0"/>
              </a:spcAft>
              <a:buSzPts val="1400"/>
              <a:buChar char="●"/>
              <a:defRPr/>
            </a:lvl4pPr>
            <a:lvl5pPr marL="2286057" lvl="4" indent="-317508" algn="ctr">
              <a:spcBef>
                <a:spcPts val="1600"/>
              </a:spcBef>
              <a:spcAft>
                <a:spcPts val="0"/>
              </a:spcAft>
              <a:buSzPts val="1400"/>
              <a:buChar char="○"/>
              <a:defRPr/>
            </a:lvl5pPr>
            <a:lvl6pPr marL="2743268" lvl="5" indent="-317508" algn="ctr">
              <a:spcBef>
                <a:spcPts val="1600"/>
              </a:spcBef>
              <a:spcAft>
                <a:spcPts val="0"/>
              </a:spcAft>
              <a:buSzPts val="1400"/>
              <a:buChar char="■"/>
              <a:defRPr/>
            </a:lvl6pPr>
            <a:lvl7pPr marL="3200480" lvl="6" indent="-317508" algn="ctr">
              <a:spcBef>
                <a:spcPts val="1600"/>
              </a:spcBef>
              <a:spcAft>
                <a:spcPts val="0"/>
              </a:spcAft>
              <a:buSzPts val="1400"/>
              <a:buChar char="●"/>
              <a:defRPr/>
            </a:lvl7pPr>
            <a:lvl8pPr marL="3657692" lvl="7" indent="-317508" algn="ctr">
              <a:spcBef>
                <a:spcPts val="1600"/>
              </a:spcBef>
              <a:spcAft>
                <a:spcPts val="0"/>
              </a:spcAft>
              <a:buSzPts val="1400"/>
              <a:buChar char="○"/>
              <a:defRPr/>
            </a:lvl8pPr>
            <a:lvl9pPr marL="4114902" lvl="8" indent="-317508"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1" y="1806451"/>
            <a:ext cx="7596601"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4"/>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1" y="1225225"/>
            <a:ext cx="8520601" cy="3354000"/>
          </a:xfrm>
          <a:prstGeom prst="rect">
            <a:avLst/>
          </a:prstGeom>
        </p:spPr>
        <p:txBody>
          <a:bodyPr spcFirstLastPara="1" wrap="square" lIns="91425" tIns="91425" rIns="91425" bIns="91425" anchor="t" anchorCtr="0">
            <a:noAutofit/>
          </a:bodyPr>
          <a:lstStyle>
            <a:lvl1pPr marL="457212" lvl="0" indent="-342910">
              <a:spcBef>
                <a:spcPts val="0"/>
              </a:spcBef>
              <a:spcAft>
                <a:spcPts val="0"/>
              </a:spcAft>
              <a:buSzPts val="1800"/>
              <a:buChar char="●"/>
              <a:defRPr/>
            </a:lvl1pPr>
            <a:lvl2pPr marL="914423" lvl="1" indent="-317508">
              <a:spcBef>
                <a:spcPts val="1600"/>
              </a:spcBef>
              <a:spcAft>
                <a:spcPts val="0"/>
              </a:spcAft>
              <a:buSzPts val="1400"/>
              <a:buChar char="○"/>
              <a:defRPr/>
            </a:lvl2pPr>
            <a:lvl3pPr marL="1371634" lvl="2" indent="-317508">
              <a:spcBef>
                <a:spcPts val="1600"/>
              </a:spcBef>
              <a:spcAft>
                <a:spcPts val="0"/>
              </a:spcAft>
              <a:buSzPts val="1400"/>
              <a:buChar char="■"/>
              <a:defRPr/>
            </a:lvl3pPr>
            <a:lvl4pPr marL="1828846" lvl="3" indent="-317508">
              <a:spcBef>
                <a:spcPts val="1600"/>
              </a:spcBef>
              <a:spcAft>
                <a:spcPts val="0"/>
              </a:spcAft>
              <a:buSzPts val="1400"/>
              <a:buChar char="●"/>
              <a:defRPr/>
            </a:lvl4pPr>
            <a:lvl5pPr marL="2286057" lvl="4" indent="-317508">
              <a:spcBef>
                <a:spcPts val="1600"/>
              </a:spcBef>
              <a:spcAft>
                <a:spcPts val="0"/>
              </a:spcAft>
              <a:buSzPts val="1400"/>
              <a:buChar char="○"/>
              <a:defRPr/>
            </a:lvl5pPr>
            <a:lvl6pPr marL="2743268" lvl="5" indent="-317508">
              <a:spcBef>
                <a:spcPts val="1600"/>
              </a:spcBef>
              <a:spcAft>
                <a:spcPts val="0"/>
              </a:spcAft>
              <a:buSzPts val="1400"/>
              <a:buChar char="■"/>
              <a:defRPr/>
            </a:lvl6pPr>
            <a:lvl7pPr marL="3200480" lvl="6" indent="-317508">
              <a:spcBef>
                <a:spcPts val="1600"/>
              </a:spcBef>
              <a:spcAft>
                <a:spcPts val="0"/>
              </a:spcAft>
              <a:buSzPts val="1400"/>
              <a:buChar char="●"/>
              <a:defRPr/>
            </a:lvl7pPr>
            <a:lvl8pPr marL="3657692" lvl="7" indent="-317508">
              <a:spcBef>
                <a:spcPts val="1600"/>
              </a:spcBef>
              <a:spcAft>
                <a:spcPts val="0"/>
              </a:spcAft>
              <a:buSzPts val="1400"/>
              <a:buChar char="○"/>
              <a:defRPr/>
            </a:lvl8pPr>
            <a:lvl9pPr marL="4114902" lvl="8" indent="-317508">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12" lvl="0" indent="-304808">
              <a:spcBef>
                <a:spcPts val="0"/>
              </a:spcBef>
              <a:spcAft>
                <a:spcPts val="0"/>
              </a:spcAft>
              <a:buSzPts val="1200"/>
              <a:buChar char="●"/>
              <a:defRPr sz="12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8"/>
          <p:cNvSpPr txBox="1">
            <a:spLocks noGrp="1"/>
          </p:cNvSpPr>
          <p:nvPr>
            <p:ph type="title"/>
          </p:nvPr>
        </p:nvSpPr>
        <p:spPr>
          <a:xfrm>
            <a:off x="490253"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43" name="Google Shape;43;p9"/>
          <p:cNvCxnSpPr/>
          <p:nvPr/>
        </p:nvCxnSpPr>
        <p:spPr>
          <a:xfrm>
            <a:off x="5029678"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1"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1"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3" y="724201"/>
            <a:ext cx="3837001" cy="3695100"/>
          </a:xfrm>
          <a:prstGeom prst="rect">
            <a:avLst/>
          </a:prstGeom>
        </p:spPr>
        <p:txBody>
          <a:bodyPr spcFirstLastPara="1" wrap="square" lIns="91425" tIns="91425" rIns="91425" bIns="91425" anchor="ctr" anchorCtr="0">
            <a:noAutofit/>
          </a:bodyPr>
          <a:lstStyle>
            <a:lvl1pPr marL="457212" lvl="0" indent="-342910">
              <a:spcBef>
                <a:spcPts val="0"/>
              </a:spcBef>
              <a:spcAft>
                <a:spcPts val="0"/>
              </a:spcAft>
              <a:buClr>
                <a:schemeClr val="lt1"/>
              </a:buClr>
              <a:buSzPts val="1800"/>
              <a:buChar char="●"/>
              <a:defRPr>
                <a:solidFill>
                  <a:schemeClr val="lt1"/>
                </a:solidFill>
              </a:defRPr>
            </a:lvl1pPr>
            <a:lvl2pPr marL="914423" lvl="1" indent="-317508">
              <a:spcBef>
                <a:spcPts val="1600"/>
              </a:spcBef>
              <a:spcAft>
                <a:spcPts val="0"/>
              </a:spcAft>
              <a:buClr>
                <a:schemeClr val="lt1"/>
              </a:buClr>
              <a:buSzPts val="1400"/>
              <a:buChar char="○"/>
              <a:defRPr>
                <a:solidFill>
                  <a:schemeClr val="lt1"/>
                </a:solidFill>
              </a:defRPr>
            </a:lvl2pPr>
            <a:lvl3pPr marL="1371634" lvl="2" indent="-317508">
              <a:spcBef>
                <a:spcPts val="1600"/>
              </a:spcBef>
              <a:spcAft>
                <a:spcPts val="0"/>
              </a:spcAft>
              <a:buClr>
                <a:schemeClr val="lt1"/>
              </a:buClr>
              <a:buSzPts val="1400"/>
              <a:buChar char="■"/>
              <a:defRPr>
                <a:solidFill>
                  <a:schemeClr val="lt1"/>
                </a:solidFill>
              </a:defRPr>
            </a:lvl3pPr>
            <a:lvl4pPr marL="1828846" lvl="3" indent="-317508">
              <a:spcBef>
                <a:spcPts val="1600"/>
              </a:spcBef>
              <a:spcAft>
                <a:spcPts val="0"/>
              </a:spcAft>
              <a:buClr>
                <a:schemeClr val="lt1"/>
              </a:buClr>
              <a:buSzPts val="1400"/>
              <a:buChar char="●"/>
              <a:defRPr>
                <a:solidFill>
                  <a:schemeClr val="lt1"/>
                </a:solidFill>
              </a:defRPr>
            </a:lvl4pPr>
            <a:lvl5pPr marL="2286057" lvl="4" indent="-317508">
              <a:spcBef>
                <a:spcPts val="1600"/>
              </a:spcBef>
              <a:spcAft>
                <a:spcPts val="0"/>
              </a:spcAft>
              <a:buClr>
                <a:schemeClr val="lt1"/>
              </a:buClr>
              <a:buSzPts val="1400"/>
              <a:buChar char="○"/>
              <a:defRPr>
                <a:solidFill>
                  <a:schemeClr val="lt1"/>
                </a:solidFill>
              </a:defRPr>
            </a:lvl5pPr>
            <a:lvl6pPr marL="2743268" lvl="5" indent="-317508">
              <a:spcBef>
                <a:spcPts val="1600"/>
              </a:spcBef>
              <a:spcAft>
                <a:spcPts val="0"/>
              </a:spcAft>
              <a:buClr>
                <a:schemeClr val="lt1"/>
              </a:buClr>
              <a:buSzPts val="1400"/>
              <a:buChar char="■"/>
              <a:defRPr>
                <a:solidFill>
                  <a:schemeClr val="lt1"/>
                </a:solidFill>
              </a:defRPr>
            </a:lvl6pPr>
            <a:lvl7pPr marL="3200480" lvl="6" indent="-317508">
              <a:spcBef>
                <a:spcPts val="1600"/>
              </a:spcBef>
              <a:spcAft>
                <a:spcPts val="0"/>
              </a:spcAft>
              <a:buClr>
                <a:schemeClr val="lt1"/>
              </a:buClr>
              <a:buSzPts val="1400"/>
              <a:buChar char="●"/>
              <a:defRPr>
                <a:solidFill>
                  <a:schemeClr val="lt1"/>
                </a:solidFill>
              </a:defRPr>
            </a:lvl7pPr>
            <a:lvl8pPr marL="3657692" lvl="7" indent="-317508">
              <a:spcBef>
                <a:spcPts val="1600"/>
              </a:spcBef>
              <a:spcAft>
                <a:spcPts val="0"/>
              </a:spcAft>
              <a:buClr>
                <a:schemeClr val="lt1"/>
              </a:buClr>
              <a:buSzPts val="1400"/>
              <a:buChar char="○"/>
              <a:defRPr>
                <a:solidFill>
                  <a:schemeClr val="lt1"/>
                </a:solidFill>
              </a:defRPr>
            </a:lvl8pPr>
            <a:lvl9pPr marL="4114902" lvl="8" indent="-317508">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1" y="4218925"/>
            <a:ext cx="5998800" cy="598800"/>
          </a:xfrm>
          <a:prstGeom prst="rect">
            <a:avLst/>
          </a:prstGeom>
        </p:spPr>
        <p:txBody>
          <a:bodyPr spcFirstLastPara="1" wrap="square" lIns="91425" tIns="91425" rIns="91425" bIns="91425" anchor="ctr" anchorCtr="0">
            <a:noAutofit/>
          </a:bodyPr>
          <a:lstStyle>
            <a:lvl1pPr marL="457212" lvl="0" indent="-228606">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315925"/>
            <a:ext cx="8520601"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1" y="1225225"/>
            <a:ext cx="8520601"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9/view/314/Got-Wine/Images/StateWineriesPerRating.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hyperlink" Target="http://localhost:8889/view/314/Got-Wine/Images/ReviewCountPerState.png"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874801"/>
            <a:ext cx="3054600" cy="1264800"/>
          </a:xfrm>
          <a:prstGeom prst="rect">
            <a:avLst/>
          </a:prstGeom>
        </p:spPr>
        <p:txBody>
          <a:bodyPr spcFirstLastPara="1" wrap="square" lIns="91425" tIns="91425" rIns="91425" bIns="91425" anchor="b" anchorCtr="0">
            <a:noAutofit/>
          </a:bodyPr>
          <a:lstStyle/>
          <a:p>
            <a:r>
              <a:rPr lang="en"/>
              <a:t>Got-Wine?</a:t>
            </a:r>
            <a:endParaRPr/>
          </a:p>
        </p:txBody>
      </p:sp>
      <p:sp>
        <p:nvSpPr>
          <p:cNvPr id="63" name="Google Shape;63;p13"/>
          <p:cNvSpPr txBox="1">
            <a:spLocks noGrp="1"/>
          </p:cNvSpPr>
          <p:nvPr>
            <p:ph type="subTitle" idx="1"/>
          </p:nvPr>
        </p:nvSpPr>
        <p:spPr>
          <a:xfrm>
            <a:off x="2796150" y="2266100"/>
            <a:ext cx="3551700" cy="783300"/>
          </a:xfrm>
          <a:prstGeom prst="rect">
            <a:avLst/>
          </a:prstGeom>
        </p:spPr>
        <p:txBody>
          <a:bodyPr spcFirstLastPara="1" wrap="square" lIns="91425" tIns="91425" rIns="91425" bIns="91425" anchor="t" anchorCtr="0">
            <a:noAutofit/>
          </a:bodyPr>
          <a:lstStyle/>
          <a:p>
            <a:pPr marL="0" indent="0">
              <a:buSzPts val="1100"/>
            </a:pPr>
            <a:r>
              <a:rPr lang="en"/>
              <a:t>Team Viper:</a:t>
            </a:r>
            <a:endParaRPr/>
          </a:p>
          <a:p>
            <a:pPr marL="0" indent="0">
              <a:buSzPts val="1100"/>
            </a:pPr>
            <a:r>
              <a:rPr lang="en"/>
              <a:t>Asiha Braxton-Garvin</a:t>
            </a:r>
            <a:endParaRPr/>
          </a:p>
          <a:p>
            <a:pPr marL="0" indent="0">
              <a:buSzPts val="1100"/>
            </a:pPr>
            <a:r>
              <a:rPr lang="en"/>
              <a:t> Ida Kalley</a:t>
            </a:r>
            <a:endParaRPr/>
          </a:p>
          <a:p>
            <a:pPr marL="0" indent="0">
              <a:buSzPts val="1100"/>
            </a:pPr>
            <a:r>
              <a:rPr lang="en"/>
              <a:t> Alex Schanne</a:t>
            </a:r>
            <a:endParaRPr/>
          </a:p>
          <a:p>
            <a:pPr marL="0" indent="0">
              <a:buSzPts val="1100"/>
            </a:pPr>
            <a:r>
              <a:rPr lang="en"/>
              <a:t> Jessie Lynch</a:t>
            </a:r>
            <a:endParaRPr/>
          </a:p>
          <a:p>
            <a:pPr marL="0" indent="0"/>
            <a:r>
              <a:rPr lang="en"/>
              <a:t> Carmen Ngui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27" name="Google Shape;12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sp>
        <p:nvSpPr>
          <p:cNvPr id="128" name="Google Shape;128;p22"/>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129" name="Google Shape;129;p22"/>
          <p:cNvPicPr preferRelativeResize="0"/>
          <p:nvPr/>
        </p:nvPicPr>
        <p:blipFill>
          <a:blip r:embed="rId3">
            <a:alphaModFix/>
          </a:blip>
          <a:stretch>
            <a:fillRect/>
          </a:stretch>
        </p:blipFill>
        <p:spPr>
          <a:xfrm>
            <a:off x="2993425" y="0"/>
            <a:ext cx="2571750" cy="4898576"/>
          </a:xfrm>
          <a:prstGeom prst="rect">
            <a:avLst/>
          </a:prstGeom>
          <a:noFill/>
          <a:ln>
            <a:noFill/>
          </a:ln>
        </p:spPr>
      </p:pic>
      <p:pic>
        <p:nvPicPr>
          <p:cNvPr id="130" name="Google Shape;130;p22"/>
          <p:cNvPicPr preferRelativeResize="0"/>
          <p:nvPr/>
        </p:nvPicPr>
        <p:blipFill>
          <a:blip r:embed="rId4">
            <a:alphaModFix/>
          </a:blip>
          <a:stretch>
            <a:fillRect/>
          </a:stretch>
        </p:blipFill>
        <p:spPr>
          <a:xfrm>
            <a:off x="5993950" y="0"/>
            <a:ext cx="2571750" cy="489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dirty="0"/>
          </a:p>
          <a:p>
            <a:pPr marL="0" indent="0">
              <a:spcAft>
                <a:spcPts val="1600"/>
              </a:spcAft>
              <a:buNone/>
            </a:pPr>
            <a:endParaRPr dirty="0"/>
          </a:p>
        </p:txBody>
      </p:sp>
      <p:sp>
        <p:nvSpPr>
          <p:cNvPr id="136" name="Google Shape;136;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Data Analysis</a:t>
            </a:r>
            <a:endParaRPr dirty="0"/>
          </a:p>
        </p:txBody>
      </p:sp>
      <p:sp>
        <p:nvSpPr>
          <p:cNvPr id="137" name="Google Shape;137;p23"/>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3" name="Picture 2" descr="A picture containing computer, computer, people, group&#10;&#10;Description automatically generated">
            <a:hlinkClick r:id="rId3"/>
            <a:extLst>
              <a:ext uri="{FF2B5EF4-FFF2-40B4-BE49-F238E27FC236}">
                <a16:creationId xmlns:a16="http://schemas.microsoft.com/office/drawing/2014/main" id="{A49F5F50-9557-42EA-AD18-828518618F4B}"/>
              </a:ext>
            </a:extLst>
          </p:cNvPr>
          <p:cNvPicPr>
            <a:picLocks noChangeAspect="1"/>
          </p:cNvPicPr>
          <p:nvPr/>
        </p:nvPicPr>
        <p:blipFill rotWithShape="1">
          <a:blip r:embed="rId4">
            <a:extLst>
              <a:ext uri="{28A0092B-C50C-407E-A947-70E740481C1C}">
                <a14:useLocalDpi xmlns:a14="http://schemas.microsoft.com/office/drawing/2010/main"/>
              </a:ext>
            </a:extLst>
          </a:blip>
          <a:srcRect l="5751" t="9892" b="10140"/>
          <a:stretch/>
        </p:blipFill>
        <p:spPr>
          <a:xfrm rot="16200000">
            <a:off x="6047993" y="1310220"/>
            <a:ext cx="1097280" cy="4619209"/>
          </a:xfrm>
          <a:prstGeom prst="rect">
            <a:avLst/>
          </a:prstGeom>
        </p:spPr>
      </p:pic>
      <p:pic>
        <p:nvPicPr>
          <p:cNvPr id="10" name="Picture 9" descr="A close up of a logo&#10;&#10;Description automatically generated">
            <a:hlinkClick r:id="rId5"/>
            <a:extLst>
              <a:ext uri="{FF2B5EF4-FFF2-40B4-BE49-F238E27FC236}">
                <a16:creationId xmlns:a16="http://schemas.microsoft.com/office/drawing/2014/main" id="{0325FFFD-7903-45D4-BCA9-1AD265419F43}"/>
              </a:ext>
            </a:extLst>
          </p:cNvPr>
          <p:cNvPicPr>
            <a:picLocks noChangeAspect="1"/>
          </p:cNvPicPr>
          <p:nvPr/>
        </p:nvPicPr>
        <p:blipFill rotWithShape="1">
          <a:blip r:embed="rId6"/>
          <a:srcRect l="-298" t="10336" r="2455" b="8400"/>
          <a:stretch/>
        </p:blipFill>
        <p:spPr>
          <a:xfrm rot="16200000">
            <a:off x="1628333" y="-352012"/>
            <a:ext cx="1509823" cy="4541634"/>
          </a:xfrm>
          <a:prstGeom prst="rect">
            <a:avLst/>
          </a:prstGeom>
        </p:spPr>
      </p:pic>
      <p:sp>
        <p:nvSpPr>
          <p:cNvPr id="5" name="TextBox 4">
            <a:extLst>
              <a:ext uri="{FF2B5EF4-FFF2-40B4-BE49-F238E27FC236}">
                <a16:creationId xmlns:a16="http://schemas.microsoft.com/office/drawing/2014/main" id="{B39F94D2-06D3-4CE9-BCD6-9C85F755F6E4}"/>
              </a:ext>
            </a:extLst>
          </p:cNvPr>
          <p:cNvSpPr txBox="1"/>
          <p:nvPr/>
        </p:nvSpPr>
        <p:spPr>
          <a:xfrm>
            <a:off x="311700" y="2740477"/>
            <a:ext cx="2094845" cy="369332"/>
          </a:xfrm>
          <a:prstGeom prst="rect">
            <a:avLst/>
          </a:prstGeom>
          <a:noFill/>
        </p:spPr>
        <p:txBody>
          <a:bodyPr wrap="square" rtlCol="0">
            <a:spAutoFit/>
          </a:bodyPr>
          <a:lstStyle/>
          <a:p>
            <a:r>
              <a:rPr lang="en-US" sz="1800" b="1" dirty="0">
                <a:latin typeface="Economica" panose="020B0604020202020204" charset="0"/>
              </a:rPr>
              <a:t>Review Count Per State</a:t>
            </a:r>
          </a:p>
        </p:txBody>
      </p:sp>
      <p:sp>
        <p:nvSpPr>
          <p:cNvPr id="6" name="TextBox 5">
            <a:extLst>
              <a:ext uri="{FF2B5EF4-FFF2-40B4-BE49-F238E27FC236}">
                <a16:creationId xmlns:a16="http://schemas.microsoft.com/office/drawing/2014/main" id="{E8CF33D5-002C-4DB6-A37A-140A74C19D3A}"/>
              </a:ext>
            </a:extLst>
          </p:cNvPr>
          <p:cNvSpPr txBox="1"/>
          <p:nvPr/>
        </p:nvSpPr>
        <p:spPr>
          <a:xfrm>
            <a:off x="6583298" y="4287575"/>
            <a:ext cx="2287716" cy="369332"/>
          </a:xfrm>
          <a:prstGeom prst="rect">
            <a:avLst/>
          </a:prstGeom>
          <a:noFill/>
        </p:spPr>
        <p:txBody>
          <a:bodyPr wrap="square" rtlCol="0">
            <a:spAutoFit/>
          </a:bodyPr>
          <a:lstStyle/>
          <a:p>
            <a:r>
              <a:rPr lang="en-US" sz="1800" b="1" dirty="0">
                <a:latin typeface="Economica" panose="020B0604020202020204" charset="0"/>
              </a:rPr>
              <a:t>State Wineries Per Rating</a:t>
            </a:r>
          </a:p>
        </p:txBody>
      </p:sp>
      <p:sp>
        <p:nvSpPr>
          <p:cNvPr id="8" name="TextBox 7">
            <a:extLst>
              <a:ext uri="{FF2B5EF4-FFF2-40B4-BE49-F238E27FC236}">
                <a16:creationId xmlns:a16="http://schemas.microsoft.com/office/drawing/2014/main" id="{0F56E99B-944F-4EC1-9034-11A6BB60FDC4}"/>
              </a:ext>
            </a:extLst>
          </p:cNvPr>
          <p:cNvSpPr txBox="1"/>
          <p:nvPr/>
        </p:nvSpPr>
        <p:spPr>
          <a:xfrm>
            <a:off x="655725" y="3479017"/>
            <a:ext cx="3126853" cy="400110"/>
          </a:xfrm>
          <a:prstGeom prst="rect">
            <a:avLst/>
          </a:prstGeom>
          <a:noFill/>
        </p:spPr>
        <p:txBody>
          <a:bodyPr wrap="square" rtlCol="0">
            <a:spAutoFit/>
          </a:bodyPr>
          <a:lstStyle/>
          <a:p>
            <a:r>
              <a:rPr lang="en-US" sz="2000" i="1" dirty="0">
                <a:latin typeface="Economica" panose="020B0604020202020204" charset="0"/>
              </a:rPr>
              <a:t>Mouse-over to view full images.</a:t>
            </a:r>
          </a:p>
        </p:txBody>
      </p:sp>
      <p:sp>
        <p:nvSpPr>
          <p:cNvPr id="9" name="Arrow: Right 8">
            <a:extLst>
              <a:ext uri="{FF2B5EF4-FFF2-40B4-BE49-F238E27FC236}">
                <a16:creationId xmlns:a16="http://schemas.microsoft.com/office/drawing/2014/main" id="{CD84B00B-3263-40AB-8F77-7DE873BCCACE}"/>
              </a:ext>
            </a:extLst>
          </p:cNvPr>
          <p:cNvSpPr/>
          <p:nvPr/>
        </p:nvSpPr>
        <p:spPr>
          <a:xfrm>
            <a:off x="2567191" y="3763703"/>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solidFill>
              </a:ln>
              <a:noFill/>
            </a:endParaRPr>
          </a:p>
        </p:txBody>
      </p:sp>
    </p:spTree>
    <p:extLst>
      <p:ext uri="{BB962C8B-B14F-4D97-AF65-F5344CB8AC3E}">
        <p14:creationId xmlns:p14="http://schemas.microsoft.com/office/powerpoint/2010/main" val="248768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Findings | Conclusion</a:t>
            </a:r>
            <a:endParaRPr/>
          </a:p>
        </p:txBody>
      </p:sp>
      <p:sp>
        <p:nvSpPr>
          <p:cNvPr id="145" name="Google Shape;145;p24"/>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indent="-368310">
              <a:buSzPts val="2200"/>
              <a:buFont typeface="Economica"/>
              <a:buChar char="●"/>
            </a:pPr>
            <a:r>
              <a:rPr lang="en" sz="2200" b="1">
                <a:latin typeface="Economica"/>
                <a:ea typeface="Economica"/>
                <a:cs typeface="Economica"/>
                <a:sym typeface="Economica"/>
              </a:rPr>
              <a:t>Location appears to be the most influential factor in experience/perception.</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We did not find a significant relationship between price and ratings, counter to our hypothesis that pricier wineries may have nicer offerings and therefore receive more positive reviews. </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Nor did we find a significant relationship between price and location. </a:t>
            </a:r>
            <a:endParaRPr sz="2200" b="1">
              <a:latin typeface="Economica"/>
              <a:ea typeface="Economica"/>
              <a:cs typeface="Economica"/>
              <a:sym typeface="Economica"/>
            </a:endParaRPr>
          </a:p>
          <a:p>
            <a:pPr>
              <a:spcBef>
                <a:spcPts val="1600"/>
              </a:spcBef>
              <a:spcAft>
                <a:spcPts val="1600"/>
              </a:spcAft>
            </a:pPr>
            <a:r>
              <a:rPr lang="en" sz="2200" b="1">
                <a:latin typeface="Economica"/>
                <a:ea typeface="Economica"/>
                <a:cs typeface="Economica"/>
                <a:sym typeface="Economica"/>
              </a:rPr>
              <a:t>More analysis is needed and this, merely a starting point for analysis on attribute relationships within winery experience perception.</a:t>
            </a:r>
            <a:r>
              <a:rPr lang="en"/>
              <a:t> </a:t>
            </a:r>
            <a:endParaRPr/>
          </a:p>
        </p:txBody>
      </p:sp>
    </p:spTree>
    <p:extLst>
      <p:ext uri="{BB962C8B-B14F-4D97-AF65-F5344CB8AC3E}">
        <p14:creationId xmlns:p14="http://schemas.microsoft.com/office/powerpoint/2010/main" val="258143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Conclusion &amp; Further Considerations</a:t>
            </a:r>
            <a:endParaRPr dirty="0"/>
          </a:p>
        </p:txBody>
      </p:sp>
      <p:sp>
        <p:nvSpPr>
          <p:cNvPr id="151" name="Google Shape;151;p25"/>
          <p:cNvSpPr txBox="1">
            <a:spLocks noGrp="1"/>
          </p:cNvSpPr>
          <p:nvPr>
            <p:ph type="body" idx="1"/>
          </p:nvPr>
        </p:nvSpPr>
        <p:spPr>
          <a:xfrm>
            <a:off x="311700" y="1042525"/>
            <a:ext cx="8520600" cy="3651300"/>
          </a:xfrm>
          <a:prstGeom prst="rect">
            <a:avLst/>
          </a:prstGeom>
        </p:spPr>
        <p:txBody>
          <a:bodyPr spcFirstLastPara="1" wrap="square" lIns="91425" tIns="91425" rIns="91425" bIns="91425" anchor="t" anchorCtr="0">
            <a:noAutofit/>
          </a:bodyPr>
          <a:lstStyle/>
          <a:p>
            <a:pPr marL="0" indent="0">
              <a:buNone/>
            </a:pPr>
            <a:r>
              <a:rPr lang="en" sz="2100" b="1" dirty="0">
                <a:latin typeface="Economica"/>
                <a:ea typeface="Economica"/>
                <a:cs typeface="Economica"/>
                <a:sym typeface="Economica"/>
              </a:rPr>
              <a:t>Factors that may have influence these outcomes: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Given more time we would include other datasets; and consider more aspects that may be relevant to the trends in consumer wine/winery preferences.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Characteristics of climate and soil, their potential influence on the quality of the ingredients and production of wine; and how varied quality, or perception of it, might be in each state’s environment.</a:t>
            </a:r>
            <a:endParaRPr sz="2100" b="1" dirty="0">
              <a:latin typeface="Economica"/>
              <a:ea typeface="Economica"/>
              <a:cs typeface="Economica"/>
              <a:sym typeface="Economica"/>
            </a:endParaRPr>
          </a:p>
          <a:p>
            <a:pPr indent="-361960">
              <a:spcBef>
                <a:spcPts val="1600"/>
              </a:spcBef>
              <a:spcAft>
                <a:spcPts val="1600"/>
              </a:spcAft>
              <a:buSzPts val="2100"/>
              <a:buFont typeface="Economica"/>
              <a:buChar char="●"/>
            </a:pPr>
            <a:r>
              <a:rPr lang="en" sz="2100" b="1" dirty="0">
                <a:latin typeface="Economica"/>
                <a:ea typeface="Economica"/>
                <a:cs typeface="Economica"/>
                <a:sym typeface="Economica"/>
              </a:rPr>
              <a:t>The use of a free, public, and user-dependent source, users’ self-selecting bias, niche cultures, micro economies and the differences in winery experience offerings.</a:t>
            </a:r>
            <a:endParaRPr sz="2100" b="1" dirty="0">
              <a:latin typeface="Economica"/>
              <a:ea typeface="Economica"/>
              <a:cs typeface="Economica"/>
              <a:sym typeface="Economica"/>
            </a:endParaRPr>
          </a:p>
        </p:txBody>
      </p:sp>
    </p:spTree>
    <p:extLst>
      <p:ext uri="{BB962C8B-B14F-4D97-AF65-F5344CB8AC3E}">
        <p14:creationId xmlns:p14="http://schemas.microsoft.com/office/powerpoint/2010/main" val="411686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49750" y="604225"/>
            <a:ext cx="7596600" cy="1317000"/>
          </a:xfrm>
          <a:prstGeom prst="rect">
            <a:avLst/>
          </a:prstGeom>
        </p:spPr>
        <p:txBody>
          <a:bodyPr spcFirstLastPara="1" wrap="square" lIns="91425" tIns="91425" rIns="91425" bIns="91425" anchor="ctr" anchorCtr="0">
            <a:noAutofit/>
          </a:bodyPr>
          <a:lstStyle/>
          <a:p>
            <a:r>
              <a:rPr lang="en"/>
              <a:t>Introduction</a:t>
            </a:r>
            <a:endParaRPr/>
          </a:p>
        </p:txBody>
      </p:sp>
      <p:sp>
        <p:nvSpPr>
          <p:cNvPr id="69" name="Google Shape;69;p14"/>
          <p:cNvSpPr txBox="1"/>
          <p:nvPr/>
        </p:nvSpPr>
        <p:spPr>
          <a:xfrm>
            <a:off x="1313750" y="1611225"/>
            <a:ext cx="6593700" cy="2763900"/>
          </a:xfrm>
          <a:prstGeom prst="rect">
            <a:avLst/>
          </a:prstGeom>
          <a:noFill/>
          <a:ln>
            <a:noFill/>
          </a:ln>
        </p:spPr>
        <p:txBody>
          <a:bodyPr spcFirstLastPara="1" wrap="square" lIns="91425" tIns="91425" rIns="91425" bIns="91425" anchor="t" anchorCtr="0">
            <a:noAutofit/>
          </a:bodyPr>
          <a:lstStyle/>
          <a:p>
            <a:pPr>
              <a:lnSpc>
                <a:spcPct val="115000"/>
              </a:lnSpc>
              <a:spcBef>
                <a:spcPts val="1100"/>
              </a:spcBef>
              <a:buClr>
                <a:schemeClr val="dk1"/>
              </a:buClr>
              <a:buSzPts val="1100"/>
            </a:pPr>
            <a:r>
              <a:rPr lang="en" sz="1250">
                <a:latin typeface="Economica"/>
                <a:ea typeface="Economica"/>
                <a:cs typeface="Economica"/>
                <a:sym typeface="Economica"/>
              </a:rPr>
              <a:t>For our first data science project, we decided to analyze winery reviews on Yelp to determine what attributes influence positive Yelp reviews within this business category, focusing on location and price. In addition to narrowing our project scope in terms of attributes, we decided to focus exclusively on wineries within the US. This helps to keep some of the 'unmeasured' or intangible variables, like cultural expectation and economic continuity, more consistent because as we will go into further during our concessions and discussion, there are many parts of these data that may lead to inaccurate representation of trends.</a:t>
            </a:r>
            <a:endParaRPr sz="1250">
              <a:latin typeface="Economica"/>
              <a:ea typeface="Economica"/>
              <a:cs typeface="Economica"/>
              <a:sym typeface="Economica"/>
            </a:endParaRPr>
          </a:p>
          <a:p>
            <a:pPr>
              <a:lnSpc>
                <a:spcPct val="115000"/>
              </a:lnSpc>
              <a:spcBef>
                <a:spcPts val="1100"/>
              </a:spcBef>
              <a:buClr>
                <a:schemeClr val="dk1"/>
              </a:buClr>
              <a:buSzPts val="1100"/>
            </a:pPr>
            <a:r>
              <a:rPr lang="en" sz="1250">
                <a:latin typeface="Economica"/>
                <a:ea typeface="Economica"/>
                <a:cs typeface="Economica"/>
                <a:sym typeface="Economica"/>
              </a:rPr>
              <a:t>We acknowledge these shortcomings and present to you our best effort based on the provided data from the Yelp API and our existing skill set. We chose the Yelp API because it was free and accessible and met the needs of this project. We have no relationship with it or any of the wineries mentioned in the following data, therefore we have no conflict of interests to report.</a:t>
            </a:r>
            <a:endParaRPr sz="1250">
              <a:latin typeface="Economica"/>
              <a:ea typeface="Economica"/>
              <a:cs typeface="Economica"/>
              <a:sym typeface="Economica"/>
            </a:endParaRPr>
          </a:p>
          <a:p>
            <a:pPr>
              <a:lnSpc>
                <a:spcPct val="115000"/>
              </a:lnSpc>
              <a:spcBef>
                <a:spcPts val="1100"/>
              </a:spcBef>
              <a:buClr>
                <a:schemeClr val="dk1"/>
              </a:buClr>
              <a:buSzPts val="1100"/>
            </a:pPr>
            <a:r>
              <a:rPr lang="en" sz="1250">
                <a:latin typeface="Economica"/>
                <a:ea typeface="Economica"/>
                <a:cs typeface="Economica"/>
                <a:sym typeface="Economica"/>
              </a:rPr>
              <a:t>We hope that the following discussion will be fun and useful for anyone wondering about winery experience in the US. And look forward to continuing to build on our skills used in the project to improve our analysis going forward. Please enjoy!</a:t>
            </a:r>
            <a:endParaRPr sz="1250">
              <a:latin typeface="Economica"/>
              <a:ea typeface="Economica"/>
              <a:cs typeface="Economica"/>
              <a:sym typeface="Economica"/>
            </a:endParaRPr>
          </a:p>
          <a:p>
            <a:pPr>
              <a:spcBef>
                <a:spcPts val="1100"/>
              </a:spcBef>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Hypothesis</a:t>
            </a:r>
            <a:endParaRPr/>
          </a:p>
        </p:txBody>
      </p:sp>
      <p:sp>
        <p:nvSpPr>
          <p:cNvPr id="75" name="Google Shape;75;p15"/>
          <p:cNvSpPr txBox="1">
            <a:spLocks noGrp="1"/>
          </p:cNvSpPr>
          <p:nvPr>
            <p:ph type="body" idx="1"/>
          </p:nvPr>
        </p:nvSpPr>
        <p:spPr>
          <a:xfrm>
            <a:off x="311700" y="1453775"/>
            <a:ext cx="8520600" cy="3162000"/>
          </a:xfrm>
          <a:prstGeom prst="rect">
            <a:avLst/>
          </a:prstGeom>
        </p:spPr>
        <p:txBody>
          <a:bodyPr spcFirstLastPara="1" wrap="square" lIns="91425" tIns="91425" rIns="91425" bIns="91425" anchor="t" anchorCtr="0">
            <a:noAutofit/>
          </a:bodyPr>
          <a:lstStyle/>
          <a:p>
            <a:pPr marL="0" indent="0">
              <a:buNone/>
            </a:pPr>
            <a:r>
              <a:rPr lang="en" sz="2500" b="1">
                <a:latin typeface="Economica"/>
                <a:ea typeface="Economica"/>
                <a:cs typeface="Economica"/>
                <a:sym typeface="Economica"/>
              </a:rPr>
              <a:t>Observable correlations may exist between attributes of wineries, such as:</a:t>
            </a:r>
            <a:endParaRPr sz="2500" b="1">
              <a:latin typeface="Economica"/>
              <a:ea typeface="Economica"/>
              <a:cs typeface="Economica"/>
              <a:sym typeface="Economica"/>
            </a:endParaRPr>
          </a:p>
          <a:p>
            <a:pPr lvl="1" indent="-381010">
              <a:lnSpc>
                <a:spcPct val="150000"/>
              </a:lnSpc>
              <a:buSzPts val="2400"/>
              <a:buFont typeface="Economica"/>
              <a:buChar char="○"/>
            </a:pPr>
            <a:r>
              <a:rPr lang="en" sz="2400" b="1">
                <a:latin typeface="Economica"/>
                <a:ea typeface="Economica"/>
                <a:cs typeface="Economica"/>
                <a:sym typeface="Economica"/>
              </a:rPr>
              <a:t>Location | Price</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Rating</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Number of reviews of winery guests/Yelp site visitors</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Price | Rating</a:t>
            </a:r>
            <a:endParaRPr sz="2400" b="1">
              <a:latin typeface="Economica"/>
              <a:ea typeface="Economica"/>
              <a:cs typeface="Economica"/>
              <a:sym typeface="Economica"/>
            </a:endParaRPr>
          </a:p>
          <a:p>
            <a:pPr marL="914423" indent="0">
              <a:spcBef>
                <a:spcPts val="1600"/>
              </a:spcBef>
              <a:buNone/>
            </a:pPr>
            <a:endParaRPr/>
          </a:p>
          <a:p>
            <a:pPr marL="914423" indent="0">
              <a:spcBef>
                <a:spcPts val="1600"/>
              </a:spcBef>
              <a:spcAft>
                <a:spcPts val="1600"/>
              </a:spcAft>
              <a:buNone/>
            </a:pPr>
            <a:endParaRPr/>
          </a:p>
        </p:txBody>
      </p:sp>
      <p:sp>
        <p:nvSpPr>
          <p:cNvPr id="76" name="Google Shape;76;p15"/>
          <p:cNvSpPr txBox="1"/>
          <p:nvPr/>
        </p:nvSpPr>
        <p:spPr>
          <a:xfrm>
            <a:off x="2959600" y="978575"/>
            <a:ext cx="4230000" cy="475200"/>
          </a:xfrm>
          <a:prstGeom prst="rect">
            <a:avLst/>
          </a:prstGeom>
          <a:noFill/>
          <a:ln>
            <a:noFill/>
          </a:ln>
        </p:spPr>
        <p:txBody>
          <a:bodyPr spcFirstLastPara="1" wrap="square" lIns="91425" tIns="91425" rIns="91425" bIns="91425" anchor="t" anchorCtr="0">
            <a:noAutofit/>
          </a:bodyPr>
          <a:lstStyle/>
          <a:p>
            <a:r>
              <a:rPr lang="en" sz="2000" b="1">
                <a:latin typeface="Economica"/>
                <a:ea typeface="Economica"/>
                <a:cs typeface="Economica"/>
                <a:sym typeface="Economica"/>
              </a:rPr>
              <a:t>We suspected we might uncover that ---</a:t>
            </a:r>
            <a:endParaRPr sz="2000" b="1">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832300" cy="831300"/>
          </a:xfrm>
          <a:prstGeom prst="rect">
            <a:avLst/>
          </a:prstGeom>
        </p:spPr>
        <p:txBody>
          <a:bodyPr spcFirstLastPara="1" wrap="square" lIns="91425" tIns="91425" rIns="91425" bIns="91425" anchor="b" anchorCtr="0">
            <a:noAutofit/>
          </a:bodyPr>
          <a:lstStyle/>
          <a:p>
            <a:r>
              <a:rPr lang="en"/>
              <a:t>Questions &amp; Considerations | Query &amp; Interpretation</a:t>
            </a:r>
            <a:endParaRPr/>
          </a:p>
        </p:txBody>
      </p:sp>
      <p:sp>
        <p:nvSpPr>
          <p:cNvPr id="82" name="Google Shape;82;p16"/>
          <p:cNvSpPr txBox="1">
            <a:spLocks noGrp="1"/>
          </p:cNvSpPr>
          <p:nvPr>
            <p:ph type="body" idx="1"/>
          </p:nvPr>
        </p:nvSpPr>
        <p:spPr>
          <a:xfrm>
            <a:off x="311700" y="1147225"/>
            <a:ext cx="8520600" cy="3497100"/>
          </a:xfrm>
          <a:prstGeom prst="rect">
            <a:avLst/>
          </a:prstGeom>
        </p:spPr>
        <p:txBody>
          <a:bodyPr spcFirstLastPara="1" wrap="square" lIns="91425" tIns="91425" rIns="91425" bIns="91425" anchor="t" anchorCtr="0">
            <a:noAutofit/>
          </a:bodyPr>
          <a:lstStyle/>
          <a:p>
            <a:pPr indent="-355610">
              <a:lnSpc>
                <a:spcPct val="100000"/>
              </a:lnSpc>
              <a:buSzPts val="2000"/>
              <a:buFont typeface="Economica"/>
              <a:buChar char="●"/>
            </a:pPr>
            <a:r>
              <a:rPr lang="en" sz="2000" b="1">
                <a:latin typeface="Economica"/>
                <a:ea typeface="Economica"/>
                <a:cs typeface="Economica"/>
                <a:sym typeface="Economica"/>
              </a:rPr>
              <a:t>How can we use the data available to interpret any existing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data points should we focus on?</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should we best display the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assumptions are we bringing to our discussion?</a:t>
            </a:r>
            <a:endParaRPr sz="2000" b="1">
              <a:latin typeface="Economica"/>
              <a:ea typeface="Economica"/>
              <a:cs typeface="Economica"/>
              <a:sym typeface="Economica"/>
            </a:endParaRPr>
          </a:p>
          <a:p>
            <a:pPr indent="457212">
              <a:lnSpc>
                <a:spcPct val="100000"/>
              </a:lnSpc>
              <a:spcBef>
                <a:spcPts val="1600"/>
              </a:spcBef>
              <a:buNone/>
            </a:pPr>
            <a:r>
              <a:rPr lang="en" sz="1900" b="1">
                <a:latin typeface="Economica"/>
                <a:ea typeface="Economica"/>
                <a:cs typeface="Economica"/>
                <a:sym typeface="Economica"/>
              </a:rPr>
              <a:t>H</a:t>
            </a:r>
            <a:r>
              <a:rPr lang="en" sz="2000" b="1">
                <a:latin typeface="Economica"/>
                <a:ea typeface="Economica"/>
                <a:cs typeface="Economica"/>
                <a:sym typeface="Economica"/>
              </a:rPr>
              <a:t>ow to avoid our own bias?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are the intangible/unmeasured factors influencing our findings?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does the number of reviews per each winery influence the other data points, like ratings? </a:t>
            </a:r>
            <a:endParaRPr sz="2000" b="1">
              <a:latin typeface="Economica"/>
              <a:ea typeface="Economica"/>
              <a:cs typeface="Economica"/>
              <a:sym typeface="Economica"/>
            </a:endParaRPr>
          </a:p>
          <a:p>
            <a:pPr indent="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Sources</a:t>
            </a:r>
            <a:endParaRPr/>
          </a:p>
        </p:txBody>
      </p:sp>
      <p:sp>
        <p:nvSpPr>
          <p:cNvPr id="88" name="Google Shape;88;p17"/>
          <p:cNvSpPr txBox="1">
            <a:spLocks noGrp="1"/>
          </p:cNvSpPr>
          <p:nvPr>
            <p:ph type="body" idx="1"/>
          </p:nvPr>
        </p:nvSpPr>
        <p:spPr>
          <a:xfrm>
            <a:off x="311700" y="916050"/>
            <a:ext cx="8520600" cy="3595200"/>
          </a:xfrm>
          <a:prstGeom prst="rect">
            <a:avLst/>
          </a:prstGeom>
        </p:spPr>
        <p:txBody>
          <a:bodyPr spcFirstLastPara="1" wrap="square" lIns="91425" tIns="91425" rIns="91425" bIns="91425" anchor="t" anchorCtr="0">
            <a:noAutofit/>
          </a:bodyPr>
          <a:lstStyle/>
          <a:p>
            <a:pPr marL="0" indent="0">
              <a:buNone/>
            </a:pPr>
            <a:r>
              <a:rPr lang="en" sz="2600" b="1">
                <a:latin typeface="Economica"/>
                <a:ea typeface="Economica"/>
                <a:cs typeface="Economica"/>
                <a:sym typeface="Economica"/>
              </a:rPr>
              <a:t>Yelp API</a:t>
            </a:r>
            <a:endParaRPr sz="2600" b="1">
              <a:latin typeface="Economica"/>
              <a:ea typeface="Economica"/>
              <a:cs typeface="Economica"/>
              <a:sym typeface="Economica"/>
            </a:endParaRPr>
          </a:p>
          <a:p>
            <a:pPr indent="457212">
              <a:buNone/>
            </a:pPr>
            <a:r>
              <a:rPr lang="en" sz="2100" b="1">
                <a:latin typeface="Economica"/>
                <a:ea typeface="Economica"/>
                <a:cs typeface="Economica"/>
                <a:sym typeface="Economica"/>
              </a:rPr>
              <a:t>Robust Dataset</a:t>
            </a:r>
            <a:endParaRPr sz="21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Accessible &amp; Open for re-use</a:t>
            </a:r>
            <a:endParaRPr sz="19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Available Free of Charge</a:t>
            </a:r>
            <a:endParaRPr sz="19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Data Size | Review Attributions</a:t>
            </a:r>
            <a:endParaRPr sz="1900" b="1">
              <a:latin typeface="Economica"/>
              <a:ea typeface="Economica"/>
              <a:cs typeface="Economica"/>
              <a:sym typeface="Economica"/>
            </a:endParaRPr>
          </a:p>
          <a:p>
            <a:pPr lvl="3" indent="-349260">
              <a:spcBef>
                <a:spcPts val="0"/>
              </a:spcBef>
              <a:buSzPts val="1900"/>
              <a:buFont typeface="Economica"/>
              <a:buChar char="●"/>
            </a:pPr>
            <a:r>
              <a:rPr lang="en" sz="1900" b="1">
                <a:latin typeface="Economica"/>
                <a:ea typeface="Economica"/>
                <a:cs typeface="Economica"/>
                <a:sym typeface="Economica"/>
              </a:rPr>
              <a:t>Ample sample size more apt to broader representations of data/reviews.</a:t>
            </a:r>
            <a:endParaRPr sz="1900" b="1">
              <a:latin typeface="Economica"/>
              <a:ea typeface="Economica"/>
              <a:cs typeface="Economica"/>
              <a:sym typeface="Economica"/>
            </a:endParaRPr>
          </a:p>
          <a:p>
            <a:pPr marL="0" indent="0">
              <a:buNone/>
            </a:pPr>
            <a:r>
              <a:rPr lang="en" sz="2200" b="1">
                <a:latin typeface="Economica"/>
                <a:ea typeface="Economica"/>
                <a:cs typeface="Economica"/>
                <a:sym typeface="Economica"/>
              </a:rPr>
              <a:t>Self-biasing Group</a:t>
            </a:r>
            <a:endParaRPr sz="2200" b="1">
              <a:latin typeface="Economica"/>
              <a:ea typeface="Economica"/>
              <a:cs typeface="Economica"/>
              <a:sym typeface="Economica"/>
            </a:endParaRPr>
          </a:p>
          <a:p>
            <a:pPr marL="0" indent="457212">
              <a:buNone/>
            </a:pPr>
            <a:r>
              <a:rPr lang="en" sz="1900" b="1">
                <a:latin typeface="Economica"/>
                <a:ea typeface="Economica"/>
                <a:cs typeface="Economica"/>
                <a:sym typeface="Economica"/>
              </a:rPr>
              <a:t>Inherent bias in who/where/why reviews were posted - and how this contributed to accumulation and reasoning behind ratings - was acknowledged as a separate entity from the pre-existing, inevitable, subjectivity based upon Yelp and the objective purpose it aims to serve.</a:t>
            </a:r>
            <a:endParaRPr sz="1500" b="1">
              <a:latin typeface="Economica"/>
              <a:ea typeface="Economica"/>
              <a:cs typeface="Economica"/>
              <a:sym typeface="Economica"/>
            </a:endParaRPr>
          </a:p>
          <a:p>
            <a:pPr mar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a:t>
            </a:r>
            <a:endParaRPr/>
          </a:p>
        </p:txBody>
      </p:sp>
      <p:sp>
        <p:nvSpPr>
          <p:cNvPr id="94" name="Google Shape;94;p18"/>
          <p:cNvSpPr txBox="1">
            <a:spLocks noGrp="1"/>
          </p:cNvSpPr>
          <p:nvPr>
            <p:ph type="body" idx="1"/>
          </p:nvPr>
        </p:nvSpPr>
        <p:spPr>
          <a:xfrm>
            <a:off x="311700" y="975175"/>
            <a:ext cx="8520600" cy="33540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graphicFrame>
        <p:nvGraphicFramePr>
          <p:cNvPr id="95" name="Google Shape;95;p18"/>
          <p:cNvGraphicFramePr/>
          <p:nvPr/>
        </p:nvGraphicFramePr>
        <p:xfrm>
          <a:off x="511475" y="1088850"/>
          <a:ext cx="7781950" cy="3816335"/>
        </p:xfrm>
        <a:graphic>
          <a:graphicData uri="http://schemas.openxmlformats.org/drawingml/2006/table">
            <a:tbl>
              <a:tblPr>
                <a:noFill/>
                <a:tableStyleId>{DF2DBBC8-9042-46E6-B969-25F019CB28B8}</a:tableStyleId>
              </a:tblPr>
              <a:tblGrid>
                <a:gridCol w="3890975">
                  <a:extLst>
                    <a:ext uri="{9D8B030D-6E8A-4147-A177-3AD203B41FA5}">
                      <a16:colId xmlns:a16="http://schemas.microsoft.com/office/drawing/2014/main" val="20000"/>
                    </a:ext>
                  </a:extLst>
                </a:gridCol>
                <a:gridCol w="3890975">
                  <a:extLst>
                    <a:ext uri="{9D8B030D-6E8A-4147-A177-3AD203B41FA5}">
                      <a16:colId xmlns:a16="http://schemas.microsoft.com/office/drawing/2014/main" val="20001"/>
                    </a:ext>
                  </a:extLst>
                </a:gridCol>
              </a:tblGrid>
              <a:tr h="457170">
                <a:tc>
                  <a:txBody>
                    <a:bodyPr/>
                    <a:lstStyle/>
                    <a:p>
                      <a:pPr marL="0" lvl="0" indent="0" algn="ctr" rtl="0">
                        <a:lnSpc>
                          <a:spcPct val="100000"/>
                        </a:lnSpc>
                        <a:spcBef>
                          <a:spcPts val="0"/>
                        </a:spcBef>
                        <a:spcAft>
                          <a:spcPts val="0"/>
                        </a:spcAft>
                        <a:buNone/>
                      </a:pPr>
                      <a:r>
                        <a:rPr lang="en" sz="1800" b="1">
                          <a:solidFill>
                            <a:schemeClr val="dk1"/>
                          </a:solidFill>
                          <a:latin typeface="Economica"/>
                          <a:ea typeface="Economica"/>
                          <a:cs typeface="Economica"/>
                          <a:sym typeface="Economica"/>
                        </a:rPr>
                        <a:t>API Calls</a:t>
                      </a:r>
                      <a:endParaRPr sz="1800">
                        <a:latin typeface="Economica"/>
                        <a:ea typeface="Economica"/>
                        <a:cs typeface="Economica"/>
                        <a:sym typeface="Economica"/>
                      </a:endParaRPr>
                    </a:p>
                  </a:txBody>
                  <a:tcPr marL="91425" marR="91425" marT="91425" marB="91425"/>
                </a:tc>
                <a:tc>
                  <a:txBody>
                    <a:bodyPr/>
                    <a:lstStyle/>
                    <a:p>
                      <a:pPr marL="0" lvl="0" indent="0" algn="ctr" rtl="0">
                        <a:lnSpc>
                          <a:spcPct val="100000"/>
                        </a:lnSpc>
                        <a:spcBef>
                          <a:spcPts val="0"/>
                        </a:spcBef>
                        <a:spcAft>
                          <a:spcPts val="0"/>
                        </a:spcAft>
                        <a:buNone/>
                      </a:pPr>
                      <a:r>
                        <a:rPr lang="en" sz="1800" b="1">
                          <a:solidFill>
                            <a:schemeClr val="dk1"/>
                          </a:solidFill>
                          <a:latin typeface="Economica"/>
                          <a:ea typeface="Economica"/>
                          <a:cs typeface="Economica"/>
                          <a:sym typeface="Economica"/>
                        </a:rPr>
                        <a:t>Result</a:t>
                      </a:r>
                      <a:endParaRPr sz="1800">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0"/>
                  </a:ext>
                </a:extLst>
              </a:tr>
              <a:tr h="426690">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First data review/query was that of US wineries.</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US data for CA only, limited to 50 wineries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1"/>
                  </a:ext>
                </a:extLst>
              </a:tr>
              <a:tr h="876075">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Second data review limited the API call to 20 wineries from each of the 50 states</a:t>
                      </a:r>
                      <a:r>
                        <a:rPr lang="en" sz="1300" b="1">
                          <a:solidFill>
                            <a:schemeClr val="dk1"/>
                          </a:solidFill>
                          <a:latin typeface="Economica"/>
                          <a:ea typeface="Economica"/>
                          <a:cs typeface="Economica"/>
                          <a:sym typeface="Economica"/>
                        </a:rPr>
                        <a:t>.</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of the states did not have 20 wineries, however this query produced a selection across the US.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2"/>
                  </a:ext>
                </a:extLst>
              </a:tr>
              <a:tr h="1348200">
                <a:tc>
                  <a:txBody>
                    <a:bodyPr/>
                    <a:lstStyle/>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Economica"/>
                          <a:ea typeface="Economica"/>
                          <a:cs typeface="Economica"/>
                          <a:sym typeface="Economica"/>
                        </a:rPr>
                        <a:t>After our second data query, we reviewed data for consistency of attributes across each winery.</a:t>
                      </a:r>
                      <a:endParaRPr sz="1600" b="1">
                        <a:solidFill>
                          <a:schemeClr val="dk1"/>
                        </a:solidFill>
                        <a:latin typeface="Economica"/>
                        <a:ea typeface="Economica"/>
                        <a:cs typeface="Economica"/>
                        <a:sym typeface="Economica"/>
                      </a:endParaRPr>
                    </a:p>
                    <a:p>
                      <a:pPr marL="0" lvl="0" indent="0" algn="l" rtl="0">
                        <a:lnSpc>
                          <a:spcPct val="100000"/>
                        </a:lnSpc>
                        <a:spcBef>
                          <a:spcPts val="0"/>
                        </a:spcBef>
                        <a:spcAft>
                          <a:spcPts val="0"/>
                        </a:spcAft>
                        <a:buNone/>
                      </a:pP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wineries did not have specific data attributes. </a:t>
                      </a:r>
                      <a:endParaRPr sz="1600" b="1">
                        <a:solidFill>
                          <a:schemeClr val="dk1"/>
                        </a:solidFill>
                        <a:latin typeface="Economica"/>
                        <a:ea typeface="Economica"/>
                        <a:cs typeface="Economica"/>
                        <a:sym typeface="Economica"/>
                      </a:endParaRPr>
                    </a:p>
                    <a:p>
                      <a:pPr marL="457200" lvl="0" indent="-330200" algn="l" rtl="0">
                        <a:lnSpc>
                          <a:spcPct val="100000"/>
                        </a:lnSpc>
                        <a:spcBef>
                          <a:spcPts val="0"/>
                        </a:spcBef>
                        <a:spcAft>
                          <a:spcPts val="0"/>
                        </a:spcAft>
                        <a:buClr>
                          <a:schemeClr val="dk1"/>
                        </a:buClr>
                        <a:buSzPts val="1600"/>
                        <a:buFont typeface="Economica"/>
                        <a:buChar char="-"/>
                      </a:pPr>
                      <a:r>
                        <a:rPr lang="en" sz="1600" b="1">
                          <a:solidFill>
                            <a:schemeClr val="dk1"/>
                          </a:solidFill>
                          <a:latin typeface="Economica"/>
                          <a:ea typeface="Economica"/>
                          <a:cs typeface="Economica"/>
                          <a:sym typeface="Economica"/>
                        </a:rPr>
                        <a:t>Modified API call to include specific attributes, like price, helping to ensure that the relationships we compared were consistent.</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3"/>
                  </a:ext>
                </a:extLst>
              </a:tr>
              <a:tr h="708200">
                <a:tc gridSpan="2">
                  <a:txBody>
                    <a:bodyPr/>
                    <a:lstStyle/>
                    <a:p>
                      <a:pPr marL="0" lvl="0" indent="0" algn="l" rtl="0">
                        <a:lnSpc>
                          <a:spcPct val="115000"/>
                        </a:lnSpc>
                        <a:spcBef>
                          <a:spcPts val="0"/>
                        </a:spcBef>
                        <a:spcAft>
                          <a:spcPts val="0"/>
                        </a:spcAft>
                        <a:buNone/>
                      </a:pPr>
                      <a:r>
                        <a:rPr lang="en" sz="1500" b="1">
                          <a:solidFill>
                            <a:schemeClr val="dk1"/>
                          </a:solidFill>
                          <a:latin typeface="Economica"/>
                          <a:ea typeface="Economica"/>
                          <a:cs typeface="Economica"/>
                          <a:sym typeface="Economica"/>
                        </a:rPr>
                        <a:t>Note:  inconsistencies included lack of price attributions of all reviews, as well as wineries included among results of neighboring states as a result of proximity and variations in quantity of wineries in each state to query. </a:t>
                      </a:r>
                      <a:endParaRPr sz="1500">
                        <a:solidFill>
                          <a:schemeClr val="dk1"/>
                        </a:solidFill>
                        <a:latin typeface="Economica"/>
                        <a:ea typeface="Economica"/>
                        <a:cs typeface="Economica"/>
                        <a:sym typeface="Economica"/>
                      </a:endParaRPr>
                    </a:p>
                  </a:txBody>
                  <a:tcPr marL="91425" marR="91425" marT="91425" marB="91425"/>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1"/>
          </p:nvPr>
        </p:nvSpPr>
        <p:spPr>
          <a:xfrm>
            <a:off x="311700" y="1225225"/>
            <a:ext cx="8520600" cy="485100"/>
          </a:xfrm>
          <a:prstGeom prst="rect">
            <a:avLst/>
          </a:prstGeom>
        </p:spPr>
        <p:txBody>
          <a:bodyPr spcFirstLastPara="1" wrap="square" lIns="91425" tIns="91425" rIns="91425" bIns="91425" anchor="t" anchorCtr="0">
            <a:noAutofit/>
          </a:bodyPr>
          <a:lstStyle/>
          <a:p>
            <a:pPr marL="0" indent="0">
              <a:buSzPts val="1100"/>
              <a:buNone/>
            </a:pPr>
            <a:endParaRPr/>
          </a:p>
          <a:p>
            <a:pPr marL="0" indent="0">
              <a:spcAft>
                <a:spcPts val="1600"/>
              </a:spcAft>
              <a:buNone/>
            </a:pPr>
            <a:endParaRPr/>
          </a:p>
        </p:txBody>
      </p:sp>
      <p:sp>
        <p:nvSpPr>
          <p:cNvPr id="101" name="Google Shape;10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Collection &amp; Manipulation</a:t>
            </a:r>
            <a:endParaRPr/>
          </a:p>
        </p:txBody>
      </p:sp>
      <p:pic>
        <p:nvPicPr>
          <p:cNvPr id="102" name="Google Shape;102;p19"/>
          <p:cNvPicPr preferRelativeResize="0"/>
          <p:nvPr/>
        </p:nvPicPr>
        <p:blipFill>
          <a:blip r:embed="rId3">
            <a:alphaModFix/>
          </a:blip>
          <a:stretch>
            <a:fillRect/>
          </a:stretch>
        </p:blipFill>
        <p:spPr>
          <a:xfrm>
            <a:off x="421375" y="1846700"/>
            <a:ext cx="8266801" cy="2933700"/>
          </a:xfrm>
          <a:prstGeom prst="rect">
            <a:avLst/>
          </a:prstGeom>
          <a:noFill/>
          <a:ln>
            <a:noFill/>
          </a:ln>
        </p:spPr>
      </p:pic>
      <p:sp>
        <p:nvSpPr>
          <p:cNvPr id="103" name="Google Shape;103;p19"/>
          <p:cNvSpPr txBox="1"/>
          <p:nvPr/>
        </p:nvSpPr>
        <p:spPr>
          <a:xfrm>
            <a:off x="731250" y="1177425"/>
            <a:ext cx="2763900" cy="3222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Create Dataframe</a:t>
            </a:r>
            <a:endParaRPr sz="1900" b="1">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 &amp; Manipulation Methods</a:t>
            </a:r>
            <a:endParaRPr/>
          </a:p>
        </p:txBody>
      </p:sp>
      <p:sp>
        <p:nvSpPr>
          <p:cNvPr id="109" name="Google Shape;109;p20"/>
          <p:cNvSpPr txBox="1">
            <a:spLocks noGrp="1"/>
          </p:cNvSpPr>
          <p:nvPr>
            <p:ph type="body" idx="1"/>
          </p:nvPr>
        </p:nvSpPr>
        <p:spPr>
          <a:xfrm>
            <a:off x="311700" y="1574025"/>
            <a:ext cx="8520600" cy="18345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pic>
        <p:nvPicPr>
          <p:cNvPr id="110" name="Google Shape;110;p20"/>
          <p:cNvPicPr preferRelativeResize="0"/>
          <p:nvPr/>
        </p:nvPicPr>
        <p:blipFill>
          <a:blip r:embed="rId3">
            <a:alphaModFix/>
          </a:blip>
          <a:stretch>
            <a:fillRect/>
          </a:stretch>
        </p:blipFill>
        <p:spPr>
          <a:xfrm>
            <a:off x="2" y="1520173"/>
            <a:ext cx="9144001" cy="2015933"/>
          </a:xfrm>
          <a:prstGeom prst="rect">
            <a:avLst/>
          </a:prstGeom>
          <a:noFill/>
          <a:ln>
            <a:noFill/>
          </a:ln>
        </p:spPr>
      </p:pic>
      <p:pic>
        <p:nvPicPr>
          <p:cNvPr id="111" name="Google Shape;111;p20"/>
          <p:cNvPicPr preferRelativeResize="0"/>
          <p:nvPr/>
        </p:nvPicPr>
        <p:blipFill>
          <a:blip r:embed="rId4">
            <a:alphaModFix/>
          </a:blip>
          <a:stretch>
            <a:fillRect/>
          </a:stretch>
        </p:blipFill>
        <p:spPr>
          <a:xfrm>
            <a:off x="470950" y="3536100"/>
            <a:ext cx="7238100" cy="1430225"/>
          </a:xfrm>
          <a:prstGeom prst="rect">
            <a:avLst/>
          </a:prstGeom>
          <a:noFill/>
          <a:ln>
            <a:noFill/>
          </a:ln>
        </p:spPr>
      </p:pic>
      <p:sp>
        <p:nvSpPr>
          <p:cNvPr id="112" name="Google Shape;112;p20"/>
          <p:cNvSpPr txBox="1"/>
          <p:nvPr/>
        </p:nvSpPr>
        <p:spPr>
          <a:xfrm>
            <a:off x="223100" y="1090651"/>
            <a:ext cx="8775000" cy="4296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DataFrame Manipulation(s):  Assigned Numerical Value to Yelp’s Price Point System &amp; Regions</a:t>
            </a:r>
            <a:endParaRPr sz="1900" b="1">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pic>
        <p:nvPicPr>
          <p:cNvPr id="119" name="Google Shape;119;p21"/>
          <p:cNvPicPr preferRelativeResize="0"/>
          <p:nvPr/>
        </p:nvPicPr>
        <p:blipFill>
          <a:blip r:embed="rId3">
            <a:alphaModFix/>
          </a:blip>
          <a:stretch>
            <a:fillRect/>
          </a:stretch>
        </p:blipFill>
        <p:spPr>
          <a:xfrm>
            <a:off x="360725" y="1147219"/>
            <a:ext cx="4059936" cy="4059936"/>
          </a:xfrm>
          <a:prstGeom prst="rect">
            <a:avLst/>
          </a:prstGeom>
          <a:noFill/>
          <a:ln>
            <a:noFill/>
          </a:ln>
        </p:spPr>
      </p:pic>
      <p:pic>
        <p:nvPicPr>
          <p:cNvPr id="120" name="Google Shape;120;p21"/>
          <p:cNvPicPr preferRelativeResize="0"/>
          <p:nvPr/>
        </p:nvPicPr>
        <p:blipFill>
          <a:blip r:embed="rId4">
            <a:alphaModFix/>
          </a:blip>
          <a:stretch>
            <a:fillRect/>
          </a:stretch>
        </p:blipFill>
        <p:spPr>
          <a:xfrm>
            <a:off x="4658875" y="1147225"/>
            <a:ext cx="4059936" cy="4059936"/>
          </a:xfrm>
          <a:prstGeom prst="rect">
            <a:avLst/>
          </a:prstGeom>
          <a:noFill/>
          <a:ln>
            <a:noFill/>
          </a:ln>
        </p:spPr>
      </p:pic>
      <p:sp>
        <p:nvSpPr>
          <p:cNvPr id="121" name="Google Shape;121;p21"/>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1463</Words>
  <Application>Microsoft Office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Economica</vt:lpstr>
      <vt:lpstr>Open Sans</vt:lpstr>
      <vt:lpstr>Luxe</vt:lpstr>
      <vt:lpstr>Got-Wine?</vt:lpstr>
      <vt:lpstr>Introduction</vt:lpstr>
      <vt:lpstr>Hypothesis</vt:lpstr>
      <vt:lpstr>Questions &amp; Considerations | Query &amp; Interpretation</vt:lpstr>
      <vt:lpstr>Data Sources</vt:lpstr>
      <vt:lpstr>Data Cleaning</vt:lpstr>
      <vt:lpstr>Data Collection &amp; Manipulation</vt:lpstr>
      <vt:lpstr>Data Cleaning &amp; Manipulation Methods</vt:lpstr>
      <vt:lpstr>Data Analysis</vt:lpstr>
      <vt:lpstr>Data Analysis</vt:lpstr>
      <vt:lpstr>Data Analysis</vt:lpstr>
      <vt:lpstr>Findings | Conclusion</vt:lpstr>
      <vt:lpstr>Conclusion &amp;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Got-Wine?</dc:title>
  <dc:creator>j19</dc:creator>
  <cp:lastModifiedBy>j xyz</cp:lastModifiedBy>
  <cp:revision>15</cp:revision>
  <dcterms:modified xsi:type="dcterms:W3CDTF">2020-08-04T03:36:49Z</dcterms:modified>
</cp:coreProperties>
</file>