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85" r:id="rId6"/>
    <p:sldId id="278" r:id="rId7"/>
    <p:sldId id="287" r:id="rId8"/>
    <p:sldId id="290" r:id="rId9"/>
    <p:sldId id="291" r:id="rId10"/>
    <p:sldId id="289" r:id="rId11"/>
    <p:sldId id="261" r:id="rId12"/>
    <p:sldId id="281" r:id="rId13"/>
    <p:sldId id="293" r:id="rId14"/>
    <p:sldId id="294" r:id="rId15"/>
    <p:sldId id="292" r:id="rId16"/>
    <p:sldId id="295" r:id="rId17"/>
    <p:sldId id="296" r:id="rId18"/>
    <p:sldId id="260" r:id="rId19"/>
    <p:sldId id="284" r:id="rId20"/>
    <p:sldId id="288" r:id="rId21"/>
    <p:sldId id="264" r:id="rId22"/>
    <p:sldId id="265" r:id="rId23"/>
    <p:sldId id="283" r:id="rId24"/>
    <p:sldId id="267"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736D"/>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595" autoAdjust="0"/>
  </p:normalViewPr>
  <p:slideViewPr>
    <p:cSldViewPr snapToGrid="0">
      <p:cViewPr varScale="1">
        <p:scale>
          <a:sx n="88" d="100"/>
          <a:sy n="88" d="100"/>
        </p:scale>
        <p:origin x="114" y="8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7E012-9915-468A-8C38-070910B1D6F5}" type="doc">
      <dgm:prSet loTypeId="urn:microsoft.com/office/officeart/2005/8/layout/matrix2" loCatId="matrix" qsTypeId="urn:microsoft.com/office/officeart/2005/8/quickstyle/simple1" qsCatId="simple" csTypeId="urn:microsoft.com/office/officeart/2005/8/colors/accent1_2" csCatId="accent1"/>
      <dgm:spPr/>
      <dgm:t>
        <a:bodyPr/>
        <a:lstStyle/>
        <a:p>
          <a:endParaRPr lang="en-US"/>
        </a:p>
      </dgm:t>
    </dgm:pt>
    <dgm:pt modelId="{5C737D21-CC08-4DF2-96AA-150568F8F5AE}">
      <dgm:prSet/>
      <dgm:spPr/>
      <dgm:t>
        <a:bodyPr/>
        <a:lstStyle/>
        <a:p>
          <a:r>
            <a:rPr lang="en-GB" dirty="0">
              <a:solidFill>
                <a:srgbClr val="6C736D"/>
              </a:solidFill>
            </a:rPr>
            <a:t>Angular is a TypeScript-based free and open-source web application framework lead by the Angular Team at Google and by a community of individuals and corporations. </a:t>
          </a:r>
          <a:endParaRPr lang="en-US" dirty="0">
            <a:solidFill>
              <a:srgbClr val="6C736D"/>
            </a:solidFill>
          </a:endParaRPr>
        </a:p>
      </dgm:t>
    </dgm:pt>
    <dgm:pt modelId="{FAA5A465-4107-46A2-8548-1138A0A1A4C0}" type="parTrans" cxnId="{AAA6B3A5-A7E4-4BA9-8C1D-BE6995A33607}">
      <dgm:prSet/>
      <dgm:spPr/>
      <dgm:t>
        <a:bodyPr/>
        <a:lstStyle/>
        <a:p>
          <a:endParaRPr lang="en-US"/>
        </a:p>
      </dgm:t>
    </dgm:pt>
    <dgm:pt modelId="{104E15CC-D80F-4203-81BF-D4774EAB876D}" type="sibTrans" cxnId="{AAA6B3A5-A7E4-4BA9-8C1D-BE6995A33607}">
      <dgm:prSet/>
      <dgm:spPr/>
      <dgm:t>
        <a:bodyPr/>
        <a:lstStyle/>
        <a:p>
          <a:endParaRPr lang="en-US"/>
        </a:p>
      </dgm:t>
    </dgm:pt>
    <dgm:pt modelId="{6FA670FF-C279-4A44-B4DB-FA72DD86765D}">
      <dgm:prSet/>
      <dgm:spPr/>
      <dgm:t>
        <a:bodyPr/>
        <a:lstStyle/>
        <a:p>
          <a:r>
            <a:rPr lang="en-GB" dirty="0">
              <a:solidFill>
                <a:srgbClr val="6C736D"/>
              </a:solidFill>
            </a:rPr>
            <a:t>Angular framework is embedded with the original MVC (Model-View-Controller) software architectural setup. However, it is not according to the established standards. Angular does not ask developers to split an application into different MVC components and build a code that could unite them.</a:t>
          </a:r>
          <a:endParaRPr lang="en-US" dirty="0">
            <a:solidFill>
              <a:srgbClr val="6C736D"/>
            </a:solidFill>
          </a:endParaRPr>
        </a:p>
      </dgm:t>
    </dgm:pt>
    <dgm:pt modelId="{681C373D-759C-4C22-9F17-420EB317A5B4}" type="parTrans" cxnId="{389F1FF2-5E93-4B5A-897D-93FC87993BF8}">
      <dgm:prSet/>
      <dgm:spPr/>
      <dgm:t>
        <a:bodyPr/>
        <a:lstStyle/>
        <a:p>
          <a:endParaRPr lang="en-US"/>
        </a:p>
      </dgm:t>
    </dgm:pt>
    <dgm:pt modelId="{0D442973-1935-4AA9-A26A-AE3474B6714B}" type="sibTrans" cxnId="{389F1FF2-5E93-4B5A-897D-93FC87993BF8}">
      <dgm:prSet/>
      <dgm:spPr/>
      <dgm:t>
        <a:bodyPr/>
        <a:lstStyle/>
        <a:p>
          <a:endParaRPr lang="en-US"/>
        </a:p>
      </dgm:t>
    </dgm:pt>
    <dgm:pt modelId="{C6E57D5E-D38A-4747-B886-CED1D77A7C76}">
      <dgm:prSet/>
      <dgm:spPr/>
      <dgm:t>
        <a:bodyPr/>
        <a:lstStyle/>
        <a:p>
          <a:r>
            <a:rPr lang="en-GB" dirty="0">
              <a:solidFill>
                <a:srgbClr val="6C736D"/>
              </a:solidFill>
            </a:rPr>
            <a:t>Angular ensures easy development as it eliminates the need for unnecessary code. It has a simplified MVC architecture, which makes writing getters and setters needless.</a:t>
          </a:r>
          <a:endParaRPr lang="en-US" dirty="0">
            <a:solidFill>
              <a:srgbClr val="6C736D"/>
            </a:solidFill>
          </a:endParaRPr>
        </a:p>
      </dgm:t>
    </dgm:pt>
    <dgm:pt modelId="{577D3964-0036-42B3-A3D7-EDBAACE241B4}" type="parTrans" cxnId="{88BFC8BF-F31F-4E05-A4D1-5AC8830E1E70}">
      <dgm:prSet/>
      <dgm:spPr/>
      <dgm:t>
        <a:bodyPr/>
        <a:lstStyle/>
        <a:p>
          <a:endParaRPr lang="en-US"/>
        </a:p>
      </dgm:t>
    </dgm:pt>
    <dgm:pt modelId="{45719D55-D463-45A9-B376-FCC4B749B1FF}" type="sibTrans" cxnId="{88BFC8BF-F31F-4E05-A4D1-5AC8830E1E70}">
      <dgm:prSet/>
      <dgm:spPr/>
      <dgm:t>
        <a:bodyPr/>
        <a:lstStyle/>
        <a:p>
          <a:endParaRPr lang="en-US"/>
        </a:p>
      </dgm:t>
    </dgm:pt>
    <dgm:pt modelId="{A79A2059-13A1-47E0-92C4-C58D0A08873A}">
      <dgm:prSet/>
      <dgm:spPr/>
      <dgm:t>
        <a:bodyPr/>
        <a:lstStyle/>
        <a:p>
          <a:r>
            <a:rPr lang="en-GB" dirty="0">
              <a:solidFill>
                <a:srgbClr val="6C736D"/>
              </a:solidFill>
            </a:rPr>
            <a:t>Angular organizes code into buckets, whether it is components, directives, pipes, or services. Those who are familiar with Angular refer to these buckets as modules. Modules make application functionality organization easy, segregating it into features and reusable chunks. Modules also allow for lazy loading, which paves the way for application feature loading in the background or on-demand.</a:t>
          </a:r>
          <a:endParaRPr lang="en-US" dirty="0">
            <a:solidFill>
              <a:srgbClr val="6C736D"/>
            </a:solidFill>
          </a:endParaRPr>
        </a:p>
      </dgm:t>
    </dgm:pt>
    <dgm:pt modelId="{C20000C6-9F14-44FB-A48A-D5E89028B45C}" type="parTrans" cxnId="{F37AB505-AA17-4C16-91F9-84483DF0EB3D}">
      <dgm:prSet/>
      <dgm:spPr/>
      <dgm:t>
        <a:bodyPr/>
        <a:lstStyle/>
        <a:p>
          <a:endParaRPr lang="en-US"/>
        </a:p>
      </dgm:t>
    </dgm:pt>
    <dgm:pt modelId="{094C4D59-8C85-4D0E-8429-C6304899EBF1}" type="sibTrans" cxnId="{F37AB505-AA17-4C16-91F9-84483DF0EB3D}">
      <dgm:prSet/>
      <dgm:spPr/>
      <dgm:t>
        <a:bodyPr/>
        <a:lstStyle/>
        <a:p>
          <a:endParaRPr lang="en-US"/>
        </a:p>
      </dgm:t>
    </dgm:pt>
    <dgm:pt modelId="{29B09092-8DD7-4357-84FE-D288AC32F816}" type="pres">
      <dgm:prSet presAssocID="{B597E012-9915-468A-8C38-070910B1D6F5}" presName="matrix" presStyleCnt="0">
        <dgm:presLayoutVars>
          <dgm:chMax val="1"/>
          <dgm:dir/>
          <dgm:resizeHandles val="exact"/>
        </dgm:presLayoutVars>
      </dgm:prSet>
      <dgm:spPr/>
    </dgm:pt>
    <dgm:pt modelId="{CBA7907F-4A26-477E-A564-674901C80F47}" type="pres">
      <dgm:prSet presAssocID="{B597E012-9915-468A-8C38-070910B1D6F5}" presName="axisShape" presStyleLbl="bgShp" presStyleIdx="0" presStyleCnt="1"/>
      <dgm:spPr/>
    </dgm:pt>
    <dgm:pt modelId="{B52765AE-31EF-44D6-A34B-0A3A5944DE14}" type="pres">
      <dgm:prSet presAssocID="{B597E012-9915-468A-8C38-070910B1D6F5}" presName="rect1" presStyleLbl="node1" presStyleIdx="0" presStyleCnt="4">
        <dgm:presLayoutVars>
          <dgm:chMax val="0"/>
          <dgm:chPref val="0"/>
          <dgm:bulletEnabled val="1"/>
        </dgm:presLayoutVars>
      </dgm:prSet>
      <dgm:spPr/>
    </dgm:pt>
    <dgm:pt modelId="{82D34372-792F-4CCC-8FA2-65D96D73BB61}" type="pres">
      <dgm:prSet presAssocID="{B597E012-9915-468A-8C38-070910B1D6F5}" presName="rect2" presStyleLbl="node1" presStyleIdx="1" presStyleCnt="4">
        <dgm:presLayoutVars>
          <dgm:chMax val="0"/>
          <dgm:chPref val="0"/>
          <dgm:bulletEnabled val="1"/>
        </dgm:presLayoutVars>
      </dgm:prSet>
      <dgm:spPr/>
    </dgm:pt>
    <dgm:pt modelId="{76764A98-5F10-43EE-91B1-B6002BFDBB33}" type="pres">
      <dgm:prSet presAssocID="{B597E012-9915-468A-8C38-070910B1D6F5}" presName="rect3" presStyleLbl="node1" presStyleIdx="2" presStyleCnt="4">
        <dgm:presLayoutVars>
          <dgm:chMax val="0"/>
          <dgm:chPref val="0"/>
          <dgm:bulletEnabled val="1"/>
        </dgm:presLayoutVars>
      </dgm:prSet>
      <dgm:spPr/>
    </dgm:pt>
    <dgm:pt modelId="{9C0D661A-2330-4CA7-9DFD-3ACB8F758F9E}" type="pres">
      <dgm:prSet presAssocID="{B597E012-9915-468A-8C38-070910B1D6F5}" presName="rect4" presStyleLbl="node1" presStyleIdx="3" presStyleCnt="4">
        <dgm:presLayoutVars>
          <dgm:chMax val="0"/>
          <dgm:chPref val="0"/>
          <dgm:bulletEnabled val="1"/>
        </dgm:presLayoutVars>
      </dgm:prSet>
      <dgm:spPr/>
    </dgm:pt>
  </dgm:ptLst>
  <dgm:cxnLst>
    <dgm:cxn modelId="{F37AB505-AA17-4C16-91F9-84483DF0EB3D}" srcId="{B597E012-9915-468A-8C38-070910B1D6F5}" destId="{A79A2059-13A1-47E0-92C4-C58D0A08873A}" srcOrd="3" destOrd="0" parTransId="{C20000C6-9F14-44FB-A48A-D5E89028B45C}" sibTransId="{094C4D59-8C85-4D0E-8429-C6304899EBF1}"/>
    <dgm:cxn modelId="{77888538-4C22-494E-859C-04CC74EC9D41}" type="presOf" srcId="{C6E57D5E-D38A-4747-B886-CED1D77A7C76}" destId="{76764A98-5F10-43EE-91B1-B6002BFDBB33}" srcOrd="0" destOrd="0" presId="urn:microsoft.com/office/officeart/2005/8/layout/matrix2"/>
    <dgm:cxn modelId="{17D4465F-008C-4925-A8D9-00315CCBEA2F}" type="presOf" srcId="{6FA670FF-C279-4A44-B4DB-FA72DD86765D}" destId="{82D34372-792F-4CCC-8FA2-65D96D73BB61}" srcOrd="0" destOrd="0" presId="urn:microsoft.com/office/officeart/2005/8/layout/matrix2"/>
    <dgm:cxn modelId="{AAA6B3A5-A7E4-4BA9-8C1D-BE6995A33607}" srcId="{B597E012-9915-468A-8C38-070910B1D6F5}" destId="{5C737D21-CC08-4DF2-96AA-150568F8F5AE}" srcOrd="0" destOrd="0" parTransId="{FAA5A465-4107-46A2-8548-1138A0A1A4C0}" sibTransId="{104E15CC-D80F-4203-81BF-D4774EAB876D}"/>
    <dgm:cxn modelId="{88BFC8BF-F31F-4E05-A4D1-5AC8830E1E70}" srcId="{B597E012-9915-468A-8C38-070910B1D6F5}" destId="{C6E57D5E-D38A-4747-B886-CED1D77A7C76}" srcOrd="2" destOrd="0" parTransId="{577D3964-0036-42B3-A3D7-EDBAACE241B4}" sibTransId="{45719D55-D463-45A9-B376-FCC4B749B1FF}"/>
    <dgm:cxn modelId="{CA1F7CCD-9E69-4641-9DCC-6940CD1F16E6}" type="presOf" srcId="{5C737D21-CC08-4DF2-96AA-150568F8F5AE}" destId="{B52765AE-31EF-44D6-A34B-0A3A5944DE14}" srcOrd="0" destOrd="0" presId="urn:microsoft.com/office/officeart/2005/8/layout/matrix2"/>
    <dgm:cxn modelId="{38DE48D1-23D6-4E4B-88D7-C885F1889BDC}" type="presOf" srcId="{B597E012-9915-468A-8C38-070910B1D6F5}" destId="{29B09092-8DD7-4357-84FE-D288AC32F816}" srcOrd="0" destOrd="0" presId="urn:microsoft.com/office/officeart/2005/8/layout/matrix2"/>
    <dgm:cxn modelId="{A39B71DB-D8CC-49C1-9515-3122321C7755}" type="presOf" srcId="{A79A2059-13A1-47E0-92C4-C58D0A08873A}" destId="{9C0D661A-2330-4CA7-9DFD-3ACB8F758F9E}" srcOrd="0" destOrd="0" presId="urn:microsoft.com/office/officeart/2005/8/layout/matrix2"/>
    <dgm:cxn modelId="{389F1FF2-5E93-4B5A-897D-93FC87993BF8}" srcId="{B597E012-9915-468A-8C38-070910B1D6F5}" destId="{6FA670FF-C279-4A44-B4DB-FA72DD86765D}" srcOrd="1" destOrd="0" parTransId="{681C373D-759C-4C22-9F17-420EB317A5B4}" sibTransId="{0D442973-1935-4AA9-A26A-AE3474B6714B}"/>
    <dgm:cxn modelId="{83200DFF-DD6A-467F-B0EF-8F4BDFD98CAC}" type="presParOf" srcId="{29B09092-8DD7-4357-84FE-D288AC32F816}" destId="{CBA7907F-4A26-477E-A564-674901C80F47}" srcOrd="0" destOrd="0" presId="urn:microsoft.com/office/officeart/2005/8/layout/matrix2"/>
    <dgm:cxn modelId="{E5F0B71C-616F-4D5A-BBAE-2496CC362328}" type="presParOf" srcId="{29B09092-8DD7-4357-84FE-D288AC32F816}" destId="{B52765AE-31EF-44D6-A34B-0A3A5944DE14}" srcOrd="1" destOrd="0" presId="urn:microsoft.com/office/officeart/2005/8/layout/matrix2"/>
    <dgm:cxn modelId="{D72BE2CD-0386-42E8-9BCB-11D64473C944}" type="presParOf" srcId="{29B09092-8DD7-4357-84FE-D288AC32F816}" destId="{82D34372-792F-4CCC-8FA2-65D96D73BB61}" srcOrd="2" destOrd="0" presId="urn:microsoft.com/office/officeart/2005/8/layout/matrix2"/>
    <dgm:cxn modelId="{F0D9D478-5732-4048-A645-1FB9F259672F}" type="presParOf" srcId="{29B09092-8DD7-4357-84FE-D288AC32F816}" destId="{76764A98-5F10-43EE-91B1-B6002BFDBB33}" srcOrd="3" destOrd="0" presId="urn:microsoft.com/office/officeart/2005/8/layout/matrix2"/>
    <dgm:cxn modelId="{3DBA11EF-1B91-4498-84B9-FE13BFF9DDE1}" type="presParOf" srcId="{29B09092-8DD7-4357-84FE-D288AC32F816}" destId="{9C0D661A-2330-4CA7-9DFD-3ACB8F758F9E}"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7907F-4A26-477E-A564-674901C80F47}">
      <dsp:nvSpPr>
        <dsp:cNvPr id="0" name=""/>
        <dsp:cNvSpPr/>
      </dsp:nvSpPr>
      <dsp:spPr>
        <a:xfrm>
          <a:off x="516796" y="0"/>
          <a:ext cx="5570756" cy="557075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765AE-31EF-44D6-A34B-0A3A5944DE14}">
      <dsp:nvSpPr>
        <dsp:cNvPr id="0" name=""/>
        <dsp:cNvSpPr/>
      </dsp:nvSpPr>
      <dsp:spPr>
        <a:xfrm>
          <a:off x="878895" y="362099"/>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is a TypeScript-based free and open-source web application framework lead by the Angular Team at Google and by a community of individuals and corporations. </a:t>
          </a:r>
          <a:endParaRPr lang="en-US" sz="900" kern="1200" dirty="0">
            <a:solidFill>
              <a:srgbClr val="6C736D"/>
            </a:solidFill>
          </a:endParaRPr>
        </a:p>
      </dsp:txBody>
      <dsp:txXfrm>
        <a:off x="987672" y="470876"/>
        <a:ext cx="2010748" cy="2010748"/>
      </dsp:txXfrm>
    </dsp:sp>
    <dsp:sp modelId="{82D34372-792F-4CCC-8FA2-65D96D73BB61}">
      <dsp:nvSpPr>
        <dsp:cNvPr id="0" name=""/>
        <dsp:cNvSpPr/>
      </dsp:nvSpPr>
      <dsp:spPr>
        <a:xfrm>
          <a:off x="3497150" y="362099"/>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framework is embedded with the original MVC (Model-View-Controller) software architectural setup. However, it is not according to the established standards. Angular does not ask developers to split an application into different MVC components and build a code that could unite them.</a:t>
          </a:r>
          <a:endParaRPr lang="en-US" sz="900" kern="1200" dirty="0">
            <a:solidFill>
              <a:srgbClr val="6C736D"/>
            </a:solidFill>
          </a:endParaRPr>
        </a:p>
      </dsp:txBody>
      <dsp:txXfrm>
        <a:off x="3605927" y="470876"/>
        <a:ext cx="2010748" cy="2010748"/>
      </dsp:txXfrm>
    </dsp:sp>
    <dsp:sp modelId="{76764A98-5F10-43EE-91B1-B6002BFDBB33}">
      <dsp:nvSpPr>
        <dsp:cNvPr id="0" name=""/>
        <dsp:cNvSpPr/>
      </dsp:nvSpPr>
      <dsp:spPr>
        <a:xfrm>
          <a:off x="878895" y="2980354"/>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ensures easy development as it eliminates the need for unnecessary code. It has a simplified MVC architecture, which makes writing getters and setters needless.</a:t>
          </a:r>
          <a:endParaRPr lang="en-US" sz="900" kern="1200" dirty="0">
            <a:solidFill>
              <a:srgbClr val="6C736D"/>
            </a:solidFill>
          </a:endParaRPr>
        </a:p>
      </dsp:txBody>
      <dsp:txXfrm>
        <a:off x="987672" y="3089131"/>
        <a:ext cx="2010748" cy="2010748"/>
      </dsp:txXfrm>
    </dsp:sp>
    <dsp:sp modelId="{9C0D661A-2330-4CA7-9DFD-3ACB8F758F9E}">
      <dsp:nvSpPr>
        <dsp:cNvPr id="0" name=""/>
        <dsp:cNvSpPr/>
      </dsp:nvSpPr>
      <dsp:spPr>
        <a:xfrm>
          <a:off x="3497150" y="2980354"/>
          <a:ext cx="2228302" cy="2228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6C736D"/>
              </a:solidFill>
            </a:rPr>
            <a:t>Angular organizes code into buckets, whether it is components, directives, pipes, or services. Those who are familiar with Angular refer to these buckets as modules. Modules make application functionality organization easy, segregating it into features and reusable chunks. Modules also allow for lazy loading, which paves the way for application feature loading in the background or on-demand.</a:t>
          </a:r>
          <a:endParaRPr lang="en-US" sz="900" kern="1200" dirty="0">
            <a:solidFill>
              <a:srgbClr val="6C736D"/>
            </a:solidFill>
          </a:endParaRPr>
        </a:p>
      </dsp:txBody>
      <dsp:txXfrm>
        <a:off x="3605927" y="3089131"/>
        <a:ext cx="2010748" cy="201074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10-Nov-22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10-Nov-22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10-Nov-22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10-Nov-22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10-Nov-22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10-Nov-22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10-Nov-22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10-Nov-22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10-Nov-22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10-Nov-22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10-Nov-22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10-Nov-22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10-Nov-22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dirty="0"/>
              <a:t>Example</a:t>
            </a:r>
            <a:br>
              <a:rPr lang="en-US" dirty="0"/>
            </a:br>
            <a:r>
              <a:rPr lang="en-US" dirty="0"/>
              <a:t>Angular</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Created as part of</a:t>
            </a:r>
          </a:p>
          <a:p>
            <a:r>
              <a:rPr lang="en-US" dirty="0"/>
              <a:t>Internship, Aug – Nov 2022</a:t>
            </a:r>
          </a:p>
          <a:p>
            <a:endParaRPr lang="en-US" dirty="0"/>
          </a:p>
        </p:txBody>
      </p:sp>
      <p:pic>
        <p:nvPicPr>
          <p:cNvPr id="1034" name="Picture 10">
            <a:extLst>
              <a:ext uri="{FF2B5EF4-FFF2-40B4-BE49-F238E27FC236}">
                <a16:creationId xmlns:a16="http://schemas.microsoft.com/office/drawing/2014/main" id="{CB1EFD4E-8F12-4FE6-8191-FAD3CBF12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335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Router Guards </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US" sz="1800" dirty="0"/>
              <a:t>with </a:t>
            </a:r>
            <a:r>
              <a:rPr lang="en-US" sz="1800" dirty="0" err="1"/>
              <a:t>CanActivate</a:t>
            </a:r>
            <a:r>
              <a:rPr lang="en-US" sz="1800" dirty="0"/>
              <a:t> (+ </a:t>
            </a:r>
            <a:r>
              <a:rPr lang="en-US" sz="1800" dirty="0" err="1"/>
              <a:t>CanLoadChild</a:t>
            </a:r>
            <a:r>
              <a:rPr lang="en-US" sz="1800" dirty="0"/>
              <a:t>), </a:t>
            </a:r>
            <a:r>
              <a:rPr lang="en-US" sz="1800" dirty="0" err="1"/>
              <a:t>CanDeactive</a:t>
            </a:r>
            <a:r>
              <a:rPr lang="en-US" sz="1800" dirty="0"/>
              <a:t> (+ </a:t>
            </a:r>
            <a:r>
              <a:rPr lang="en-US" sz="1800" dirty="0" err="1"/>
              <a:t>CanDeactivateChild</a:t>
            </a:r>
            <a:r>
              <a:rPr lang="en-US" sz="1800" dirty="0"/>
              <a:t>), </a:t>
            </a:r>
            <a:r>
              <a:rPr lang="en-US" sz="1800" dirty="0" err="1"/>
              <a:t>CanLoad</a:t>
            </a:r>
            <a:r>
              <a:rPr lang="en-US" sz="1800" dirty="0"/>
              <a:t> access to website or certain part of it could be restricted without further efforts . </a:t>
            </a:r>
            <a:r>
              <a:rPr lang="en-GB" sz="1800" b="1" dirty="0" err="1"/>
              <a:t>CanActivate</a:t>
            </a:r>
            <a:r>
              <a:rPr lang="en-GB" sz="1800" dirty="0"/>
              <a:t> checks to see if a user can visit a route. </a:t>
            </a:r>
            <a:r>
              <a:rPr lang="en-GB" sz="1800" b="1" dirty="0" err="1"/>
              <a:t>CanActivateChild</a:t>
            </a:r>
            <a:r>
              <a:rPr lang="en-GB" sz="1800" dirty="0"/>
              <a:t> checks to see if a user can visit a routes children. </a:t>
            </a:r>
            <a:r>
              <a:rPr lang="en-GB" sz="1800" b="1" dirty="0" err="1"/>
              <a:t>CanDeactivate</a:t>
            </a:r>
            <a:r>
              <a:rPr lang="en-GB" sz="1800" dirty="0"/>
              <a:t> checks to see if a user can exit a route. </a:t>
            </a:r>
            <a:r>
              <a:rPr lang="en-GB" sz="1800" b="1" dirty="0" err="1"/>
              <a:t>CanLoad</a:t>
            </a:r>
            <a:r>
              <a:rPr lang="en-GB" sz="1800" dirty="0"/>
              <a:t> checks to see if a user can route to a module that lazy loaded.</a:t>
            </a:r>
          </a:p>
          <a:p>
            <a:r>
              <a:rPr lang="en-GB" dirty="0"/>
              <a:t>Why:</a:t>
            </a:r>
            <a:endParaRPr lang="en-GB" sz="1900" dirty="0"/>
          </a:p>
          <a:p>
            <a:r>
              <a:rPr lang="en-GB" dirty="0"/>
              <a:t>Implemented</a:t>
            </a:r>
            <a:r>
              <a:rPr lang="en-GB" sz="1900" dirty="0"/>
              <a:t>: </a:t>
            </a:r>
            <a:r>
              <a:rPr lang="en-GB" sz="1900" dirty="0" err="1"/>
              <a:t>CanActivate</a:t>
            </a:r>
            <a:r>
              <a:rPr lang="en-GB" sz="1900" dirty="0"/>
              <a:t>, </a:t>
            </a:r>
            <a:r>
              <a:rPr lang="en-GB" sz="1900" dirty="0" err="1"/>
              <a:t>CanDeactivate</a:t>
            </a:r>
            <a:r>
              <a:rPr lang="en-GB" sz="1900" dirty="0"/>
              <a:t>, </a:t>
            </a:r>
            <a:r>
              <a:rPr lang="en-GB" sz="1900" dirty="0" err="1"/>
              <a:t>CanLoad</a:t>
            </a:r>
            <a:r>
              <a:rPr lang="en-GB" sz="1900" dirty="0"/>
              <a:t>. On current state of example Angular there is no specific need in </a:t>
            </a:r>
            <a:r>
              <a:rPr lang="en-GB" sz="1900" dirty="0" err="1"/>
              <a:t>CanActivateChild</a:t>
            </a:r>
            <a:r>
              <a:rPr lang="en-GB" sz="1900" dirty="0"/>
              <a:t> as there is no child of </a:t>
            </a:r>
            <a:r>
              <a:rPr lang="en-GB" sz="1900" dirty="0" err="1"/>
              <a:t>CanActivated</a:t>
            </a:r>
            <a:r>
              <a:rPr lang="en-GB" sz="1900" dirty="0"/>
              <a:t> routes, which should be protected</a:t>
            </a:r>
          </a:p>
        </p:txBody>
      </p:sp>
    </p:spTree>
    <p:extLst>
      <p:ext uri="{BB962C8B-B14F-4D97-AF65-F5344CB8AC3E}">
        <p14:creationId xmlns:p14="http://schemas.microsoft.com/office/powerpoint/2010/main" val="129779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Preloading</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fontScale="92500" lnSpcReduction="20000"/>
          </a:bodyPr>
          <a:lstStyle/>
          <a:p>
            <a:r>
              <a:rPr lang="en-US" dirty="0"/>
              <a:t>What: </a:t>
            </a:r>
            <a:r>
              <a:rPr lang="en-GB" sz="1800" dirty="0"/>
              <a:t>Preloading means loading data before some event, either synchronously or asynchronously. If all the angular modules are loaded at once when a user visits the app, it increases the load time. Lazy loading resolves this issue by loading modules on demand. </a:t>
            </a:r>
          </a:p>
          <a:p>
            <a:r>
              <a:rPr lang="en-GB" sz="2900" dirty="0"/>
              <a:t>Why</a:t>
            </a:r>
            <a:r>
              <a:rPr lang="en-GB" sz="1800" dirty="0"/>
              <a:t>: A preloading strategy helps customize how lazy-loaded components will be loaded. There are some cases when it could be used to be not only fancy thing, but also efficient: </a:t>
            </a:r>
          </a:p>
          <a:p>
            <a:pPr lvl="1">
              <a:buFont typeface="Wingdings" panose="05000000000000000000" pitchFamily="2" charset="2"/>
              <a:buChar char="ü"/>
            </a:pPr>
            <a:r>
              <a:rPr lang="en-GB" sz="1400" dirty="0"/>
              <a:t>frequently used modules can be preloaded from some time (at the start, after some action etc)  to reduce the loading time</a:t>
            </a:r>
          </a:p>
          <a:p>
            <a:pPr lvl="1">
              <a:buFont typeface="Wingdings" panose="05000000000000000000" pitchFamily="2" charset="2"/>
              <a:buChar char="ü"/>
            </a:pPr>
            <a:r>
              <a:rPr lang="en-GB" sz="1400" dirty="0"/>
              <a:t>if loading modules initially in the background is causing a network bottleneck, a delay can be configured. So that helps to speed up the process.</a:t>
            </a:r>
          </a:p>
          <a:p>
            <a:pPr lvl="1">
              <a:buFont typeface="Wingdings" panose="05000000000000000000" pitchFamily="2" charset="2"/>
              <a:buChar char="ü"/>
            </a:pPr>
            <a:r>
              <a:rPr lang="en-GB" sz="1400" dirty="0"/>
              <a:t>configure the preloading of components based on the network speed of a user. Firstly, detect networking performance. Then, apply the preloading strategy at run time.</a:t>
            </a:r>
          </a:p>
          <a:p>
            <a:r>
              <a:rPr lang="en-GB" dirty="0"/>
              <a:t>Implemented</a:t>
            </a:r>
            <a:r>
              <a:rPr lang="en-GB" sz="1900" dirty="0"/>
              <a:t>: yes, </a:t>
            </a:r>
            <a:r>
              <a:rPr lang="en-GB" sz="1900" dirty="0" err="1"/>
              <a:t>cardView</a:t>
            </a:r>
            <a:r>
              <a:rPr lang="en-GB" sz="1900" dirty="0"/>
              <a:t> will be preloaded when user initiate the app</a:t>
            </a:r>
          </a:p>
        </p:txBody>
      </p:sp>
    </p:spTree>
    <p:extLst>
      <p:ext uri="{BB962C8B-B14F-4D97-AF65-F5344CB8AC3E}">
        <p14:creationId xmlns:p14="http://schemas.microsoft.com/office/powerpoint/2010/main" val="330524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Structural directives</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Structural directives are directives which change the DOM layout by adding and removing DOM elements.</a:t>
            </a:r>
          </a:p>
          <a:p>
            <a:r>
              <a:rPr lang="en-GB" dirty="0"/>
              <a:t>Built-in structural directives:  </a:t>
            </a:r>
            <a:r>
              <a:rPr lang="en-GB" sz="1800" dirty="0" err="1"/>
              <a:t>NgIf</a:t>
            </a:r>
            <a:r>
              <a:rPr lang="en-GB" sz="1800" dirty="0"/>
              <a:t>, </a:t>
            </a:r>
            <a:r>
              <a:rPr lang="en-GB" sz="1800" dirty="0" err="1"/>
              <a:t>NgForOf</a:t>
            </a:r>
            <a:r>
              <a:rPr lang="en-GB" sz="1800" dirty="0"/>
              <a:t>, </a:t>
            </a:r>
            <a:r>
              <a:rPr lang="en-GB" sz="1800" dirty="0" err="1"/>
              <a:t>NgSwitch</a:t>
            </a:r>
            <a:endParaRPr lang="en-GB" sz="1800" dirty="0"/>
          </a:p>
          <a:p>
            <a:r>
              <a:rPr lang="en-GB" dirty="0"/>
              <a:t>Why: </a:t>
            </a:r>
            <a:r>
              <a:rPr lang="en-GB" sz="1800" dirty="0"/>
              <a:t>Using structural directives, you add an element with the directive in HTML template. The element will then be added, removed, or replaced based on the condition or expression you set in the directive.</a:t>
            </a:r>
          </a:p>
          <a:p>
            <a:r>
              <a:rPr lang="en-GB" dirty="0"/>
              <a:t>Implemented on</a:t>
            </a:r>
            <a:r>
              <a:rPr lang="en-GB" sz="1900" dirty="0"/>
              <a:t>:</a:t>
            </a:r>
          </a:p>
        </p:txBody>
      </p:sp>
    </p:spTree>
    <p:extLst>
      <p:ext uri="{BB962C8B-B14F-4D97-AF65-F5344CB8AC3E}">
        <p14:creationId xmlns:p14="http://schemas.microsoft.com/office/powerpoint/2010/main" val="339362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490016" y="2426610"/>
            <a:ext cx="2378075" cy="1111250"/>
          </a:xfrm>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027182" y="2982235"/>
            <a:ext cx="6674802" cy="655320"/>
          </a:xfrm>
        </p:spPr>
        <p:txBody>
          <a:bodyPr>
            <a:normAutofit fontScale="90000"/>
          </a:bodyPr>
          <a:lstStyle/>
          <a:p>
            <a:r>
              <a:rPr lang="en-US" dirty="0"/>
              <a:t>What’s next</a:t>
            </a:r>
            <a:br>
              <a:rPr lang="en-US" dirty="0"/>
            </a:br>
            <a:r>
              <a:rPr lang="en-US" sz="2200" dirty="0"/>
              <a:t>(established on 9</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4442242"/>
          </a:xfrm>
          <a:prstGeom prst="rect">
            <a:avLst/>
          </a:prstGeom>
          <a:noFill/>
        </p:spPr>
        <p:txBody>
          <a:bodyPr wrap="square">
            <a:spAutoFit/>
          </a:bodyPr>
          <a:lstStyle/>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sngStrike" kern="1200" cap="none" spc="0" normalizeH="0" baseline="0" noProof="0" dirty="0">
                <a:ln>
                  <a:noFill/>
                </a:ln>
                <a:solidFill>
                  <a:prstClr val="black"/>
                </a:solidFill>
                <a:effectLst/>
                <a:uLnTx/>
                <a:uFillTx/>
                <a:latin typeface="Biome Light"/>
                <a:ea typeface="+mn-ea"/>
                <a:cs typeface="+mn-cs"/>
              </a:rPr>
              <a:t>Router (finish)</a:t>
            </a: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Create own structural directive</a:t>
            </a: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Angular Material - Best Practices, Patterns and Anti-Patterns</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Search, sort, breadcrumbs</a:t>
            </a:r>
          </a:p>
          <a:p>
            <a:pPr marL="285750" marR="0" lvl="0" indent="-285750" algn="l" defTabSz="914400" rtl="0" eaLnBrk="1" fontAlgn="base"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Cloud </a:t>
            </a:r>
            <a:r>
              <a:rPr kumimoji="0" lang="en-GB" sz="1800" b="0" i="0" u="none" strike="noStrike" kern="1200" cap="none" spc="0" normalizeH="0" baseline="0" noProof="0" dirty="0" err="1">
                <a:ln>
                  <a:noFill/>
                </a:ln>
                <a:solidFill>
                  <a:prstClr val="black"/>
                </a:solidFill>
                <a:effectLst/>
                <a:uLnTx/>
                <a:uFillTx/>
                <a:latin typeface="Biome Light"/>
                <a:ea typeface="+mn-ea"/>
                <a:cs typeface="+mn-cs"/>
              </a:rPr>
              <a:t>Firestore</a:t>
            </a:r>
            <a:r>
              <a:rPr kumimoji="0" lang="en-GB" sz="1800" b="0" i="0" u="none" strike="noStrike" kern="1200" cap="none" spc="0" normalizeH="0" baseline="0" noProof="0" dirty="0">
                <a:ln>
                  <a:noFill/>
                </a:ln>
                <a:solidFill>
                  <a:prstClr val="black"/>
                </a:solidFill>
                <a:effectLst/>
                <a:uLnTx/>
                <a:uFillTx/>
                <a:latin typeface="Biome Light"/>
                <a:ea typeface="+mn-ea"/>
                <a:cs typeface="+mn-cs"/>
              </a:rPr>
              <a:t> - https://firebase.google.com/docs/database/rtdb-vs-firestore</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REST with </a:t>
            </a:r>
            <a:r>
              <a:rPr kumimoji="0" lang="en-GB" sz="1800" b="0" i="0" u="none" strike="noStrike" kern="1200" cap="none" spc="0" normalizeH="0" baseline="0" noProof="0" dirty="0" err="1">
                <a:ln>
                  <a:noFill/>
                </a:ln>
                <a:solidFill>
                  <a:prstClr val="black"/>
                </a:solidFill>
                <a:effectLst/>
                <a:uLnTx/>
                <a:uFillTx/>
                <a:latin typeface="Biome Light"/>
                <a:ea typeface="+mn-ea"/>
                <a:cs typeface="+mn-cs"/>
              </a:rPr>
              <a:t>NestJs</a:t>
            </a:r>
            <a:r>
              <a:rPr kumimoji="0" lang="en-GB" sz="1800" b="0" i="0" u="none" strike="noStrike" kern="1200" cap="none" spc="0" normalizeH="0" baseline="0" noProof="0" dirty="0">
                <a:ln>
                  <a:noFill/>
                </a:ln>
                <a:solidFill>
                  <a:prstClr val="black"/>
                </a:solidFill>
                <a:effectLst/>
                <a:uLnTx/>
                <a:uFillTx/>
                <a:latin typeface="Biome Light"/>
                <a:ea typeface="+mn-ea"/>
                <a:cs typeface="+mn-cs"/>
              </a:rPr>
              <a:t> and MongoDB</a:t>
            </a:r>
          </a:p>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Biome Light"/>
                <a:ea typeface="+mn-ea"/>
                <a:cs typeface="+mn-cs"/>
              </a:rPr>
              <a:t>Responsive table for table view (?)</a:t>
            </a:r>
            <a:endParaRPr lang="en-GB" dirty="0"/>
          </a:p>
          <a:p>
            <a:pPr marL="285750" indent="-285750">
              <a:spcAft>
                <a:spcPts val="1000"/>
              </a:spcAft>
              <a:buFont typeface="Wingdings" panose="05000000000000000000" pitchFamily="2" charset="2"/>
              <a:buChar char="Ø"/>
            </a:pPr>
            <a:endParaRPr lang="en-GB" dirty="0"/>
          </a:p>
          <a:p>
            <a:pPr marL="285750" indent="-285750">
              <a:spcAft>
                <a:spcPts val="1000"/>
              </a:spcAft>
              <a:buFont typeface="Wingdings" panose="05000000000000000000" pitchFamily="2" charset="2"/>
              <a:buChar char="Ø"/>
            </a:pPr>
            <a:endParaRPr lang="en-GB" dirty="0"/>
          </a:p>
        </p:txBody>
      </p:sp>
    </p:spTree>
    <p:extLst>
      <p:ext uri="{BB962C8B-B14F-4D97-AF65-F5344CB8AC3E}">
        <p14:creationId xmlns:p14="http://schemas.microsoft.com/office/powerpoint/2010/main" val="176662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73513" y="2982235"/>
            <a:ext cx="6674802" cy="655320"/>
          </a:xfrm>
        </p:spPr>
        <p:txBody>
          <a:bodyPr>
            <a:normAutofit fontScale="90000"/>
          </a:bodyPr>
          <a:lstStyle/>
          <a:p>
            <a:r>
              <a:rPr lang="en-US" dirty="0"/>
              <a:t>What’s next</a:t>
            </a:r>
            <a:br>
              <a:rPr lang="en-US" dirty="0"/>
            </a:br>
            <a:r>
              <a:rPr lang="en-US" sz="2200" dirty="0"/>
              <a:t>(established on 16</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100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Biome Light"/>
                <a:ea typeface="+mn-ea"/>
                <a:cs typeface="+mn-cs"/>
              </a:rPr>
              <a:t>gg</a:t>
            </a:r>
            <a:endParaRPr kumimoji="0" lang="en-GB" sz="1800" b="0" i="0" u="none" strike="noStrike" kern="1200" cap="none" spc="0" normalizeH="0" baseline="0" noProof="0" dirty="0">
              <a:ln>
                <a:noFill/>
              </a:ln>
              <a:solidFill>
                <a:prstClr val="black"/>
              </a:solidFill>
              <a:effectLst/>
              <a:uLnTx/>
              <a:uFillTx/>
              <a:latin typeface="Biome Light"/>
              <a:ea typeface="+mn-ea"/>
              <a:cs typeface="+mn-cs"/>
            </a:endParaRPr>
          </a:p>
        </p:txBody>
      </p:sp>
    </p:spTree>
    <p:extLst>
      <p:ext uri="{BB962C8B-B14F-4D97-AF65-F5344CB8AC3E}">
        <p14:creationId xmlns:p14="http://schemas.microsoft.com/office/powerpoint/2010/main" val="113949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Growth by sector </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sz="quarter" idx="11"/>
            <p:extLst>
              <p:ext uri="{D42A27DB-BD31-4B8C-83A1-F6EECF244321}">
                <p14:modId xmlns:p14="http://schemas.microsoft.com/office/powerpoint/2010/main" val="3455645336"/>
              </p:ext>
            </p:extLst>
          </p:nvPr>
        </p:nvGraphicFramePr>
        <p:xfrm>
          <a:off x="854075" y="2286000"/>
          <a:ext cx="10499725" cy="2286000"/>
        </p:xfrm>
        <a:graphic>
          <a:graphicData uri="http://schemas.openxmlformats.org/drawingml/2006/table">
            <a:tbl>
              <a:tblPr firstRow="1">
                <a:tableStyleId>{5C22544A-7EE6-4342-B048-85BDC9FD1C3A}</a:tableStyleId>
              </a:tblPr>
              <a:tblGrid>
                <a:gridCol w="2099945">
                  <a:extLst>
                    <a:ext uri="{9D8B030D-6E8A-4147-A177-3AD203B41FA5}">
                      <a16:colId xmlns:a16="http://schemas.microsoft.com/office/drawing/2014/main" val="1689330750"/>
                    </a:ext>
                  </a:extLst>
                </a:gridCol>
                <a:gridCol w="2099945">
                  <a:extLst>
                    <a:ext uri="{9D8B030D-6E8A-4147-A177-3AD203B41FA5}">
                      <a16:colId xmlns:a16="http://schemas.microsoft.com/office/drawing/2014/main" val="2660631934"/>
                    </a:ext>
                  </a:extLst>
                </a:gridCol>
                <a:gridCol w="2099945">
                  <a:extLst>
                    <a:ext uri="{9D8B030D-6E8A-4147-A177-3AD203B41FA5}">
                      <a16:colId xmlns:a16="http://schemas.microsoft.com/office/drawing/2014/main" val="3909717689"/>
                    </a:ext>
                  </a:extLst>
                </a:gridCol>
                <a:gridCol w="2099945">
                  <a:extLst>
                    <a:ext uri="{9D8B030D-6E8A-4147-A177-3AD203B41FA5}">
                      <a16:colId xmlns:a16="http://schemas.microsoft.com/office/drawing/2014/main" val="1603189107"/>
                    </a:ext>
                  </a:extLst>
                </a:gridCol>
                <a:gridCol w="2099945">
                  <a:extLst>
                    <a:ext uri="{9D8B030D-6E8A-4147-A177-3AD203B41FA5}">
                      <a16:colId xmlns:a16="http://schemas.microsoft.com/office/drawing/2014/main" val="1897606603"/>
                    </a:ext>
                  </a:extLst>
                </a:gridCol>
              </a:tblGrid>
              <a:tr h="571500">
                <a:tc>
                  <a:txBody>
                    <a:bodyPr/>
                    <a:lstStyle/>
                    <a:p>
                      <a:endParaRPr lang="en-US" dirty="0">
                        <a:latin typeface="+mn-lt"/>
                        <a:cs typeface="Biome Light" panose="020B0303030204020804" pitchFamily="34" charset="0"/>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a:latin typeface="+mn-lt"/>
                          <a:cs typeface="Biome Light" panose="020B0303030204020804" pitchFamily="34" charset="0"/>
                        </a:rPr>
                        <a:t>Q3</a:t>
                      </a:r>
                      <a:endParaRPr lang="en-US" sz="1600" dirty="0">
                        <a:latin typeface="+mn-lt"/>
                        <a:cs typeface="Biome Light" panose="020B0303030204020804" pitchFamily="34"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latin typeface="+mn-lt"/>
                          <a:cs typeface="Biome Light" panose="020B0303030204020804" pitchFamily="34" charset="0"/>
                        </a:rPr>
                        <a:t>Q4</a:t>
                      </a: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571500">
                <a:tc>
                  <a:txBody>
                    <a:bodyPr/>
                    <a:lstStyle/>
                    <a:p>
                      <a:r>
                        <a:rPr lang="en-US" sz="1600" dirty="0">
                          <a:solidFill>
                            <a:schemeClr val="accent2">
                              <a:lumMod val="50000"/>
                            </a:schemeClr>
                          </a:solidFill>
                          <a:latin typeface="+mn-lt"/>
                          <a:cs typeface="Biome Light" panose="020B0303030204020804" pitchFamily="34" charset="0"/>
                        </a:rPr>
                        <a:t>Series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760208656"/>
                  </a:ext>
                </a:extLst>
              </a:tr>
              <a:tr h="571500">
                <a:tc>
                  <a:txBody>
                    <a:bodyPr/>
                    <a:lstStyle/>
                    <a:p>
                      <a:r>
                        <a:rPr lang="en-US" sz="1600" dirty="0">
                          <a:solidFill>
                            <a:schemeClr val="accent2">
                              <a:lumMod val="50000"/>
                            </a:schemeClr>
                          </a:solidFill>
                          <a:latin typeface="+mn-lt"/>
                          <a:cs typeface="Biome Light" panose="020B0303030204020804" pitchFamily="34" charset="0"/>
                        </a:rPr>
                        <a:t>Series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4243071"/>
                  </a:ext>
                </a:extLst>
              </a:tr>
              <a:tr h="571500">
                <a:tc>
                  <a:txBody>
                    <a:bodyPr/>
                    <a:lstStyle/>
                    <a:p>
                      <a:r>
                        <a:rPr lang="en-US" sz="1600" dirty="0">
                          <a:solidFill>
                            <a:schemeClr val="accent2">
                              <a:lumMod val="50000"/>
                            </a:schemeClr>
                          </a:solidFill>
                          <a:latin typeface="+mn-lt"/>
                          <a:cs typeface="Biome Light" panose="020B0303030204020804" pitchFamily="34" charset="0"/>
                        </a:rPr>
                        <a:t>Series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sz="1400" dirty="0">
                          <a:solidFill>
                            <a:schemeClr val="accent2">
                              <a:lumMod val="50000"/>
                            </a:schemeClr>
                          </a:solidFill>
                          <a:latin typeface="+mn-lt"/>
                          <a:cs typeface="Biome Light" panose="020B03030302040208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5808797"/>
                  </a:ext>
                </a:extLst>
              </a:tr>
            </a:tbl>
          </a:graphicData>
        </a:graphic>
      </p:graphicFrame>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10-Nov-22</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p:txBody>
          <a:bodyPr/>
          <a:lstStyle/>
          <a:p>
            <a:r>
              <a:rPr lang="en-US" dirty="0">
                <a:solidFill>
                  <a:schemeClr val="accent2">
                    <a:lumMod val="50000"/>
                  </a:schemeClr>
                </a:solidFill>
              </a:rPr>
              <a:t>**** was great to work with. </a:t>
            </a:r>
          </a:p>
        </p:txBody>
      </p:sp>
      <p:pic>
        <p:nvPicPr>
          <p:cNvPr id="13" name="Picture Placeholder 12" descr="pink flower">
            <a:extLst>
              <a:ext uri="{FF2B5EF4-FFF2-40B4-BE49-F238E27FC236}">
                <a16:creationId xmlns:a16="http://schemas.microsoft.com/office/drawing/2014/main" id="{51A5A3C0-E655-407D-9CFE-9E0D62FA16A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022147" y="-31173"/>
            <a:ext cx="3938588" cy="6400800"/>
          </a:xfrm>
        </p:spPr>
      </p:pic>
      <p:sp>
        <p:nvSpPr>
          <p:cNvPr id="24" name="TextBox 23">
            <a:extLst>
              <a:ext uri="{FF2B5EF4-FFF2-40B4-BE49-F238E27FC236}">
                <a16:creationId xmlns:a16="http://schemas.microsoft.com/office/drawing/2014/main" id="{9D25A50B-BB2E-4F06-82AE-76A92D7CC3B8}"/>
              </a:ext>
            </a:extLst>
          </p:cNvPr>
          <p:cNvSpPr txBox="1"/>
          <p:nvPr/>
        </p:nvSpPr>
        <p:spPr>
          <a:xfrm>
            <a:off x="6096000" y="4076935"/>
            <a:ext cx="5149850" cy="505459"/>
          </a:xfrm>
          <a:prstGeom prst="rect">
            <a:avLst/>
          </a:prstGeom>
        </p:spPr>
        <p:txBody>
          <a:bodyPr vert="horz" lIns="91440" tIns="45720" rIns="91440" bIns="45720" rtlCol="0" anchor="t">
            <a:normAutofit fontScale="97500"/>
          </a:bodyPr>
          <a:lstStyle>
            <a:lvl1pPr lvl="0">
              <a:lnSpc>
                <a:spcPct val="150000"/>
              </a:lnSpc>
              <a:spcBef>
                <a:spcPts val="0"/>
              </a:spcBef>
              <a:buNone/>
              <a:defRPr lang="en-US" sz="2000">
                <a:solidFill>
                  <a:schemeClr val="accent2">
                    <a:lumMod val="50000"/>
                  </a:schemeClr>
                </a:solidFill>
              </a:defRPr>
            </a:lvl1pPr>
          </a:lstStyle>
          <a:p>
            <a:pPr algn="r"/>
            <a:r>
              <a:rPr lang="en-US" dirty="0"/>
              <a:t>A satisfied customer</a:t>
            </a:r>
          </a:p>
        </p:txBody>
      </p:sp>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10-Nov-22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48399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t>Text</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10-Nov-22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14" name="Text Placeholder 13">
            <a:extLst>
              <a:ext uri="{FF2B5EF4-FFF2-40B4-BE49-F238E27FC236}">
                <a16:creationId xmlns:a16="http://schemas.microsoft.com/office/drawing/2014/main" id="{6663C6C5-A6C4-49C7-B230-8551BEAFE6A7}"/>
              </a:ext>
            </a:extLst>
          </p:cNvPr>
          <p:cNvSpPr>
            <a:spLocks noGrp="1"/>
          </p:cNvSpPr>
          <p:nvPr>
            <p:ph type="body" sz="quarter" idx="16"/>
          </p:nvPr>
        </p:nvSpPr>
        <p:spPr/>
        <p:txBody>
          <a:bodyPr/>
          <a:lstStyle/>
          <a:p>
            <a:endParaRPr lang="en-GB"/>
          </a:p>
        </p:txBody>
      </p:sp>
      <p:sp>
        <p:nvSpPr>
          <p:cNvPr id="17" name="Text Placeholder 16">
            <a:extLst>
              <a:ext uri="{FF2B5EF4-FFF2-40B4-BE49-F238E27FC236}">
                <a16:creationId xmlns:a16="http://schemas.microsoft.com/office/drawing/2014/main" id="{76557DF4-C532-414F-B5F5-44776A35DA32}"/>
              </a:ext>
            </a:extLst>
          </p:cNvPr>
          <p:cNvSpPr>
            <a:spLocks noGrp="1"/>
          </p:cNvSpPr>
          <p:nvPr>
            <p:ph type="body" sz="quarter" idx="18"/>
          </p:nvPr>
        </p:nvSpPr>
        <p:spPr/>
        <p:txBody>
          <a:bodyPr/>
          <a:lstStyle/>
          <a:p>
            <a:endParaRPr lang="en-GB"/>
          </a:p>
        </p:txBody>
      </p:sp>
      <p:sp>
        <p:nvSpPr>
          <p:cNvPr id="20" name="Text Placeholder 19">
            <a:extLst>
              <a:ext uri="{FF2B5EF4-FFF2-40B4-BE49-F238E27FC236}">
                <a16:creationId xmlns:a16="http://schemas.microsoft.com/office/drawing/2014/main" id="{1746B8F4-F81D-4150-86C3-00D2D3D8CA35}"/>
              </a:ext>
            </a:extLst>
          </p:cNvPr>
          <p:cNvSpPr>
            <a:spLocks noGrp="1"/>
          </p:cNvSpPr>
          <p:nvPr>
            <p:ph type="body" sz="quarter" idx="17"/>
          </p:nvPr>
        </p:nvSpPr>
        <p:spPr/>
        <p:txBody>
          <a:bodyPr/>
          <a:lstStyle/>
          <a:p>
            <a:endParaRPr lang="en-GB"/>
          </a:p>
        </p:txBody>
      </p:sp>
      <p:sp>
        <p:nvSpPr>
          <p:cNvPr id="30" name="Text Placeholder 29">
            <a:extLst>
              <a:ext uri="{FF2B5EF4-FFF2-40B4-BE49-F238E27FC236}">
                <a16:creationId xmlns:a16="http://schemas.microsoft.com/office/drawing/2014/main" id="{BB7B3557-1B64-40C0-9EB0-1BF61ACB7997}"/>
              </a:ext>
            </a:extLst>
          </p:cNvPr>
          <p:cNvSpPr>
            <a:spLocks noGrp="1"/>
          </p:cNvSpPr>
          <p:nvPr>
            <p:ph type="body" sz="quarter" idx="19"/>
          </p:nvPr>
        </p:nvSpPr>
        <p:spPr/>
        <p:txBody>
          <a:bodyPr/>
          <a:lstStyle/>
          <a:p>
            <a:endParaRPr lang="en-GB"/>
          </a:p>
        </p:txBody>
      </p:sp>
      <p:sp>
        <p:nvSpPr>
          <p:cNvPr id="32" name="Text Placeholder 31">
            <a:extLst>
              <a:ext uri="{FF2B5EF4-FFF2-40B4-BE49-F238E27FC236}">
                <a16:creationId xmlns:a16="http://schemas.microsoft.com/office/drawing/2014/main" id="{BDD13FA6-D2F7-478E-84B6-F63C4450C973}"/>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408354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38200" y="136556"/>
            <a:ext cx="10515600" cy="1325563"/>
          </a:xfrm>
        </p:spPr>
        <p:txBody>
          <a:bodyPr/>
          <a:lstStyle/>
          <a:p>
            <a:pPr algn="ctr"/>
            <a:r>
              <a:rPr lang="en-US" dirty="0">
                <a:solidFill>
                  <a:schemeClr val="accent2">
                    <a:lumMod val="50000"/>
                  </a:schemeClr>
                </a:solidFill>
                <a:cs typeface="Biome Light" panose="020B0303030204020804" pitchFamily="34" charset="0"/>
              </a:rPr>
              <a:t>Monthly</a:t>
            </a:r>
            <a:r>
              <a:rPr lang="en-US" dirty="0">
                <a:solidFill>
                  <a:schemeClr val="accent2">
                    <a:lumMod val="50000"/>
                  </a:schemeClr>
                </a:solidFill>
                <a:latin typeface="Biome Light" panose="020B0303030204020804" pitchFamily="34" charset="0"/>
                <a:cs typeface="Biome Light" panose="020B0303030204020804" pitchFamily="34" charset="0"/>
              </a:rPr>
              <a:t> timeline</a:t>
            </a:r>
          </a:p>
        </p:txBody>
      </p:sp>
      <p:cxnSp>
        <p:nvCxnSpPr>
          <p:cNvPr id="70" name="Straight Connector 69">
            <a:extLst>
              <a:ext uri="{FF2B5EF4-FFF2-40B4-BE49-F238E27FC236}">
                <a16:creationId xmlns:a16="http://schemas.microsoft.com/office/drawing/2014/main" id="{F70C08F9-9A5C-43CF-9AAC-621536803BA0}"/>
              </a:ext>
              <a:ext uri="{C183D7F6-B498-43B3-948B-1728B52AA6E4}">
                <adec:decorative xmlns:adec="http://schemas.microsoft.com/office/drawing/2017/decorative" val="1"/>
              </a:ext>
            </a:extLst>
          </p:cNvPr>
          <p:cNvCxnSpPr>
            <a:cxnSpLocks/>
          </p:cNvCxnSpPr>
          <p:nvPr/>
        </p:nvCxnSpPr>
        <p:spPr>
          <a:xfrm>
            <a:off x="2941866"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89E8D-ECBE-4B32-82C7-E8DD0B202C5F}"/>
              </a:ext>
              <a:ext uri="{C183D7F6-B498-43B3-948B-1728B52AA6E4}">
                <adec:decorative xmlns:adec="http://schemas.microsoft.com/office/drawing/2017/decorative" val="1"/>
              </a:ext>
            </a:extLst>
          </p:cNvPr>
          <p:cNvCxnSpPr>
            <a:cxnSpLocks/>
          </p:cNvCxnSpPr>
          <p:nvPr/>
        </p:nvCxnSpPr>
        <p:spPr>
          <a:xfrm>
            <a:off x="5678005"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B38730-2A0E-4853-AD2C-FC744EF527B4}"/>
              </a:ext>
              <a:ext uri="{C183D7F6-B498-43B3-948B-1728B52AA6E4}">
                <adec:decorative xmlns:adec="http://schemas.microsoft.com/office/drawing/2017/decorative" val="1"/>
              </a:ext>
            </a:extLst>
          </p:cNvPr>
          <p:cNvCxnSpPr>
            <a:cxnSpLocks/>
          </p:cNvCxnSpPr>
          <p:nvPr/>
        </p:nvCxnSpPr>
        <p:spPr>
          <a:xfrm>
            <a:off x="8403799" y="2592967"/>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8E48653-A8EB-4DE2-BFE6-A0E61D873096}"/>
              </a:ext>
              <a:ext uri="{C183D7F6-B498-43B3-948B-1728B52AA6E4}">
                <adec:decorative xmlns:adec="http://schemas.microsoft.com/office/drawing/2017/decorative" val="1"/>
              </a:ext>
            </a:extLst>
          </p:cNvPr>
          <p:cNvCxnSpPr>
            <a:cxnSpLocks/>
          </p:cNvCxnSpPr>
          <p:nvPr/>
        </p:nvCxnSpPr>
        <p:spPr>
          <a:xfrm>
            <a:off x="11129593" y="2592967"/>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90DF0B-5B2E-49A9-B210-E32FFFAC7E35}"/>
              </a:ext>
              <a:ext uri="{C183D7F6-B498-43B3-948B-1728B52AA6E4}">
                <adec:decorative xmlns:adec="http://schemas.microsoft.com/office/drawing/2017/decorative" val="1"/>
              </a:ext>
            </a:extLst>
          </p:cNvPr>
          <p:cNvCxnSpPr>
            <a:cxnSpLocks/>
            <a:endCxn id="63" idx="0"/>
          </p:cNvCxnSpPr>
          <p:nvPr/>
        </p:nvCxnSpPr>
        <p:spPr>
          <a:xfrm flipV="1">
            <a:off x="1437095" y="2410633"/>
            <a:ext cx="9692499" cy="16927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1E53639-8872-4E58-9A2D-8001BB8547AC}"/>
              </a:ext>
              <a:ext uri="{C183D7F6-B498-43B3-948B-1728B52AA6E4}">
                <adec:decorative xmlns:adec="http://schemas.microsoft.com/office/drawing/2017/decorative" val="1"/>
              </a:ext>
            </a:extLst>
          </p:cNvPr>
          <p:cNvSpPr/>
          <p:nvPr/>
        </p:nvSpPr>
        <p:spPr>
          <a:xfrm>
            <a:off x="832938"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1632FE-1D0A-41E4-BF25-F0F7AA952C33}"/>
              </a:ext>
              <a:ext uri="{C183D7F6-B498-43B3-948B-1728B52AA6E4}">
                <adec:decorative xmlns:adec="http://schemas.microsoft.com/office/drawing/2017/decorative" val="1"/>
              </a:ext>
            </a:extLst>
          </p:cNvPr>
          <p:cNvSpPr/>
          <p:nvPr/>
        </p:nvSpPr>
        <p:spPr>
          <a:xfrm>
            <a:off x="7193124"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86E56F-86DF-43E4-85F3-DD6AA1CF8C84}"/>
              </a:ext>
              <a:ext uri="{C183D7F6-B498-43B3-948B-1728B52AA6E4}">
                <adec:decorative xmlns:adec="http://schemas.microsoft.com/office/drawing/2017/decorative" val="1"/>
              </a:ext>
            </a:extLst>
          </p:cNvPr>
          <p:cNvSpPr/>
          <p:nvPr/>
        </p:nvSpPr>
        <p:spPr>
          <a:xfrm>
            <a:off x="1741536"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EBE9657-CF02-4369-A33E-0B3687100B60}"/>
              </a:ext>
              <a:ext uri="{C183D7F6-B498-43B3-948B-1728B52AA6E4}">
                <adec:decorative xmlns:adec="http://schemas.microsoft.com/office/drawing/2017/decorative" val="1"/>
              </a:ext>
            </a:extLst>
          </p:cNvPr>
          <p:cNvSpPr/>
          <p:nvPr/>
        </p:nvSpPr>
        <p:spPr>
          <a:xfrm>
            <a:off x="2650134" y="2277833"/>
            <a:ext cx="604157" cy="6041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9922DC-4CA9-4B40-A5D5-72BBFAE6A6D3}"/>
              </a:ext>
              <a:ext uri="{C183D7F6-B498-43B3-948B-1728B52AA6E4}">
                <adec:decorative xmlns:adec="http://schemas.microsoft.com/office/drawing/2017/decorative" val="1"/>
              </a:ext>
            </a:extLst>
          </p:cNvPr>
          <p:cNvSpPr/>
          <p:nvPr/>
        </p:nvSpPr>
        <p:spPr>
          <a:xfrm>
            <a:off x="3558732"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7F60B2-65D3-4950-9103-3EFDF7F7D6FE}"/>
              </a:ext>
              <a:ext uri="{C183D7F6-B498-43B3-948B-1728B52AA6E4}">
                <adec:decorative xmlns:adec="http://schemas.microsoft.com/office/drawing/2017/decorative" val="1"/>
              </a:ext>
            </a:extLst>
          </p:cNvPr>
          <p:cNvSpPr/>
          <p:nvPr/>
        </p:nvSpPr>
        <p:spPr>
          <a:xfrm>
            <a:off x="4467330"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1CD723-7F96-4567-92C6-62CCB0855077}"/>
              </a:ext>
              <a:ext uri="{C183D7F6-B498-43B3-948B-1728B52AA6E4}">
                <adec:decorative xmlns:adec="http://schemas.microsoft.com/office/drawing/2017/decorative" val="1"/>
              </a:ext>
            </a:extLst>
          </p:cNvPr>
          <p:cNvSpPr/>
          <p:nvPr/>
        </p:nvSpPr>
        <p:spPr>
          <a:xfrm>
            <a:off x="5375928" y="2277833"/>
            <a:ext cx="604157" cy="6041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D641E32-C3C9-4F0F-A366-D6AF93DD9F68}"/>
              </a:ext>
              <a:ext uri="{C183D7F6-B498-43B3-948B-1728B52AA6E4}">
                <adec:decorative xmlns:adec="http://schemas.microsoft.com/office/drawing/2017/decorative" val="1"/>
              </a:ext>
            </a:extLst>
          </p:cNvPr>
          <p:cNvSpPr/>
          <p:nvPr/>
        </p:nvSpPr>
        <p:spPr>
          <a:xfrm>
            <a:off x="6284526" y="2277832"/>
            <a:ext cx="604157" cy="60415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EBF65AA-A09B-4D00-8027-CC0A25E8CC3F}"/>
              </a:ext>
              <a:ext uri="{C183D7F6-B498-43B3-948B-1728B52AA6E4}">
                <adec:decorative xmlns:adec="http://schemas.microsoft.com/office/drawing/2017/decorative" val="1"/>
              </a:ext>
            </a:extLst>
          </p:cNvPr>
          <p:cNvSpPr/>
          <p:nvPr/>
        </p:nvSpPr>
        <p:spPr>
          <a:xfrm>
            <a:off x="8101722" y="2277833"/>
            <a:ext cx="604157" cy="60415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07F39A3-7EA6-4379-9663-6D559F439438}"/>
              </a:ext>
              <a:ext uri="{C183D7F6-B498-43B3-948B-1728B52AA6E4}">
                <adec:decorative xmlns:adec="http://schemas.microsoft.com/office/drawing/2017/decorative" val="1"/>
              </a:ext>
            </a:extLst>
          </p:cNvPr>
          <p:cNvSpPr/>
          <p:nvPr/>
        </p:nvSpPr>
        <p:spPr>
          <a:xfrm>
            <a:off x="9010320"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B2E89-57B9-4D7A-8428-5CD76566CA18}"/>
              </a:ext>
              <a:ext uri="{C183D7F6-B498-43B3-948B-1728B52AA6E4}">
                <adec:decorative xmlns:adec="http://schemas.microsoft.com/office/drawing/2017/decorative" val="1"/>
              </a:ext>
            </a:extLst>
          </p:cNvPr>
          <p:cNvSpPr/>
          <p:nvPr/>
        </p:nvSpPr>
        <p:spPr>
          <a:xfrm>
            <a:off x="99189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F419E70-E8A3-4D0F-B3B6-B2E3C5F0599D}"/>
              </a:ext>
              <a:ext uri="{C183D7F6-B498-43B3-948B-1728B52AA6E4}">
                <adec:decorative xmlns:adec="http://schemas.microsoft.com/office/drawing/2017/decorative" val="1"/>
              </a:ext>
            </a:extLst>
          </p:cNvPr>
          <p:cNvSpPr/>
          <p:nvPr/>
        </p:nvSpPr>
        <p:spPr>
          <a:xfrm>
            <a:off x="10827518" y="2277833"/>
            <a:ext cx="604157" cy="60415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FD1A8A05-09CF-4FED-814A-C13B5ADAD0D0}"/>
              </a:ext>
            </a:extLst>
          </p:cNvPr>
          <p:cNvSpPr txBox="1"/>
          <p:nvPr/>
        </p:nvSpPr>
        <p:spPr>
          <a:xfrm>
            <a:off x="832935"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Jul</a:t>
            </a:r>
          </a:p>
        </p:txBody>
      </p:sp>
      <p:sp>
        <p:nvSpPr>
          <p:cNvPr id="43" name="TextBox 42">
            <a:extLst>
              <a:ext uri="{FF2B5EF4-FFF2-40B4-BE49-F238E27FC236}">
                <a16:creationId xmlns:a16="http://schemas.microsoft.com/office/drawing/2014/main" id="{1D462F79-38EC-4B6D-A17B-F5010967D4B4}"/>
              </a:ext>
            </a:extLst>
          </p:cNvPr>
          <p:cNvSpPr txBox="1"/>
          <p:nvPr/>
        </p:nvSpPr>
        <p:spPr>
          <a:xfrm>
            <a:off x="174171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Aug</a:t>
            </a:r>
          </a:p>
        </p:txBody>
      </p:sp>
      <p:sp>
        <p:nvSpPr>
          <p:cNvPr id="45" name="TextBox 44">
            <a:extLst>
              <a:ext uri="{FF2B5EF4-FFF2-40B4-BE49-F238E27FC236}">
                <a16:creationId xmlns:a16="http://schemas.microsoft.com/office/drawing/2014/main" id="{F0040622-091C-4302-89B8-994214504947}"/>
              </a:ext>
            </a:extLst>
          </p:cNvPr>
          <p:cNvSpPr txBox="1"/>
          <p:nvPr/>
        </p:nvSpPr>
        <p:spPr>
          <a:xfrm>
            <a:off x="2650133"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Sep</a:t>
            </a:r>
          </a:p>
        </p:txBody>
      </p:sp>
      <p:sp>
        <p:nvSpPr>
          <p:cNvPr id="47" name="TextBox 46">
            <a:extLst>
              <a:ext uri="{FF2B5EF4-FFF2-40B4-BE49-F238E27FC236}">
                <a16:creationId xmlns:a16="http://schemas.microsoft.com/office/drawing/2014/main" id="{5947416C-CC20-4528-9E6B-29806BA3BA3B}"/>
              </a:ext>
            </a:extLst>
          </p:cNvPr>
          <p:cNvSpPr txBox="1"/>
          <p:nvPr/>
        </p:nvSpPr>
        <p:spPr>
          <a:xfrm>
            <a:off x="439086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Nov</a:t>
            </a:r>
          </a:p>
        </p:txBody>
      </p:sp>
      <p:sp>
        <p:nvSpPr>
          <p:cNvPr id="49" name="TextBox 48">
            <a:extLst>
              <a:ext uri="{FF2B5EF4-FFF2-40B4-BE49-F238E27FC236}">
                <a16:creationId xmlns:a16="http://schemas.microsoft.com/office/drawing/2014/main" id="{62B43C75-ADC1-45C4-B8A7-20F5B91BAD47}"/>
              </a:ext>
            </a:extLst>
          </p:cNvPr>
          <p:cNvSpPr txBox="1"/>
          <p:nvPr/>
        </p:nvSpPr>
        <p:spPr>
          <a:xfrm>
            <a:off x="3574159" y="2410633"/>
            <a:ext cx="604158"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Oct</a:t>
            </a:r>
          </a:p>
        </p:txBody>
      </p:sp>
      <p:sp>
        <p:nvSpPr>
          <p:cNvPr id="51" name="TextBox 50">
            <a:extLst>
              <a:ext uri="{FF2B5EF4-FFF2-40B4-BE49-F238E27FC236}">
                <a16:creationId xmlns:a16="http://schemas.microsoft.com/office/drawing/2014/main" id="{0BB3AF7F-FFF7-43A1-AD4E-EC73024C5568}"/>
              </a:ext>
            </a:extLst>
          </p:cNvPr>
          <p:cNvSpPr txBox="1"/>
          <p:nvPr/>
        </p:nvSpPr>
        <p:spPr>
          <a:xfrm>
            <a:off x="529946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Dec</a:t>
            </a:r>
          </a:p>
        </p:txBody>
      </p:sp>
      <p:sp>
        <p:nvSpPr>
          <p:cNvPr id="53" name="TextBox 52">
            <a:extLst>
              <a:ext uri="{FF2B5EF4-FFF2-40B4-BE49-F238E27FC236}">
                <a16:creationId xmlns:a16="http://schemas.microsoft.com/office/drawing/2014/main" id="{A92DB966-25A0-4984-9B63-C732CFF22BF5}"/>
              </a:ext>
            </a:extLst>
          </p:cNvPr>
          <p:cNvSpPr txBox="1"/>
          <p:nvPr/>
        </p:nvSpPr>
        <p:spPr>
          <a:xfrm>
            <a:off x="620806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Jan</a:t>
            </a:r>
          </a:p>
        </p:txBody>
      </p:sp>
      <p:sp>
        <p:nvSpPr>
          <p:cNvPr id="55" name="TextBox 54">
            <a:extLst>
              <a:ext uri="{FF2B5EF4-FFF2-40B4-BE49-F238E27FC236}">
                <a16:creationId xmlns:a16="http://schemas.microsoft.com/office/drawing/2014/main" id="{E1E98164-920D-4ED4-A5AA-5A7397381533}"/>
              </a:ext>
            </a:extLst>
          </p:cNvPr>
          <p:cNvSpPr txBox="1"/>
          <p:nvPr/>
        </p:nvSpPr>
        <p:spPr>
          <a:xfrm>
            <a:off x="7116658"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Feb</a:t>
            </a:r>
          </a:p>
        </p:txBody>
      </p:sp>
      <p:sp>
        <p:nvSpPr>
          <p:cNvPr id="57" name="TextBox 56">
            <a:extLst>
              <a:ext uri="{FF2B5EF4-FFF2-40B4-BE49-F238E27FC236}">
                <a16:creationId xmlns:a16="http://schemas.microsoft.com/office/drawing/2014/main" id="{B55204BF-7B89-48BE-B911-AB38665495CE}"/>
              </a:ext>
            </a:extLst>
          </p:cNvPr>
          <p:cNvSpPr txBox="1"/>
          <p:nvPr/>
        </p:nvSpPr>
        <p:spPr>
          <a:xfrm>
            <a:off x="8025256"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Mar</a:t>
            </a:r>
          </a:p>
        </p:txBody>
      </p:sp>
      <p:sp>
        <p:nvSpPr>
          <p:cNvPr id="59" name="TextBox 58">
            <a:extLst>
              <a:ext uri="{FF2B5EF4-FFF2-40B4-BE49-F238E27FC236}">
                <a16:creationId xmlns:a16="http://schemas.microsoft.com/office/drawing/2014/main" id="{F4608EA6-D8A9-40C5-86D4-F6A06BB55DF0}"/>
              </a:ext>
            </a:extLst>
          </p:cNvPr>
          <p:cNvSpPr txBox="1"/>
          <p:nvPr/>
        </p:nvSpPr>
        <p:spPr>
          <a:xfrm>
            <a:off x="8933854"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Apr</a:t>
            </a:r>
          </a:p>
        </p:txBody>
      </p:sp>
      <p:sp>
        <p:nvSpPr>
          <p:cNvPr id="61" name="TextBox 60">
            <a:extLst>
              <a:ext uri="{FF2B5EF4-FFF2-40B4-BE49-F238E27FC236}">
                <a16:creationId xmlns:a16="http://schemas.microsoft.com/office/drawing/2014/main" id="{AE4EBEE0-F0BD-4B44-A294-BA11560FEC18}"/>
              </a:ext>
            </a:extLst>
          </p:cNvPr>
          <p:cNvSpPr txBox="1"/>
          <p:nvPr/>
        </p:nvSpPr>
        <p:spPr>
          <a:xfrm>
            <a:off x="9842452"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May</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Jun</a:t>
            </a:r>
          </a:p>
        </p:txBody>
      </p:sp>
      <p:sp>
        <p:nvSpPr>
          <p:cNvPr id="105" name="TextBox 104">
            <a:extLst>
              <a:ext uri="{FF2B5EF4-FFF2-40B4-BE49-F238E27FC236}">
                <a16:creationId xmlns:a16="http://schemas.microsoft.com/office/drawing/2014/main" id="{CC54D7B6-3713-48BB-9DDB-12D73AFA8E99}"/>
              </a:ext>
            </a:extLst>
          </p:cNvPr>
          <p:cNvSpPr txBox="1"/>
          <p:nvPr/>
        </p:nvSpPr>
        <p:spPr>
          <a:xfrm>
            <a:off x="472986" y="3679886"/>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7" name="TextBox 106">
            <a:extLst>
              <a:ext uri="{FF2B5EF4-FFF2-40B4-BE49-F238E27FC236}">
                <a16:creationId xmlns:a16="http://schemas.microsoft.com/office/drawing/2014/main" id="{43C3E76C-2256-4F05-B7C3-0DFF370582FE}"/>
              </a:ext>
            </a:extLst>
          </p:cNvPr>
          <p:cNvSpPr txBox="1"/>
          <p:nvPr/>
        </p:nvSpPr>
        <p:spPr>
          <a:xfrm>
            <a:off x="3209125" y="5337099"/>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09" name="TextBox 108">
            <a:extLst>
              <a:ext uri="{FF2B5EF4-FFF2-40B4-BE49-F238E27FC236}">
                <a16:creationId xmlns:a16="http://schemas.microsoft.com/office/drawing/2014/main" id="{27DF1E14-A144-47F8-A8C2-C2DB76FEE3E7}"/>
              </a:ext>
            </a:extLst>
          </p:cNvPr>
          <p:cNvSpPr txBox="1"/>
          <p:nvPr/>
        </p:nvSpPr>
        <p:spPr>
          <a:xfrm>
            <a:off x="5934919" y="3684742"/>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11" name="TextBox 110">
            <a:extLst>
              <a:ext uri="{FF2B5EF4-FFF2-40B4-BE49-F238E27FC236}">
                <a16:creationId xmlns:a16="http://schemas.microsoft.com/office/drawing/2014/main" id="{5B72532C-25BA-4593-9A4A-521BC652C2BC}"/>
              </a:ext>
            </a:extLst>
          </p:cNvPr>
          <p:cNvSpPr txBox="1"/>
          <p:nvPr/>
        </p:nvSpPr>
        <p:spPr>
          <a:xfrm>
            <a:off x="8660713" y="5341955"/>
            <a:ext cx="2468880" cy="1037592"/>
          </a:xfrm>
          <a:prstGeom prst="rect">
            <a:avLst/>
          </a:prstGeom>
          <a:noFill/>
        </p:spPr>
        <p:txBody>
          <a:bodyPr wrap="square" rIns="0" rtlCol="0">
            <a:spAutoFit/>
          </a:bodyPr>
          <a:lstStyle/>
          <a:p>
            <a:pPr algn="r"/>
            <a:r>
              <a:rPr lang="en-US" dirty="0">
                <a:solidFill>
                  <a:schemeClr val="accent2">
                    <a:lumMod val="50000"/>
                  </a:schemeClr>
                </a:solidFill>
                <a:cs typeface="Biome Light" panose="020B0303030204020804" pitchFamily="34" charset="0"/>
              </a:rPr>
              <a:t>Product launch</a:t>
            </a:r>
          </a:p>
          <a:p>
            <a:pPr algn="r">
              <a:lnSpc>
                <a:spcPct val="150000"/>
              </a:lnSpc>
            </a:pPr>
            <a:r>
              <a:rPr lang="en-US" sz="1000" b="0" i="0" u="none" strike="noStrike" dirty="0">
                <a:solidFill>
                  <a:schemeClr val="accent2">
                    <a:lumMod val="50000"/>
                  </a:schemeClr>
                </a:solidFill>
                <a:effectLst/>
                <a:cs typeface="Biome Light" panose="020B0303030204020804" pitchFamily="34" charset="0"/>
              </a:rPr>
              <a:t>Lorem ipsum dolor sit amet, consectetur adipiscing elit. Mauris vitae lorem id leo accumsan.</a:t>
            </a:r>
            <a:endParaRPr lang="en-US" sz="1000" dirty="0">
              <a:solidFill>
                <a:schemeClr val="accent2">
                  <a:lumMod val="50000"/>
                </a:schemeClr>
              </a:solidFill>
              <a:cs typeface="Biome Light" panose="020B0303030204020804" pitchFamily="34" charset="0"/>
            </a:endParaRPr>
          </a:p>
        </p:txBody>
      </p:sp>
      <p:sp>
        <p:nvSpPr>
          <p:cNvPr id="128" name="Title 1">
            <a:extLst>
              <a:ext uri="{FF2B5EF4-FFF2-40B4-BE49-F238E27FC236}">
                <a16:creationId xmlns:a16="http://schemas.microsoft.com/office/drawing/2014/main" id="{B9FF2D19-E789-4622-8C93-442F36075B59}"/>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tx2">
                    <a:lumMod val="75000"/>
                  </a:schemeClr>
                </a:solidFill>
                <a:cs typeface="Biome Light" panose="020B0303030204020804" pitchFamily="34" charset="0"/>
              </a:rPr>
              <a:t>Q1</a:t>
            </a:r>
          </a:p>
        </p:txBody>
      </p:sp>
      <p:sp>
        <p:nvSpPr>
          <p:cNvPr id="130" name="Title 1">
            <a:extLst>
              <a:ext uri="{FF2B5EF4-FFF2-40B4-BE49-F238E27FC236}">
                <a16:creationId xmlns:a16="http://schemas.microsoft.com/office/drawing/2014/main" id="{F06F1B9E-833C-4A81-9647-F6FB852D5F0B}"/>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AA9D92"/>
                </a:solidFill>
                <a:cs typeface="Biome Light" panose="020B0303030204020804" pitchFamily="34" charset="0"/>
              </a:rPr>
              <a:t>Q2</a:t>
            </a:r>
          </a:p>
        </p:txBody>
      </p:sp>
      <p:sp>
        <p:nvSpPr>
          <p:cNvPr id="132" name="Title 1">
            <a:extLst>
              <a:ext uri="{FF2B5EF4-FFF2-40B4-BE49-F238E27FC236}">
                <a16:creationId xmlns:a16="http://schemas.microsoft.com/office/drawing/2014/main" id="{6D8B9F4E-BB0E-4EA0-8D17-2285623C4321}"/>
              </a:ext>
            </a:extLst>
          </p:cNvPr>
          <p:cNvSpPr txBox="1">
            <a:spLocks/>
          </p:cNvSpPr>
          <p:nvPr/>
        </p:nvSpPr>
        <p:spPr>
          <a:xfrm>
            <a:off x="6299952" y="1709111"/>
            <a:ext cx="588731" cy="5011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1">
                    <a:lumMod val="65000"/>
                  </a:schemeClr>
                </a:solidFill>
                <a:cs typeface="Biome Light" panose="020B0303030204020804" pitchFamily="34" charset="0"/>
              </a:rPr>
              <a:t>Q3</a:t>
            </a:r>
          </a:p>
        </p:txBody>
      </p:sp>
      <p:sp>
        <p:nvSpPr>
          <p:cNvPr id="134" name="Title 1">
            <a:extLst>
              <a:ext uri="{FF2B5EF4-FFF2-40B4-BE49-F238E27FC236}">
                <a16:creationId xmlns:a16="http://schemas.microsoft.com/office/drawing/2014/main" id="{CC09C7BA-2451-49E9-9E79-6E08651BED50}"/>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BEB9AA"/>
                </a:solidFill>
                <a:cs typeface="Biome Light" panose="020B0303030204020804" pitchFamily="34" charset="0"/>
              </a:rPr>
              <a:t>Q4</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10-Nov-22</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p:txBody>
          <a:bodyPr/>
          <a:lstStyle/>
          <a:p>
            <a:r>
              <a:rPr lang="en-US" dirty="0"/>
              <a:t>Goals for Q1</a:t>
            </a:r>
          </a:p>
        </p:txBody>
      </p:sp>
      <p:pic>
        <p:nvPicPr>
          <p:cNvPr id="20" name="Picture Placeholder 19" descr="yellow flowers&#10;">
            <a:extLst>
              <a:ext uri="{FF2B5EF4-FFF2-40B4-BE49-F238E27FC236}">
                <a16:creationId xmlns:a16="http://schemas.microsoft.com/office/drawing/2014/main" id="{1612D3C6-D0D2-4983-8DA7-E3A3B730333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028700" y="3543300"/>
            <a:ext cx="3924300" cy="3314700"/>
          </a:xfrm>
          <a:ln>
            <a:noFill/>
          </a:ln>
        </p:spPr>
      </p:pic>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6191250" y="1981200"/>
            <a:ext cx="4972050" cy="4473575"/>
          </a:xfrm>
        </p:spPr>
        <p:txBody>
          <a:bodyPr>
            <a:normAutofit/>
          </a:bodyPr>
          <a:lstStyle/>
          <a:p>
            <a:endParaRPr lang="en-US" sz="1600" dirty="0">
              <a:solidFill>
                <a:schemeClr val="tx2">
                  <a:lumMod val="50000"/>
                </a:schemeClr>
              </a:solidFill>
              <a:cs typeface="Biome Light" panose="020B0303030204020804" pitchFamily="34" charset="0"/>
            </a:endParaRP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10-Nov-22</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Internship goal</a:t>
            </a:r>
          </a:p>
          <a:p>
            <a:r>
              <a:rPr lang="en-US" dirty="0"/>
              <a:t>02 Reactive forms</a:t>
            </a:r>
          </a:p>
          <a:p>
            <a:r>
              <a:rPr lang="en-US" dirty="0"/>
              <a:t>03 Angular materials</a:t>
            </a:r>
          </a:p>
          <a:p>
            <a:r>
              <a:rPr lang="en-US" dirty="0"/>
              <a:t>04 What's next</a:t>
            </a:r>
          </a:p>
          <a:p>
            <a:r>
              <a:rPr lang="en-US" dirty="0"/>
              <a:t>05 Closing</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10-Nov-22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p:txBody>
          <a:bodyPr/>
          <a:lstStyle/>
          <a:p>
            <a:r>
              <a:rPr lang="en-US" dirty="0"/>
              <a:t>Goals for Q2</a:t>
            </a:r>
          </a:p>
        </p:txBody>
      </p:sp>
      <p:pic>
        <p:nvPicPr>
          <p:cNvPr id="30" name="Picture Placeholder 29" descr="close up of leaves">
            <a:extLst>
              <a:ext uri="{FF2B5EF4-FFF2-40B4-BE49-F238E27FC236}">
                <a16:creationId xmlns:a16="http://schemas.microsoft.com/office/drawing/2014/main" id="{F17D888B-B94F-48D0-ABAF-32CE1164DE5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p:pic>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10-Nov-22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4493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dirty="0"/>
              <a:t>Summary</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10-Nov-22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Thanks to your commitment and strong work ethic, we </a:t>
            </a:r>
            <a:r>
              <a:rPr lang="en-US" sz="1600" dirty="0">
                <a:solidFill>
                  <a:schemeClr val="accent2">
                    <a:lumMod val="50000"/>
                  </a:schemeClr>
                </a:solidFill>
                <a:cs typeface="Biome Light" panose="020B0303030204020804" pitchFamily="34" charset="0"/>
              </a:rPr>
              <a:t>know</a:t>
            </a:r>
            <a:r>
              <a:rPr lang="en-US" sz="1600" dirty="0">
                <a:solidFill>
                  <a:schemeClr val="accent2">
                    <a:lumMod val="50000"/>
                  </a:schemeClr>
                </a:solidFill>
                <a:latin typeface="Biome Light" panose="020B0303030204020804" pitchFamily="34" charset="0"/>
                <a:cs typeface="Biome Light" panose="020B0303030204020804" pitchFamily="34" charset="0"/>
              </a:rPr>
              <a:t> next year will be even better than the last. </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endParaRPr lang="en-US" sz="1600" dirty="0">
              <a:solidFill>
                <a:schemeClr val="accent2">
                  <a:lumMod val="50000"/>
                </a:schemeClr>
              </a:solidFill>
              <a:cs typeface="Biome Light" panose="020B0303030204020804" pitchFamily="34" charset="0"/>
            </a:endParaRPr>
          </a:p>
          <a:p>
            <a:endParaRPr lang="en-US" dirty="0">
              <a:solidFill>
                <a:schemeClr val="accent2">
                  <a:lumMod val="50000"/>
                </a:schemeClr>
              </a:solidFill>
            </a:endParaRPr>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10-Nov-22</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553948"/>
            <a:ext cx="5067300" cy="1340615"/>
          </a:xfrm>
        </p:spPr>
        <p:txBody>
          <a:bodyPr/>
          <a:lstStyle/>
          <a:p>
            <a:r>
              <a:rPr lang="en-US" dirty="0"/>
              <a:t>Internship goal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482967" y="2164496"/>
            <a:ext cx="5067300" cy="2402560"/>
          </a:xfrm>
        </p:spPr>
        <p:txBody>
          <a:bodyPr>
            <a:normAutofit/>
          </a:bodyPr>
          <a:lstStyle/>
          <a:p>
            <a:r>
              <a:rPr lang="en-US" dirty="0"/>
              <a:t>Learn about Angular from scratch, create enough knowledge to understand it, how to use different technologies, create final example, that will show accomplishments… tba</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10-Nov-22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20" name="TextBox 19">
            <a:extLst>
              <a:ext uri="{FF2B5EF4-FFF2-40B4-BE49-F238E27FC236}">
                <a16:creationId xmlns:a16="http://schemas.microsoft.com/office/drawing/2014/main" id="{857987B5-8845-4435-B89D-6C951F40156B}"/>
              </a:ext>
            </a:extLst>
          </p:cNvPr>
          <p:cNvSpPr txBox="1"/>
          <p:nvPr/>
        </p:nvSpPr>
        <p:spPr>
          <a:xfrm>
            <a:off x="5613033" y="1022596"/>
            <a:ext cx="6096000" cy="4403385"/>
          </a:xfrm>
          <a:prstGeom prst="rect">
            <a:avLst/>
          </a:prstGeom>
          <a:noFill/>
        </p:spPr>
        <p:txBody>
          <a:bodyPr wrap="square">
            <a:spAutoFit/>
          </a:bodyPr>
          <a:lstStyle/>
          <a:p>
            <a:pPr>
              <a:lnSpc>
                <a:spcPct val="150000"/>
              </a:lnSpc>
              <a:spcBef>
                <a:spcPts val="1000"/>
              </a:spcBef>
            </a:pPr>
            <a:r>
              <a:rPr lang="en-US" sz="1600" dirty="0">
                <a:solidFill>
                  <a:schemeClr val="accent2">
                    <a:lumMod val="50000"/>
                  </a:schemeClr>
                </a:solidFill>
              </a:rPr>
              <a:t>Technologies</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Angular CLI: 14.1.3</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Node: 16.17.1</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Package Manager: npm 8.15.0</a:t>
            </a:r>
          </a:p>
          <a:p>
            <a:pPr marL="285750" indent="-285750">
              <a:lnSpc>
                <a:spcPct val="150000"/>
              </a:lnSpc>
              <a:spcBef>
                <a:spcPts val="1000"/>
              </a:spcBef>
              <a:buFont typeface="Wingdings" panose="05000000000000000000" pitchFamily="2" charset="2"/>
              <a:buChar char="Ø"/>
            </a:pPr>
            <a:r>
              <a:rPr lang="pt-BR" sz="1600" dirty="0">
                <a:solidFill>
                  <a:schemeClr val="accent2">
                    <a:lumMod val="50000"/>
                  </a:schemeClr>
                </a:solidFill>
              </a:rPr>
              <a:t>OS: win32 x64</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@angular/fire                   7.4.1</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@angular/material               14.2.2</a:t>
            </a:r>
          </a:p>
          <a:p>
            <a:pPr marL="285750" indent="-285750">
              <a:lnSpc>
                <a:spcPct val="150000"/>
              </a:lnSpc>
              <a:spcBef>
                <a:spcPts val="1000"/>
              </a:spcBef>
              <a:buFont typeface="Wingdings" panose="05000000000000000000" pitchFamily="2" charset="2"/>
              <a:buChar char="Ø"/>
            </a:pPr>
            <a:r>
              <a:rPr lang="en-US" sz="1600" dirty="0" err="1">
                <a:solidFill>
                  <a:schemeClr val="accent2">
                    <a:lumMod val="50000"/>
                  </a:schemeClr>
                </a:solidFill>
              </a:rPr>
              <a:t>rxjs</a:t>
            </a:r>
            <a:r>
              <a:rPr lang="en-US" sz="1600" dirty="0">
                <a:solidFill>
                  <a:schemeClr val="accent2">
                    <a:lumMod val="50000"/>
                  </a:schemeClr>
                </a:solidFill>
              </a:rPr>
              <a:t>                            7.5.6</a:t>
            </a:r>
          </a:p>
          <a:p>
            <a:pPr marL="285750" indent="-285750">
              <a:lnSpc>
                <a:spcPct val="150000"/>
              </a:lnSpc>
              <a:spcBef>
                <a:spcPts val="1000"/>
              </a:spcBef>
              <a:buFont typeface="Wingdings" panose="05000000000000000000" pitchFamily="2" charset="2"/>
              <a:buChar char="Ø"/>
            </a:pPr>
            <a:r>
              <a:rPr lang="en-US" sz="1600" dirty="0">
                <a:solidFill>
                  <a:schemeClr val="accent2">
                    <a:lumMod val="50000"/>
                  </a:schemeClr>
                </a:solidFill>
              </a:rPr>
              <a:t>typescript                      4.7.4</a:t>
            </a:r>
          </a:p>
        </p:txBody>
      </p:sp>
      <p:sp>
        <p:nvSpPr>
          <p:cNvPr id="22" name="TextBox 21">
            <a:extLst>
              <a:ext uri="{FF2B5EF4-FFF2-40B4-BE49-F238E27FC236}">
                <a16:creationId xmlns:a16="http://schemas.microsoft.com/office/drawing/2014/main" id="{94B67E3F-C195-44B0-B772-D23559F5199C}"/>
              </a:ext>
            </a:extLst>
          </p:cNvPr>
          <p:cNvSpPr txBox="1"/>
          <p:nvPr/>
        </p:nvSpPr>
        <p:spPr>
          <a:xfrm>
            <a:off x="422961" y="3814489"/>
            <a:ext cx="6096000" cy="338554"/>
          </a:xfrm>
          <a:prstGeom prst="rect">
            <a:avLst/>
          </a:prstGeom>
          <a:noFill/>
        </p:spPr>
        <p:txBody>
          <a:bodyPr wrap="square">
            <a:spAutoFit/>
          </a:bodyPr>
          <a:lstStyle/>
          <a:p>
            <a:r>
              <a:rPr lang="en-US" sz="1600" dirty="0">
                <a:solidFill>
                  <a:schemeClr val="accent2">
                    <a:lumMod val="50000"/>
                  </a:schemeClr>
                </a:solidFill>
              </a:rPr>
              <a:t>Timeframe: 16 Aug 2022 – 31 Dec 2022</a:t>
            </a:r>
          </a:p>
        </p:txBody>
      </p:sp>
      <p:pic>
        <p:nvPicPr>
          <p:cNvPr id="2050" name="Picture 2">
            <a:extLst>
              <a:ext uri="{FF2B5EF4-FFF2-40B4-BE49-F238E27FC236}">
                <a16:creationId xmlns:a16="http://schemas.microsoft.com/office/drawing/2014/main" id="{D8314416-046C-42A4-A9EF-B9CC2B82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251" y="1084587"/>
            <a:ext cx="1716505" cy="17165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rebase Logo PNG Transparent &amp; SVG Vector - Freebie Supply">
            <a:extLst>
              <a:ext uri="{FF2B5EF4-FFF2-40B4-BE49-F238E27FC236}">
                <a16:creationId xmlns:a16="http://schemas.microsoft.com/office/drawing/2014/main" id="{BA8359C5-C6EA-4EA2-84D4-D1178995E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412" y="4126336"/>
            <a:ext cx="2903621" cy="2177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deJs Development Services Reviews 2022: Details, Pricing, &amp; Features | G2">
            <a:extLst>
              <a:ext uri="{FF2B5EF4-FFF2-40B4-BE49-F238E27FC236}">
                <a16:creationId xmlns:a16="http://schemas.microsoft.com/office/drawing/2014/main" id="{5B5DEFD4-BE4E-42F1-8241-0A08796D5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4284" y="2601140"/>
            <a:ext cx="2177716" cy="217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534670" y="554081"/>
            <a:ext cx="2378075" cy="1111250"/>
          </a:xfrm>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1404413" y="832750"/>
            <a:ext cx="6029097" cy="726625"/>
          </a:xfrm>
        </p:spPr>
        <p:txBody>
          <a:bodyPr>
            <a:normAutofit/>
          </a:bodyPr>
          <a:lstStyle/>
          <a:p>
            <a:r>
              <a:rPr lang="en-US" dirty="0"/>
              <a:t>What is it </a:t>
            </a:r>
            <a:r>
              <a:rPr lang="en-US" dirty="0">
                <a:solidFill>
                  <a:srgbClr val="6C736D"/>
                </a:solidFill>
              </a:rPr>
              <a:t>Angular</a:t>
            </a:r>
          </a:p>
        </p:txBody>
      </p:sp>
      <p:pic>
        <p:nvPicPr>
          <p:cNvPr id="3074" name="Picture 2" descr="why use angular">
            <a:extLst>
              <a:ext uri="{FF2B5EF4-FFF2-40B4-BE49-F238E27FC236}">
                <a16:creationId xmlns:a16="http://schemas.microsoft.com/office/drawing/2014/main" id="{FCB7FE29-2BDF-4DCE-862C-EF83212D8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349" y="361576"/>
            <a:ext cx="5395913" cy="41741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6" name="TextBox 5">
            <a:extLst>
              <a:ext uri="{FF2B5EF4-FFF2-40B4-BE49-F238E27FC236}">
                <a16:creationId xmlns:a16="http://schemas.microsoft.com/office/drawing/2014/main" id="{28FD1C35-F0AB-873E-B86A-8F9A3C21C7B3}"/>
              </a:ext>
            </a:extLst>
          </p:cNvPr>
          <p:cNvGraphicFramePr/>
          <p:nvPr>
            <p:extLst>
              <p:ext uri="{D42A27DB-BD31-4B8C-83A1-F6EECF244321}">
                <p14:modId xmlns:p14="http://schemas.microsoft.com/office/powerpoint/2010/main" val="4083435477"/>
              </p:ext>
            </p:extLst>
          </p:nvPr>
        </p:nvGraphicFramePr>
        <p:xfrm>
          <a:off x="191738" y="1559375"/>
          <a:ext cx="6604349" cy="5570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Carousel (slider)</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 slideshow component for cycling through elements—images or slides of text—like a carousel.</a:t>
            </a:r>
          </a:p>
          <a:p>
            <a:r>
              <a:rPr lang="en-GB" dirty="0"/>
              <a:t>How: </a:t>
            </a:r>
            <a:r>
              <a:rPr lang="en-GB" sz="1900" dirty="0"/>
              <a:t>it could be implemented via Bootstrap, 2 directives and 2 components (hard way), usage of external libs</a:t>
            </a:r>
          </a:p>
          <a:p>
            <a:r>
              <a:rPr lang="en-GB" dirty="0"/>
              <a:t>Implemented on</a:t>
            </a:r>
            <a:r>
              <a:rPr lang="en-GB" sz="1900" dirty="0"/>
              <a:t>: Bootstrap</a:t>
            </a:r>
          </a:p>
        </p:txBody>
      </p:sp>
    </p:spTree>
    <p:extLst>
      <p:ext uri="{BB962C8B-B14F-4D97-AF65-F5344CB8AC3E}">
        <p14:creationId xmlns:p14="http://schemas.microsoft.com/office/powerpoint/2010/main" val="172234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612647" y="359283"/>
            <a:ext cx="4343400" cy="1186434"/>
          </a:xfrm>
        </p:spPr>
        <p:txBody>
          <a:bodyPr vert="horz" lIns="91440" tIns="45720" rIns="91440" bIns="45720" rtlCol="0" anchor="ctr">
            <a:normAutofit/>
          </a:bodyPr>
          <a:lstStyle/>
          <a:p>
            <a:pPr algn="l"/>
            <a:r>
              <a:rPr lang="en-US" sz="4800" b="0" dirty="0">
                <a:solidFill>
                  <a:schemeClr val="tx1"/>
                </a:solidFill>
                <a:effectLst/>
                <a:ea typeface="+mj-ea"/>
                <a:cs typeface="+mj-cs"/>
              </a:rPr>
              <a:t>Lazy loading</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a:xfrm>
            <a:off x="5541263" y="457200"/>
            <a:ext cx="6007608" cy="1929384"/>
          </a:xfrm>
        </p:spPr>
        <p:txBody>
          <a:bodyPr vert="horz" lIns="91440" tIns="45720" rIns="91440" bIns="45720" rtlCol="0" anchor="ctr">
            <a:normAutofit/>
          </a:bodyPr>
          <a:lstStyle/>
          <a:p>
            <a:pPr>
              <a:lnSpc>
                <a:spcPct val="90000"/>
              </a:lnSpc>
            </a:pPr>
            <a:r>
              <a:rPr lang="en-US" sz="2200"/>
              <a:t>What:  lazy loading is a design pattern used to defer the initialization of modules until they are needed</a:t>
            </a:r>
          </a:p>
          <a:p>
            <a:pPr marL="0">
              <a:lnSpc>
                <a:spcPct val="90000"/>
              </a:lnSpc>
            </a:pPr>
            <a:endParaRPr lang="en-US" sz="2200"/>
          </a:p>
        </p:txBody>
      </p:sp>
      <p:pic>
        <p:nvPicPr>
          <p:cNvPr id="5" name="Picture 4">
            <a:extLst>
              <a:ext uri="{FF2B5EF4-FFF2-40B4-BE49-F238E27FC236}">
                <a16:creationId xmlns:a16="http://schemas.microsoft.com/office/drawing/2014/main" id="{1A1A23DD-33BF-479B-A9E7-930CFCE2B96F}"/>
              </a:ext>
            </a:extLst>
          </p:cNvPr>
          <p:cNvPicPr>
            <a:picLocks noChangeAspect="1"/>
          </p:cNvPicPr>
          <p:nvPr/>
        </p:nvPicPr>
        <p:blipFill>
          <a:blip r:embed="rId2"/>
          <a:stretch>
            <a:fillRect/>
          </a:stretch>
        </p:blipFill>
        <p:spPr>
          <a:xfrm>
            <a:off x="220199" y="1519775"/>
            <a:ext cx="4904241" cy="5162361"/>
          </a:xfrm>
          <a:prstGeom prst="rect">
            <a:avLst/>
          </a:prstGeom>
        </p:spPr>
      </p:pic>
      <p:pic>
        <p:nvPicPr>
          <p:cNvPr id="7" name="Picture 6">
            <a:extLst>
              <a:ext uri="{FF2B5EF4-FFF2-40B4-BE49-F238E27FC236}">
                <a16:creationId xmlns:a16="http://schemas.microsoft.com/office/drawing/2014/main" id="{12D9EAF5-088E-4AEB-A168-028968ABF80A}"/>
              </a:ext>
            </a:extLst>
          </p:cNvPr>
          <p:cNvPicPr>
            <a:picLocks noChangeAspect="1"/>
          </p:cNvPicPr>
          <p:nvPr/>
        </p:nvPicPr>
        <p:blipFill>
          <a:blip r:embed="rId3"/>
          <a:stretch>
            <a:fillRect/>
          </a:stretch>
        </p:blipFill>
        <p:spPr>
          <a:xfrm>
            <a:off x="6575671" y="1864997"/>
            <a:ext cx="4904241" cy="4879720"/>
          </a:xfrm>
          <a:prstGeom prst="rect">
            <a:avLst/>
          </a:prstGeom>
        </p:spPr>
      </p:pic>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BEE4C197-EFE5-4623-8631-61DB25EC0F85}" type="datetime1">
              <a:rPr lang="en-US" sz="1200" smtClean="0"/>
              <a:pPr>
                <a:spcAft>
                  <a:spcPts val="600"/>
                </a:spcAft>
              </a:pPr>
              <a:t>10-Nov-22</a:t>
            </a:fld>
            <a:endParaRPr lang="en-US" sz="120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6</a:t>
            </a:fld>
            <a:endParaRPr lang="en-US" sz="1200">
              <a:latin typeface="+mn-lt"/>
              <a:cs typeface="+mn-cs"/>
            </a:endParaRPr>
          </a:p>
        </p:txBody>
      </p:sp>
    </p:spTree>
    <p:extLst>
      <p:ext uri="{BB962C8B-B14F-4D97-AF65-F5344CB8AC3E}">
        <p14:creationId xmlns:p14="http://schemas.microsoft.com/office/powerpoint/2010/main" val="328206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Dropdown menu</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One of basic implementation of navigation through app. Helps to hide menu and not distract user from important info</a:t>
            </a:r>
          </a:p>
          <a:p>
            <a:r>
              <a:rPr lang="en-GB" dirty="0"/>
              <a:t>How: </a:t>
            </a:r>
            <a:r>
              <a:rPr lang="en-GB" sz="1900" dirty="0"/>
              <a:t>it could be implemented via attribute directive, but also with assistance of Angular material</a:t>
            </a:r>
          </a:p>
          <a:p>
            <a:r>
              <a:rPr lang="en-GB" dirty="0"/>
              <a:t>Implemented on</a:t>
            </a:r>
            <a:r>
              <a:rPr lang="en-GB" sz="1900" dirty="0"/>
              <a:t>: Angular material as not so many lines of code as with adding of directive. Also, all other navigation was created on Angular material</a:t>
            </a:r>
          </a:p>
        </p:txBody>
      </p:sp>
    </p:spTree>
    <p:extLst>
      <p:ext uri="{BB962C8B-B14F-4D97-AF65-F5344CB8AC3E}">
        <p14:creationId xmlns:p14="http://schemas.microsoft.com/office/powerpoint/2010/main" val="82500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Attribute directives</a:t>
            </a:r>
            <a:endParaRPr lang="en-GB" b="0" dirty="0">
              <a:solidFill>
                <a:srgbClr val="D4D4D4"/>
              </a:solidFill>
              <a:effectLst/>
              <a:latin typeface="Consolas" panose="020B0609020204030204" pitchFamily="49" charset="0"/>
            </a:endParaRP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10-Nov-22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47B1339D-FE44-4A2D-BB8A-5D0A5E2F3879}"/>
              </a:ext>
            </a:extLst>
          </p:cNvPr>
          <p:cNvSpPr>
            <a:spLocks noGrp="1"/>
          </p:cNvSpPr>
          <p:nvPr>
            <p:ph sz="quarter" idx="11"/>
          </p:nvPr>
        </p:nvSpPr>
        <p:spPr/>
        <p:txBody>
          <a:bodyPr>
            <a:normAutofit/>
          </a:bodyPr>
          <a:lstStyle/>
          <a:p>
            <a:r>
              <a:rPr lang="en-US" dirty="0"/>
              <a:t>What: </a:t>
            </a:r>
            <a:r>
              <a:rPr lang="en-GB" sz="1800" dirty="0"/>
              <a:t>Change the appearance or behaviour of DOM elements and Angular components</a:t>
            </a:r>
          </a:p>
          <a:p>
            <a:r>
              <a:rPr lang="en-GB" dirty="0"/>
              <a:t>Why: </a:t>
            </a:r>
            <a:r>
              <a:rPr lang="en-GB" sz="1900" dirty="0"/>
              <a:t>use an attribute directive anytime you want logic or events to change the appearance or behaviour of the view. Dropdowns, accordions, and tabs are just a few common use cases for custom attribute directives. If some behaviour will repeat through application, it’s more useful to implement directive than duplicate code</a:t>
            </a:r>
          </a:p>
          <a:p>
            <a:r>
              <a:rPr lang="en-GB" dirty="0"/>
              <a:t>Implemented on</a:t>
            </a:r>
            <a:r>
              <a:rPr lang="en-GB" sz="1900" dirty="0"/>
              <a:t>: highlight cards when mouse over</a:t>
            </a:r>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73513" y="2982235"/>
            <a:ext cx="6674802" cy="655320"/>
          </a:xfrm>
        </p:spPr>
        <p:txBody>
          <a:bodyPr>
            <a:normAutofit fontScale="90000"/>
          </a:bodyPr>
          <a:lstStyle/>
          <a:p>
            <a:r>
              <a:rPr lang="en-US" dirty="0"/>
              <a:t>What’s next</a:t>
            </a:r>
            <a:br>
              <a:rPr lang="en-US" dirty="0"/>
            </a:br>
            <a:r>
              <a:rPr lang="en-US" sz="2200" dirty="0"/>
              <a:t>(established on 9</a:t>
            </a:r>
            <a:r>
              <a:rPr lang="en-US" sz="2200" baseline="30000" dirty="0"/>
              <a:t>th</a:t>
            </a:r>
            <a:r>
              <a:rPr lang="en-US" sz="2200" dirty="0"/>
              <a:t> on Nov)</a:t>
            </a:r>
          </a:p>
        </p:txBody>
      </p:sp>
      <p:sp>
        <p:nvSpPr>
          <p:cNvPr id="5" name="TextBox 4">
            <a:extLst>
              <a:ext uri="{FF2B5EF4-FFF2-40B4-BE49-F238E27FC236}">
                <a16:creationId xmlns:a16="http://schemas.microsoft.com/office/drawing/2014/main" id="{F80B467C-07AA-4E3D-9805-EBE627C3DCFF}"/>
              </a:ext>
            </a:extLst>
          </p:cNvPr>
          <p:cNvSpPr txBox="1"/>
          <p:nvPr/>
        </p:nvSpPr>
        <p:spPr>
          <a:xfrm>
            <a:off x="6663957" y="735955"/>
            <a:ext cx="4445201" cy="4185761"/>
          </a:xfrm>
          <a:prstGeom prst="rect">
            <a:avLst/>
          </a:prstGeom>
          <a:noFill/>
        </p:spPr>
        <p:txBody>
          <a:bodyPr wrap="square">
            <a:spAutoFit/>
          </a:bodyPr>
          <a:lstStyle/>
          <a:p>
            <a:pPr marL="285750" indent="-285750" algn="l" fontAlgn="base">
              <a:spcAft>
                <a:spcPts val="1000"/>
              </a:spcAft>
              <a:buFont typeface="Wingdings" panose="05000000000000000000" pitchFamily="2" charset="2"/>
              <a:buChar char="Ø"/>
            </a:pPr>
            <a:r>
              <a:rPr lang="en-GB" dirty="0"/>
              <a:t>Router (finish)</a:t>
            </a:r>
          </a:p>
          <a:p>
            <a:pPr marL="285750" indent="-285750" algn="l" fontAlgn="base">
              <a:spcAft>
                <a:spcPts val="1000"/>
              </a:spcAft>
              <a:buFont typeface="Wingdings" panose="05000000000000000000" pitchFamily="2" charset="2"/>
              <a:buChar char="Ø"/>
            </a:pPr>
            <a:r>
              <a:rPr lang="en-GB" dirty="0"/>
              <a:t>Create own structural directive</a:t>
            </a:r>
          </a:p>
          <a:p>
            <a:pPr marL="285750" indent="-285750" algn="l" fontAlgn="base">
              <a:spcAft>
                <a:spcPts val="1000"/>
              </a:spcAft>
              <a:buFont typeface="Wingdings" panose="05000000000000000000" pitchFamily="2" charset="2"/>
              <a:buChar char="Ø"/>
            </a:pPr>
            <a:r>
              <a:rPr lang="en-GB" dirty="0"/>
              <a:t>Angular Material - Best Practices, Patterns and Anti-Patterns</a:t>
            </a:r>
          </a:p>
          <a:p>
            <a:pPr marL="285750" indent="-285750">
              <a:spcAft>
                <a:spcPts val="1000"/>
              </a:spcAft>
              <a:buFont typeface="Wingdings" panose="05000000000000000000" pitchFamily="2" charset="2"/>
              <a:buChar char="Ø"/>
            </a:pPr>
            <a:r>
              <a:rPr lang="en-GB" dirty="0"/>
              <a:t>Search, sort, breadcrumbs</a:t>
            </a:r>
          </a:p>
          <a:p>
            <a:pPr marL="285750" indent="-285750" algn="l" fontAlgn="base">
              <a:spcAft>
                <a:spcPts val="1000"/>
              </a:spcAft>
              <a:buFont typeface="Wingdings" panose="05000000000000000000" pitchFamily="2" charset="2"/>
              <a:buChar char="Ø"/>
            </a:pPr>
            <a:r>
              <a:rPr lang="en-GB" dirty="0"/>
              <a:t>Cloud </a:t>
            </a:r>
            <a:r>
              <a:rPr lang="en-GB" dirty="0" err="1"/>
              <a:t>Firestore</a:t>
            </a:r>
            <a:r>
              <a:rPr lang="en-GB" dirty="0"/>
              <a:t> - https://firebase.google.com/docs/database/rtdb-vs-firestore</a:t>
            </a:r>
          </a:p>
          <a:p>
            <a:pPr marL="285750" indent="-285750">
              <a:spcAft>
                <a:spcPts val="1000"/>
              </a:spcAft>
              <a:buFont typeface="Wingdings" panose="05000000000000000000" pitchFamily="2" charset="2"/>
              <a:buChar char="Ø"/>
            </a:pPr>
            <a:r>
              <a:rPr lang="en-GB" dirty="0"/>
              <a:t>REST with </a:t>
            </a:r>
            <a:r>
              <a:rPr lang="en-GB" dirty="0" err="1"/>
              <a:t>NestJs</a:t>
            </a:r>
            <a:r>
              <a:rPr lang="en-GB" dirty="0"/>
              <a:t> and MongoDB</a:t>
            </a:r>
          </a:p>
          <a:p>
            <a:pPr marL="285750" indent="-285750">
              <a:spcAft>
                <a:spcPts val="1000"/>
              </a:spcAft>
              <a:buFont typeface="Wingdings" panose="05000000000000000000" pitchFamily="2" charset="2"/>
              <a:buChar char="Ø"/>
            </a:pPr>
            <a:r>
              <a:rPr lang="en-GB" dirty="0"/>
              <a:t>Responsive table for table view (?)</a:t>
            </a:r>
          </a:p>
          <a:p>
            <a:pPr marL="285750" indent="-285750">
              <a:spcAft>
                <a:spcPts val="1000"/>
              </a:spcAft>
              <a:buFont typeface="Wingdings" panose="05000000000000000000" pitchFamily="2" charset="2"/>
              <a:buChar char="Ø"/>
            </a:pPr>
            <a:endParaRPr lang="en-GB" dirty="0"/>
          </a:p>
        </p:txBody>
      </p:sp>
    </p:spTree>
    <p:extLst>
      <p:ext uri="{BB962C8B-B14F-4D97-AF65-F5344CB8AC3E}">
        <p14:creationId xmlns:p14="http://schemas.microsoft.com/office/powerpoint/2010/main" val="675137161"/>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{17D1AE72-316A-4F1D-848F-016987667E49}tf16411245_win32</Template>
  <TotalTime>0</TotalTime>
  <Words>1194</Words>
  <Application>Microsoft Office PowerPoint</Application>
  <PresentationFormat>Widescreen</PresentationFormat>
  <Paragraphs>171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Biome Light</vt:lpstr>
      <vt:lpstr>Calibri</vt:lpstr>
      <vt:lpstr>Consolas</vt:lpstr>
      <vt:lpstr>Wingdings</vt:lpstr>
      <vt:lpstr>Office Theme</vt:lpstr>
      <vt:lpstr>Example Angular</vt:lpstr>
      <vt:lpstr>Agenda</vt:lpstr>
      <vt:lpstr>Internship goal</vt:lpstr>
      <vt:lpstr>What is it Angular</vt:lpstr>
      <vt:lpstr>Carousel (slider)</vt:lpstr>
      <vt:lpstr>Lazy loading</vt:lpstr>
      <vt:lpstr>Dropdown menu</vt:lpstr>
      <vt:lpstr>Attribute directives</vt:lpstr>
      <vt:lpstr>What’s next (established on 9th on Nov)</vt:lpstr>
      <vt:lpstr>Router Guards </vt:lpstr>
      <vt:lpstr>Preloading</vt:lpstr>
      <vt:lpstr>Structural directives</vt:lpstr>
      <vt:lpstr>What’s next (established on 9th on Nov)</vt:lpstr>
      <vt:lpstr>What’s next (established on 16th on Nov)</vt:lpstr>
      <vt:lpstr>Growth by sector </vt:lpstr>
      <vt:lpstr>**** was great to work with. </vt:lpstr>
      <vt:lpstr>Text</vt:lpstr>
      <vt:lpstr>Monthly timeline</vt:lpstr>
      <vt:lpstr>Goals for Q1</vt:lpstr>
      <vt:lpstr>Goals for Q2</vt:lpstr>
      <vt:lpstr>Summary</vt:lpstr>
      <vt:lpstr>Closing</vt:lpstr>
    </vt:vector>
  </TitlesOfParts>
  <Company>Liebherr-MCCtec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Angular</dc:title>
  <dc:creator>Khytrych Anastasiia (LWN)</dc:creator>
  <cp:lastModifiedBy>Khytrych Anastasiia (LWN)</cp:lastModifiedBy>
  <cp:revision>6</cp:revision>
  <dcterms:created xsi:type="dcterms:W3CDTF">2022-11-02T10:43:50Z</dcterms:created>
  <dcterms:modified xsi:type="dcterms:W3CDTF">2022-11-10T10:02:15Z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