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6" r:id="rId8"/>
    <p:sldId id="267" r:id="rId9"/>
    <p:sldId id="268" r:id="rId10"/>
    <p:sldId id="269" r:id="rId11"/>
    <p:sldId id="270" r:id="rId12"/>
    <p:sldId id="271" r:id="rId13"/>
    <p:sldId id="272" r:id="rId14"/>
    <p:sldId id="273" r:id="rId15"/>
    <p:sldId id="274" r:id="rId16"/>
    <p:sldId id="275" r:id="rId17"/>
    <p:sldId id="276"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5009546-9091-447D-83A1-18BED2D6A94E}"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315818C-DC18-45C6-9630-3243601224AB}" type="slidenum">
              <a:rPr lang="en-IN" smtClean="0"/>
              <a:t>‹#›</a:t>
            </a:fld>
            <a:endParaRPr lang="en-IN"/>
          </a:p>
        </p:txBody>
      </p:sp>
    </p:spTree>
    <p:extLst>
      <p:ext uri="{BB962C8B-B14F-4D97-AF65-F5344CB8AC3E}">
        <p14:creationId xmlns:p14="http://schemas.microsoft.com/office/powerpoint/2010/main" val="391053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7</a:t>
            </a:fld>
            <a:endParaRPr lang="en-IN"/>
          </a:p>
        </p:txBody>
      </p:sp>
    </p:spTree>
    <p:extLst>
      <p:ext uri="{BB962C8B-B14F-4D97-AF65-F5344CB8AC3E}">
        <p14:creationId xmlns:p14="http://schemas.microsoft.com/office/powerpoint/2010/main" val="283515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16</a:t>
            </a:fld>
            <a:endParaRPr lang="en-IN"/>
          </a:p>
        </p:txBody>
      </p:sp>
    </p:spTree>
    <p:extLst>
      <p:ext uri="{BB962C8B-B14F-4D97-AF65-F5344CB8AC3E}">
        <p14:creationId xmlns:p14="http://schemas.microsoft.com/office/powerpoint/2010/main" val="3010960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17</a:t>
            </a:fld>
            <a:endParaRPr lang="en-IN"/>
          </a:p>
        </p:txBody>
      </p:sp>
    </p:spTree>
    <p:extLst>
      <p:ext uri="{BB962C8B-B14F-4D97-AF65-F5344CB8AC3E}">
        <p14:creationId xmlns:p14="http://schemas.microsoft.com/office/powerpoint/2010/main" val="208646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8</a:t>
            </a:fld>
            <a:endParaRPr lang="en-IN"/>
          </a:p>
        </p:txBody>
      </p:sp>
    </p:spTree>
    <p:extLst>
      <p:ext uri="{BB962C8B-B14F-4D97-AF65-F5344CB8AC3E}">
        <p14:creationId xmlns:p14="http://schemas.microsoft.com/office/powerpoint/2010/main" val="195330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9</a:t>
            </a:fld>
            <a:endParaRPr lang="en-IN"/>
          </a:p>
        </p:txBody>
      </p:sp>
    </p:spTree>
    <p:extLst>
      <p:ext uri="{BB962C8B-B14F-4D97-AF65-F5344CB8AC3E}">
        <p14:creationId xmlns:p14="http://schemas.microsoft.com/office/powerpoint/2010/main" val="3604639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10</a:t>
            </a:fld>
            <a:endParaRPr lang="en-IN"/>
          </a:p>
        </p:txBody>
      </p:sp>
    </p:spTree>
    <p:extLst>
      <p:ext uri="{BB962C8B-B14F-4D97-AF65-F5344CB8AC3E}">
        <p14:creationId xmlns:p14="http://schemas.microsoft.com/office/powerpoint/2010/main" val="380877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11</a:t>
            </a:fld>
            <a:endParaRPr lang="en-IN"/>
          </a:p>
        </p:txBody>
      </p:sp>
    </p:spTree>
    <p:extLst>
      <p:ext uri="{BB962C8B-B14F-4D97-AF65-F5344CB8AC3E}">
        <p14:creationId xmlns:p14="http://schemas.microsoft.com/office/powerpoint/2010/main" val="2366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12</a:t>
            </a:fld>
            <a:endParaRPr lang="en-IN"/>
          </a:p>
        </p:txBody>
      </p:sp>
    </p:spTree>
    <p:extLst>
      <p:ext uri="{BB962C8B-B14F-4D97-AF65-F5344CB8AC3E}">
        <p14:creationId xmlns:p14="http://schemas.microsoft.com/office/powerpoint/2010/main" val="97811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13</a:t>
            </a:fld>
            <a:endParaRPr lang="en-IN"/>
          </a:p>
        </p:txBody>
      </p:sp>
    </p:spTree>
    <p:extLst>
      <p:ext uri="{BB962C8B-B14F-4D97-AF65-F5344CB8AC3E}">
        <p14:creationId xmlns:p14="http://schemas.microsoft.com/office/powerpoint/2010/main" val="79790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14</a:t>
            </a:fld>
            <a:endParaRPr lang="en-IN"/>
          </a:p>
        </p:txBody>
      </p:sp>
    </p:spTree>
    <p:extLst>
      <p:ext uri="{BB962C8B-B14F-4D97-AF65-F5344CB8AC3E}">
        <p14:creationId xmlns:p14="http://schemas.microsoft.com/office/powerpoint/2010/main" val="174230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15818C-DC18-45C6-9630-3243601224AB}" type="slidenum">
              <a:rPr lang="en-IN" smtClean="0"/>
              <a:t>15</a:t>
            </a:fld>
            <a:endParaRPr lang="en-IN"/>
          </a:p>
        </p:txBody>
      </p:sp>
    </p:spTree>
    <p:extLst>
      <p:ext uri="{BB962C8B-B14F-4D97-AF65-F5344CB8AC3E}">
        <p14:creationId xmlns:p14="http://schemas.microsoft.com/office/powerpoint/2010/main" val="147546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www.ibm.com/blog/chatbot-examples-a-beginners-guide/" TargetMode="External"/><Relationship Id="rId3" Type="http://schemas.openxmlformats.org/officeDocument/2006/relationships/image" Target="../media/image5.png"/><Relationship Id="rId7" Type="http://schemas.openxmlformats.org/officeDocument/2006/relationships/hyperlink" Target="https://www.ibm.com/topics/neural-network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flask.palletsprojects.com/en/3.0.x/" TargetMode="External"/><Relationship Id="rId5" Type="http://schemas.openxmlformats.org/officeDocument/2006/relationships/hyperlink" Target="https://www.nltk.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53562" y="1200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2497899"/>
            <a:ext cx="11452225" cy="693780"/>
          </a:xfrm>
          <a:prstGeom prst="rect">
            <a:avLst/>
          </a:prstGeom>
        </p:spPr>
        <p:txBody>
          <a:bodyPr vert="horz" wrap="square" lIns="0" tIns="16510" rIns="0" bIns="0" rtlCol="0">
            <a:spAutoFit/>
          </a:bodyPr>
          <a:lstStyle/>
          <a:p>
            <a:pPr marL="12700">
              <a:lnSpc>
                <a:spcPct val="100000"/>
              </a:lnSpc>
              <a:spcBef>
                <a:spcPts val="130"/>
              </a:spcBef>
            </a:pPr>
            <a:r>
              <a:rPr lang="en-US" sz="4400" spc="5" dirty="0">
                <a:latin typeface="Trebuchet MS" panose="020B0603020202020204" pitchFamily="34" charset="0"/>
              </a:rPr>
              <a:t>CUSTOMER CHATBOT FOR E-COMMERCE</a:t>
            </a:r>
            <a:endParaRPr lang="en-US" sz="4400"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23" name="object 7">
            <a:extLst>
              <a:ext uri="{FF2B5EF4-FFF2-40B4-BE49-F238E27FC236}">
                <a16:creationId xmlns:a16="http://schemas.microsoft.com/office/drawing/2014/main" id="{710D3EBA-8591-4208-817F-7FB560C375D3}"/>
              </a:ext>
            </a:extLst>
          </p:cNvPr>
          <p:cNvSpPr txBox="1">
            <a:spLocks/>
          </p:cNvSpPr>
          <p:nvPr/>
        </p:nvSpPr>
        <p:spPr>
          <a:xfrm>
            <a:off x="2286000" y="3725079"/>
            <a:ext cx="8572332" cy="195566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3213735">
              <a:spcBef>
                <a:spcPts val="130"/>
              </a:spcBef>
            </a:pPr>
            <a:r>
              <a:rPr lang="en-US" sz="2800" kern="0" spc="15" dirty="0">
                <a:latin typeface="Trebuchet MS" panose="020B0603020202020204" pitchFamily="34" charset="0"/>
              </a:rPr>
              <a:t>Name: Mohamed Asik M</a:t>
            </a:r>
            <a:br>
              <a:rPr lang="en-US" sz="2800" kern="0" spc="15" dirty="0">
                <a:latin typeface="Trebuchet MS" panose="020B0603020202020204" pitchFamily="34" charset="0"/>
              </a:rPr>
            </a:br>
            <a:r>
              <a:rPr lang="en-US" sz="2600" kern="0" spc="15" dirty="0">
                <a:latin typeface="Trebuchet MS" panose="020B0603020202020204" pitchFamily="34" charset="0"/>
                <a:cs typeface="Times New Roman" panose="02020603050405020304" pitchFamily="18" charset="0"/>
              </a:rPr>
              <a:t>Reg No: 422521104023</a:t>
            </a:r>
            <a:br>
              <a:rPr lang="en-US" sz="2000" kern="0" spc="15" dirty="0">
                <a:latin typeface="Trebuchet MS" panose="020B0603020202020204" pitchFamily="34" charset="0"/>
              </a:rPr>
            </a:br>
            <a:r>
              <a:rPr lang="en-US" sz="2600" kern="0" spc="15" dirty="0">
                <a:latin typeface="Trebuchet MS" panose="020B0603020202020204" pitchFamily="34" charset="0"/>
              </a:rPr>
              <a:t>University College of Engineering Villupuram</a:t>
            </a:r>
            <a:br>
              <a:rPr lang="en-US" sz="2000" kern="0" spc="15" dirty="0"/>
            </a:br>
            <a:endParaRPr lang="en-US" sz="2000" kern="0" spc="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F0B9800F-3C06-4448-B50D-941BA3D4673E}"/>
              </a:ext>
            </a:extLst>
          </p:cNvPr>
          <p:cNvSpPr txBox="1"/>
          <p:nvPr/>
        </p:nvSpPr>
        <p:spPr>
          <a:xfrm>
            <a:off x="676274" y="533400"/>
            <a:ext cx="6638925" cy="646331"/>
          </a:xfrm>
          <a:prstGeom prst="rect">
            <a:avLst/>
          </a:prstGeom>
          <a:noFill/>
        </p:spPr>
        <p:txBody>
          <a:bodyPr wrap="square">
            <a:spAutoFit/>
          </a:bodyPr>
          <a:lstStyle/>
          <a:p>
            <a:r>
              <a:rPr lang="en-US" sz="3600" b="1" dirty="0">
                <a:latin typeface="Trebuchet MS" panose="020B0603020202020204" pitchFamily="34" charset="0"/>
              </a:rPr>
              <a:t>ALGORITHM &amp; DEPLOYMENT</a:t>
            </a:r>
          </a:p>
        </p:txBody>
      </p:sp>
      <p:sp>
        <p:nvSpPr>
          <p:cNvPr id="12" name="TextBox 11">
            <a:extLst>
              <a:ext uri="{FF2B5EF4-FFF2-40B4-BE49-F238E27FC236}">
                <a16:creationId xmlns:a16="http://schemas.microsoft.com/office/drawing/2014/main" id="{33D8D99C-5A2C-4976-8849-D11B7DA8E2A3}"/>
              </a:ext>
            </a:extLst>
          </p:cNvPr>
          <p:cNvSpPr txBox="1"/>
          <p:nvPr/>
        </p:nvSpPr>
        <p:spPr>
          <a:xfrm>
            <a:off x="676275" y="1433195"/>
            <a:ext cx="9048750" cy="4893647"/>
          </a:xfrm>
          <a:prstGeom prst="rect">
            <a:avLst/>
          </a:prstGeom>
          <a:noFill/>
        </p:spPr>
        <p:txBody>
          <a:bodyPr wrap="square">
            <a:spAutoFit/>
          </a:bodyPr>
          <a:lstStyle/>
          <a:p>
            <a:pPr algn="l"/>
            <a:r>
              <a:rPr lang="en-US" sz="2400" b="1" i="0" dirty="0">
                <a:solidFill>
                  <a:srgbClr val="0D0D0D"/>
                </a:solidFill>
                <a:effectLst/>
                <a:latin typeface="Trebuchet MS" panose="020B0603020202020204" pitchFamily="34" charset="0"/>
              </a:rPr>
              <a:t>Neural Network Training Algorithm:</a:t>
            </a:r>
          </a:p>
          <a:p>
            <a:pPr algn="l"/>
            <a:endParaRPr lang="en-US" sz="2400" b="0" i="0" dirty="0">
              <a:solidFill>
                <a:srgbClr val="0D0D0D"/>
              </a:solidFill>
              <a:effectLst/>
              <a:latin typeface="Trebuchet MS" panose="020B0603020202020204" pitchFamily="34" charset="0"/>
            </a:endParaRPr>
          </a:p>
          <a:p>
            <a:pPr algn="l">
              <a:buFont typeface="Arial" panose="020B0604020202020204" pitchFamily="34" charset="0"/>
              <a:buChar char="•"/>
            </a:pPr>
            <a:r>
              <a:rPr lang="en-US" sz="2400" b="0" i="0" dirty="0">
                <a:solidFill>
                  <a:srgbClr val="0D0D0D"/>
                </a:solidFill>
                <a:effectLst/>
                <a:latin typeface="Trebuchet MS" panose="020B0603020202020204" pitchFamily="34" charset="0"/>
              </a:rPr>
              <a:t>  The neural network model architecture consists of multiple linear layers followed by </a:t>
            </a:r>
            <a:r>
              <a:rPr lang="en-US" sz="2400" b="0" i="0" dirty="0" err="1">
                <a:solidFill>
                  <a:srgbClr val="0D0D0D"/>
                </a:solidFill>
                <a:effectLst/>
                <a:latin typeface="Trebuchet MS" panose="020B0603020202020204" pitchFamily="34" charset="0"/>
              </a:rPr>
              <a:t>ReLU</a:t>
            </a:r>
            <a:r>
              <a:rPr lang="en-US" sz="2400" b="0" i="0" dirty="0">
                <a:solidFill>
                  <a:srgbClr val="0D0D0D"/>
                </a:solidFill>
                <a:effectLst/>
                <a:latin typeface="Trebuchet MS" panose="020B0603020202020204" pitchFamily="34" charset="0"/>
              </a:rPr>
              <a:t> activation functions.</a:t>
            </a:r>
          </a:p>
          <a:p>
            <a:pPr algn="l">
              <a:buFont typeface="Arial" panose="020B0604020202020204" pitchFamily="34" charset="0"/>
              <a:buChar char="•"/>
            </a:pPr>
            <a:endParaRPr lang="en-US" sz="2400" b="0" i="0" dirty="0">
              <a:solidFill>
                <a:srgbClr val="0D0D0D"/>
              </a:solidFill>
              <a:effectLst/>
              <a:latin typeface="Trebuchet MS" panose="020B0603020202020204" pitchFamily="34" charset="0"/>
            </a:endParaRPr>
          </a:p>
          <a:p>
            <a:pPr algn="l">
              <a:buFont typeface="Arial" panose="020B0604020202020204" pitchFamily="34" charset="0"/>
              <a:buChar char="•"/>
            </a:pPr>
            <a:r>
              <a:rPr lang="en-US" sz="2400" b="0" i="0" dirty="0">
                <a:solidFill>
                  <a:srgbClr val="0D0D0D"/>
                </a:solidFill>
                <a:effectLst/>
                <a:latin typeface="Trebuchet MS" panose="020B0603020202020204" pitchFamily="34" charset="0"/>
              </a:rPr>
              <a:t>  The input to the model is a bag-of-words representation of user queries, while the output is a probability distribution over different intents (tags).</a:t>
            </a:r>
          </a:p>
          <a:p>
            <a:pPr algn="l">
              <a:buFont typeface="Arial" panose="020B0604020202020204" pitchFamily="34" charset="0"/>
              <a:buChar char="•"/>
            </a:pPr>
            <a:endParaRPr lang="en-US" sz="2400" b="0" i="0" dirty="0">
              <a:solidFill>
                <a:srgbClr val="0D0D0D"/>
              </a:solidFill>
              <a:effectLst/>
              <a:latin typeface="Trebuchet MS" panose="020B0603020202020204" pitchFamily="34" charset="0"/>
            </a:endParaRPr>
          </a:p>
          <a:p>
            <a:pPr algn="l">
              <a:buFont typeface="Arial" panose="020B0604020202020204" pitchFamily="34" charset="0"/>
              <a:buChar char="•"/>
            </a:pPr>
            <a:r>
              <a:rPr lang="en-US" sz="2400" b="0" i="0" dirty="0">
                <a:solidFill>
                  <a:srgbClr val="0D0D0D"/>
                </a:solidFill>
                <a:effectLst/>
                <a:latin typeface="Trebuchet MS" panose="020B0603020202020204" pitchFamily="34" charset="0"/>
              </a:rPr>
              <a:t>  During training, the model is optimized using the </a:t>
            </a:r>
            <a:r>
              <a:rPr lang="en-US" sz="2400" b="0" i="0" dirty="0" err="1">
                <a:solidFill>
                  <a:srgbClr val="0D0D0D"/>
                </a:solidFill>
                <a:effectLst/>
                <a:latin typeface="Trebuchet MS" panose="020B0603020202020204" pitchFamily="34" charset="0"/>
              </a:rPr>
              <a:t>CrossEntropyLoss</a:t>
            </a:r>
            <a:r>
              <a:rPr lang="en-US" sz="2400" b="0" i="0" dirty="0">
                <a:solidFill>
                  <a:srgbClr val="0D0D0D"/>
                </a:solidFill>
                <a:effectLst/>
                <a:latin typeface="Trebuchet MS" panose="020B0603020202020204" pitchFamily="34" charset="0"/>
              </a:rPr>
              <a:t> function and the Adam optimizer.</a:t>
            </a:r>
          </a:p>
          <a:p>
            <a:pPr algn="l">
              <a:buFont typeface="Arial" panose="020B0604020202020204" pitchFamily="34" charset="0"/>
              <a:buChar char="•"/>
            </a:pPr>
            <a:endParaRPr lang="en-US" sz="2400" b="0" i="0" dirty="0">
              <a:solidFill>
                <a:srgbClr val="0D0D0D"/>
              </a:solidFill>
              <a:effectLst/>
              <a:latin typeface="Trebuchet MS" panose="020B0603020202020204" pitchFamily="34" charset="0"/>
            </a:endParaRPr>
          </a:p>
          <a:p>
            <a:pPr algn="l">
              <a:buFont typeface="Arial" panose="020B0604020202020204" pitchFamily="34" charset="0"/>
              <a:buChar char="•"/>
            </a:pPr>
            <a:endParaRPr lang="en-US" sz="2400" b="0" i="0" dirty="0">
              <a:solidFill>
                <a:srgbClr val="0D0D0D"/>
              </a:solidFill>
              <a:effectLst/>
              <a:latin typeface="Trebuchet MS" panose="020B0603020202020204" pitchFamily="34" charset="0"/>
            </a:endParaRPr>
          </a:p>
        </p:txBody>
      </p:sp>
    </p:spTree>
    <p:extLst>
      <p:ext uri="{BB962C8B-B14F-4D97-AF65-F5344CB8AC3E}">
        <p14:creationId xmlns:p14="http://schemas.microsoft.com/office/powerpoint/2010/main" val="50075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12" name="TextBox 11">
            <a:extLst>
              <a:ext uri="{FF2B5EF4-FFF2-40B4-BE49-F238E27FC236}">
                <a16:creationId xmlns:a16="http://schemas.microsoft.com/office/drawing/2014/main" id="{33D8D99C-5A2C-4976-8849-D11B7DA8E2A3}"/>
              </a:ext>
            </a:extLst>
          </p:cNvPr>
          <p:cNvSpPr txBox="1"/>
          <p:nvPr/>
        </p:nvSpPr>
        <p:spPr>
          <a:xfrm>
            <a:off x="447675" y="615839"/>
            <a:ext cx="9048750" cy="6001643"/>
          </a:xfrm>
          <a:prstGeom prst="rect">
            <a:avLst/>
          </a:prstGeom>
          <a:noFill/>
        </p:spPr>
        <p:txBody>
          <a:bodyPr wrap="square">
            <a:spAutoFit/>
          </a:bodyPr>
          <a:lstStyle/>
          <a:p>
            <a:pPr algn="l"/>
            <a:endParaRPr lang="en-US" sz="2400" b="0" i="0" dirty="0">
              <a:solidFill>
                <a:srgbClr val="0D0D0D"/>
              </a:solidFill>
              <a:effectLst/>
              <a:latin typeface="Trebuchet MS" panose="020B0603020202020204" pitchFamily="34" charset="0"/>
            </a:endParaRPr>
          </a:p>
          <a:p>
            <a:pPr algn="l">
              <a:buFont typeface="Arial" panose="020B0604020202020204" pitchFamily="34" charset="0"/>
              <a:buChar char="•"/>
            </a:pPr>
            <a:r>
              <a:rPr lang="en-US" sz="2400" b="0" i="0" dirty="0">
                <a:solidFill>
                  <a:srgbClr val="0D0D0D"/>
                </a:solidFill>
                <a:effectLst/>
                <a:latin typeface="Trebuchet MS" panose="020B0603020202020204" pitchFamily="34" charset="0"/>
              </a:rPr>
              <a:t>  The training process involves iterating over the dataset for a certain number of epochs, where each iteration involves a forward pass to compute the predicted outputs and a backward pass to compute gradients and update the model parameters.</a:t>
            </a:r>
          </a:p>
          <a:p>
            <a:pPr algn="l">
              <a:buFont typeface="Arial" panose="020B0604020202020204" pitchFamily="34" charset="0"/>
              <a:buChar char="•"/>
            </a:pPr>
            <a:endParaRPr lang="en-US" sz="2400" b="0" i="0" dirty="0">
              <a:solidFill>
                <a:srgbClr val="0D0D0D"/>
              </a:solidFill>
              <a:effectLst/>
              <a:latin typeface="Trebuchet MS" panose="020B0603020202020204" pitchFamily="34" charset="0"/>
            </a:endParaRPr>
          </a:p>
          <a:p>
            <a:pPr eaLnBrk="0" fontAlgn="base" hangingPunct="0">
              <a:spcBef>
                <a:spcPct val="0"/>
              </a:spcBef>
              <a:spcAft>
                <a:spcPct val="0"/>
              </a:spcAft>
              <a:buClrTx/>
            </a:pPr>
            <a:r>
              <a:rPr kumimoji="0" lang="en-US" altLang="en-US" sz="2400" b="1" i="0" u="none" strike="noStrike" cap="none" normalizeH="0" baseline="0" dirty="0">
                <a:ln>
                  <a:noFill/>
                </a:ln>
                <a:solidFill>
                  <a:srgbClr val="0D0D0D"/>
                </a:solidFill>
                <a:effectLst/>
                <a:latin typeface="Trebuchet MS" panose="020B0603020202020204" pitchFamily="34" charset="0"/>
              </a:rPr>
              <a:t>Prepare the Trained Model and Data:</a:t>
            </a:r>
          </a:p>
          <a:p>
            <a:pPr eaLnBrk="0" fontAlgn="base" hangingPunct="0">
              <a:spcBef>
                <a:spcPct val="0"/>
              </a:spcBef>
              <a:spcAft>
                <a:spcPct val="0"/>
              </a:spcAft>
              <a:buClrTx/>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  Save the trained model's state dictionary along with metadata (input size, hidden size, output size, tags) to a file (e.g., </a:t>
            </a:r>
            <a:r>
              <a:rPr kumimoji="0" lang="en-US" altLang="en-US" sz="2400" b="1" i="0" u="none" strike="noStrike" cap="none" normalizeH="0" baseline="0" dirty="0" err="1">
                <a:ln>
                  <a:noFill/>
                </a:ln>
                <a:solidFill>
                  <a:srgbClr val="0D0D0D"/>
                </a:solidFill>
                <a:effectLst/>
                <a:latin typeface="Trebuchet MS" panose="020B0603020202020204" pitchFamily="34" charset="0"/>
              </a:rPr>
              <a:t>data.pth</a:t>
            </a:r>
            <a:r>
              <a:rPr kumimoji="0" lang="en-US" altLang="en-US" sz="2400" b="0" i="0" u="none" strike="noStrike" cap="none" normalizeH="0" baseline="0" dirty="0">
                <a:ln>
                  <a:noFill/>
                </a:ln>
                <a:solidFill>
                  <a:srgbClr val="0D0D0D"/>
                </a:solidFill>
                <a:effectLst/>
                <a:latin typeface="Trebuchet MS" panose="020B06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  Save the intents dataset to a JSON file (e.g., </a:t>
            </a:r>
            <a:r>
              <a:rPr kumimoji="0" lang="en-US" altLang="en-US" sz="2400" b="1" i="0" u="none" strike="noStrike" cap="none" normalizeH="0" baseline="0" dirty="0" err="1">
                <a:ln>
                  <a:noFill/>
                </a:ln>
                <a:solidFill>
                  <a:srgbClr val="0D0D0D"/>
                </a:solidFill>
                <a:effectLst/>
                <a:latin typeface="Trebuchet MS" panose="020B0603020202020204" pitchFamily="34" charset="0"/>
              </a:rPr>
              <a:t>intents.json</a:t>
            </a:r>
            <a:r>
              <a:rPr kumimoji="0" lang="en-US" altLang="en-US" sz="2400" b="0" i="0" u="none" strike="noStrike" cap="none" normalizeH="0" baseline="0" dirty="0">
                <a:ln>
                  <a:noFill/>
                </a:ln>
                <a:solidFill>
                  <a:srgbClr val="0D0D0D"/>
                </a:solidFill>
                <a:effectLst/>
                <a:latin typeface="Trebuchet MS" panose="020B0603020202020204" pitchFamily="34" charset="0"/>
              </a:rPr>
              <a:t>) containing patterns and tags.</a:t>
            </a:r>
          </a:p>
          <a:p>
            <a:pPr algn="l">
              <a:buFont typeface="Arial" panose="020B0604020202020204" pitchFamily="34" charset="0"/>
              <a:buChar char="•"/>
            </a:pPr>
            <a:endParaRPr lang="en-US" sz="2400" b="0" i="0" dirty="0">
              <a:solidFill>
                <a:srgbClr val="0D0D0D"/>
              </a:solidFill>
              <a:effectLst/>
              <a:latin typeface="Trebuchet MS" panose="020B0603020202020204" pitchFamily="34" charset="0"/>
            </a:endParaRPr>
          </a:p>
          <a:p>
            <a:pPr algn="l">
              <a:buFont typeface="Arial" panose="020B0604020202020204" pitchFamily="34" charset="0"/>
              <a:buChar char="•"/>
            </a:pPr>
            <a:endParaRPr lang="en-US" sz="2400" b="0" i="0" dirty="0">
              <a:solidFill>
                <a:srgbClr val="0D0D0D"/>
              </a:solidFill>
              <a:effectLst/>
              <a:latin typeface="Trebuchet MS" panose="020B0603020202020204" pitchFamily="34" charset="0"/>
            </a:endParaRPr>
          </a:p>
        </p:txBody>
      </p:sp>
    </p:spTree>
    <p:extLst>
      <p:ext uri="{BB962C8B-B14F-4D97-AF65-F5344CB8AC3E}">
        <p14:creationId xmlns:p14="http://schemas.microsoft.com/office/powerpoint/2010/main" val="316983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
        <p:nvSpPr>
          <p:cNvPr id="10" name="TextBox 9">
            <a:extLst>
              <a:ext uri="{FF2B5EF4-FFF2-40B4-BE49-F238E27FC236}">
                <a16:creationId xmlns:a16="http://schemas.microsoft.com/office/drawing/2014/main" id="{A0EAC24B-16C1-4C73-BDD1-9687EF08798D}"/>
              </a:ext>
            </a:extLst>
          </p:cNvPr>
          <p:cNvSpPr txBox="1"/>
          <p:nvPr/>
        </p:nvSpPr>
        <p:spPr>
          <a:xfrm>
            <a:off x="533400" y="487025"/>
            <a:ext cx="8963025" cy="63709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0D0D0D"/>
                </a:solidFill>
                <a:effectLst/>
                <a:latin typeface="Trebuchet MS" panose="020B0603020202020204" pitchFamily="34" charset="0"/>
              </a:rPr>
              <a:t>Set Up Flask Application: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Create a Flask application (</a:t>
            </a:r>
            <a:r>
              <a:rPr kumimoji="0" lang="en-US" altLang="en-US" sz="2400" b="1" i="0" u="none" strike="noStrike" cap="none" normalizeH="0" baseline="0" dirty="0">
                <a:ln>
                  <a:noFill/>
                </a:ln>
                <a:solidFill>
                  <a:srgbClr val="0D0D0D"/>
                </a:solidFill>
                <a:effectLst/>
                <a:latin typeface="Trebuchet MS" panose="020B0603020202020204" pitchFamily="34" charset="0"/>
              </a:rPr>
              <a:t>app.py</a:t>
            </a:r>
            <a:r>
              <a:rPr kumimoji="0" lang="en-US" altLang="en-US" sz="2400" b="0" i="0" u="none" strike="noStrike" cap="none" normalizeH="0" baseline="0" dirty="0">
                <a:ln>
                  <a:noFill/>
                </a:ln>
                <a:solidFill>
                  <a:srgbClr val="0D0D0D"/>
                </a:solidFill>
                <a:effectLst/>
                <a:latin typeface="Trebuchet MS" panose="020B0603020202020204" pitchFamily="34" charset="0"/>
              </a:rPr>
              <a:t>) with routes for handling chat interactions.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Load the intents dataset and the trained model from files.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Define a route (</a:t>
            </a:r>
            <a:r>
              <a:rPr kumimoji="0" lang="en-US" altLang="en-US" sz="2400" b="1" i="0" u="none" strike="noStrike" cap="none" normalizeH="0" baseline="0" dirty="0">
                <a:ln>
                  <a:noFill/>
                </a:ln>
                <a:solidFill>
                  <a:srgbClr val="0D0D0D"/>
                </a:solidFill>
                <a:effectLst/>
                <a:latin typeface="Trebuchet MS" panose="020B0603020202020204" pitchFamily="34" charset="0"/>
              </a:rPr>
              <a:t>/</a:t>
            </a:r>
            <a:r>
              <a:rPr kumimoji="0" lang="en-US" altLang="en-US" sz="2400" b="1" i="0" u="none" strike="noStrike" cap="none" normalizeH="0" baseline="0" dirty="0" err="1">
                <a:ln>
                  <a:noFill/>
                </a:ln>
                <a:solidFill>
                  <a:srgbClr val="0D0D0D"/>
                </a:solidFill>
                <a:effectLst/>
                <a:latin typeface="Trebuchet MS" panose="020B0603020202020204" pitchFamily="34" charset="0"/>
              </a:rPr>
              <a:t>get_response</a:t>
            </a:r>
            <a:r>
              <a:rPr kumimoji="0" lang="en-US" altLang="en-US" sz="2400" b="0" i="0" u="none" strike="noStrike" cap="none" normalizeH="0" baseline="0" dirty="0">
                <a:ln>
                  <a:noFill/>
                </a:ln>
                <a:solidFill>
                  <a:srgbClr val="0D0D0D"/>
                </a:solidFill>
                <a:effectLst/>
                <a:latin typeface="Trebuchet MS" panose="020B0603020202020204" pitchFamily="34" charset="0"/>
              </a:rPr>
              <a:t>) to process user queries and return responses.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0D0D0D"/>
                </a:solidFill>
                <a:effectLst/>
                <a:latin typeface="Trebuchet MS" panose="020B0603020202020204" pitchFamily="34" charset="0"/>
              </a:rPr>
              <a:t>Process User Queries: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Upon receiving a user query via a POST request to </a:t>
            </a:r>
            <a:r>
              <a:rPr kumimoji="0" lang="en-US" altLang="en-US" sz="2400" b="1" i="0" u="none" strike="noStrike" cap="none" normalizeH="0" baseline="0" dirty="0">
                <a:ln>
                  <a:noFill/>
                </a:ln>
                <a:solidFill>
                  <a:srgbClr val="0D0D0D"/>
                </a:solidFill>
                <a:effectLst/>
                <a:latin typeface="Trebuchet MS" panose="020B0603020202020204" pitchFamily="34" charset="0"/>
              </a:rPr>
              <a:t>/</a:t>
            </a:r>
            <a:r>
              <a:rPr kumimoji="0" lang="en-US" altLang="en-US" sz="2400" b="1" i="0" u="none" strike="noStrike" cap="none" normalizeH="0" baseline="0" dirty="0" err="1">
                <a:ln>
                  <a:noFill/>
                </a:ln>
                <a:solidFill>
                  <a:srgbClr val="0D0D0D"/>
                </a:solidFill>
                <a:effectLst/>
                <a:latin typeface="Trebuchet MS" panose="020B0603020202020204" pitchFamily="34" charset="0"/>
              </a:rPr>
              <a:t>get_response</a:t>
            </a:r>
            <a:r>
              <a:rPr kumimoji="0" lang="en-US" altLang="en-US" sz="2400" b="0" i="0" u="none" strike="noStrike" cap="none" normalizeH="0" baseline="0" dirty="0">
                <a:ln>
                  <a:noFill/>
                </a:ln>
                <a:solidFill>
                  <a:srgbClr val="0D0D0D"/>
                </a:solidFill>
                <a:effectLst/>
                <a:latin typeface="Trebuchet MS" panose="020B0603020202020204" pitchFamily="34" charset="0"/>
              </a:rPr>
              <a:t>, tokenize the query and convert it into a bag-of-words representation.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p:txBody>
      </p:sp>
    </p:spTree>
    <p:extLst>
      <p:ext uri="{BB962C8B-B14F-4D97-AF65-F5344CB8AC3E}">
        <p14:creationId xmlns:p14="http://schemas.microsoft.com/office/powerpoint/2010/main" val="356664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
        <p:nvSpPr>
          <p:cNvPr id="10" name="TextBox 9">
            <a:extLst>
              <a:ext uri="{FF2B5EF4-FFF2-40B4-BE49-F238E27FC236}">
                <a16:creationId xmlns:a16="http://schemas.microsoft.com/office/drawing/2014/main" id="{A0EAC24B-16C1-4C73-BDD1-9687EF08798D}"/>
              </a:ext>
            </a:extLst>
          </p:cNvPr>
          <p:cNvSpPr txBox="1"/>
          <p:nvPr/>
        </p:nvSpPr>
        <p:spPr>
          <a:xfrm>
            <a:off x="228600" y="457200"/>
            <a:ext cx="9124950" cy="6740307"/>
          </a:xfrm>
          <a:prstGeom prst="rect">
            <a:avLst/>
          </a:prstGeom>
          <a:noFill/>
        </p:spPr>
        <p:txBody>
          <a:bodyPr wrap="square">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Feed the bag-of-words representation to the trained model for prediction.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Use the predicted intent to retrieve a response from the intents dataset.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0D0D0D"/>
                </a:solidFill>
                <a:effectLst/>
                <a:latin typeface="Trebuchet MS" panose="020B0603020202020204" pitchFamily="34" charset="0"/>
              </a:rPr>
              <a:t>Return Response to User: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Return the predicted response to the user in JSON format.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rgbClr val="0D0D0D"/>
                </a:solidFill>
                <a:effectLst/>
                <a:latin typeface="Trebuchet MS" panose="020B0603020202020204" pitchFamily="34" charset="0"/>
              </a:rPr>
              <a:t>Run the Flask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Run the Flask application (</a:t>
            </a:r>
            <a:r>
              <a:rPr kumimoji="0" lang="en-US" altLang="en-US" sz="2400" b="1" i="0" u="none" strike="noStrike" cap="none" normalizeH="0" baseline="0" dirty="0">
                <a:ln>
                  <a:noFill/>
                </a:ln>
                <a:solidFill>
                  <a:srgbClr val="0D0D0D"/>
                </a:solidFill>
                <a:effectLst/>
                <a:latin typeface="Trebuchet MS" panose="020B0603020202020204" pitchFamily="34" charset="0"/>
              </a:rPr>
              <a:t>app.py</a:t>
            </a:r>
            <a:r>
              <a:rPr kumimoji="0" lang="en-US" altLang="en-US" sz="2400" b="0" i="0" u="none" strike="noStrike" cap="none" normalizeH="0" baseline="0" dirty="0">
                <a:ln>
                  <a:noFill/>
                </a:ln>
                <a:solidFill>
                  <a:srgbClr val="0D0D0D"/>
                </a:solidFill>
                <a:effectLst/>
                <a:latin typeface="Trebuchet MS" panose="020B0603020202020204" pitchFamily="34" charset="0"/>
              </a:rPr>
              <a:t>) on a web server.</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D0D0D"/>
                </a:solidFill>
                <a:effectLst/>
                <a:latin typeface="Trebuchet MS" panose="020B0603020202020204" pitchFamily="34" charset="0"/>
              </a:rPr>
              <a:t>Users can interact with the chatbot by sending POST requests to the </a:t>
            </a:r>
            <a:r>
              <a:rPr kumimoji="0" lang="en-US" altLang="en-US" sz="2400" b="1" i="0" u="none" strike="noStrike" cap="none" normalizeH="0" baseline="0" dirty="0">
                <a:ln>
                  <a:noFill/>
                </a:ln>
                <a:solidFill>
                  <a:srgbClr val="0D0D0D"/>
                </a:solidFill>
                <a:effectLst/>
                <a:latin typeface="Trebuchet MS" panose="020B0603020202020204" pitchFamily="34" charset="0"/>
              </a:rPr>
              <a:t>/</a:t>
            </a:r>
            <a:r>
              <a:rPr kumimoji="0" lang="en-US" altLang="en-US" sz="2400" b="1" i="0" u="none" strike="noStrike" cap="none" normalizeH="0" baseline="0" dirty="0" err="1">
                <a:ln>
                  <a:noFill/>
                </a:ln>
                <a:solidFill>
                  <a:srgbClr val="0D0D0D"/>
                </a:solidFill>
                <a:effectLst/>
                <a:latin typeface="Trebuchet MS" panose="020B0603020202020204" pitchFamily="34" charset="0"/>
              </a:rPr>
              <a:t>get_response</a:t>
            </a:r>
            <a:r>
              <a:rPr kumimoji="0" lang="en-US" altLang="en-US" sz="2400" b="0" i="0" u="none" strike="noStrike" cap="none" normalizeH="0" baseline="0" dirty="0">
                <a:ln>
                  <a:noFill/>
                </a:ln>
                <a:solidFill>
                  <a:srgbClr val="0D0D0D"/>
                </a:solidFill>
                <a:effectLst/>
                <a:latin typeface="Trebuchet MS" panose="020B0603020202020204" pitchFamily="34" charset="0"/>
              </a:rPr>
              <a:t> endpoint with their messages.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Trebuchet MS" panose="020B0603020202020204" pitchFamily="34" charset="0"/>
            </a:endParaRPr>
          </a:p>
        </p:txBody>
      </p:sp>
    </p:spTree>
    <p:extLst>
      <p:ext uri="{BB962C8B-B14F-4D97-AF65-F5344CB8AC3E}">
        <p14:creationId xmlns:p14="http://schemas.microsoft.com/office/powerpoint/2010/main" val="74915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14</a:t>
            </a:fld>
            <a:endParaRPr spc="10" dirty="0"/>
          </a:p>
        </p:txBody>
      </p:sp>
      <p:sp>
        <p:nvSpPr>
          <p:cNvPr id="11" name="TextBox 10">
            <a:extLst>
              <a:ext uri="{FF2B5EF4-FFF2-40B4-BE49-F238E27FC236}">
                <a16:creationId xmlns:a16="http://schemas.microsoft.com/office/drawing/2014/main" id="{BBD6153B-26EC-4383-A355-D3EBF1F63A7A}"/>
              </a:ext>
            </a:extLst>
          </p:cNvPr>
          <p:cNvSpPr txBox="1"/>
          <p:nvPr/>
        </p:nvSpPr>
        <p:spPr>
          <a:xfrm>
            <a:off x="762000" y="533400"/>
            <a:ext cx="6100762" cy="646331"/>
          </a:xfrm>
          <a:prstGeom prst="rect">
            <a:avLst/>
          </a:prstGeom>
          <a:noFill/>
        </p:spPr>
        <p:txBody>
          <a:bodyPr wrap="square">
            <a:spAutoFit/>
          </a:bodyPr>
          <a:lstStyle/>
          <a:p>
            <a:r>
              <a:rPr lang="en-US" sz="3600" b="1" dirty="0">
                <a:latin typeface="Trebuchet MS" panose="020B0603020202020204" pitchFamily="34" charset="0"/>
              </a:rPr>
              <a:t>RESULT</a:t>
            </a:r>
            <a:endParaRPr lang="en-IN" sz="3600" b="1" dirty="0">
              <a:latin typeface="Trebuchet MS" panose="020B0603020202020204" pitchFamily="34" charset="0"/>
            </a:endParaRPr>
          </a:p>
        </p:txBody>
      </p:sp>
      <p:pic>
        <p:nvPicPr>
          <p:cNvPr id="12" name="Picture 11">
            <a:extLst>
              <a:ext uri="{FF2B5EF4-FFF2-40B4-BE49-F238E27FC236}">
                <a16:creationId xmlns:a16="http://schemas.microsoft.com/office/drawing/2014/main" id="{E0371047-DA8B-447D-9C61-AAF20D5DD1EC}"/>
              </a:ext>
            </a:extLst>
          </p:cNvPr>
          <p:cNvPicPr>
            <a:picLocks noChangeAspect="1"/>
          </p:cNvPicPr>
          <p:nvPr/>
        </p:nvPicPr>
        <p:blipFill>
          <a:blip r:embed="rId4"/>
          <a:stretch>
            <a:fillRect/>
          </a:stretch>
        </p:blipFill>
        <p:spPr>
          <a:xfrm>
            <a:off x="819095" y="1423670"/>
            <a:ext cx="8401106" cy="4693324"/>
          </a:xfrm>
          <a:prstGeom prst="rect">
            <a:avLst/>
          </a:prstGeom>
        </p:spPr>
      </p:pic>
    </p:spTree>
    <p:extLst>
      <p:ext uri="{BB962C8B-B14F-4D97-AF65-F5344CB8AC3E}">
        <p14:creationId xmlns:p14="http://schemas.microsoft.com/office/powerpoint/2010/main" val="124650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15</a:t>
            </a:fld>
            <a:endParaRPr spc="10" dirty="0"/>
          </a:p>
        </p:txBody>
      </p:sp>
      <p:pic>
        <p:nvPicPr>
          <p:cNvPr id="6" name="Picture 5">
            <a:extLst>
              <a:ext uri="{FF2B5EF4-FFF2-40B4-BE49-F238E27FC236}">
                <a16:creationId xmlns:a16="http://schemas.microsoft.com/office/drawing/2014/main" id="{26E5F387-8617-4F13-BFC2-E8E5C94A6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23887"/>
            <a:ext cx="8715375" cy="5272088"/>
          </a:xfrm>
          <a:prstGeom prst="rect">
            <a:avLst/>
          </a:prstGeom>
        </p:spPr>
      </p:pic>
    </p:spTree>
    <p:extLst>
      <p:ext uri="{BB962C8B-B14F-4D97-AF65-F5344CB8AC3E}">
        <p14:creationId xmlns:p14="http://schemas.microsoft.com/office/powerpoint/2010/main" val="3670216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16</a:t>
            </a:fld>
            <a:endParaRPr spc="10" dirty="0"/>
          </a:p>
        </p:txBody>
      </p:sp>
      <p:sp>
        <p:nvSpPr>
          <p:cNvPr id="10" name="TextBox 9">
            <a:extLst>
              <a:ext uri="{FF2B5EF4-FFF2-40B4-BE49-F238E27FC236}">
                <a16:creationId xmlns:a16="http://schemas.microsoft.com/office/drawing/2014/main" id="{55549273-C79B-4402-9A3C-C5965CE77C39}"/>
              </a:ext>
            </a:extLst>
          </p:cNvPr>
          <p:cNvSpPr txBox="1"/>
          <p:nvPr/>
        </p:nvSpPr>
        <p:spPr>
          <a:xfrm>
            <a:off x="676275" y="609600"/>
            <a:ext cx="6100762" cy="646331"/>
          </a:xfrm>
          <a:prstGeom prst="rect">
            <a:avLst/>
          </a:prstGeom>
          <a:noFill/>
        </p:spPr>
        <p:txBody>
          <a:bodyPr wrap="square">
            <a:spAutoFit/>
          </a:bodyPr>
          <a:lstStyle/>
          <a:p>
            <a:r>
              <a:rPr lang="en-US" sz="3600" b="1" dirty="0">
                <a:latin typeface="Trebuchet MS" panose="020B0603020202020204" pitchFamily="34" charset="0"/>
              </a:rPr>
              <a:t>CONCLUSION</a:t>
            </a:r>
            <a:endParaRPr lang="en-IN" sz="3600" b="1" dirty="0">
              <a:latin typeface="Trebuchet MS" panose="020B0603020202020204" pitchFamily="34" charset="0"/>
            </a:endParaRPr>
          </a:p>
        </p:txBody>
      </p:sp>
      <p:sp>
        <p:nvSpPr>
          <p:cNvPr id="11" name="TextBox 10">
            <a:extLst>
              <a:ext uri="{FF2B5EF4-FFF2-40B4-BE49-F238E27FC236}">
                <a16:creationId xmlns:a16="http://schemas.microsoft.com/office/drawing/2014/main" id="{BC48C322-7A0D-4B65-AA94-0DD5AF018210}"/>
              </a:ext>
            </a:extLst>
          </p:cNvPr>
          <p:cNvSpPr txBox="1"/>
          <p:nvPr/>
        </p:nvSpPr>
        <p:spPr>
          <a:xfrm>
            <a:off x="676274" y="1720840"/>
            <a:ext cx="8391525" cy="3046988"/>
          </a:xfrm>
          <a:prstGeom prst="rect">
            <a:avLst/>
          </a:prstGeom>
          <a:noFill/>
        </p:spPr>
        <p:txBody>
          <a:bodyPr wrap="square" rtlCol="0">
            <a:spAutoFit/>
          </a:bodyPr>
          <a:lstStyle/>
          <a:p>
            <a:r>
              <a:rPr lang="en-US" sz="2400" dirty="0">
                <a:latin typeface="Trebuchet MS" panose="020B0603020202020204" pitchFamily="34" charset="0"/>
              </a:rPr>
              <a:t>In conclusion, this project successfully developed a chatbot for e-commerce using Neural </a:t>
            </a:r>
            <a:r>
              <a:rPr lang="en-US" sz="2400" dirty="0" err="1">
                <a:latin typeface="Trebuchet MS" panose="020B0603020202020204" pitchFamily="34" charset="0"/>
              </a:rPr>
              <a:t>Network.The</a:t>
            </a:r>
            <a:r>
              <a:rPr lang="en-US" sz="2400" dirty="0">
                <a:latin typeface="Trebuchet MS" panose="020B0603020202020204" pitchFamily="34" charset="0"/>
              </a:rPr>
              <a:t> chatbot was trained on customer’s intent and deployed on a web platform, providing users with a convenient way to interact and seek assistance. Through thorough evaluation, the chatbot demonstrates its capability to deliver helpful responses and improve the overall shopping experience for customers.</a:t>
            </a:r>
            <a:endParaRPr lang="en-IN" sz="2400" dirty="0">
              <a:latin typeface="Trebuchet MS" panose="020B0603020202020204" pitchFamily="34" charset="0"/>
            </a:endParaRPr>
          </a:p>
        </p:txBody>
      </p:sp>
    </p:spTree>
    <p:extLst>
      <p:ext uri="{BB962C8B-B14F-4D97-AF65-F5344CB8AC3E}">
        <p14:creationId xmlns:p14="http://schemas.microsoft.com/office/powerpoint/2010/main" val="293209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17</a:t>
            </a:fld>
            <a:endParaRPr spc="10" dirty="0"/>
          </a:p>
        </p:txBody>
      </p:sp>
      <p:sp>
        <p:nvSpPr>
          <p:cNvPr id="10" name="TextBox 9">
            <a:extLst>
              <a:ext uri="{FF2B5EF4-FFF2-40B4-BE49-F238E27FC236}">
                <a16:creationId xmlns:a16="http://schemas.microsoft.com/office/drawing/2014/main" id="{55549273-C79B-4402-9A3C-C5965CE77C39}"/>
              </a:ext>
            </a:extLst>
          </p:cNvPr>
          <p:cNvSpPr txBox="1"/>
          <p:nvPr/>
        </p:nvSpPr>
        <p:spPr>
          <a:xfrm>
            <a:off x="676275" y="609600"/>
            <a:ext cx="6100762" cy="646331"/>
          </a:xfrm>
          <a:prstGeom prst="rect">
            <a:avLst/>
          </a:prstGeom>
          <a:noFill/>
        </p:spPr>
        <p:txBody>
          <a:bodyPr wrap="square">
            <a:spAutoFit/>
          </a:bodyPr>
          <a:lstStyle/>
          <a:p>
            <a:r>
              <a:rPr lang="en-US" sz="3600" b="1" dirty="0">
                <a:latin typeface="Trebuchet MS" panose="020B0603020202020204" pitchFamily="34" charset="0"/>
              </a:rPr>
              <a:t>REFERENCES</a:t>
            </a:r>
            <a:endParaRPr lang="en-IN" sz="3600" b="1" dirty="0">
              <a:latin typeface="Trebuchet MS" panose="020B0603020202020204" pitchFamily="34" charset="0"/>
            </a:endParaRPr>
          </a:p>
        </p:txBody>
      </p:sp>
      <p:sp>
        <p:nvSpPr>
          <p:cNvPr id="12" name="TextBox 11">
            <a:extLst>
              <a:ext uri="{FF2B5EF4-FFF2-40B4-BE49-F238E27FC236}">
                <a16:creationId xmlns:a16="http://schemas.microsoft.com/office/drawing/2014/main" id="{863A5A4D-88DD-4524-A5D5-A8B8D99BA8A5}"/>
              </a:ext>
            </a:extLst>
          </p:cNvPr>
          <p:cNvSpPr txBox="1"/>
          <p:nvPr/>
        </p:nvSpPr>
        <p:spPr>
          <a:xfrm>
            <a:off x="676274" y="1737995"/>
            <a:ext cx="8543925" cy="4893647"/>
          </a:xfrm>
          <a:prstGeom prst="rect">
            <a:avLst/>
          </a:prstGeom>
          <a:noFill/>
        </p:spPr>
        <p:txBody>
          <a:bodyPr wrap="square" rtlCol="0">
            <a:spAutoFit/>
          </a:bodyPr>
          <a:lstStyle/>
          <a:p>
            <a:r>
              <a:rPr lang="en-IN" sz="2400" dirty="0">
                <a:solidFill>
                  <a:srgbClr val="A25DD5"/>
                </a:solidFill>
                <a:latin typeface="Trebuchet MS" panose="020B0603020202020204" pitchFamily="34" charset="0"/>
                <a:hlinkClick r:id="rId4">
                  <a:extLst>
                    <a:ext uri="{A12FA001-AC4F-418D-AE19-62706E023703}">
                      <ahyp:hlinkClr xmlns:ahyp="http://schemas.microsoft.com/office/drawing/2018/hyperlinkcolor" val="tx"/>
                    </a:ext>
                  </a:extLst>
                </a:hlinkClick>
              </a:rPr>
              <a:t>https://numpy.org/</a:t>
            </a:r>
            <a:endParaRPr lang="en-IN" sz="2400" dirty="0">
              <a:solidFill>
                <a:srgbClr val="A25DD5"/>
              </a:solidFill>
              <a:latin typeface="Trebuchet MS" panose="020B0603020202020204" pitchFamily="34" charset="0"/>
            </a:endParaRPr>
          </a:p>
          <a:p>
            <a:endParaRPr lang="en-IN" sz="2400" dirty="0">
              <a:solidFill>
                <a:srgbClr val="A25DD5"/>
              </a:solidFill>
              <a:latin typeface="Trebuchet MS" panose="020B0603020202020204" pitchFamily="34" charset="0"/>
            </a:endParaRPr>
          </a:p>
          <a:p>
            <a:r>
              <a:rPr lang="en-IN" sz="2400" dirty="0">
                <a:solidFill>
                  <a:srgbClr val="A25DD5"/>
                </a:solidFill>
                <a:latin typeface="Trebuchet MS" panose="020B0603020202020204" pitchFamily="34" charset="0"/>
                <a:hlinkClick r:id="rId5">
                  <a:extLst>
                    <a:ext uri="{A12FA001-AC4F-418D-AE19-62706E023703}">
                      <ahyp:hlinkClr xmlns:ahyp="http://schemas.microsoft.com/office/drawing/2018/hyperlinkcolor" val="tx"/>
                    </a:ext>
                  </a:extLst>
                </a:hlinkClick>
              </a:rPr>
              <a:t>https://www.nltk.org/</a:t>
            </a:r>
            <a:endParaRPr lang="en-IN" sz="2400" dirty="0">
              <a:solidFill>
                <a:srgbClr val="A25DD5"/>
              </a:solidFill>
              <a:latin typeface="Trebuchet MS" panose="020B0603020202020204" pitchFamily="34" charset="0"/>
            </a:endParaRPr>
          </a:p>
          <a:p>
            <a:endParaRPr lang="en-IN" sz="2400" dirty="0">
              <a:solidFill>
                <a:srgbClr val="A25DD5"/>
              </a:solidFill>
              <a:latin typeface="Trebuchet MS" panose="020B0603020202020204" pitchFamily="34" charset="0"/>
            </a:endParaRPr>
          </a:p>
          <a:p>
            <a:r>
              <a:rPr lang="en-IN" sz="2400" dirty="0">
                <a:solidFill>
                  <a:srgbClr val="A25DD5"/>
                </a:solidFill>
                <a:latin typeface="Trebuchet MS" panose="020B0603020202020204" pitchFamily="34" charset="0"/>
                <a:hlinkClick r:id="rId6">
                  <a:extLst>
                    <a:ext uri="{A12FA001-AC4F-418D-AE19-62706E023703}">
                      <ahyp:hlinkClr xmlns:ahyp="http://schemas.microsoft.com/office/drawing/2018/hyperlinkcolor" val="tx"/>
                    </a:ext>
                  </a:extLst>
                </a:hlinkClick>
              </a:rPr>
              <a:t>https://flask.palletsprojects.com/en/3.0.x/</a:t>
            </a:r>
            <a:endParaRPr lang="en-IN" sz="2400" dirty="0">
              <a:solidFill>
                <a:srgbClr val="A25DD5"/>
              </a:solidFill>
              <a:latin typeface="Trebuchet MS" panose="020B0603020202020204" pitchFamily="34" charset="0"/>
            </a:endParaRPr>
          </a:p>
          <a:p>
            <a:endParaRPr lang="en-IN" sz="2400" dirty="0">
              <a:solidFill>
                <a:srgbClr val="A25DD5"/>
              </a:solidFill>
              <a:latin typeface="Trebuchet MS" panose="020B0603020202020204" pitchFamily="34" charset="0"/>
            </a:endParaRPr>
          </a:p>
          <a:p>
            <a:r>
              <a:rPr lang="en-IN" sz="2400" dirty="0">
                <a:solidFill>
                  <a:srgbClr val="A25DD5"/>
                </a:solidFill>
                <a:latin typeface="Trebuchet MS" panose="020B0603020202020204" pitchFamily="34" charset="0"/>
                <a:hlinkClick r:id="rId7">
                  <a:extLst>
                    <a:ext uri="{A12FA001-AC4F-418D-AE19-62706E023703}">
                      <ahyp:hlinkClr xmlns:ahyp="http://schemas.microsoft.com/office/drawing/2018/hyperlinkcolor" val="tx"/>
                    </a:ext>
                  </a:extLst>
                </a:hlinkClick>
              </a:rPr>
              <a:t>https://www.ibm.com/topics/neural-networks</a:t>
            </a:r>
            <a:endParaRPr lang="en-IN" sz="2400" dirty="0">
              <a:solidFill>
                <a:srgbClr val="A25DD5"/>
              </a:solidFill>
              <a:latin typeface="Trebuchet MS" panose="020B0603020202020204" pitchFamily="34" charset="0"/>
            </a:endParaRPr>
          </a:p>
          <a:p>
            <a:endParaRPr lang="en-IN" sz="2400" dirty="0">
              <a:solidFill>
                <a:srgbClr val="A25DD5"/>
              </a:solidFill>
              <a:latin typeface="Trebuchet MS" panose="020B0603020202020204" pitchFamily="34" charset="0"/>
            </a:endParaRPr>
          </a:p>
          <a:p>
            <a:r>
              <a:rPr lang="en-IN" sz="2400" dirty="0">
                <a:solidFill>
                  <a:srgbClr val="A25DD5"/>
                </a:solidFill>
                <a:latin typeface="Trebuchet MS" panose="020B0603020202020204" pitchFamily="34" charset="0"/>
                <a:hlinkClick r:id="rId8">
                  <a:extLst>
                    <a:ext uri="{A12FA001-AC4F-418D-AE19-62706E023703}">
                      <ahyp:hlinkClr xmlns:ahyp="http://schemas.microsoft.com/office/drawing/2018/hyperlinkcolor" val="tx"/>
                    </a:ext>
                  </a:extLst>
                </a:hlinkClick>
              </a:rPr>
              <a:t>https://www.ibm.com/blog/chatbot-examples-a-beginners-guide/</a:t>
            </a:r>
            <a:endParaRPr lang="en-IN" sz="2400" dirty="0">
              <a:solidFill>
                <a:srgbClr val="A25DD5"/>
              </a:solidFill>
              <a:latin typeface="Trebuchet MS" panose="020B0603020202020204" pitchFamily="34" charset="0"/>
            </a:endParaRPr>
          </a:p>
          <a:p>
            <a:endParaRPr lang="en-IN" sz="2400" dirty="0">
              <a:latin typeface="Trebuchet MS" panose="020B0603020202020204" pitchFamily="34" charset="0"/>
            </a:endParaRPr>
          </a:p>
          <a:p>
            <a:pPr marL="285750" indent="-285750">
              <a:buFont typeface="Arial" panose="020B0604020202020204" pitchFamily="34" charset="0"/>
              <a:buChar char="•"/>
            </a:pPr>
            <a:endParaRPr lang="en-IN" sz="2400" dirty="0">
              <a:latin typeface="Trebuchet MS" panose="020B0603020202020204" pitchFamily="34" charset="0"/>
            </a:endParaRPr>
          </a:p>
          <a:p>
            <a:endParaRPr lang="en-IN" sz="2400" dirty="0">
              <a:latin typeface="Trebuchet MS" panose="020B0603020202020204" pitchFamily="34" charset="0"/>
            </a:endParaRPr>
          </a:p>
        </p:txBody>
      </p:sp>
    </p:spTree>
    <p:extLst>
      <p:ext uri="{BB962C8B-B14F-4D97-AF65-F5344CB8AC3E}">
        <p14:creationId xmlns:p14="http://schemas.microsoft.com/office/powerpoint/2010/main" val="2934619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CEEE85A-D6F3-47B8-91DE-0DF566FCB663}"/>
              </a:ext>
            </a:extLst>
          </p:cNvPr>
          <p:cNvSpPr txBox="1"/>
          <p:nvPr/>
        </p:nvSpPr>
        <p:spPr>
          <a:xfrm>
            <a:off x="2006627" y="1717003"/>
            <a:ext cx="6663300" cy="3046988"/>
          </a:xfrm>
          <a:prstGeom prst="rect">
            <a:avLst/>
          </a:prstGeom>
          <a:noFill/>
        </p:spPr>
        <p:txBody>
          <a:bodyPr wrap="square" rtlCol="0">
            <a:spAutoFit/>
          </a:bodyPr>
          <a:lstStyle/>
          <a:p>
            <a:pPr marL="457200" indent="-457200">
              <a:buFont typeface="Wingdings" panose="05000000000000000000" pitchFamily="2" charset="2"/>
              <a:buChar char="§"/>
            </a:pPr>
            <a:r>
              <a:rPr lang="en-US" sz="2400" dirty="0">
                <a:latin typeface="Trebuchet MS" panose="020B0603020202020204" pitchFamily="34" charset="0"/>
                <a:cs typeface="Times New Roman" panose="02020603050405020304" pitchFamily="18" charset="0"/>
              </a:rPr>
              <a:t>Problem Statement</a:t>
            </a:r>
          </a:p>
          <a:p>
            <a:pPr marL="457200" indent="-457200">
              <a:buFont typeface="Wingdings" panose="05000000000000000000" pitchFamily="2" charset="2"/>
              <a:buChar char="§"/>
            </a:pPr>
            <a:r>
              <a:rPr lang="en-US" sz="2400" dirty="0">
                <a:latin typeface="Trebuchet MS" panose="020B0603020202020204" pitchFamily="34" charset="0"/>
                <a:cs typeface="Times New Roman" panose="02020603050405020304" pitchFamily="18" charset="0"/>
              </a:rPr>
              <a:t>Who are the end users?</a:t>
            </a:r>
          </a:p>
          <a:p>
            <a:pPr marL="457200" indent="-457200">
              <a:buFont typeface="Wingdings" panose="05000000000000000000" pitchFamily="2" charset="2"/>
              <a:buChar char="§"/>
            </a:pPr>
            <a:r>
              <a:rPr lang="en-US" sz="2400" dirty="0">
                <a:latin typeface="Trebuchet MS" panose="020B0603020202020204" pitchFamily="34" charset="0"/>
                <a:cs typeface="Times New Roman" panose="02020603050405020304" pitchFamily="18" charset="0"/>
              </a:rPr>
              <a:t>Proposed Solution</a:t>
            </a:r>
          </a:p>
          <a:p>
            <a:pPr marL="457200" indent="-457200">
              <a:buFont typeface="Wingdings" panose="05000000000000000000" pitchFamily="2" charset="2"/>
              <a:buChar char="§"/>
            </a:pPr>
            <a:r>
              <a:rPr lang="en-US" sz="2400" dirty="0">
                <a:latin typeface="Trebuchet MS" panose="020B0603020202020204" pitchFamily="34" charset="0"/>
                <a:cs typeface="Times New Roman" panose="02020603050405020304" pitchFamily="18" charset="0"/>
              </a:rPr>
              <a:t>System Development Approach</a:t>
            </a:r>
          </a:p>
          <a:p>
            <a:pPr marL="457200" indent="-457200">
              <a:buFont typeface="Wingdings" panose="05000000000000000000" pitchFamily="2" charset="2"/>
              <a:buChar char="§"/>
            </a:pPr>
            <a:r>
              <a:rPr lang="en-US" sz="2400" dirty="0">
                <a:latin typeface="Trebuchet MS" panose="020B0603020202020204" pitchFamily="34" charset="0"/>
                <a:cs typeface="Times New Roman" panose="02020603050405020304" pitchFamily="18" charset="0"/>
              </a:rPr>
              <a:t>Algorithm &amp; Development</a:t>
            </a:r>
          </a:p>
          <a:p>
            <a:pPr marL="457200" indent="-457200">
              <a:buFont typeface="Wingdings" panose="05000000000000000000" pitchFamily="2" charset="2"/>
              <a:buChar char="§"/>
            </a:pPr>
            <a:r>
              <a:rPr lang="en-US" sz="2400" dirty="0">
                <a:latin typeface="Trebuchet MS" panose="020B0603020202020204" pitchFamily="34" charset="0"/>
                <a:cs typeface="Times New Roman" panose="02020603050405020304" pitchFamily="18" charset="0"/>
              </a:rPr>
              <a:t>Result</a:t>
            </a:r>
          </a:p>
          <a:p>
            <a:pPr marL="457200" indent="-457200">
              <a:buFont typeface="Wingdings" panose="05000000000000000000" pitchFamily="2" charset="2"/>
              <a:buChar char="§"/>
            </a:pPr>
            <a:r>
              <a:rPr lang="en-US" sz="2400" dirty="0">
                <a:latin typeface="Trebuchet MS" panose="020B0603020202020204" pitchFamily="34" charset="0"/>
                <a:cs typeface="Times New Roman" panose="02020603050405020304" pitchFamily="18" charset="0"/>
              </a:rPr>
              <a:t>Conclusion</a:t>
            </a:r>
          </a:p>
          <a:p>
            <a:pPr marL="457200" indent="-457200">
              <a:buFont typeface="Wingdings" panose="05000000000000000000" pitchFamily="2" charset="2"/>
              <a:buChar char="§"/>
            </a:pPr>
            <a:r>
              <a:rPr lang="en-US" sz="2400" dirty="0">
                <a:latin typeface="Trebuchet MS" panose="020B0603020202020204" pitchFamily="34" charset="0"/>
                <a:cs typeface="Times New Roman" panose="02020603050405020304" pitchFamily="18" charset="0"/>
              </a:rPr>
              <a:t>References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24987" y="1233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id="{484FBD88-16E6-4E88-8D04-F543EDCC113D}"/>
              </a:ext>
            </a:extLst>
          </p:cNvPr>
          <p:cNvSpPr txBox="1"/>
          <p:nvPr/>
        </p:nvSpPr>
        <p:spPr>
          <a:xfrm>
            <a:off x="1066800" y="1818962"/>
            <a:ext cx="8266800" cy="3046988"/>
          </a:xfrm>
          <a:prstGeom prst="rect">
            <a:avLst/>
          </a:prstGeom>
          <a:noFill/>
        </p:spPr>
        <p:txBody>
          <a:bodyPr wrap="square" rtlCol="0">
            <a:spAutoFit/>
          </a:bodyPr>
          <a:lstStyle/>
          <a:p>
            <a:r>
              <a:rPr lang="en-US" sz="1800" dirty="0">
                <a:latin typeface="Bell MT" panose="02020503060305020303" pitchFamily="18" charset="0"/>
                <a:cs typeface="Times New Roman" panose="02020603050405020304" pitchFamily="18" charset="0"/>
              </a:rPr>
              <a:t>                 </a:t>
            </a:r>
            <a:r>
              <a:rPr lang="en-US" sz="2400" dirty="0">
                <a:latin typeface="Trebuchet MS" panose="020B0603020202020204" pitchFamily="34" charset="0"/>
                <a:cs typeface="Times New Roman" panose="02020603050405020304" pitchFamily="18" charset="0"/>
              </a:rPr>
              <a:t>The project aims to develop a customer chatbot solution for an e-commerce platform. This chatbot will assist users with inquiries, provide product information, aid in order tracking, facilitate returns and refunds, and offer personalized recommendations. The goal is to enhance user experience, streamline customer support processes, and boost sales conversion rates on the e-commerce platform.</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496425" y="13458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55D28-E3C7-49DC-9871-8BC5477D9AA9}"/>
              </a:ext>
            </a:extLst>
          </p:cNvPr>
          <p:cNvSpPr txBox="1"/>
          <p:nvPr/>
        </p:nvSpPr>
        <p:spPr>
          <a:xfrm>
            <a:off x="676275" y="1515872"/>
            <a:ext cx="8905875" cy="4893647"/>
          </a:xfrm>
          <a:prstGeom prst="rect">
            <a:avLst/>
          </a:prstGeom>
          <a:noFill/>
        </p:spPr>
        <p:txBody>
          <a:bodyPr wrap="square" rtlCol="0">
            <a:spAutoFit/>
          </a:bodyPr>
          <a:lstStyle/>
          <a:p>
            <a:endParaRPr lang="en-US" sz="2400" b="1" dirty="0">
              <a:latin typeface="Trebuchet MS" panose="020B0603020202020204" pitchFamily="34" charset="0"/>
            </a:endParaRPr>
          </a:p>
          <a:p>
            <a:r>
              <a:rPr lang="en-US" sz="2400" dirty="0">
                <a:latin typeface="Trebuchet MS" panose="020B0603020202020204" pitchFamily="34" charset="0"/>
              </a:rPr>
              <a:t>    For the chatbot , we're using a neural network built with </a:t>
            </a:r>
            <a:r>
              <a:rPr lang="en-US" sz="2400" dirty="0" err="1">
                <a:latin typeface="Trebuchet MS" panose="020B0603020202020204" pitchFamily="34" charset="0"/>
              </a:rPr>
              <a:t>PyTorch</a:t>
            </a:r>
            <a:r>
              <a:rPr lang="en-US" sz="2400" dirty="0">
                <a:latin typeface="Trebuchet MS" panose="020B0603020202020204" pitchFamily="34" charset="0"/>
              </a:rPr>
              <a:t>. It has an input layer, two hidden layers with </a:t>
            </a:r>
            <a:r>
              <a:rPr lang="en-US" sz="2400" dirty="0" err="1">
                <a:latin typeface="Trebuchet MS" panose="020B0603020202020204" pitchFamily="34" charset="0"/>
              </a:rPr>
              <a:t>ReLU</a:t>
            </a:r>
            <a:r>
              <a:rPr lang="en-US" sz="2400" dirty="0">
                <a:latin typeface="Trebuchet MS" panose="020B0603020202020204" pitchFamily="34" charset="0"/>
              </a:rPr>
              <a:t> activation functions, and an output layer. The input layer processes bag-of-words representations of user queries, while the output layer predicts the intent of the query. We're training the model using </a:t>
            </a:r>
            <a:r>
              <a:rPr lang="en-US" sz="2400" dirty="0" err="1">
                <a:latin typeface="Trebuchet MS" panose="020B0603020202020204" pitchFamily="34" charset="0"/>
              </a:rPr>
              <a:t>CrossEntropyLoss</a:t>
            </a:r>
            <a:r>
              <a:rPr lang="en-US" sz="2400" dirty="0">
                <a:latin typeface="Trebuchet MS" panose="020B0603020202020204" pitchFamily="34" charset="0"/>
              </a:rPr>
              <a:t> and optimizing with the Adam </a:t>
            </a:r>
            <a:r>
              <a:rPr lang="en-US" sz="2400" dirty="0" err="1">
                <a:latin typeface="Trebuchet MS" panose="020B0603020202020204" pitchFamily="34" charset="0"/>
              </a:rPr>
              <a:t>optimizer.We</a:t>
            </a:r>
            <a:r>
              <a:rPr lang="en-US" sz="2400" dirty="0">
                <a:latin typeface="Trebuchet MS" panose="020B0603020202020204" pitchFamily="34" charset="0"/>
              </a:rPr>
              <a:t> use packages like </a:t>
            </a:r>
            <a:r>
              <a:rPr lang="en-US" sz="2400" dirty="0" err="1">
                <a:latin typeface="Trebuchet MS" panose="020B0603020202020204" pitchFamily="34" charset="0"/>
              </a:rPr>
              <a:t>numpy,torch,nltk</a:t>
            </a:r>
            <a:r>
              <a:rPr lang="en-US" sz="2400" dirty="0">
                <a:latin typeface="Trebuchet MS" panose="020B0603020202020204" pitchFamily="34" charset="0"/>
              </a:rPr>
              <a:t>(Natural Language Toolkit) , flask and flask-</a:t>
            </a:r>
            <a:r>
              <a:rPr lang="en-US" sz="2400" dirty="0" err="1">
                <a:latin typeface="Trebuchet MS" panose="020B0603020202020204" pitchFamily="34" charset="0"/>
              </a:rPr>
              <a:t>cors</a:t>
            </a:r>
            <a:r>
              <a:rPr lang="en-US" sz="2400" dirty="0">
                <a:latin typeface="Trebuchet MS" panose="020B0603020202020204" pitchFamily="34" charset="0"/>
              </a:rPr>
              <a:t>. This architecture efficiently handles classification tasks like understanding user queries and providing relevant responses.</a:t>
            </a:r>
          </a:p>
          <a:p>
            <a:pPr algn="l"/>
            <a:endParaRPr lang="en-US" sz="2400" b="0" i="0" dirty="0">
              <a:solidFill>
                <a:srgbClr val="0D0D0D"/>
              </a:solidFill>
              <a:effectLst/>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24987"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CFA6152B-138A-4A00-8DE4-03A20C4FF519}"/>
              </a:ext>
            </a:extLst>
          </p:cNvPr>
          <p:cNvSpPr txBox="1"/>
          <p:nvPr/>
        </p:nvSpPr>
        <p:spPr>
          <a:xfrm>
            <a:off x="912600" y="1943732"/>
            <a:ext cx="8440950" cy="3046988"/>
          </a:xfrm>
          <a:prstGeom prst="rect">
            <a:avLst/>
          </a:prstGeom>
          <a:noFill/>
        </p:spPr>
        <p:txBody>
          <a:bodyPr wrap="square">
            <a:spAutoFit/>
          </a:bodyPr>
          <a:lstStyle/>
          <a:p>
            <a:r>
              <a:rPr lang="en-US" sz="2400" dirty="0">
                <a:latin typeface="Trebuchet MS" panose="020B0603020202020204" pitchFamily="34" charset="0"/>
              </a:rPr>
              <a:t>        The end users for our e-commerce chatbot are the customers who visit the e-commerce website or platform. These customers may have various needs and inquiries related to products, services, orders, payments, shipping, returns, and general assistance. The chatbot serves as a virtual assistant to address their questions, provide information, offer recommendations, and facilitate their shopping experience.</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r>
              <a:rPr lang="en-US" sz="3600" dirty="0">
                <a:latin typeface="Trebuchet MS" panose="020B0603020202020204" pitchFamily="34" charset="0"/>
              </a:rPr>
              <a:t>PROPOSED SOLUTION</a:t>
            </a:r>
            <a:endParaRPr lang="en-IN" sz="3600" dirty="0">
              <a:latin typeface="Trebuchet MS" panose="020B0603020202020204" pitchFamily="34"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CABDA9B2-BDC8-47D1-832F-19EAF92B0892}"/>
              </a:ext>
            </a:extLst>
          </p:cNvPr>
          <p:cNvSpPr txBox="1"/>
          <p:nvPr/>
        </p:nvSpPr>
        <p:spPr>
          <a:xfrm>
            <a:off x="677862" y="1552635"/>
            <a:ext cx="8975725" cy="4524315"/>
          </a:xfrm>
          <a:prstGeom prst="rect">
            <a:avLst/>
          </a:prstGeom>
          <a:noFill/>
        </p:spPr>
        <p:txBody>
          <a:bodyPr wrap="square" rtlCol="0">
            <a:spAutoFit/>
          </a:bodyPr>
          <a:lstStyle/>
          <a:p>
            <a:endParaRPr lang="en-US" sz="2400" b="1" dirty="0">
              <a:latin typeface="Trebuchet MS" panose="020B0603020202020204" pitchFamily="34" charset="0"/>
            </a:endParaRPr>
          </a:p>
          <a:p>
            <a:r>
              <a:rPr lang="en-US" sz="2400" dirty="0">
                <a:latin typeface="Trebuchet MS" panose="020B0603020202020204" pitchFamily="34" charset="0"/>
              </a:rPr>
              <a:t>    For the chatbot , we're using a neural network built with </a:t>
            </a:r>
            <a:r>
              <a:rPr lang="en-US" sz="2400" dirty="0" err="1">
                <a:latin typeface="Trebuchet MS" panose="020B0603020202020204" pitchFamily="34" charset="0"/>
              </a:rPr>
              <a:t>PyTorch</a:t>
            </a:r>
            <a:r>
              <a:rPr lang="en-US" sz="2400" dirty="0">
                <a:latin typeface="Trebuchet MS" panose="020B0603020202020204" pitchFamily="34" charset="0"/>
              </a:rPr>
              <a:t>. It has an input layer, two hidden layers with </a:t>
            </a:r>
            <a:r>
              <a:rPr lang="en-US" sz="2400" dirty="0" err="1">
                <a:latin typeface="Trebuchet MS" panose="020B0603020202020204" pitchFamily="34" charset="0"/>
              </a:rPr>
              <a:t>ReLU</a:t>
            </a:r>
            <a:r>
              <a:rPr lang="en-US" sz="2400" dirty="0">
                <a:latin typeface="Trebuchet MS" panose="020B0603020202020204" pitchFamily="34" charset="0"/>
              </a:rPr>
              <a:t> activation functions, and an output layer. The input layer processes bag-of-words representations of user queries, while the output layer predicts the intent of the query. We're training the model using </a:t>
            </a:r>
            <a:r>
              <a:rPr lang="en-US" sz="2400" dirty="0" err="1">
                <a:latin typeface="Trebuchet MS" panose="020B0603020202020204" pitchFamily="34" charset="0"/>
              </a:rPr>
              <a:t>CrossEntropyLoss</a:t>
            </a:r>
            <a:r>
              <a:rPr lang="en-US" sz="2400" dirty="0">
                <a:latin typeface="Trebuchet MS" panose="020B0603020202020204" pitchFamily="34" charset="0"/>
              </a:rPr>
              <a:t> and optimizing with the Adam </a:t>
            </a:r>
            <a:r>
              <a:rPr lang="en-US" sz="2400" dirty="0" err="1">
                <a:latin typeface="Trebuchet MS" panose="020B0603020202020204" pitchFamily="34" charset="0"/>
              </a:rPr>
              <a:t>optimizer.We</a:t>
            </a:r>
            <a:r>
              <a:rPr lang="en-US" sz="2400" dirty="0">
                <a:latin typeface="Trebuchet MS" panose="020B0603020202020204" pitchFamily="34" charset="0"/>
              </a:rPr>
              <a:t> use packages like </a:t>
            </a:r>
            <a:r>
              <a:rPr lang="en-US" sz="2400" dirty="0" err="1">
                <a:latin typeface="Trebuchet MS" panose="020B0603020202020204" pitchFamily="34" charset="0"/>
              </a:rPr>
              <a:t>numpy,torch,nltk</a:t>
            </a:r>
            <a:r>
              <a:rPr lang="en-US" sz="2400" dirty="0">
                <a:latin typeface="Trebuchet MS" panose="020B0603020202020204" pitchFamily="34" charset="0"/>
              </a:rPr>
              <a:t>(Natural Language Toolkit) , flask and flask-</a:t>
            </a:r>
            <a:r>
              <a:rPr lang="en-US" sz="2400" dirty="0" err="1">
                <a:latin typeface="Trebuchet MS" panose="020B0603020202020204" pitchFamily="34" charset="0"/>
              </a:rPr>
              <a:t>cors</a:t>
            </a:r>
            <a:r>
              <a:rPr lang="en-US" sz="2400" dirty="0">
                <a:latin typeface="Trebuchet MS" panose="020B0603020202020204" pitchFamily="34" charset="0"/>
              </a:rPr>
              <a:t>. This architecture efficiently handles classification tasks like understanding user queries and providing relevant responses.</a:t>
            </a:r>
          </a:p>
          <a:p>
            <a:pPr algn="l"/>
            <a:endParaRPr lang="en-US" sz="2400" b="0" i="0" dirty="0">
              <a:solidFill>
                <a:srgbClr val="0D0D0D"/>
              </a:solidFill>
              <a:effectLst/>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624449"/>
            <a:ext cx="9763125" cy="575310"/>
          </a:xfrm>
          <a:prstGeom prst="rect">
            <a:avLst/>
          </a:prstGeom>
        </p:spPr>
        <p:txBody>
          <a:bodyPr vert="horz" wrap="square" lIns="0" tIns="13335" rIns="0" bIns="0" rtlCol="0">
            <a:spAutoFit/>
          </a:bodyPr>
          <a:lstStyle/>
          <a:p>
            <a:r>
              <a:rPr lang="en-US" sz="3600" dirty="0">
                <a:latin typeface="Trebuchet MS" panose="020B0603020202020204" pitchFamily="34" charset="0"/>
              </a:rPr>
              <a:t>SYSTEM DEVELOPMENT APPROACH</a:t>
            </a:r>
            <a:endParaRPr lang="en-IN" sz="3600" dirty="0">
              <a:latin typeface="Trebuchet MS" panose="020B0603020202020204" pitchFamily="34"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B0CEFA3-FAD3-4B46-892A-CDAA97725D09}"/>
              </a:ext>
            </a:extLst>
          </p:cNvPr>
          <p:cNvSpPr txBox="1"/>
          <p:nvPr/>
        </p:nvSpPr>
        <p:spPr>
          <a:xfrm>
            <a:off x="579629" y="1402128"/>
            <a:ext cx="9013825" cy="5262979"/>
          </a:xfrm>
          <a:prstGeom prst="rect">
            <a:avLst/>
          </a:prstGeom>
          <a:noFill/>
        </p:spPr>
        <p:txBody>
          <a:bodyPr wrap="square" rtlCol="0">
            <a:spAutoFit/>
          </a:bodyPr>
          <a:lstStyle/>
          <a:p>
            <a:r>
              <a:rPr lang="en-US" sz="2400" b="1" dirty="0">
                <a:latin typeface="Trebuchet MS" panose="020B0603020202020204" pitchFamily="34" charset="0"/>
              </a:rPr>
              <a:t>1.HARDWARE REQUIREMENTS:</a:t>
            </a:r>
          </a:p>
          <a:p>
            <a:endParaRPr lang="en-US" sz="2400" dirty="0">
              <a:latin typeface="Trebuchet MS" panose="020B0603020202020204" pitchFamily="34" charset="0"/>
            </a:endParaRPr>
          </a:p>
          <a:p>
            <a:pPr algn="l"/>
            <a:r>
              <a:rPr lang="en-IN" sz="2400" b="1" i="0" dirty="0">
                <a:solidFill>
                  <a:srgbClr val="0D0D0D"/>
                </a:solidFill>
                <a:effectLst/>
                <a:latin typeface="Trebuchet MS" panose="020B0603020202020204" pitchFamily="34" charset="0"/>
              </a:rPr>
              <a:t>CPU: </a:t>
            </a:r>
            <a:r>
              <a:rPr lang="en-IN" sz="2400" b="0" i="0" dirty="0">
                <a:solidFill>
                  <a:srgbClr val="0D0D0D"/>
                </a:solidFill>
                <a:effectLst/>
                <a:latin typeface="Trebuchet MS" panose="020B0603020202020204" pitchFamily="34" charset="0"/>
              </a:rPr>
              <a:t> A modern multi-core CPU (e.g., Intel Core i5/i7 or AMD </a:t>
            </a:r>
            <a:r>
              <a:rPr lang="en-IN" sz="2400" b="0" i="0" dirty="0" err="1">
                <a:solidFill>
                  <a:srgbClr val="0D0D0D"/>
                </a:solidFill>
                <a:effectLst/>
                <a:latin typeface="Trebuchet MS" panose="020B0603020202020204" pitchFamily="34" charset="0"/>
              </a:rPr>
              <a:t>Ryzen</a:t>
            </a:r>
            <a:r>
              <a:rPr lang="en-IN" sz="2400" b="0" i="0" dirty="0">
                <a:solidFill>
                  <a:srgbClr val="0D0D0D"/>
                </a:solidFill>
                <a:effectLst/>
                <a:latin typeface="Trebuchet MS" panose="020B0603020202020204" pitchFamily="34" charset="0"/>
              </a:rPr>
              <a:t> series) would suffice for training smaller models and datasets. But for larger models it may differ.</a:t>
            </a:r>
          </a:p>
          <a:p>
            <a:pPr algn="l">
              <a:buFont typeface="Arial" panose="020B0604020202020204" pitchFamily="34" charset="0"/>
              <a:buChar char="•"/>
            </a:pPr>
            <a:endParaRPr lang="en-IN" sz="2400" b="0" i="0" dirty="0">
              <a:solidFill>
                <a:srgbClr val="0D0D0D"/>
              </a:solidFill>
              <a:effectLst/>
              <a:latin typeface="Trebuchet MS" panose="020B0603020202020204" pitchFamily="34" charset="0"/>
            </a:endParaRPr>
          </a:p>
          <a:p>
            <a:pPr algn="l"/>
            <a:r>
              <a:rPr lang="en-IN" sz="2400" b="1" i="0" dirty="0">
                <a:solidFill>
                  <a:srgbClr val="0D0D0D"/>
                </a:solidFill>
                <a:effectLst/>
                <a:latin typeface="Trebuchet MS" panose="020B0603020202020204" pitchFamily="34" charset="0"/>
              </a:rPr>
              <a:t>GPU (Optional):</a:t>
            </a:r>
            <a:r>
              <a:rPr lang="en-IN" sz="2400" b="0" i="0" dirty="0">
                <a:solidFill>
                  <a:srgbClr val="0D0D0D"/>
                </a:solidFill>
                <a:effectLst/>
                <a:latin typeface="Trebuchet MS" panose="020B0603020202020204" pitchFamily="34" charset="0"/>
              </a:rPr>
              <a:t> Training neural networks can be significantly accelerated using GPUs. For larger models and datasets, it's recommended to use a GPU with CUDA support (NVIDIA GeForce GTX/RTX or NVIDIA Tesla series) to reduce training time.</a:t>
            </a:r>
          </a:p>
          <a:p>
            <a:pPr algn="l">
              <a:buFont typeface="Arial" panose="020B0604020202020204" pitchFamily="34" charset="0"/>
              <a:buChar char="•"/>
            </a:pPr>
            <a:endParaRPr lang="en-IN" sz="2400" b="0" i="0" dirty="0">
              <a:solidFill>
                <a:srgbClr val="0D0D0D"/>
              </a:solidFill>
              <a:effectLst/>
              <a:latin typeface="Trebuchet MS" panose="020B0603020202020204" pitchFamily="34" charset="0"/>
            </a:endParaRPr>
          </a:p>
          <a:p>
            <a:pPr algn="l"/>
            <a:r>
              <a:rPr lang="en-IN" sz="2400" b="1" i="0" dirty="0">
                <a:solidFill>
                  <a:srgbClr val="0D0D0D"/>
                </a:solidFill>
                <a:effectLst/>
                <a:latin typeface="Trebuchet MS" panose="020B0603020202020204" pitchFamily="34" charset="0"/>
              </a:rPr>
              <a:t>RAM:</a:t>
            </a:r>
            <a:r>
              <a:rPr lang="en-IN" sz="2400" b="0" i="0" dirty="0">
                <a:solidFill>
                  <a:srgbClr val="0D0D0D"/>
                </a:solidFill>
                <a:effectLst/>
                <a:latin typeface="Trebuchet MS" panose="020B0603020202020204" pitchFamily="34" charset="0"/>
              </a:rPr>
              <a:t> At least 8GB of RAM is recommended, with more being preferable for handling larger datasets and models efficiently.</a:t>
            </a:r>
          </a:p>
          <a:p>
            <a:endParaRPr lang="en-IN" sz="2400" dirty="0">
              <a:latin typeface="Trebuchet MS" panose="020B0603020202020204" pitchFamily="34" charset="0"/>
            </a:endParaRPr>
          </a:p>
        </p:txBody>
      </p:sp>
    </p:spTree>
    <p:extLst>
      <p:ext uri="{BB962C8B-B14F-4D97-AF65-F5344CB8AC3E}">
        <p14:creationId xmlns:p14="http://schemas.microsoft.com/office/powerpoint/2010/main" val="281840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331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AA2D22DB-2B54-48BD-A062-3F2EB90828B6}"/>
              </a:ext>
            </a:extLst>
          </p:cNvPr>
          <p:cNvSpPr txBox="1"/>
          <p:nvPr/>
        </p:nvSpPr>
        <p:spPr>
          <a:xfrm>
            <a:off x="914400" y="609600"/>
            <a:ext cx="8020800" cy="7109639"/>
          </a:xfrm>
          <a:prstGeom prst="rect">
            <a:avLst/>
          </a:prstGeom>
          <a:noFill/>
        </p:spPr>
        <p:txBody>
          <a:bodyPr wrap="square">
            <a:spAutoFit/>
          </a:bodyPr>
          <a:lstStyle/>
          <a:p>
            <a:r>
              <a:rPr lang="en-US" sz="2400" b="1" dirty="0">
                <a:latin typeface="Trebuchet MS" panose="020B0603020202020204" pitchFamily="34" charset="0"/>
              </a:rPr>
              <a:t>2.SOFTWARE REQUIREMENTS:</a:t>
            </a:r>
          </a:p>
          <a:p>
            <a:endParaRPr lang="en-US" sz="2400" dirty="0">
              <a:latin typeface="Trebuchet MS" panose="020B0603020202020204" pitchFamily="34" charset="0"/>
            </a:endParaRPr>
          </a:p>
          <a:p>
            <a:r>
              <a:rPr lang="en-IN" sz="2400" b="1" dirty="0">
                <a:latin typeface="Trebuchet MS" panose="020B0603020202020204" pitchFamily="34" charset="0"/>
              </a:rPr>
              <a:t>PYTHON: </a:t>
            </a:r>
          </a:p>
          <a:p>
            <a:endParaRPr lang="en-IN" sz="2400" b="1" dirty="0">
              <a:latin typeface="Trebuchet MS" panose="020B0603020202020204" pitchFamily="34" charset="0"/>
            </a:endParaRPr>
          </a:p>
          <a:p>
            <a:r>
              <a:rPr lang="en-IN" sz="2400" b="1" dirty="0">
                <a:latin typeface="Trebuchet MS" panose="020B0603020202020204" pitchFamily="34" charset="0"/>
              </a:rPr>
              <a:t>   </a:t>
            </a:r>
            <a:r>
              <a:rPr lang="en-US" sz="2400" dirty="0">
                <a:latin typeface="Trebuchet MS" panose="020B0603020202020204" pitchFamily="34" charset="0"/>
              </a:rPr>
              <a:t>The project is coded using the Python programming language, leveraging its versatility and extensive library ecosystem for efficient development.</a:t>
            </a:r>
          </a:p>
          <a:p>
            <a:r>
              <a:rPr lang="en-US" sz="2400" b="1" dirty="0">
                <a:solidFill>
                  <a:srgbClr val="0D0D0D"/>
                </a:solidFill>
                <a:latin typeface="Trebuchet MS" panose="020B0603020202020204" pitchFamily="34" charset="0"/>
              </a:rPr>
              <a:t>  </a:t>
            </a:r>
          </a:p>
          <a:p>
            <a:r>
              <a:rPr lang="en-US" sz="2400" b="1" dirty="0">
                <a:solidFill>
                  <a:srgbClr val="0D0D0D"/>
                </a:solidFill>
                <a:latin typeface="Trebuchet MS" panose="020B0603020202020204" pitchFamily="34" charset="0"/>
              </a:rPr>
              <a:t>NUMPY:</a:t>
            </a:r>
            <a:r>
              <a:rPr lang="en-US" sz="2400" b="0" i="0" dirty="0">
                <a:solidFill>
                  <a:srgbClr val="0D0D0D"/>
                </a:solidFill>
                <a:effectLst/>
                <a:latin typeface="Trebuchet MS" panose="020B0603020202020204" pitchFamily="34" charset="0"/>
              </a:rPr>
              <a:t> </a:t>
            </a:r>
          </a:p>
          <a:p>
            <a:endParaRPr lang="en-US" sz="2400" b="0" i="0" dirty="0">
              <a:solidFill>
                <a:srgbClr val="0D0D0D"/>
              </a:solidFill>
              <a:effectLst/>
              <a:latin typeface="Trebuchet MS" panose="020B0603020202020204" pitchFamily="34" charset="0"/>
            </a:endParaRPr>
          </a:p>
          <a:p>
            <a:pPr algn="l"/>
            <a:r>
              <a:rPr lang="en-US" sz="2400" dirty="0">
                <a:solidFill>
                  <a:srgbClr val="0D0D0D"/>
                </a:solidFill>
                <a:latin typeface="Trebuchet MS" panose="020B0603020202020204" pitchFamily="34" charset="0"/>
              </a:rPr>
              <a:t>  </a:t>
            </a:r>
            <a:r>
              <a:rPr lang="en-US" sz="2400" b="0" i="0" dirty="0">
                <a:solidFill>
                  <a:srgbClr val="0D0D0D"/>
                </a:solidFill>
                <a:effectLst/>
                <a:latin typeface="Trebuchet MS" panose="020B0603020202020204" pitchFamily="34" charset="0"/>
              </a:rPr>
              <a:t>NumPy is a library for numerical computing in Python. It's used here to perform numerical operations and manipulate arrays, particularly in data preprocessing and training data preparation.</a:t>
            </a:r>
          </a:p>
          <a:p>
            <a:pPr algn="l"/>
            <a:endParaRPr lang="en-US" sz="2400" b="0" i="0" dirty="0">
              <a:solidFill>
                <a:srgbClr val="0D0D0D"/>
              </a:solidFill>
              <a:effectLst/>
              <a:latin typeface="Trebuchet MS" panose="020B0603020202020204" pitchFamily="34" charset="0"/>
            </a:endParaRPr>
          </a:p>
          <a:p>
            <a:pPr algn="l"/>
            <a:endParaRPr lang="en-US" sz="2400" b="0" i="0" dirty="0">
              <a:solidFill>
                <a:srgbClr val="0D0D0D"/>
              </a:solidFill>
              <a:effectLst/>
              <a:latin typeface="Trebuchet MS" panose="020B0603020202020204" pitchFamily="34" charset="0"/>
            </a:endParaRPr>
          </a:p>
          <a:p>
            <a:pPr algn="l"/>
            <a:endParaRPr lang="en-US" sz="2400" b="0" i="0" dirty="0">
              <a:solidFill>
                <a:srgbClr val="0D0D0D"/>
              </a:solidFill>
              <a:effectLst/>
              <a:latin typeface="Trebuchet MS" panose="020B0603020202020204" pitchFamily="34" charset="0"/>
            </a:endParaRPr>
          </a:p>
          <a:p>
            <a:endParaRPr lang="en-IN" sz="2400" dirty="0">
              <a:latin typeface="Trebuchet MS" panose="020B0603020202020204" pitchFamily="34" charset="0"/>
            </a:endParaRPr>
          </a:p>
          <a:p>
            <a:endParaRPr lang="en-IN" sz="2400" dirty="0">
              <a:latin typeface="Trebuchet MS" panose="020B0603020202020204" pitchFamily="34" charset="0"/>
            </a:endParaRPr>
          </a:p>
        </p:txBody>
      </p:sp>
    </p:spTree>
    <p:extLst>
      <p:ext uri="{BB962C8B-B14F-4D97-AF65-F5344CB8AC3E}">
        <p14:creationId xmlns:p14="http://schemas.microsoft.com/office/powerpoint/2010/main" val="37027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a:extLst>
              <a:ext uri="{FF2B5EF4-FFF2-40B4-BE49-F238E27FC236}">
                <a16:creationId xmlns:a16="http://schemas.microsoft.com/office/drawing/2014/main" id="{AA2D22DB-2B54-48BD-A062-3F2EB90828B6}"/>
              </a:ext>
            </a:extLst>
          </p:cNvPr>
          <p:cNvSpPr txBox="1"/>
          <p:nvPr/>
        </p:nvSpPr>
        <p:spPr>
          <a:xfrm>
            <a:off x="533400" y="304800"/>
            <a:ext cx="9829800" cy="8217634"/>
          </a:xfrm>
          <a:prstGeom prst="rect">
            <a:avLst/>
          </a:prstGeom>
          <a:noFill/>
        </p:spPr>
        <p:txBody>
          <a:bodyPr wrap="square">
            <a:spAutoFit/>
          </a:bodyPr>
          <a:lstStyle/>
          <a:p>
            <a:pPr algn="l"/>
            <a:r>
              <a:rPr lang="en-US" sz="2400" b="1" dirty="0">
                <a:solidFill>
                  <a:srgbClr val="0D0D0D"/>
                </a:solidFill>
                <a:latin typeface="Trebuchet MS" panose="020B0603020202020204" pitchFamily="34" charset="0"/>
              </a:rPr>
              <a:t>NLTK:</a:t>
            </a:r>
          </a:p>
          <a:p>
            <a:pPr algn="l"/>
            <a:r>
              <a:rPr lang="en-US" sz="2400" b="0" i="0" dirty="0">
                <a:solidFill>
                  <a:srgbClr val="0D0D0D"/>
                </a:solidFill>
                <a:effectLst/>
                <a:latin typeface="Trebuchet MS" panose="020B0603020202020204" pitchFamily="34" charset="0"/>
              </a:rPr>
              <a:t> </a:t>
            </a:r>
          </a:p>
          <a:p>
            <a:pPr algn="l"/>
            <a:r>
              <a:rPr lang="en-US" sz="2400" dirty="0">
                <a:solidFill>
                  <a:srgbClr val="0D0D0D"/>
                </a:solidFill>
                <a:latin typeface="Trebuchet MS" panose="020B0603020202020204" pitchFamily="34" charset="0"/>
              </a:rPr>
              <a:t>  </a:t>
            </a:r>
            <a:r>
              <a:rPr lang="en-US" sz="2400" b="0" i="0" dirty="0">
                <a:solidFill>
                  <a:srgbClr val="0D0D0D"/>
                </a:solidFill>
                <a:effectLst/>
                <a:latin typeface="Trebuchet MS" panose="020B0603020202020204" pitchFamily="34" charset="0"/>
              </a:rPr>
              <a:t>NLTK (Natural Language Toolkit) is a library for natural language processing. It's used here for tokenization, stemming, and other text processing tasks.</a:t>
            </a:r>
          </a:p>
          <a:p>
            <a:pPr algn="l"/>
            <a:endParaRPr lang="en-US" sz="2400" b="0" i="0" dirty="0">
              <a:solidFill>
                <a:srgbClr val="0D0D0D"/>
              </a:solidFill>
              <a:effectLst/>
              <a:latin typeface="Trebuchet MS" panose="020B0603020202020204" pitchFamily="34" charset="0"/>
            </a:endParaRPr>
          </a:p>
          <a:p>
            <a:pPr algn="l"/>
            <a:r>
              <a:rPr lang="en-US" sz="2400" b="1" dirty="0">
                <a:solidFill>
                  <a:srgbClr val="0D0D0D"/>
                </a:solidFill>
                <a:latin typeface="Trebuchet MS" panose="020B0603020202020204" pitchFamily="34" charset="0"/>
              </a:rPr>
              <a:t>FLASK:</a:t>
            </a:r>
            <a:r>
              <a:rPr lang="en-US" sz="2400" b="0" i="0" dirty="0">
                <a:solidFill>
                  <a:srgbClr val="0D0D0D"/>
                </a:solidFill>
                <a:effectLst/>
                <a:latin typeface="Trebuchet MS" panose="020B0603020202020204" pitchFamily="34" charset="0"/>
              </a:rPr>
              <a:t> </a:t>
            </a:r>
          </a:p>
          <a:p>
            <a:pPr algn="l"/>
            <a:endParaRPr lang="en-US" sz="2400" b="0" i="0" dirty="0">
              <a:solidFill>
                <a:srgbClr val="0D0D0D"/>
              </a:solidFill>
              <a:effectLst/>
              <a:latin typeface="Trebuchet MS" panose="020B0603020202020204" pitchFamily="34" charset="0"/>
            </a:endParaRPr>
          </a:p>
          <a:p>
            <a:pPr algn="l"/>
            <a:r>
              <a:rPr lang="en-US" sz="2400" dirty="0">
                <a:solidFill>
                  <a:srgbClr val="0D0D0D"/>
                </a:solidFill>
                <a:latin typeface="Trebuchet MS" panose="020B0603020202020204" pitchFamily="34" charset="0"/>
              </a:rPr>
              <a:t>  </a:t>
            </a:r>
            <a:r>
              <a:rPr lang="en-US" sz="2400" b="0" i="0" dirty="0">
                <a:solidFill>
                  <a:srgbClr val="0D0D0D"/>
                </a:solidFill>
                <a:effectLst/>
                <a:latin typeface="Trebuchet MS" panose="020B0603020202020204" pitchFamily="34" charset="0"/>
              </a:rPr>
              <a:t>Flask is a web framework for building web applications in Python. It's used here to create a web server that hosts the chatbot and handles HTTP requests/responses for chat interactions.</a:t>
            </a:r>
          </a:p>
          <a:p>
            <a:endParaRPr lang="en-US" sz="2400" dirty="0">
              <a:latin typeface="Trebuchet MS" panose="020B0603020202020204" pitchFamily="34" charset="0"/>
            </a:endParaRPr>
          </a:p>
          <a:p>
            <a:pPr algn="l"/>
            <a:r>
              <a:rPr lang="en-US" sz="2400" b="1" dirty="0">
                <a:solidFill>
                  <a:srgbClr val="0D0D0D"/>
                </a:solidFill>
                <a:latin typeface="Trebuchet MS" panose="020B0603020202020204" pitchFamily="34" charset="0"/>
                <a:cs typeface="Arial" panose="020B0604020202020204" pitchFamily="34" charset="0"/>
              </a:rPr>
              <a:t>TORCH AND TORCH.NN</a:t>
            </a:r>
            <a:r>
              <a:rPr lang="en-US" sz="2400" b="1" i="0" dirty="0">
                <a:solidFill>
                  <a:srgbClr val="0D0D0D"/>
                </a:solidFill>
                <a:effectLst/>
                <a:latin typeface="Trebuchet MS" panose="020B0603020202020204" pitchFamily="34" charset="0"/>
                <a:cs typeface="Arial" panose="020B0604020202020204" pitchFamily="34" charset="0"/>
              </a:rPr>
              <a:t>:</a:t>
            </a:r>
          </a:p>
          <a:p>
            <a:pPr algn="l"/>
            <a:endParaRPr lang="en-US" sz="2400" b="1" i="0" dirty="0">
              <a:solidFill>
                <a:srgbClr val="0D0D0D"/>
              </a:solidFill>
              <a:effectLst/>
              <a:latin typeface="Trebuchet MS" panose="020B0603020202020204" pitchFamily="34" charset="0"/>
              <a:cs typeface="Arial" panose="020B0604020202020204" pitchFamily="34" charset="0"/>
            </a:endParaRPr>
          </a:p>
          <a:p>
            <a:pPr algn="l"/>
            <a:r>
              <a:rPr lang="en-US" sz="2400" b="1" i="0" dirty="0">
                <a:solidFill>
                  <a:srgbClr val="0D0D0D"/>
                </a:solidFill>
                <a:effectLst/>
                <a:latin typeface="Trebuchet MS" panose="020B0603020202020204" pitchFamily="34" charset="0"/>
                <a:cs typeface="Arial" panose="020B0604020202020204" pitchFamily="34" charset="0"/>
              </a:rPr>
              <a:t>  </a:t>
            </a:r>
            <a:r>
              <a:rPr lang="en-US" sz="2400" b="0" i="0" dirty="0">
                <a:solidFill>
                  <a:srgbClr val="0D0D0D"/>
                </a:solidFill>
                <a:effectLst/>
                <a:latin typeface="Trebuchet MS" panose="020B0603020202020204" pitchFamily="34" charset="0"/>
              </a:rPr>
              <a:t>These are parts of the </a:t>
            </a:r>
            <a:r>
              <a:rPr lang="en-US" sz="2400" b="0" i="0" dirty="0" err="1">
                <a:solidFill>
                  <a:srgbClr val="0D0D0D"/>
                </a:solidFill>
                <a:effectLst/>
                <a:latin typeface="Trebuchet MS" panose="020B0603020202020204" pitchFamily="34" charset="0"/>
              </a:rPr>
              <a:t>PyTorch</a:t>
            </a:r>
            <a:r>
              <a:rPr lang="en-US" sz="2400" b="0" i="0" dirty="0">
                <a:solidFill>
                  <a:srgbClr val="0D0D0D"/>
                </a:solidFill>
                <a:effectLst/>
                <a:latin typeface="Trebuchet MS" panose="020B0603020202020204" pitchFamily="34" charset="0"/>
              </a:rPr>
              <a:t> library, which is a popular deep learning framework. They are used to define and train neural network models.</a:t>
            </a:r>
          </a:p>
          <a:p>
            <a:pPr algn="l"/>
            <a:endParaRPr lang="en-US" sz="2400" b="0" i="0" dirty="0">
              <a:solidFill>
                <a:srgbClr val="0D0D0D"/>
              </a:solidFill>
              <a:effectLst/>
              <a:latin typeface="Trebuchet MS" panose="020B0603020202020204" pitchFamily="34" charset="0"/>
            </a:endParaRPr>
          </a:p>
          <a:p>
            <a:pPr algn="l"/>
            <a:endParaRPr lang="en-US" sz="2400" b="0" i="0" dirty="0">
              <a:solidFill>
                <a:srgbClr val="0D0D0D"/>
              </a:solidFill>
              <a:effectLst/>
              <a:latin typeface="Trebuchet MS" panose="020B0603020202020204" pitchFamily="34" charset="0"/>
            </a:endParaRPr>
          </a:p>
          <a:p>
            <a:pPr algn="l"/>
            <a:endParaRPr lang="en-US" sz="2400" b="0" i="0" dirty="0">
              <a:solidFill>
                <a:srgbClr val="0D0D0D"/>
              </a:solidFill>
              <a:effectLst/>
              <a:latin typeface="Trebuchet MS" panose="020B0603020202020204" pitchFamily="34" charset="0"/>
            </a:endParaRPr>
          </a:p>
          <a:p>
            <a:endParaRPr lang="en-IN" sz="2400" dirty="0">
              <a:latin typeface="Trebuchet MS" panose="020B0603020202020204" pitchFamily="34" charset="0"/>
            </a:endParaRPr>
          </a:p>
          <a:p>
            <a:endParaRPr lang="en-IN" sz="2400" dirty="0">
              <a:latin typeface="Trebuchet MS" panose="020B0603020202020204" pitchFamily="34" charset="0"/>
            </a:endParaRPr>
          </a:p>
        </p:txBody>
      </p:sp>
    </p:spTree>
    <p:extLst>
      <p:ext uri="{BB962C8B-B14F-4D97-AF65-F5344CB8AC3E}">
        <p14:creationId xmlns:p14="http://schemas.microsoft.com/office/powerpoint/2010/main" val="426973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1150</Words>
  <Application>Microsoft Office PowerPoint</Application>
  <PresentationFormat>Widescreen</PresentationFormat>
  <Paragraphs>138</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Bell MT</vt:lpstr>
      <vt:lpstr>Calibri</vt:lpstr>
      <vt:lpstr>Trebuchet MS</vt:lpstr>
      <vt:lpstr>Wingdings</vt:lpstr>
      <vt:lpstr>Office Theme</vt:lpstr>
      <vt:lpstr>CUSTOMER CHATBOT FOR E-COMMERCE</vt:lpstr>
      <vt:lpstr>AGENDA</vt:lpstr>
      <vt:lpstr>PROBLEM STATEMENT</vt:lpstr>
      <vt:lpstr>PROJECT OVERVIEW</vt:lpstr>
      <vt:lpstr>WHO ARE THE END USERS?</vt:lpstr>
      <vt:lpstr>PROPOSED SOLUTION</vt:lpstr>
      <vt:lpstr>SYSTEM DEVELOPMENT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CHATBOT FOR E-COMMERCE</dc:title>
  <cp:lastModifiedBy>JOYAS PAUL</cp:lastModifiedBy>
  <cp:revision>4</cp:revision>
  <dcterms:created xsi:type="dcterms:W3CDTF">2024-04-04T23:53:53Z</dcterms:created>
  <dcterms:modified xsi:type="dcterms:W3CDTF">2024-04-05T09:21:20Z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