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84" r:id="rId3"/>
    <p:sldId id="285" r:id="rId4"/>
    <p:sldId id="286" r:id="rId5"/>
    <p:sldId id="287" r:id="rId6"/>
    <p:sldId id="276" r:id="rId7"/>
    <p:sldId id="288" r:id="rId8"/>
    <p:sldId id="289" r:id="rId9"/>
    <p:sldId id="280" r:id="rId10"/>
    <p:sldId id="291" r:id="rId11"/>
    <p:sldId id="290" r:id="rId12"/>
    <p:sldId id="279" r:id="rId13"/>
    <p:sldId id="292" r:id="rId14"/>
    <p:sldId id="293" r:id="rId15"/>
    <p:sldId id="282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2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2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3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37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6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9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9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9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1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53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1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94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2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2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6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980501" y="815248"/>
            <a:ext cx="7094863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Emerging Trends in Mobile Application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CSE 413 Mobile Application Development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94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56622" y="274638"/>
            <a:ext cx="7078098" cy="94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Flutter Integration: Adaptive Layout for Foldable Devices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6622" y="1600200"/>
            <a:ext cx="70780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 supports adaptive layouts using: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MediaQuery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screen adaptation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LayoutBuilder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flexible UI design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96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8075364" y="360423"/>
            <a:ext cx="925761" cy="357358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E17BD8-0506-4030-BB8C-029525FD48EF}"/>
              </a:ext>
            </a:extLst>
          </p:cNvPr>
          <p:cNvSpPr txBox="1"/>
          <p:nvPr/>
        </p:nvSpPr>
        <p:spPr>
          <a:xfrm>
            <a:off x="1189822" y="52646"/>
            <a:ext cx="643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Flutter Integration: Adaptive Layout for Foldable Devices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396607" y="452756"/>
            <a:ext cx="7590622" cy="6354546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548527" y="746731"/>
            <a:ext cx="3670933" cy="452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import '</a:t>
            </a:r>
            <a:r>
              <a:rPr lang="en-US" dirty="0" err="1" smtClean="0"/>
              <a:t>package:flutter</a:t>
            </a:r>
            <a:r>
              <a:rPr lang="en-US" dirty="0" smtClean="0"/>
              <a:t>/</a:t>
            </a:r>
            <a:r>
              <a:rPr lang="en-US" dirty="0" err="1" smtClean="0"/>
              <a:t>material.dart</a:t>
            </a:r>
            <a:r>
              <a:rPr lang="en-US" dirty="0" smtClean="0"/>
              <a:t>';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FoldableScreen</a:t>
            </a:r>
            <a:r>
              <a:rPr lang="en-US" dirty="0" smtClean="0"/>
              <a:t>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final </a:t>
            </a:r>
            <a:r>
              <a:rPr lang="en-US" dirty="0" err="1" smtClean="0"/>
              <a:t>screenWidth</a:t>
            </a:r>
            <a:r>
              <a:rPr lang="en-US" dirty="0" smtClean="0"/>
              <a:t> = </a:t>
            </a:r>
            <a:r>
              <a:rPr lang="en-US" dirty="0" err="1" smtClean="0"/>
              <a:t>MediaQuery.of</a:t>
            </a:r>
            <a:r>
              <a:rPr lang="en-US" dirty="0" smtClean="0"/>
              <a:t>(context).</a:t>
            </a:r>
            <a:r>
              <a:rPr lang="en-US" dirty="0" err="1" smtClean="0"/>
              <a:t>size.width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return Scaffold(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appBar</a:t>
            </a:r>
            <a:r>
              <a:rPr lang="en-US" dirty="0" smtClean="0"/>
              <a:t>: </a:t>
            </a:r>
            <a:r>
              <a:rPr lang="en-US" dirty="0" err="1" smtClean="0"/>
              <a:t>AppBar</a:t>
            </a:r>
            <a:r>
              <a:rPr lang="en-US" dirty="0" smtClean="0"/>
              <a:t>(title: Text('Foldable Device Example')),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body: </a:t>
            </a:r>
            <a:r>
              <a:rPr lang="en-US" dirty="0" err="1" smtClean="0"/>
              <a:t>screenWidth</a:t>
            </a:r>
            <a:r>
              <a:rPr lang="en-US" dirty="0" smtClean="0"/>
              <a:t> &gt; 600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? Row(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children: [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Expanded(child: </a:t>
            </a:r>
            <a:r>
              <a:rPr lang="en-US" dirty="0" err="1" smtClean="0"/>
              <a:t>LeftPanel</a:t>
            </a:r>
            <a:r>
              <a:rPr lang="en-US" dirty="0" smtClean="0"/>
              <a:t>()),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Expanded(child: </a:t>
            </a:r>
            <a:r>
              <a:rPr lang="en-US" dirty="0" err="1" smtClean="0"/>
              <a:t>RightPanel</a:t>
            </a:r>
            <a:r>
              <a:rPr lang="en-US" dirty="0" smtClean="0"/>
              <a:t>()),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],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: Center(child: </a:t>
            </a:r>
            <a:r>
              <a:rPr lang="en-US" dirty="0" err="1" smtClean="0"/>
              <a:t>SinglePanel</a:t>
            </a:r>
            <a:r>
              <a:rPr lang="en-US" dirty="0" smtClean="0"/>
              <a:t>()),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450815" y="1741790"/>
            <a:ext cx="3260993" cy="4383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class LeftPanel extends StatelessWidget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Widget build(BuildContext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 return Container(color: Colors.blue, child: Center(child: Text('Left Panel')));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class RightPanel extends StatelessWidget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Widget build(BuildContext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 return Container(color: Colors.green, child: Center(child: Text('Right Panel')));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class SinglePanel extends StatelessWidget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Widget build(BuildContext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 return Container(color: Colors.red, child: Center(child: Text('Single Panel')));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56622" y="274638"/>
            <a:ext cx="6998405" cy="944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Voice User Interfaces (VUI) and Conversational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6622" y="1600200"/>
            <a:ext cx="699840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VUIs allow users to interact with applications using voice commands.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aspects include: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Natural Language Processing (NLP) for understanding user intent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Designing conversational flows for intuitive interactions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Examples: Amazon Alexa, Google Assistant, Apple Siri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605928" y="274638"/>
            <a:ext cx="71664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Flutter Integration: Speech-to-Text in Flutter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8467" y="1600200"/>
            <a:ext cx="68139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 supports VUI through plugins like: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speech_to_text for speech recognition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8075364" y="360423"/>
            <a:ext cx="925761" cy="357358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E17BD8-0506-4030-BB8C-029525FD48EF}"/>
              </a:ext>
            </a:extLst>
          </p:cNvPr>
          <p:cNvSpPr txBox="1"/>
          <p:nvPr/>
        </p:nvSpPr>
        <p:spPr>
          <a:xfrm>
            <a:off x="1189822" y="52646"/>
            <a:ext cx="643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Flutter Code: Speech-to-Text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396607" y="452756"/>
            <a:ext cx="7590622" cy="6354546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600423" y="627961"/>
            <a:ext cx="3993614" cy="609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smtClean="0"/>
              <a:t>import 'package:flutter/material.dart';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import 'package:speech_to_text/speech_to_text.dart' as stt;</a:t>
            </a:r>
          </a:p>
          <a:p>
            <a:pPr marL="0" indent="0">
              <a:buFont typeface="Arial" pitchFamily="34" charset="0"/>
              <a:buNone/>
            </a:pPr>
            <a:endParaRPr lang="en-US" sz="1100" smtClean="0"/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class VoiceScreen extends StatefulWidget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_VoiceScreenState createState() =&gt; _VoiceScreenState();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100" smtClean="0"/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class _VoiceScreenState extends State&lt;VoiceScreen&gt;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stt.SpeechToText _speech = stt.SpeechToText();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bool _isListening = false;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String _text = 'Press the button and start speaking';</a:t>
            </a:r>
          </a:p>
          <a:p>
            <a:pPr marL="0" indent="0">
              <a:buFont typeface="Arial" pitchFamily="34" charset="0"/>
              <a:buNone/>
            </a:pPr>
            <a:endParaRPr lang="en-US" sz="1100" smtClean="0"/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Widget build(BuildContext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return Scaffold(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appBar: AppBar(title: Text('Voice Example')),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body: Center(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child: Column(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mainAxisAlignment: MainAxisAlignment.center,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children: [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Text(_text),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SizedBox(height: 20),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IconButton(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  icon: Icon(_isListening ? Icons.mic : Icons.mic_none),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  onPressed: _listen,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  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    ], ),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    ), 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smtClean="0"/>
              <a:t>  }</a:t>
            </a:r>
          </a:p>
          <a:p>
            <a:pPr marL="0" indent="0">
              <a:buFont typeface="Arial" pitchFamily="34" charset="0"/>
              <a:buNone/>
            </a:pPr>
            <a:endParaRPr lang="en-US" sz="800" smtClean="0"/>
          </a:p>
          <a:p>
            <a:pPr marL="0" indent="0">
              <a:buFont typeface="Arial" pitchFamily="34" charset="0"/>
              <a:buNone/>
            </a:pPr>
            <a:r>
              <a:rPr lang="en-US" sz="800" smtClean="0"/>
              <a:t>  </a:t>
            </a:r>
            <a:endParaRPr lang="en-US" sz="8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730606" y="2239179"/>
            <a:ext cx="3111024" cy="346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void _listen() </a:t>
            </a:r>
            <a:r>
              <a:rPr lang="en-US" sz="1200" dirty="0" err="1" smtClean="0"/>
              <a:t>async</a:t>
            </a:r>
            <a:r>
              <a:rPr lang="en-US" sz="1200" dirty="0" smtClean="0"/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if (!_</a:t>
            </a:r>
            <a:r>
              <a:rPr lang="en-US" sz="1200" dirty="0" err="1" smtClean="0"/>
              <a:t>isListening</a:t>
            </a:r>
            <a:r>
              <a:rPr lang="en-US" sz="1200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bool available = await _</a:t>
            </a:r>
            <a:r>
              <a:rPr lang="en-US" sz="1200" dirty="0" err="1" smtClean="0"/>
              <a:t>speech.initialize</a:t>
            </a:r>
            <a:r>
              <a:rPr lang="en-US" sz="12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if (available)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setState</a:t>
            </a:r>
            <a:r>
              <a:rPr lang="en-US" sz="1200" dirty="0" smtClean="0"/>
              <a:t>(() =&gt; _</a:t>
            </a:r>
            <a:r>
              <a:rPr lang="en-US" sz="1200" dirty="0" err="1" smtClean="0"/>
              <a:t>isListening</a:t>
            </a:r>
            <a:r>
              <a:rPr lang="en-US" sz="1200" dirty="0" smtClean="0"/>
              <a:t> = true);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  _</a:t>
            </a:r>
            <a:r>
              <a:rPr lang="en-US" sz="1200" dirty="0" err="1" smtClean="0"/>
              <a:t>speech.listen</a:t>
            </a:r>
            <a:r>
              <a:rPr lang="en-US" sz="1200" dirty="0" smtClean="0"/>
              <a:t>(</a:t>
            </a:r>
            <a:r>
              <a:rPr lang="en-US" sz="1200" dirty="0" err="1" smtClean="0"/>
              <a:t>onResult</a:t>
            </a:r>
            <a:r>
              <a:rPr lang="en-US" sz="1200" dirty="0" smtClean="0"/>
              <a:t>: (result)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    </a:t>
            </a:r>
            <a:r>
              <a:rPr lang="en-US" sz="1200" dirty="0" err="1" smtClean="0"/>
              <a:t>setState</a:t>
            </a:r>
            <a:r>
              <a:rPr lang="en-US" sz="1200" dirty="0" smtClean="0"/>
              <a:t>(() =&gt; _text = </a:t>
            </a:r>
            <a:r>
              <a:rPr lang="en-US" sz="1200" dirty="0" err="1" smtClean="0"/>
              <a:t>result.recognizedWords</a:t>
            </a:r>
            <a:r>
              <a:rPr lang="en-US" sz="1200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  });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} else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setState</a:t>
            </a:r>
            <a:r>
              <a:rPr lang="en-US" sz="1200" dirty="0" smtClean="0"/>
              <a:t>(() =&gt; _</a:t>
            </a:r>
            <a:r>
              <a:rPr lang="en-US" sz="1200" dirty="0" err="1" smtClean="0"/>
              <a:t>isListening</a:t>
            </a:r>
            <a:r>
              <a:rPr lang="en-US" sz="1200" dirty="0" smtClean="0"/>
              <a:t> = false);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_</a:t>
            </a:r>
            <a:r>
              <a:rPr lang="en-US" sz="1200" dirty="0" err="1" smtClean="0"/>
              <a:t>speech.stop</a:t>
            </a:r>
            <a:r>
              <a:rPr lang="en-US" sz="12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60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958466" y="274638"/>
            <a:ext cx="6976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Design Challenges and Solutions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8466" y="1600200"/>
            <a:ext cx="6976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High development costs → Use cross-platform frameworks like Unity for AR/VR.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Limited user adoption → Educate users through tutorials and demos.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Performance issues on low-end devices → Optimize assets and use adaptive rendering.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16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936434" y="274638"/>
            <a:ext cx="68359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Case Study 1: Pokémon Go (AR)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36434" y="1600200"/>
            <a:ext cx="683596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Combines AR with location-based gaming.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Encourages physical activity and exploration.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Challenges: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Battery drain, GPS accuracy.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40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002535" y="274638"/>
            <a:ext cx="67698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Case Study 2: IKEA Place (AR)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02535" y="1600200"/>
            <a:ext cx="67698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Allows users to visualize furniture in their homes.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Enhances the shopping experience.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Accurate scaling and lighting.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18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980501" y="274638"/>
            <a:ext cx="67919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Case Study 3: Beat Saber (VR)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80501" y="1600200"/>
            <a:ext cx="6791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 rhythm-based VR game.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Immersive gameplay with motion controllers.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Motion sickness, hardware requirements.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51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980500" y="274638"/>
            <a:ext cx="67918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Case Study 4: Google Assistant (VUI)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80500" y="1600200"/>
            <a:ext cx="67918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Provides voice-based assistance for tasks like setting reminders, playing music, and controlling smart devices.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Challenges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Understanding diverse accents and dialects.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8" y="1342624"/>
            <a:ext cx="7094863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0361" y="92959"/>
            <a:ext cx="7973396" cy="111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Emerging Technologies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88827" y="1729648"/>
            <a:ext cx="6783574" cy="439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Emerging technologies like AR, VR, foldable devices, and Voice User Interfaces (VUI) are transforming application design.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technologies offer new possibilities for user engagement and immersive experiences.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5"/>
            <a:ext cx="7094865" cy="5170552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969484" y="274638"/>
            <a:ext cx="68855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9485" y="1600200"/>
            <a:ext cx="68029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Emerging technologies like AR, VR, foldable devices, and VUI are reshaping the future of application design.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addressing design challenges and leveraging these technologies effectively, developers can create innovative and engaging user experiences.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1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8" y="1342624"/>
            <a:ext cx="7094863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56624" y="274638"/>
            <a:ext cx="6915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Augmented Reality (AR)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6624" y="1600200"/>
            <a:ext cx="6915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 overlays digital content onto the real world, enhancing user experiences.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Examples:</a:t>
            </a: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AR gaming (e.g., Pokémon Go)</a:t>
            </a: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AR navigation (e.g., Google Maps Live View)</a:t>
            </a: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AR in retail (e.g., virtual try-ons)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3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48296" y="274638"/>
            <a:ext cx="69241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Flutter Integration: AR in Flutter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23720" y="1582144"/>
            <a:ext cx="6521986" cy="464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 supports AR through plugins like: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arcore_flutter_plugin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 Android)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arkit_flutter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 iOS)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3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8075364" y="360423"/>
            <a:ext cx="925761" cy="357358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E17BD8-0506-4030-BB8C-029525FD48EF}"/>
              </a:ext>
            </a:extLst>
          </p:cNvPr>
          <p:cNvSpPr txBox="1"/>
          <p:nvPr/>
        </p:nvSpPr>
        <p:spPr>
          <a:xfrm>
            <a:off x="1368121" y="52646"/>
            <a:ext cx="479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Flutter Code: AR Implementation</a:t>
            </a:r>
            <a:endParaRPr lang="en-US" sz="2400" b="1" dirty="0">
              <a:solidFill>
                <a:prstClr val="black"/>
              </a:solidFill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396607" y="452756"/>
            <a:ext cx="7414352" cy="6354546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93294" y="696478"/>
            <a:ext cx="3349129" cy="5226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import '</a:t>
            </a:r>
            <a:r>
              <a:rPr lang="en-US" sz="1200" dirty="0" err="1" smtClean="0"/>
              <a:t>package:arcore_flutter_plugin</a:t>
            </a:r>
            <a:r>
              <a:rPr lang="en-US" sz="1200" dirty="0" smtClean="0"/>
              <a:t>/</a:t>
            </a:r>
            <a:r>
              <a:rPr lang="en-US" sz="1200" dirty="0" err="1" smtClean="0"/>
              <a:t>arcore_flutter_plugin.dart</a:t>
            </a:r>
            <a:r>
              <a:rPr lang="en-US" sz="1200" dirty="0" smtClean="0"/>
              <a:t>';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import '</a:t>
            </a:r>
            <a:r>
              <a:rPr lang="en-US" sz="1200" dirty="0" err="1" smtClean="0"/>
              <a:t>package:flutter</a:t>
            </a:r>
            <a:r>
              <a:rPr lang="en-US" sz="1200" dirty="0" smtClean="0"/>
              <a:t>/</a:t>
            </a:r>
            <a:r>
              <a:rPr lang="en-US" sz="1200" dirty="0" err="1" smtClean="0"/>
              <a:t>material.dart</a:t>
            </a:r>
            <a:r>
              <a:rPr lang="en-US" sz="1200" dirty="0" smtClean="0"/>
              <a:t>';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ARScreen</a:t>
            </a:r>
            <a:r>
              <a:rPr lang="en-US" sz="1200" dirty="0" smtClean="0"/>
              <a:t> extends </a:t>
            </a:r>
            <a:r>
              <a:rPr lang="en-US" sz="1200" dirty="0" err="1" smtClean="0"/>
              <a:t>StatefulWidget</a:t>
            </a:r>
            <a:r>
              <a:rPr lang="en-US" sz="1200" dirty="0" smtClean="0"/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_</a:t>
            </a:r>
            <a:r>
              <a:rPr lang="en-US" sz="1200" dirty="0" err="1" smtClean="0"/>
              <a:t>ARScreenState</a:t>
            </a:r>
            <a:r>
              <a:rPr lang="en-US" sz="1200" dirty="0" smtClean="0"/>
              <a:t> </a:t>
            </a:r>
            <a:r>
              <a:rPr lang="en-US" sz="1200" dirty="0" err="1" smtClean="0"/>
              <a:t>createState</a:t>
            </a:r>
            <a:r>
              <a:rPr lang="en-US" sz="1200" dirty="0" smtClean="0"/>
              <a:t>() =&gt; _</a:t>
            </a:r>
            <a:r>
              <a:rPr lang="en-US" sz="1200" dirty="0" err="1" smtClean="0"/>
              <a:t>ARScreenState</a:t>
            </a:r>
            <a:r>
              <a:rPr lang="en-US" sz="12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class _</a:t>
            </a:r>
            <a:r>
              <a:rPr lang="en-US" sz="1200" dirty="0" err="1" smtClean="0"/>
              <a:t>ARScreenState</a:t>
            </a:r>
            <a:r>
              <a:rPr lang="en-US" sz="1200" dirty="0" smtClean="0"/>
              <a:t> extends State&lt;</a:t>
            </a:r>
            <a:r>
              <a:rPr lang="en-US" sz="1200" dirty="0" err="1" smtClean="0"/>
              <a:t>ARScreen</a:t>
            </a:r>
            <a:r>
              <a:rPr lang="en-US" sz="1200" dirty="0" smtClean="0"/>
              <a:t>&gt;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ArCoreController</a:t>
            </a:r>
            <a:r>
              <a:rPr lang="en-US" sz="1200" dirty="0" smtClean="0"/>
              <a:t>? </a:t>
            </a:r>
            <a:r>
              <a:rPr lang="en-US" sz="1200" dirty="0" err="1" smtClean="0"/>
              <a:t>arCoreController</a:t>
            </a:r>
            <a:r>
              <a:rPr lang="en-US" sz="1200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Widget build(</a:t>
            </a:r>
            <a:r>
              <a:rPr lang="en-US" sz="1200" dirty="0" err="1" smtClean="0"/>
              <a:t>BuildContext</a:t>
            </a:r>
            <a:r>
              <a:rPr lang="en-US" sz="1200" dirty="0" smtClean="0"/>
              <a:t>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return Scaffold(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appBar</a:t>
            </a:r>
            <a:r>
              <a:rPr lang="en-US" sz="1200" dirty="0" smtClean="0"/>
              <a:t>: </a:t>
            </a:r>
            <a:r>
              <a:rPr lang="en-US" sz="1200" dirty="0" err="1" smtClean="0"/>
              <a:t>AppBar</a:t>
            </a:r>
            <a:r>
              <a:rPr lang="en-US" sz="1200" dirty="0" smtClean="0"/>
              <a:t>(title: Text('AR Example')),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body: </a:t>
            </a:r>
            <a:r>
              <a:rPr lang="en-US" sz="1200" dirty="0" err="1" smtClean="0"/>
              <a:t>ArCoreView</a:t>
            </a:r>
            <a:r>
              <a:rPr lang="en-US" sz="1200" dirty="0" smtClean="0"/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onArCoreViewCreated</a:t>
            </a:r>
            <a:r>
              <a:rPr lang="en-US" sz="1200" dirty="0" smtClean="0"/>
              <a:t>: _</a:t>
            </a:r>
            <a:r>
              <a:rPr lang="en-US" sz="1200" dirty="0" err="1" smtClean="0"/>
              <a:t>onArCoreViewCreated</a:t>
            </a:r>
            <a:r>
              <a:rPr lang="en-US" sz="120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  ),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  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  }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/>
          </a:p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929701" y="2933625"/>
            <a:ext cx="370804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 void _</a:t>
            </a:r>
            <a:r>
              <a:rPr lang="en-US" sz="1200" dirty="0" err="1"/>
              <a:t>onArCoreViewCreated</a:t>
            </a:r>
            <a:r>
              <a:rPr lang="en-US" sz="1200" dirty="0"/>
              <a:t>(</a:t>
            </a:r>
            <a:r>
              <a:rPr lang="en-US" sz="1200" dirty="0" err="1"/>
              <a:t>ArCoreController</a:t>
            </a:r>
            <a:r>
              <a:rPr lang="en-US" sz="1200" dirty="0"/>
              <a:t> controller)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arCoreController</a:t>
            </a:r>
            <a:r>
              <a:rPr lang="en-US" sz="1200" dirty="0"/>
              <a:t> = controller;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arCoreController</a:t>
            </a:r>
            <a:r>
              <a:rPr lang="en-US" sz="1200" dirty="0"/>
              <a:t>!.</a:t>
            </a:r>
            <a:r>
              <a:rPr lang="en-US" sz="1200" dirty="0" err="1"/>
              <a:t>addArCoreNode</a:t>
            </a:r>
            <a:r>
              <a:rPr lang="en-US" sz="1200" dirty="0"/>
              <a:t>(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ArCoreReferenceNode</a:t>
            </a:r>
            <a:r>
              <a:rPr lang="en-US" sz="1200" dirty="0"/>
              <a:t>(</a:t>
            </a:r>
          </a:p>
          <a:p>
            <a:r>
              <a:rPr lang="en-US" sz="1200" dirty="0"/>
              <a:t>        name: 'earth',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objectUrl</a:t>
            </a:r>
            <a:r>
              <a:rPr lang="en-US" sz="1200" dirty="0"/>
              <a:t>: 'https://github.com/</a:t>
            </a:r>
            <a:r>
              <a:rPr lang="en-US" sz="1200" dirty="0" err="1"/>
              <a:t>KhronosGroup</a:t>
            </a:r>
            <a:r>
              <a:rPr lang="en-US" sz="1200" dirty="0"/>
              <a:t>/</a:t>
            </a:r>
            <a:r>
              <a:rPr lang="en-US" sz="1200" dirty="0" err="1"/>
              <a:t>glTF</a:t>
            </a:r>
            <a:r>
              <a:rPr lang="en-US" sz="1200" dirty="0"/>
              <a:t>-Sample-Models/raw/master/2.0/Earth/</a:t>
            </a:r>
            <a:r>
              <a:rPr lang="en-US" sz="1200" dirty="0" err="1"/>
              <a:t>glTF</a:t>
            </a:r>
            <a:r>
              <a:rPr lang="en-US" sz="1200" dirty="0"/>
              <a:t>/</a:t>
            </a:r>
            <a:r>
              <a:rPr lang="en-US" sz="1200" dirty="0" err="1"/>
              <a:t>Earth.gltf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position: </a:t>
            </a:r>
            <a:r>
              <a:rPr lang="en-US" sz="1200" dirty="0" err="1"/>
              <a:t>ArCoreVector</a:t>
            </a:r>
            <a:r>
              <a:rPr lang="en-US" sz="1200" dirty="0"/>
              <a:t>(0, 0, -1),</a:t>
            </a:r>
          </a:p>
          <a:p>
            <a:r>
              <a:rPr lang="en-US" sz="1200" dirty="0"/>
              <a:t>      ),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endParaRPr lang="en-US" sz="1200" dirty="0"/>
          </a:p>
          <a:p>
            <a:r>
              <a:rPr lang="en-US" sz="1200" dirty="0"/>
              <a:t>  @override</a:t>
            </a:r>
          </a:p>
          <a:p>
            <a:r>
              <a:rPr lang="en-US" sz="1200" dirty="0"/>
              <a:t>  void dispose()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arCoreController</a:t>
            </a:r>
            <a:r>
              <a:rPr lang="en-US" sz="1200" dirty="0"/>
              <a:t>?.dispose();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super.dispose</a:t>
            </a:r>
            <a:r>
              <a:rPr lang="en-US" sz="1200" dirty="0"/>
              <a:t>();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5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969484" y="274638"/>
            <a:ext cx="67945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Virtual Reality (VR)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69484" y="1600200"/>
            <a:ext cx="67945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VR creates a fully immersive digital environment.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VR gaming (e.g., Oculus Quest)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VR training simulations (e.g., medical or military training)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VR virtual tours (e.g., real estate or travel)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48296" y="274638"/>
            <a:ext cx="69241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Flutter Integration: VR in Flutter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2534" y="1600200"/>
            <a:ext cx="67698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 can integrate with VR platforms using: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flutter_unity_widget for embedding Unity-based VR experiences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08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8075364" y="360423"/>
            <a:ext cx="925761" cy="357358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E17BD8-0506-4030-BB8C-029525FD48EF}"/>
              </a:ext>
            </a:extLst>
          </p:cNvPr>
          <p:cNvSpPr txBox="1"/>
          <p:nvPr/>
        </p:nvSpPr>
        <p:spPr>
          <a:xfrm>
            <a:off x="1368121" y="52646"/>
            <a:ext cx="4790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Flutter Code: </a:t>
            </a:r>
            <a:r>
              <a:rPr lang="en-US" sz="2000" b="1" dirty="0" smtClean="0">
                <a:solidFill>
                  <a:prstClr val="black"/>
                </a:solidFill>
              </a:rPr>
              <a:t>VR </a:t>
            </a:r>
            <a:r>
              <a:rPr lang="en-US" sz="2000" b="1" dirty="0">
                <a:solidFill>
                  <a:prstClr val="black"/>
                </a:solidFill>
              </a:rPr>
              <a:t>Implementation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396607" y="452756"/>
            <a:ext cx="7414352" cy="6354546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79234" y="874900"/>
            <a:ext cx="3674125" cy="4845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import '</a:t>
            </a:r>
            <a:r>
              <a:rPr lang="en-US" sz="1200" dirty="0" err="1" smtClean="0">
                <a:solidFill>
                  <a:prstClr val="black"/>
                </a:solidFill>
              </a:rPr>
              <a:t>package:flutter</a:t>
            </a:r>
            <a:r>
              <a:rPr lang="en-US" sz="1200" dirty="0" smtClean="0">
                <a:solidFill>
                  <a:prstClr val="black"/>
                </a:solidFill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</a:rPr>
              <a:t>material.dart</a:t>
            </a:r>
            <a:r>
              <a:rPr lang="en-US" sz="1200" dirty="0" smtClean="0">
                <a:solidFill>
                  <a:prstClr val="black"/>
                </a:solidFill>
              </a:rPr>
              <a:t>';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import '</a:t>
            </a:r>
            <a:r>
              <a:rPr lang="en-US" sz="1200" dirty="0" err="1" smtClean="0">
                <a:solidFill>
                  <a:prstClr val="black"/>
                </a:solidFill>
              </a:rPr>
              <a:t>package:flutter_unity_widget</a:t>
            </a:r>
            <a:r>
              <a:rPr lang="en-US" sz="1200" dirty="0" smtClean="0">
                <a:solidFill>
                  <a:prstClr val="black"/>
                </a:solidFill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</a:rPr>
              <a:t>flutter_unity_widget.dart</a:t>
            </a:r>
            <a:r>
              <a:rPr lang="en-US" sz="1200" dirty="0" smtClean="0">
                <a:solidFill>
                  <a:prstClr val="black"/>
                </a:solidFill>
              </a:rPr>
              <a:t>';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class </a:t>
            </a:r>
            <a:r>
              <a:rPr lang="en-US" sz="1200" dirty="0" err="1" smtClean="0">
                <a:solidFill>
                  <a:prstClr val="black"/>
                </a:solidFill>
              </a:rPr>
              <a:t>VRScreen</a:t>
            </a:r>
            <a:r>
              <a:rPr lang="en-US" sz="1200" dirty="0" smtClean="0">
                <a:solidFill>
                  <a:prstClr val="black"/>
                </a:solidFill>
              </a:rPr>
              <a:t> extends </a:t>
            </a:r>
            <a:r>
              <a:rPr lang="en-US" sz="1200" dirty="0" err="1" smtClean="0">
                <a:solidFill>
                  <a:prstClr val="black"/>
                </a:solidFill>
              </a:rPr>
              <a:t>StatefulWidget</a:t>
            </a:r>
            <a:r>
              <a:rPr lang="en-US" sz="1200" dirty="0" smtClean="0">
                <a:solidFill>
                  <a:prstClr val="black"/>
                </a:solidFill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_</a:t>
            </a:r>
            <a:r>
              <a:rPr lang="en-US" sz="1200" dirty="0" err="1" smtClean="0">
                <a:solidFill>
                  <a:prstClr val="black"/>
                </a:solidFill>
              </a:rPr>
              <a:t>VRScreenState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createState</a:t>
            </a:r>
            <a:r>
              <a:rPr lang="en-US" sz="1200" dirty="0" smtClean="0">
                <a:solidFill>
                  <a:prstClr val="black"/>
                </a:solidFill>
              </a:rPr>
              <a:t>() =&gt; _</a:t>
            </a:r>
            <a:r>
              <a:rPr lang="en-US" sz="1200" dirty="0" err="1" smtClean="0">
                <a:solidFill>
                  <a:prstClr val="black"/>
                </a:solidFill>
              </a:rPr>
              <a:t>VRScreenState</a:t>
            </a:r>
            <a:r>
              <a:rPr lang="en-US" sz="1200" dirty="0" smtClean="0">
                <a:solidFill>
                  <a:prstClr val="black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class _</a:t>
            </a:r>
            <a:r>
              <a:rPr lang="en-US" sz="1200" dirty="0" err="1" smtClean="0">
                <a:solidFill>
                  <a:prstClr val="black"/>
                </a:solidFill>
              </a:rPr>
              <a:t>VRScreenState</a:t>
            </a:r>
            <a:r>
              <a:rPr lang="en-US" sz="1200" dirty="0" smtClean="0">
                <a:solidFill>
                  <a:prstClr val="black"/>
                </a:solidFill>
              </a:rPr>
              <a:t> extends State&lt;</a:t>
            </a:r>
            <a:r>
              <a:rPr lang="en-US" sz="1200" dirty="0" err="1" smtClean="0">
                <a:solidFill>
                  <a:prstClr val="black"/>
                </a:solidFill>
              </a:rPr>
              <a:t>VRScreen</a:t>
            </a:r>
            <a:r>
              <a:rPr lang="en-US" sz="1200" dirty="0" smtClean="0">
                <a:solidFill>
                  <a:prstClr val="black"/>
                </a:solidFill>
              </a:rPr>
              <a:t>&gt;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</a:t>
            </a:r>
            <a:r>
              <a:rPr lang="en-US" sz="1200" dirty="0" err="1" smtClean="0">
                <a:solidFill>
                  <a:prstClr val="black"/>
                </a:solidFill>
              </a:rPr>
              <a:t>UnityWidgetController</a:t>
            </a:r>
            <a:r>
              <a:rPr lang="en-US" sz="1200" dirty="0" smtClean="0">
                <a:solidFill>
                  <a:prstClr val="black"/>
                </a:solidFill>
              </a:rPr>
              <a:t>? _</a:t>
            </a:r>
            <a:r>
              <a:rPr lang="en-US" sz="1200" dirty="0" err="1" smtClean="0">
                <a:solidFill>
                  <a:prstClr val="black"/>
                </a:solidFill>
              </a:rPr>
              <a:t>unityWidgetController</a:t>
            </a:r>
            <a:r>
              <a:rPr lang="en-US" sz="1200" dirty="0" smtClean="0">
                <a:solidFill>
                  <a:prstClr val="black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Widget build(</a:t>
            </a:r>
            <a:r>
              <a:rPr lang="en-US" sz="1200" dirty="0" err="1" smtClean="0">
                <a:solidFill>
                  <a:prstClr val="black"/>
                </a:solidFill>
              </a:rPr>
              <a:t>BuildContext</a:t>
            </a:r>
            <a:r>
              <a:rPr lang="en-US" sz="1200" dirty="0" smtClean="0">
                <a:solidFill>
                  <a:prstClr val="black"/>
                </a:solidFill>
              </a:rPr>
              <a:t> context)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return Scaffold(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  </a:t>
            </a:r>
            <a:r>
              <a:rPr lang="en-US" sz="1200" dirty="0" err="1" smtClean="0">
                <a:solidFill>
                  <a:prstClr val="black"/>
                </a:solidFill>
              </a:rPr>
              <a:t>appBar</a:t>
            </a:r>
            <a:r>
              <a:rPr lang="en-US" sz="1200" dirty="0" smtClean="0">
                <a:solidFill>
                  <a:prstClr val="black"/>
                </a:solidFill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</a:rPr>
              <a:t>AppBar</a:t>
            </a:r>
            <a:r>
              <a:rPr lang="en-US" sz="1200" dirty="0" smtClean="0">
                <a:solidFill>
                  <a:prstClr val="black"/>
                </a:solidFill>
              </a:rPr>
              <a:t>(title: Text('VR Example')),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  body: </a:t>
            </a:r>
            <a:r>
              <a:rPr lang="en-US" sz="1200" dirty="0" err="1" smtClean="0">
                <a:solidFill>
                  <a:prstClr val="black"/>
                </a:solidFill>
              </a:rPr>
              <a:t>UnityWidget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    </a:t>
            </a:r>
            <a:r>
              <a:rPr lang="en-US" sz="1200" dirty="0" err="1" smtClean="0">
                <a:solidFill>
                  <a:prstClr val="black"/>
                </a:solidFill>
              </a:rPr>
              <a:t>onUnityCreated</a:t>
            </a:r>
            <a:r>
              <a:rPr lang="en-US" sz="1200" dirty="0" smtClean="0">
                <a:solidFill>
                  <a:prstClr val="black"/>
                </a:solidFill>
              </a:rPr>
              <a:t>: _</a:t>
            </a:r>
            <a:r>
              <a:rPr lang="en-US" sz="1200" dirty="0" err="1" smtClean="0">
                <a:solidFill>
                  <a:prstClr val="black"/>
                </a:solidFill>
              </a:rPr>
              <a:t>onUnityCreated</a:t>
            </a:r>
            <a:r>
              <a:rPr lang="en-US" sz="1200" dirty="0" smtClean="0">
                <a:solidFill>
                  <a:prstClr val="black"/>
                </a:solidFill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  ),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  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endParaRPr lang="en-US" sz="1000" dirty="0" smtClean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dirty="0" smtClean="0">
                <a:solidFill>
                  <a:prstClr val="black"/>
                </a:solidFill>
              </a:rPr>
              <a:t>  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262613" y="2913025"/>
            <a:ext cx="3458638" cy="345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71475" indent="-142875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void _</a:t>
            </a:r>
            <a:r>
              <a:rPr lang="en-US" sz="1400" dirty="0" err="1" smtClean="0">
                <a:solidFill>
                  <a:prstClr val="black"/>
                </a:solidFill>
              </a:rPr>
              <a:t>onUnityCreated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UnityWidgetController</a:t>
            </a:r>
            <a:r>
              <a:rPr lang="en-US" sz="1400" dirty="0" smtClean="0">
                <a:solidFill>
                  <a:prstClr val="black"/>
                </a:solidFill>
              </a:rPr>
              <a:t> controller)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_</a:t>
            </a:r>
            <a:r>
              <a:rPr lang="en-US" sz="1400" dirty="0" err="1" smtClean="0">
                <a:solidFill>
                  <a:prstClr val="black"/>
                </a:solidFill>
              </a:rPr>
              <a:t>unityWidgetController</a:t>
            </a:r>
            <a:r>
              <a:rPr lang="en-US" sz="1400" dirty="0" smtClean="0">
                <a:solidFill>
                  <a:prstClr val="black"/>
                </a:solidFill>
              </a:rPr>
              <a:t> = controller;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>
              <a:solidFill>
                <a:prstClr val="black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@override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void dispose() {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_</a:t>
            </a:r>
            <a:r>
              <a:rPr lang="en-US" sz="1400" dirty="0" err="1" smtClean="0">
                <a:solidFill>
                  <a:prstClr val="black"/>
                </a:solidFill>
              </a:rPr>
              <a:t>unityWidgetController</a:t>
            </a:r>
            <a:r>
              <a:rPr lang="en-US" sz="1400" dirty="0" smtClean="0">
                <a:solidFill>
                  <a:prstClr val="black"/>
                </a:solidFill>
              </a:rPr>
              <a:t>?.dispose();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</a:rPr>
              <a:t>super.dispose</a:t>
            </a:r>
            <a:r>
              <a:rPr lang="en-US" sz="1400" dirty="0" smtClean="0">
                <a:solidFill>
                  <a:prstClr val="black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}</a:t>
            </a:r>
          </a:p>
          <a:p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 descr="preencoded.png">
            <a:extLst>
              <a:ext uri="{FF2B5EF4-FFF2-40B4-BE49-F238E27FC236}">
                <a16:creationId xmlns:a16="http://schemas.microsoft.com/office/drawing/2014/main" xmlns="" id="{7DEE78FA-7352-4221-A5CB-1C5B5DB56E11}"/>
              </a:ext>
            </a:extLst>
          </p:cNvPr>
          <p:cNvSpPr/>
          <p:nvPr/>
        </p:nvSpPr>
        <p:spPr>
          <a:xfrm>
            <a:off x="7772400" y="110133"/>
            <a:ext cx="1228725" cy="528843"/>
          </a:xfrm>
          <a:custGeom>
            <a:avLst/>
            <a:gdLst/>
            <a:ahLst/>
            <a:cxnLst/>
            <a:rect l="l" t="t" r="r" b="b"/>
            <a:pathLst>
              <a:path w="1485900" h="411064">
                <a:moveTo>
                  <a:pt x="0" y="0"/>
                </a:moveTo>
                <a:lnTo>
                  <a:pt x="1485900" y="0"/>
                </a:lnTo>
                <a:lnTo>
                  <a:pt x="1485900" y="411064"/>
                </a:lnTo>
                <a:lnTo>
                  <a:pt x="0" y="41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" r="-181"/>
            </a:stretch>
          </a:blipFill>
        </p:spPr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68CA5AB4-1F96-4771-8C64-8A5425D3A639}"/>
              </a:ext>
            </a:extLst>
          </p:cNvPr>
          <p:cNvGrpSpPr/>
          <p:nvPr/>
        </p:nvGrpSpPr>
        <p:grpSpPr>
          <a:xfrm>
            <a:off x="848296" y="1342624"/>
            <a:ext cx="7094865" cy="5170561"/>
            <a:chOff x="0" y="0"/>
            <a:chExt cx="5410795" cy="5240537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8D323713-7590-4BCF-B4F0-B2DABED2DE8B}"/>
                </a:ext>
              </a:extLst>
            </p:cNvPr>
            <p:cNvSpPr/>
            <p:nvPr/>
          </p:nvSpPr>
          <p:spPr>
            <a:xfrm>
              <a:off x="6350" y="6350"/>
              <a:ext cx="5398008" cy="5227828"/>
            </a:xfrm>
            <a:custGeom>
              <a:avLst/>
              <a:gdLst/>
              <a:ahLst/>
              <a:cxnLst/>
              <a:rect l="l" t="t" r="r" b="b"/>
              <a:pathLst>
                <a:path w="5398008" h="5227828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239258" y="0"/>
                  </a:lnTo>
                  <a:cubicBezTo>
                    <a:pt x="5326888" y="0"/>
                    <a:pt x="5398008" y="71120"/>
                    <a:pt x="5398008" y="158750"/>
                  </a:cubicBezTo>
                  <a:lnTo>
                    <a:pt x="5398008" y="5069078"/>
                  </a:lnTo>
                  <a:cubicBezTo>
                    <a:pt x="5398008" y="5156708"/>
                    <a:pt x="5326888" y="5227828"/>
                    <a:pt x="5239258" y="5227828"/>
                  </a:cubicBezTo>
                  <a:lnTo>
                    <a:pt x="158750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D0EEFB"/>
            </a:solidFill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BE089120-9447-4764-9883-DB7920EE05BF}"/>
                </a:ext>
              </a:extLst>
            </p:cNvPr>
            <p:cNvSpPr/>
            <p:nvPr/>
          </p:nvSpPr>
          <p:spPr>
            <a:xfrm>
              <a:off x="0" y="0"/>
              <a:ext cx="5410708" cy="5240528"/>
            </a:xfrm>
            <a:custGeom>
              <a:avLst/>
              <a:gdLst/>
              <a:ahLst/>
              <a:cxnLst/>
              <a:rect l="l" t="t" r="r" b="b"/>
              <a:pathLst>
                <a:path w="5410708" h="5240528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245608" y="0"/>
                  </a:lnTo>
                  <a:lnTo>
                    <a:pt x="5245608" y="6350"/>
                  </a:lnTo>
                  <a:lnTo>
                    <a:pt x="5245608" y="0"/>
                  </a:lnTo>
                  <a:cubicBezTo>
                    <a:pt x="5336794" y="0"/>
                    <a:pt x="5410708" y="73914"/>
                    <a:pt x="5410708" y="165100"/>
                  </a:cubicBezTo>
                  <a:lnTo>
                    <a:pt x="5404358" y="165100"/>
                  </a:lnTo>
                  <a:lnTo>
                    <a:pt x="5410708" y="165100"/>
                  </a:lnTo>
                  <a:lnTo>
                    <a:pt x="5410708" y="5075428"/>
                  </a:lnTo>
                  <a:lnTo>
                    <a:pt x="5404358" y="5075428"/>
                  </a:lnTo>
                  <a:lnTo>
                    <a:pt x="5410708" y="5075428"/>
                  </a:lnTo>
                  <a:cubicBezTo>
                    <a:pt x="5410708" y="5166614"/>
                    <a:pt x="5336794" y="5240528"/>
                    <a:pt x="5245608" y="5240528"/>
                  </a:cubicBezTo>
                  <a:lnTo>
                    <a:pt x="5245608" y="5234178"/>
                  </a:lnTo>
                  <a:lnTo>
                    <a:pt x="5245608" y="5240528"/>
                  </a:lnTo>
                  <a:lnTo>
                    <a:pt x="165100" y="5240528"/>
                  </a:lnTo>
                  <a:lnTo>
                    <a:pt x="165100" y="5234178"/>
                  </a:lnTo>
                  <a:lnTo>
                    <a:pt x="165100" y="5240528"/>
                  </a:lnTo>
                  <a:cubicBezTo>
                    <a:pt x="73914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0899" y="5227828"/>
                    <a:pt x="165100" y="5227828"/>
                  </a:cubicBezTo>
                  <a:lnTo>
                    <a:pt x="5245608" y="5227828"/>
                  </a:lnTo>
                  <a:cubicBezTo>
                    <a:pt x="5329809" y="5227828"/>
                    <a:pt x="5398008" y="5159629"/>
                    <a:pt x="5398008" y="5075428"/>
                  </a:cubicBezTo>
                  <a:lnTo>
                    <a:pt x="5398008" y="165100"/>
                  </a:lnTo>
                  <a:cubicBezTo>
                    <a:pt x="5398008" y="80899"/>
                    <a:pt x="5329809" y="12700"/>
                    <a:pt x="5245608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6D4E1"/>
            </a:solidFill>
          </p:spPr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48296" y="274638"/>
            <a:ext cx="708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Foldable Devices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48296" y="1600200"/>
            <a:ext cx="70864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Foldable devices introduce new design challenges and opportunities: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Adaptive layouts for different screen sizes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Seamless transitions between folded and unfolded states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Enhanced multitasking capabilities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6680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ThemeDIU</Template>
  <TotalTime>91</TotalTime>
  <Words>1197</Words>
  <Application>Microsoft Office PowerPoint</Application>
  <PresentationFormat>On-screen Show 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Design: Emerging Technologies</dc:title>
  <dc:subject/>
  <dc:creator/>
  <cp:keywords/>
  <dc:description>generated using python-pptx</dc:description>
  <cp:lastModifiedBy>Fahiba_Farhin</cp:lastModifiedBy>
  <cp:revision>9</cp:revision>
  <dcterms:created xsi:type="dcterms:W3CDTF">2013-01-27T09:14:16Z</dcterms:created>
  <dcterms:modified xsi:type="dcterms:W3CDTF">2025-03-22T07:52:23Z</dcterms:modified>
  <cp:category/>
</cp:coreProperties>
</file>