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8229600" cx="14630400"/>
  <p:notesSz cx="8229600" cy="14630400"/>
  <p:embeddedFontLst>
    <p:embeddedFont>
      <p:font typeface="Instrument Sans SemiBold"/>
      <p:regular r:id="rId15"/>
      <p:bold r:id="rId16"/>
      <p:italic r:id="rId17"/>
      <p:boldItalic r:id="rId18"/>
    </p:embeddedFont>
    <p:embeddedFont>
      <p:font typeface="Instrument Sans Medium"/>
      <p:regular r:id="rId19"/>
      <p:bold r:id="rId20"/>
      <p:italic r:id="rId21"/>
      <p:boldItalic r:id="rId22"/>
    </p:embeddedFont>
    <p:embeddedFont>
      <p:font typeface="Instrument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jXXxao2kE6zteteWpI3M1+EadH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E8CDB5-409E-42DA-8354-55F139A8AF43}">
  <a:tblStyle styleId="{02E8CDB5-409E-42DA-8354-55F139A8AF4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strumentSansMedium-bold.fntdata"/><Relationship Id="rId22" Type="http://schemas.openxmlformats.org/officeDocument/2006/relationships/font" Target="fonts/InstrumentSansMedium-boldItalic.fntdata"/><Relationship Id="rId21" Type="http://schemas.openxmlformats.org/officeDocument/2006/relationships/font" Target="fonts/InstrumentSansMedium-italic.fntdata"/><Relationship Id="rId24" Type="http://schemas.openxmlformats.org/officeDocument/2006/relationships/font" Target="fonts/InstrumentSans-bold.fntdata"/><Relationship Id="rId23" Type="http://schemas.openxmlformats.org/officeDocument/2006/relationships/font" Target="fonts/Instrument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strumentSans-boldItalic.fntdata"/><Relationship Id="rId25" Type="http://schemas.openxmlformats.org/officeDocument/2006/relationships/font" Target="fonts/InstrumentSans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InstrumentSans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InstrumentSansSemiBold-italic.fntdata"/><Relationship Id="rId16" Type="http://schemas.openxmlformats.org/officeDocument/2006/relationships/font" Target="fonts/InstrumentSansSemiBold-bold.fntdata"/><Relationship Id="rId19" Type="http://schemas.openxmlformats.org/officeDocument/2006/relationships/font" Target="fonts/InstrumentSansMedium-regular.fntdata"/><Relationship Id="rId18" Type="http://schemas.openxmlformats.org/officeDocument/2006/relationships/font" Target="fonts/InstrumentSans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" name="Google Shape;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9" name="Google Shape;9;p1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" name="Google Shape;1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3" name="Google Shape;13;p1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" name="Google Shape;1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7" name="Google Shape;17;p1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" name="Google Shape;1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1" name="Google Shape;21;p1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" name="Google Shape;2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5" name="Google Shape;25;p1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" name="Google Shape;2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9" name="Google Shape;29;p1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" name="Google Shape;3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3" name="Google Shape;33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5" name="Google Shape;3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7" name="Google Shape;37;p1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16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21.jp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4" name="Google Shape;4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"/>
          <p:cNvSpPr/>
          <p:nvPr/>
        </p:nvSpPr>
        <p:spPr>
          <a:xfrm>
            <a:off x="793790" y="2728436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4450"/>
              <a:buFont typeface="Instrument Sans SemiBold"/>
              <a:buNone/>
            </a:pPr>
            <a:r>
              <a:rPr b="1" i="0" lang="en-US" sz="4450" u="none" cap="none" strike="noStrike">
                <a:solidFill>
                  <a:srgbClr val="50546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User-Centered Design Principles</a:t>
            </a:r>
            <a:endParaRPr b="0" i="0" sz="44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793790" y="4486156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b="0" i="0" lang="en-US" sz="1750" u="none" cap="none" strike="noStrike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Creating Intuitive and Accessible Digital Experiences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793790" y="5121116"/>
            <a:ext cx="362903" cy="362903"/>
          </a:xfrm>
          <a:prstGeom prst="roundRect">
            <a:avLst>
              <a:gd fmla="val 25194296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/>
          <p:nvPr/>
        </p:nvSpPr>
        <p:spPr>
          <a:xfrm>
            <a:off x="793803" y="2355650"/>
            <a:ext cx="107493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4450"/>
              <a:buFont typeface="Instrument Sans SemiBold"/>
              <a:buNone/>
            </a:pPr>
            <a:r>
              <a:rPr b="1" i="0" lang="en-US" sz="4450" u="none" cap="none" strike="noStrike">
                <a:solidFill>
                  <a:srgbClr val="50546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What is User-Centered Design?</a:t>
            </a:r>
            <a:endParaRPr b="0" i="0" sz="44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793790" y="3518059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b="0" i="0" lang="en-US" sz="1750" u="none" cap="none" strike="noStrike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Focuses on the user's needs, goals, and behavior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793790" y="436292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2200"/>
              <a:buFont typeface="Instrument Sans SemiBold"/>
              <a:buNone/>
            </a:pPr>
            <a:r>
              <a:rPr b="1" i="0" lang="en-US" sz="2200" u="none" cap="none" strike="noStrike">
                <a:solidFill>
                  <a:srgbClr val="50546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Why It Matters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793790" y="4944070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b="0" i="0" lang="en-US" sz="1750" u="none" cap="none" strike="noStrike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Better usability, accessibility, and satisfaction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7599521" y="436292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2200"/>
              <a:buFont typeface="Instrument Sans SemiBold"/>
              <a:buNone/>
            </a:pPr>
            <a:r>
              <a:rPr b="1" i="0" lang="en-US" sz="2200" u="none" cap="none" strike="noStrike">
                <a:solidFill>
                  <a:srgbClr val="50546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Benefits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7599521" y="4944070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b="0" i="0" lang="en-US" sz="1750" u="none" cap="none" strike="noStrike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More engaged users, stronger brand loyalty, increased product success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24590" y="7581800"/>
            <a:ext cx="1716029" cy="545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283523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/>
          <p:nvPr/>
        </p:nvSpPr>
        <p:spPr>
          <a:xfrm>
            <a:off x="793806" y="4002875"/>
            <a:ext cx="100371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4450"/>
              <a:buFont typeface="Instrument Sans SemiBold"/>
              <a:buNone/>
            </a:pPr>
            <a:r>
              <a:rPr b="1" i="0" lang="en-US" sz="4450" u="none" cap="none" strike="noStrike">
                <a:solidFill>
                  <a:srgbClr val="50546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Key Principles of UI/UX</a:t>
            </a:r>
            <a:endParaRPr b="0" i="0" sz="44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67" name="Google Shape;6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90" y="5051822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/>
          <p:nvPr/>
        </p:nvSpPr>
        <p:spPr>
          <a:xfrm>
            <a:off x="793790" y="584561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200"/>
              <a:buFont typeface="Instrument Sans SemiBold"/>
              <a:buNone/>
            </a:pPr>
            <a:r>
              <a:rPr b="1" i="0" lang="en-US" sz="2200" u="none" cap="none" strike="noStrike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User Research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793790" y="6336030"/>
            <a:ext cx="300549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b="0" i="0" lang="en-US" sz="1750" u="none" cap="none" strike="noStrike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Surveys, interviews, testing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70" name="Google Shape;7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9446" y="5051822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/>
          <p:nvPr/>
        </p:nvSpPr>
        <p:spPr>
          <a:xfrm>
            <a:off x="4139446" y="584561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200"/>
              <a:buFont typeface="Instrument Sans SemiBold"/>
              <a:buNone/>
            </a:pPr>
            <a:r>
              <a:rPr b="1" i="0" lang="en-US" sz="2200" u="none" cap="none" strike="noStrike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Consistency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4139446" y="6336030"/>
            <a:ext cx="3005614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b="0" i="0" lang="en-US" sz="1750" u="none" cap="none" strike="noStrike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Uniform layouts, typography, interactions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73" name="Google Shape;7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85221" y="5051822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/>
          <p:nvPr/>
        </p:nvSpPr>
        <p:spPr>
          <a:xfrm>
            <a:off x="7485221" y="584561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200"/>
              <a:buFont typeface="Instrument Sans SemiBold"/>
              <a:buNone/>
            </a:pPr>
            <a:r>
              <a:rPr b="1" i="0" lang="en-US" sz="2200" u="none" cap="none" strike="noStrike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Feedback &amp; Iteration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7485221" y="6336030"/>
            <a:ext cx="3005614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b="0" i="0" lang="en-US" sz="1750" u="none" cap="none" strike="noStrike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Improve based on user feedback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76" name="Google Shape;7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30997" y="5051822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/>
          <p:nvPr/>
        </p:nvSpPr>
        <p:spPr>
          <a:xfrm>
            <a:off x="10830997" y="584561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200"/>
              <a:buFont typeface="Instrument Sans SemiBold"/>
              <a:buNone/>
            </a:pPr>
            <a:r>
              <a:rPr b="1" i="0" lang="en-US" sz="2200" u="none" cap="none" strike="noStrike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Accessibility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10830997" y="6336030"/>
            <a:ext cx="3005614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b="0" i="0" lang="en-US" sz="1750" u="none" cap="none" strike="noStrike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Design for all users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892806" y="7728594"/>
            <a:ext cx="1737594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/>
          <p:nvPr/>
        </p:nvSpPr>
        <p:spPr>
          <a:xfrm>
            <a:off x="793802" y="2721400"/>
            <a:ext cx="122487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4450"/>
              <a:buFont typeface="Instrument Sans SemiBold"/>
              <a:buNone/>
            </a:pPr>
            <a:r>
              <a:rPr b="1" i="0" lang="en-US" sz="4450" u="none" cap="none" strike="noStrike">
                <a:solidFill>
                  <a:srgbClr val="50546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Standards for Accessibility &amp; Usability</a:t>
            </a:r>
            <a:endParaRPr b="0" i="0" sz="44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2200"/>
              <a:buFont typeface="Instrument Sans SemiBold"/>
              <a:buNone/>
            </a:pPr>
            <a:r>
              <a:rPr b="1" i="0" lang="en-US" sz="2200" u="none" cap="none" strike="noStrike">
                <a:solidFill>
                  <a:srgbClr val="50546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Accessibility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b="0" i="0" lang="en-US" sz="1750" u="none" cap="none" strike="noStrike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WCAG principles: Perceivable, Operable, Understandable, Robust (POUR)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2200"/>
              <a:buFont typeface="Instrument Sans SemiBold"/>
              <a:buNone/>
            </a:pPr>
            <a:r>
              <a:rPr b="1" i="0" lang="en-US" sz="2200" u="none" cap="none" strike="noStrike">
                <a:solidFill>
                  <a:srgbClr val="50546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Usability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b="0" i="0" lang="en-US" sz="1750" u="none" cap="none" strike="noStrike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Learnability, Efficiency, Memorability, Error Prevention, Satisfaction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44564" y="7705626"/>
            <a:ext cx="1685836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 b="5838" l="0" r="0" t="11675"/>
          <a:stretch/>
        </p:blipFill>
        <p:spPr>
          <a:xfrm>
            <a:off x="9268393" y="960894"/>
            <a:ext cx="5237613" cy="678825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5"/>
          <p:cNvSpPr/>
          <p:nvPr/>
        </p:nvSpPr>
        <p:spPr>
          <a:xfrm>
            <a:off x="793790" y="2014061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4450"/>
              <a:buFont typeface="Instrument Sans SemiBold"/>
              <a:buNone/>
            </a:pPr>
            <a:r>
              <a:rPr b="1" i="0" lang="en-US" sz="4450" u="none" cap="none" strike="noStrike">
                <a:solidFill>
                  <a:srgbClr val="50546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Material Design: A Google Approach</a:t>
            </a:r>
            <a:endParaRPr b="0" i="0" sz="44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793790" y="4026932"/>
            <a:ext cx="396835" cy="396835"/>
          </a:xfrm>
          <a:prstGeom prst="roundRect">
            <a:avLst>
              <a:gd fmla="val 24007" name="adj"/>
            </a:avLst>
          </a:prstGeom>
          <a:solidFill>
            <a:srgbClr val="E2E3E9"/>
          </a:solidFill>
          <a:ln cap="flat" cmpd="sng" w="9525">
            <a:solidFill>
              <a:srgbClr val="C8C9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1417439" y="402693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200"/>
              <a:buFont typeface="Instrument Sans SemiBold"/>
              <a:buNone/>
            </a:pPr>
            <a:r>
              <a:rPr b="1" i="0" lang="en-US" sz="2200" u="none" cap="none" strike="noStrike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Real-world Inspired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1417439" y="4517350"/>
            <a:ext cx="3041213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b="0" i="0" lang="en-US" sz="1750" u="none" cap="none" strike="noStrike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Shadows, motion, depth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4685467" y="4026932"/>
            <a:ext cx="396835" cy="396835"/>
          </a:xfrm>
          <a:prstGeom prst="roundRect">
            <a:avLst>
              <a:gd fmla="val 24007" name="adj"/>
            </a:avLst>
          </a:prstGeom>
          <a:solidFill>
            <a:srgbClr val="E2E3E9"/>
          </a:solidFill>
          <a:ln cap="flat" cmpd="sng" w="9525">
            <a:solidFill>
              <a:srgbClr val="C8C9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5309116" y="402693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200"/>
              <a:buFont typeface="Instrument Sans SemiBold"/>
              <a:buNone/>
            </a:pPr>
            <a:r>
              <a:rPr b="1" i="0" lang="en-US" sz="2200" u="none" cap="none" strike="noStrike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Grid-based Layouts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5309116" y="4517350"/>
            <a:ext cx="3041213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b="0" i="0" lang="en-US" sz="1750" u="none" cap="none" strike="noStrike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Consistent structure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793790" y="5362218"/>
            <a:ext cx="396835" cy="396835"/>
          </a:xfrm>
          <a:prstGeom prst="roundRect">
            <a:avLst>
              <a:gd fmla="val 24007" name="adj"/>
            </a:avLst>
          </a:prstGeom>
          <a:solidFill>
            <a:srgbClr val="E2E3E9"/>
          </a:solidFill>
          <a:ln cap="flat" cmpd="sng" w="9525">
            <a:solidFill>
              <a:srgbClr val="C8C9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1417439" y="536221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200"/>
              <a:buFont typeface="Instrument Sans SemiBold"/>
              <a:buNone/>
            </a:pPr>
            <a:r>
              <a:rPr b="1" i="0" lang="en-US" sz="2200" u="none" cap="none" strike="noStrike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Bold Typography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1417439" y="5852636"/>
            <a:ext cx="693277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b="0" i="0" lang="en-US" sz="1750" u="none" cap="none" strike="noStrike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Clear and impactful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44564" y="7762875"/>
            <a:ext cx="1561442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/>
          <p:nvPr/>
        </p:nvSpPr>
        <p:spPr>
          <a:xfrm>
            <a:off x="793801" y="1955950"/>
            <a:ext cx="115656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4450"/>
              <a:buFont typeface="Instrument Sans SemiBold"/>
              <a:buNone/>
            </a:pPr>
            <a:r>
              <a:rPr b="1" i="0" lang="en-US" sz="4450" u="none" cap="none" strike="noStrike">
                <a:solidFill>
                  <a:srgbClr val="50546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Human Interface Guidelines (HIG) - Apple</a:t>
            </a:r>
            <a:endParaRPr b="0" i="0" sz="44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4" name="Google Shape;1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8348" y="3118366"/>
            <a:ext cx="2152055" cy="80795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/>
          <p:nvPr/>
        </p:nvSpPr>
        <p:spPr>
          <a:xfrm>
            <a:off x="3999428" y="3382685"/>
            <a:ext cx="109776" cy="453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200"/>
              <a:buFont typeface="Instrument Sans SemiBold"/>
              <a:buNone/>
            </a:pPr>
            <a:r>
              <a:rPr b="1" i="0" lang="en-US" sz="2200" u="none" cap="none" strike="noStrike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1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5357238" y="3345175"/>
            <a:ext cx="23874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200"/>
              <a:buFont typeface="Instrument Sans SemiBold"/>
              <a:buNone/>
            </a:pPr>
            <a:r>
              <a:rPr b="1" i="0" lang="en-US" sz="2200" u="none" cap="none" strike="noStrike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Clarity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5187075" y="3939625"/>
            <a:ext cx="4304100" cy="43800"/>
          </a:xfrm>
          <a:prstGeom prst="roundRect">
            <a:avLst>
              <a:gd fmla="val 625116" name="adj"/>
            </a:avLst>
          </a:prstGeom>
          <a:solidFill>
            <a:srgbClr val="C8C9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18" name="Google Shape;11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2381" y="3982998"/>
            <a:ext cx="4304109" cy="80795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6"/>
          <p:cNvSpPr/>
          <p:nvPr/>
        </p:nvSpPr>
        <p:spPr>
          <a:xfrm>
            <a:off x="3975378" y="4160163"/>
            <a:ext cx="157877" cy="453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200"/>
              <a:buFont typeface="Instrument Sans SemiBold"/>
              <a:buNone/>
            </a:pPr>
            <a:r>
              <a:rPr b="1" i="0" lang="en-US" sz="2200" u="none" cap="none" strike="noStrike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2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6433304" y="4209812"/>
            <a:ext cx="1392793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200"/>
              <a:buFont typeface="Instrument Sans SemiBold"/>
              <a:buNone/>
            </a:pPr>
            <a:r>
              <a:rPr b="1" i="0" lang="en-US" sz="2200" u="none" cap="none" strike="noStrike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Deference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6263175" y="4803875"/>
            <a:ext cx="3297300" cy="43800"/>
          </a:xfrm>
          <a:prstGeom prst="roundRect">
            <a:avLst>
              <a:gd fmla="val 625116" name="adj"/>
            </a:avLst>
          </a:prstGeom>
          <a:solidFill>
            <a:srgbClr val="C8C9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22" name="Google Shape;12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6294" y="4847630"/>
            <a:ext cx="6456164" cy="80795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/>
          <p:nvPr/>
        </p:nvSpPr>
        <p:spPr>
          <a:xfrm>
            <a:off x="3972163" y="5024795"/>
            <a:ext cx="164187" cy="453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200"/>
              <a:buFont typeface="Instrument Sans SemiBold"/>
              <a:buNone/>
            </a:pPr>
            <a:r>
              <a:rPr b="1" i="0" lang="en-US" sz="2200" u="none" cap="none" strike="noStrike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3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7509272" y="5074444"/>
            <a:ext cx="836533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2200"/>
              <a:buFont typeface="Instrument Sans SemiBold"/>
              <a:buNone/>
            </a:pPr>
            <a:r>
              <a:rPr b="1" i="0" lang="en-US" sz="2200" u="none" cap="none" strike="noStrike">
                <a:solidFill>
                  <a:srgbClr val="5B5F7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Depth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793790" y="5910739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750"/>
              <a:buFont typeface="Instrument Sans Medium"/>
              <a:buNone/>
            </a:pPr>
            <a:r>
              <a:rPr b="0" i="0" lang="en-US" sz="1750" u="none" cap="none" strike="noStrike">
                <a:solidFill>
                  <a:srgbClr val="5B5F71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Focuses on intuitive navigation and seamless user experiences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858300" y="7669811"/>
            <a:ext cx="16168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/>
          <p:nvPr/>
        </p:nvSpPr>
        <p:spPr>
          <a:xfrm>
            <a:off x="13940712" y="0"/>
            <a:ext cx="689688" cy="808612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mir-s3-cdn-cf.behance.net/project_modules/1400/9000b066451659.5d9887d6134a1.png" id="133" name="Google Shape;133;p7"/>
          <p:cNvPicPr preferRelativeResize="0"/>
          <p:nvPr/>
        </p:nvPicPr>
        <p:blipFill rotWithShape="1">
          <a:blip r:embed="rId3">
            <a:alphaModFix/>
          </a:blip>
          <a:srcRect b="0" l="45281" r="7365" t="20489"/>
          <a:stretch/>
        </p:blipFill>
        <p:spPr>
          <a:xfrm>
            <a:off x="10133424" y="1000436"/>
            <a:ext cx="4496976" cy="5900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/>
          <p:nvPr/>
        </p:nvSpPr>
        <p:spPr>
          <a:xfrm rot="5400000">
            <a:off x="10646300" y="4103027"/>
            <a:ext cx="72975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50"/>
              <a:buFont typeface="Instrument Sans SemiBold"/>
              <a:buNone/>
            </a:pPr>
            <a:r>
              <a:rPr b="1" i="0" lang="en-US" sz="4450" u="none" cap="none" strike="noStrike">
                <a:solidFill>
                  <a:srgbClr val="3F3F3F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Material Design vs. HIG</a:t>
            </a:r>
            <a:endParaRPr b="0" i="0" sz="445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5" name="Google Shape;135;p7"/>
          <p:cNvGraphicFramePr/>
          <p:nvPr/>
        </p:nvGraphicFramePr>
        <p:xfrm>
          <a:off x="284673" y="1527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{02E8CDB5-409E-42DA-8354-55F139A8AF43}</a:tableStyleId>
              </a:tblPr>
              <a:tblGrid>
                <a:gridCol w="1905250"/>
                <a:gridCol w="3601775"/>
                <a:gridCol w="4352950"/>
              </a:tblGrid>
              <a:tr h="62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Instrument Sans"/>
                          <a:ea typeface="Instrument Sans"/>
                          <a:cs typeface="Instrument Sans"/>
                          <a:sym typeface="Instrument Sans"/>
                        </a:rPr>
                        <a:t>Feature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323F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Instrument Sans"/>
                          <a:ea typeface="Instrument Sans"/>
                          <a:cs typeface="Instrument Sans"/>
                          <a:sym typeface="Instrument Sans"/>
                        </a:rPr>
                        <a:t>Material Design (Google)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323F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Instrument Sans"/>
                          <a:ea typeface="Instrument Sans"/>
                          <a:cs typeface="Instrument Sans"/>
                          <a:sym typeface="Instrument Sans"/>
                        </a:rPr>
                        <a:t>Human Interface Guidelines (HIG) (Apple)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323F4F"/>
                    </a:solidFill>
                  </a:tcPr>
                </a:tc>
              </a:tr>
              <a:tr h="116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Instrument Sans"/>
                          <a:ea typeface="Instrument Sans"/>
                          <a:cs typeface="Instrument Sans"/>
                          <a:sym typeface="Instrument Sans"/>
                        </a:rPr>
                        <a:t>Philosophy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Instrument Sans"/>
                          <a:ea typeface="Instrument Sans"/>
                          <a:cs typeface="Instrument Sans"/>
                          <a:sym typeface="Instrument Sans"/>
                        </a:rPr>
                        <a:t>Inspired by real-world materials (paper &amp; ink) with depth, shadows, and bold colors.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Instrument Sans"/>
                          <a:ea typeface="Instrument Sans"/>
                          <a:cs typeface="Instrument Sans"/>
                          <a:sym typeface="Instrument Sans"/>
                        </a:rPr>
                        <a:t>Focuses on clarity, deference, and depth with a flat yet layered design.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628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Instrument Sans"/>
                          <a:ea typeface="Instrument Sans"/>
                          <a:cs typeface="Instrument Sans"/>
                          <a:sym typeface="Instrument Sans"/>
                        </a:rPr>
                        <a:t>Platform Focus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Instrument Sans"/>
                          <a:ea typeface="Instrument Sans"/>
                          <a:cs typeface="Instrument Sans"/>
                          <a:sym typeface="Instrument Sans"/>
                        </a:rPr>
                        <a:t>Android, Web, and other Google products.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Instrument Sans"/>
                          <a:ea typeface="Instrument Sans"/>
                          <a:cs typeface="Instrument Sans"/>
                          <a:sym typeface="Instrument Sans"/>
                        </a:rPr>
                        <a:t>iOS, macOS, watchOS, and tvOS.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116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Instrument Sans"/>
                          <a:ea typeface="Instrument Sans"/>
                          <a:cs typeface="Instrument Sans"/>
                          <a:sym typeface="Instrument Sans"/>
                        </a:rPr>
                        <a:t>Visual Style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Instrument Sans"/>
                          <a:ea typeface="Instrument Sans"/>
                          <a:cs typeface="Instrument Sans"/>
                          <a:sym typeface="Instrument Sans"/>
                        </a:rPr>
                        <a:t>Uses cards, bold colors, shadows, and motion for hierarchy and interactivity.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Instrument Sans"/>
                          <a:ea typeface="Instrument Sans"/>
                          <a:cs typeface="Instrument Sans"/>
                          <a:sym typeface="Instrument Sans"/>
                        </a:rPr>
                        <a:t>Minimalistic, uses translucency, blurs, and subtle depth effects.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89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Instrument Sans"/>
                          <a:ea typeface="Instrument Sans"/>
                          <a:cs typeface="Instrument Sans"/>
                          <a:sym typeface="Instrument Sans"/>
                        </a:rPr>
                        <a:t>Navigation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Instrument Sans"/>
                          <a:ea typeface="Instrument Sans"/>
                          <a:cs typeface="Instrument Sans"/>
                          <a:sym typeface="Instrument Sans"/>
                        </a:rPr>
                        <a:t>Bottom navigation bar, drawer menus, FABs (Floating Action Buttons).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Instrument Sans"/>
                          <a:ea typeface="Instrument Sans"/>
                          <a:cs typeface="Instrument Sans"/>
                          <a:sym typeface="Instrument Sans"/>
                        </a:rPr>
                        <a:t>Tab bars, sidebars, and gesture-based navigation.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628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Instrument Sans"/>
                          <a:ea typeface="Instrument Sans"/>
                          <a:cs typeface="Instrument Sans"/>
                          <a:sym typeface="Instrument Sans"/>
                        </a:rPr>
                        <a:t>Typography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Instrument Sans"/>
                          <a:ea typeface="Instrument Sans"/>
                          <a:cs typeface="Instrument Sans"/>
                          <a:sym typeface="Instrument Sans"/>
                        </a:rPr>
                        <a:t>Uses Roboto and Noto fonts.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Instrument Sans"/>
                          <a:ea typeface="Instrument Sans"/>
                          <a:cs typeface="Instrument Sans"/>
                          <a:sym typeface="Instrument Sans"/>
                        </a:rPr>
                        <a:t>Uses San Francisco (SF) font.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89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Instrument Sans"/>
                          <a:ea typeface="Instrument Sans"/>
                          <a:cs typeface="Instrument Sans"/>
                          <a:sym typeface="Instrument Sans"/>
                        </a:rPr>
                        <a:t>Buttons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Instrument Sans"/>
                          <a:ea typeface="Instrument Sans"/>
                          <a:cs typeface="Instrument Sans"/>
                          <a:sym typeface="Instrument Sans"/>
                        </a:rPr>
                        <a:t>Emphasizes floating action buttons (FAB) and touch ripples.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Instrument Sans"/>
                          <a:ea typeface="Instrument Sans"/>
                          <a:cs typeface="Instrument Sans"/>
                          <a:sym typeface="Instrument Sans"/>
                        </a:rPr>
                        <a:t>Prefers simple buttons with clear labels and subtle animations.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89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Instrument Sans"/>
                          <a:ea typeface="Instrument Sans"/>
                          <a:cs typeface="Instrument Sans"/>
                          <a:sym typeface="Instrument Sans"/>
                        </a:rPr>
                        <a:t>Gestures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Instrument Sans"/>
                          <a:ea typeface="Instrument Sans"/>
                          <a:cs typeface="Instrument Sans"/>
                          <a:sym typeface="Instrument Sans"/>
                        </a:rPr>
                        <a:t>Supports swipe gestures but relies more on buttons for interactions.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Instrument Sans"/>
                          <a:ea typeface="Instrument Sans"/>
                          <a:cs typeface="Instrument Sans"/>
                          <a:sym typeface="Instrument Sans"/>
                        </a:rPr>
                        <a:t>Heavy use of gestures (swipes, pinches, force touch).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  <a:tr h="89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Instrument Sans"/>
                          <a:ea typeface="Instrument Sans"/>
                          <a:cs typeface="Instrument Sans"/>
                          <a:sym typeface="Instrument Sans"/>
                        </a:rPr>
                        <a:t>Customization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Instrument Sans"/>
                          <a:ea typeface="Instrument Sans"/>
                          <a:cs typeface="Instrument Sans"/>
                          <a:sym typeface="Instrument Sans"/>
                        </a:rPr>
                        <a:t>Flexible theming with Material You for personalized UI.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Instrument Sans"/>
                          <a:ea typeface="Instrument Sans"/>
                          <a:cs typeface="Instrument Sans"/>
                          <a:sym typeface="Instrument Sans"/>
                        </a:rPr>
                        <a:t>Standardized look with limited theming options.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8E2F3"/>
                    </a:solidFill>
                  </a:tcPr>
                </a:tc>
              </a:tr>
            </a:tbl>
          </a:graphicData>
        </a:graphic>
      </p:graphicFrame>
      <p:pic>
        <p:nvPicPr>
          <p:cNvPr id="136" name="Google Shape;1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81912" y="7667977"/>
            <a:ext cx="15588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/>
          <p:nvPr/>
        </p:nvSpPr>
        <p:spPr>
          <a:xfrm>
            <a:off x="650463" y="808639"/>
            <a:ext cx="6742509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505468"/>
              </a:buClr>
              <a:buSzPts val="4450"/>
              <a:buFont typeface="Instrument Sans SemiBold"/>
              <a:buNone/>
            </a:pPr>
            <a:r>
              <a:rPr b="1" i="0" lang="en-US" sz="4450" u="none" cap="none" strike="noStrike">
                <a:solidFill>
                  <a:srgbClr val="50546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Examples</a:t>
            </a:r>
            <a:endParaRPr b="0" i="0" sz="44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483078" y="1705743"/>
            <a:ext cx="99031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Google Apps (Material Design): Gmail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media.idownloadblog.com/wp-content/uploads/2023/11/Tap-menu-icon-and-then-Settings-in-Gmail-app-on-iPhone.png" id="144" name="Google Shape;144;p8"/>
          <p:cNvPicPr preferRelativeResize="0"/>
          <p:nvPr/>
        </p:nvPicPr>
        <p:blipFill rotWithShape="1">
          <a:blip r:embed="rId3">
            <a:alphaModFix/>
          </a:blip>
          <a:srcRect b="0" l="0" r="51109" t="1455"/>
          <a:stretch/>
        </p:blipFill>
        <p:spPr>
          <a:xfrm>
            <a:off x="2381191" y="2514926"/>
            <a:ext cx="2898166" cy="57962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DN media" id="145" name="Google Shape;145;p8"/>
          <p:cNvPicPr preferRelativeResize="0"/>
          <p:nvPr/>
        </p:nvPicPr>
        <p:blipFill rotWithShape="1">
          <a:blip r:embed="rId4">
            <a:alphaModFix/>
          </a:blip>
          <a:srcRect b="19792" l="16309" r="15171" t="3066"/>
          <a:stretch/>
        </p:blipFill>
        <p:spPr>
          <a:xfrm>
            <a:off x="9454551" y="2228963"/>
            <a:ext cx="3275468" cy="591755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8"/>
          <p:cNvSpPr/>
          <p:nvPr/>
        </p:nvSpPr>
        <p:spPr>
          <a:xfrm>
            <a:off x="8761358" y="1705743"/>
            <a:ext cx="46618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Apple Apps (HIG): iOS Mail</a:t>
            </a:r>
            <a:endParaRPr b="1" i="0" sz="2800" u="none" cap="none" strike="noStrike">
              <a:solidFill>
                <a:srgbClr val="000000"/>
              </a:solidFill>
              <a:latin typeface="Instrument Sans SemiBold"/>
              <a:ea typeface="Instrument Sans SemiBold"/>
              <a:cs typeface="Instrument Sans SemiBold"/>
              <a:sym typeface="Instrument Sans SemiBold"/>
            </a:endParaRPr>
          </a:p>
        </p:txBody>
      </p:sp>
      <p:pic>
        <p:nvPicPr>
          <p:cNvPr id="147" name="Google Shape;14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70432" y="7762875"/>
            <a:ext cx="82194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018399" y="7841770"/>
            <a:ext cx="80962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/>
          <p:nvPr/>
        </p:nvSpPr>
        <p:spPr>
          <a:xfrm>
            <a:off x="4225118" y="3145304"/>
            <a:ext cx="618310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rgbClr val="505468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Thank you</a:t>
            </a:r>
            <a:endParaRPr b="0" i="0" sz="9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62613" y="7648375"/>
            <a:ext cx="1560753" cy="495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2025-02-01T07:54:56Z</dcterms:created>
  <dc:creator>PptxGenJS</dc:creator>
</cp:coreProperties>
</file>