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PT Sans Narrow" panose="020B0604020202020204" charset="0"/>
      <p:regular r:id="rId23"/>
      <p:bold r:id="rId24"/>
    </p:embeddedFont>
    <p:embeddedFont>
      <p:font typeface="Roboto Mono" panose="020B060402020202020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84045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52a7be67d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52a7be67d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252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52a7be67d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52a7be67d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507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52dfe27c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52dfe27c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9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52a7be67d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52a7be67d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064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52dfe27c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52dfe27c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61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52a7be67d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52a7be67d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41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52a7be67d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52a7be67d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42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2dfe27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2dfe27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45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52a7be67d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52a7be67d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410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52a7be67d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52a7be67d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408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52a7be67d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52a7be67d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48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2a7be67d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2a7be67d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49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52a7be67d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52a7be67d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95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2a7be67d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52a7be67d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361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2dfe27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2dfe27c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73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39DD95D5-62DF-7A63-67C5-BFC8021D738B}"/>
              </a:ext>
            </a:extLst>
          </p:cNvPr>
          <p:cNvGrpSpPr/>
          <p:nvPr userDrawn="1"/>
        </p:nvGrpSpPr>
        <p:grpSpPr>
          <a:xfrm>
            <a:off x="0" y="4847740"/>
            <a:ext cx="9069003" cy="295760"/>
            <a:chOff x="0" y="6485363"/>
            <a:chExt cx="12092004" cy="39434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A75439A3-7B03-B3CB-F80D-FF8442EDFD1C}"/>
                </a:ext>
              </a:extLst>
            </p:cNvPr>
            <p:cNvSpPr/>
            <p:nvPr/>
          </p:nvSpPr>
          <p:spPr>
            <a:xfrm>
              <a:off x="0" y="6495662"/>
              <a:ext cx="10645439" cy="38404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pic>
          <p:nvPicPr>
            <p:cNvPr id="22" name="Picture 3" descr="Daffodil International University Logo PNG Vector (EPS) Free Download">
              <a:extLst>
                <a:ext uri="{FF2B5EF4-FFF2-40B4-BE49-F238E27FC236}">
                  <a16:creationId xmlns:a16="http://schemas.microsoft.com/office/drawing/2014/main" xmlns="" id="{5578C4D1-9B93-E241-65BF-1C1D6B890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5129" y="6485363"/>
              <a:ext cx="1346875" cy="372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942584F-3DF6-B66A-7E8D-F7BA8C5246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FA65-877E-4652-AC33-01BD3FE29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xmlns="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9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xmlns="" id="{391F8D69-709A-4575-A393-B4C26481A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24563" y="0"/>
            <a:ext cx="7381033" cy="51435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xmlns="" id="{C87A50C4-1191-461A-9E09-C8057F2AF0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82277" y="0"/>
            <a:ext cx="1699090" cy="51435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2900">
              <a:buClrTx/>
              <a:defRPr/>
            </a:pPr>
            <a:endParaRPr lang="en-US" sz="1350" kern="1200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xmlns="" id="{BC87DA9F-8DB2-4D48-8716-A928FBB8A5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08275" y="0"/>
            <a:ext cx="1864742" cy="51435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buClrTx/>
              <a:defRPr/>
            </a:pPr>
            <a:endParaRPr lang="en-US" sz="1350" kern="1200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xmlns="" id="{195EA065-AC5D-431D-927E-87FF05884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22146" y="0"/>
            <a:ext cx="1897292" cy="51435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2900">
              <a:buClrTx/>
              <a:defRPr/>
            </a:pPr>
            <a:endParaRPr lang="en-US" sz="1350" kern="1200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xmlns="" id="{46934B3C-D73F-4CD0-95B1-0244D662D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92469" y="0"/>
            <a:ext cx="1864742" cy="51435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buClrTx/>
              <a:defRPr/>
            </a:pPr>
            <a:endParaRPr lang="en-US" sz="1350" kern="1200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D6041D-5817-6BE9-AE99-8EC63B25D80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964531" y="3187228"/>
            <a:ext cx="5214938" cy="646796"/>
          </a:xfrm>
        </p:spPr>
        <p:txBody>
          <a:bodyPr anchor="t">
            <a:normAutofit/>
          </a:bodyPr>
          <a:lstStyle/>
          <a:p>
            <a:pPr marL="114300" indent="0" algn="ctr">
              <a:lnSpc>
                <a:spcPct val="120000"/>
              </a:lnSpc>
              <a:buNone/>
            </a:pPr>
            <a:r>
              <a:rPr lang="en-US" sz="1125" dirty="0"/>
              <a:t>Course Code: CSE413</a:t>
            </a:r>
          </a:p>
          <a:p>
            <a:pPr marL="114300" indent="0" algn="ctr">
              <a:lnSpc>
                <a:spcPct val="120000"/>
              </a:lnSpc>
              <a:buNone/>
            </a:pPr>
            <a:r>
              <a:rPr lang="en-US" sz="1125" dirty="0"/>
              <a:t>Course Title: Mobile Application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0301F6-B784-D85E-481C-04AF3360BF98}"/>
              </a:ext>
            </a:extLst>
          </p:cNvPr>
          <p:cNvSpPr txBox="1"/>
          <p:nvPr/>
        </p:nvSpPr>
        <p:spPr>
          <a:xfrm>
            <a:off x="3639629" y="1263542"/>
            <a:ext cx="186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Lecture-06</a:t>
            </a:r>
            <a:endParaRPr lang="en-US" sz="1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7" name="Picture 3" descr="Daffodil International University Logo PNG Vector (EPS) Free Download">
            <a:extLst>
              <a:ext uri="{FF2B5EF4-FFF2-40B4-BE49-F238E27FC236}">
                <a16:creationId xmlns:a16="http://schemas.microsoft.com/office/drawing/2014/main" xmlns="" id="{4A3AA973-1BCD-5DFD-5DEF-C5C9E3006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26" y="201169"/>
            <a:ext cx="1159348" cy="32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 descr="A logo of a company&#10;&#10;Description automatically generated">
            <a:extLst>
              <a:ext uri="{FF2B5EF4-FFF2-40B4-BE49-F238E27FC236}">
                <a16:creationId xmlns:a16="http://schemas.microsoft.com/office/drawing/2014/main" xmlns="" id="{684C04D8-32DB-9C66-1CEB-429756810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15" y="98299"/>
            <a:ext cx="521585" cy="521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273" y="1843215"/>
            <a:ext cx="7132938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950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Techniques in Flutter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</a:rPr>
              <a:t>Code</a:t>
            </a:r>
            <a:endParaRPr sz="20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3" b="1" i="1" dirty="0">
                <a:solidFill>
                  <a:srgbClr val="000000"/>
                </a:solidFill>
                <a:latin typeface="Consolas" panose="020B0609020204030204" pitchFamily="49" charset="0"/>
              </a:rPr>
              <a:t>var box = await Hive.openBox('myBox');</a:t>
            </a:r>
            <a:endParaRPr sz="1583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3" b="1" i="1" dirty="0">
                <a:solidFill>
                  <a:srgbClr val="000000"/>
                </a:solidFill>
                <a:latin typeface="Consolas" panose="020B0609020204030204" pitchFamily="49" charset="0"/>
              </a:rPr>
              <a:t>box.put('name', 'Alice');</a:t>
            </a:r>
            <a:endParaRPr sz="1583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3" b="1" i="1" dirty="0">
                <a:solidFill>
                  <a:srgbClr val="000000"/>
                </a:solidFill>
                <a:latin typeface="Consolas" panose="020B0609020204030204" pitchFamily="49" charset="0"/>
              </a:rPr>
              <a:t>print(box.get('name'));</a:t>
            </a:r>
            <a:endParaRPr sz="1583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Techniques in Flutter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ObjectBox – Fast NoSQL Database</a:t>
            </a:r>
            <a:endParaRPr sz="2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High-performance database optimized for mobile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than SQLite &amp; Hive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objects instead of tables/keys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Steps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dependencies: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objectbox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entity models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and query data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Techniques in Flutter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159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2743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solidFill>
                  <a:srgbClr val="000000"/>
                </a:solidFill>
              </a:rPr>
              <a:t>Code</a:t>
            </a:r>
            <a:endParaRPr sz="88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64" b="1" i="1" dirty="0">
                <a:solidFill>
                  <a:srgbClr val="000000"/>
                </a:solidFill>
                <a:latin typeface="Consolas" panose="020B0609020204030204" pitchFamily="49" charset="0"/>
              </a:rPr>
              <a:t>@Entity()</a:t>
            </a:r>
            <a:endParaRPr sz="6864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64" b="1" i="1" dirty="0">
                <a:solidFill>
                  <a:srgbClr val="000000"/>
                </a:solidFill>
                <a:latin typeface="Consolas" panose="020B0609020204030204" pitchFamily="49" charset="0"/>
              </a:rPr>
              <a:t>class User {</a:t>
            </a:r>
            <a:endParaRPr sz="6864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64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int id = 0;</a:t>
            </a:r>
            <a:endParaRPr sz="6864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64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String name;</a:t>
            </a:r>
            <a:endParaRPr sz="6864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64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int age;</a:t>
            </a:r>
            <a:endParaRPr sz="6864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64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User({required this.name, required this.age});</a:t>
            </a:r>
            <a:endParaRPr sz="6864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64" b="1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sz="6864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83" b="1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 dirty="0">
              <a:solidFill>
                <a:srgbClr val="000000"/>
              </a:solidFill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125113" y="1397375"/>
            <a:ext cx="4707187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9" b="1" i="1" dirty="0">
                <a:solidFill>
                  <a:srgbClr val="000000"/>
                </a:solidFill>
                <a:latin typeface="Consolas" panose="020B0609020204030204" pitchFamily="49" charset="0"/>
              </a:rPr>
              <a:t>var box = store.box&lt;User&gt;();</a:t>
            </a:r>
            <a:endParaRPr sz="1689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9" b="1" i="1" dirty="0">
                <a:solidFill>
                  <a:srgbClr val="000000"/>
                </a:solidFill>
                <a:latin typeface="Consolas" panose="020B0609020204030204" pitchFamily="49" charset="0"/>
              </a:rPr>
              <a:t>box.put(User(name: 'Alice', age: 25));</a:t>
            </a:r>
            <a:endParaRPr sz="1689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83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Techniques in Flutter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 Firestore – Cloud NoSQL Database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 and syncs data in real-time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for multi-user apps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(Like: Chat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Social Media)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NoSQL JSON-based document storage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Steps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dependencies: </a:t>
            </a:r>
            <a:r>
              <a:rPr lang="en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firebase_core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cloud_firestore</a:t>
            </a:r>
            <a:endParaRPr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 Firebase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CRUD operations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Techniques in Flutter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662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74320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540" b="1" dirty="0">
                <a:solidFill>
                  <a:srgbClr val="000000"/>
                </a:solidFill>
              </a:rPr>
              <a:t>Code</a:t>
            </a:r>
            <a:endParaRPr sz="2540" b="1" dirty="0">
              <a:solidFill>
                <a:srgbClr val="000000"/>
              </a:solidFill>
            </a:endParaRPr>
          </a:p>
          <a:p>
            <a:pPr marL="27432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254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FirebaseFirestore.instance.collection('users').add({'name': 'Alice', 'age': 25});</a:t>
            </a:r>
            <a:endParaRPr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00" b="1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45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Techniques in Flutter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Choosing the Right Database</a:t>
            </a:r>
            <a:endParaRPr sz="2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SQLite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you need structured data with relationships.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Hive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fast, lightweight key-value storage.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ObjectBox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high-performance NoSQL needs.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Firestore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cloud-based real-time apps.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3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9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9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i="1"/>
              <a:t>Thank You</a:t>
            </a:r>
            <a:endParaRPr sz="39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9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Data Handling Techniques in Flutter</a:t>
            </a:r>
            <a:endParaRPr sz="272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Use Databases in Flutter?</a:t>
            </a:r>
            <a:endParaRPr sz="2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Persistent storage for user data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Offline access to critical app data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Optimized performance for structured/unstructured data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Seamless integration with Flutter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Data Handling Techniques in Flutter</a:t>
            </a:r>
            <a:endParaRPr sz="272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 </a:t>
            </a:r>
            <a:r>
              <a:rPr lang="en" sz="2100" b="1">
                <a:solidFill>
                  <a:srgbClr val="000000"/>
                </a:solidFill>
              </a:rPr>
              <a:t>Local Databases</a:t>
            </a:r>
            <a:endParaRPr sz="2100"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SQLite</a:t>
            </a:r>
            <a:r>
              <a:rPr lang="en">
                <a:solidFill>
                  <a:srgbClr val="000000"/>
                </a:solidFill>
              </a:rPr>
              <a:t> (via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sqflite</a:t>
            </a:r>
            <a:r>
              <a:rPr lang="en">
                <a:solidFill>
                  <a:srgbClr val="000000"/>
                </a:solidFill>
              </a:rPr>
              <a:t> package)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Relational database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Store structured data (tables, rows, columns)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Use for local, persistent storage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Data Handling Techniques in Flutter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00"/>
                </a:solidFill>
              </a:rPr>
              <a:t>Local Databases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Hive</a:t>
            </a:r>
            <a:r>
              <a:rPr lang="en">
                <a:solidFill>
                  <a:srgbClr val="000000"/>
                </a:solidFill>
              </a:rPr>
              <a:t> (via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hive</a:t>
            </a:r>
            <a:r>
              <a:rPr lang="en">
                <a:solidFill>
                  <a:srgbClr val="000000"/>
                </a:solidFill>
              </a:rPr>
              <a:t> package)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NoSQL database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Key-value store for simple, fast storage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Best for lightweight data storage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Moor</a:t>
            </a:r>
            <a:r>
              <a:rPr lang="en">
                <a:solidFill>
                  <a:srgbClr val="000000"/>
                </a:solidFill>
              </a:rPr>
              <a:t> (via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moor</a:t>
            </a:r>
            <a:r>
              <a:rPr lang="en">
                <a:solidFill>
                  <a:srgbClr val="000000"/>
                </a:solidFill>
              </a:rPr>
              <a:t> package)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SQLite wrapper with reactive streams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Ideal for more complex queries and real-time updates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Techniques in Flutter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rgbClr val="000000"/>
                </a:solidFill>
              </a:rPr>
              <a:t>Remote Databases</a:t>
            </a:r>
            <a:endParaRPr sz="2200" b="1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 dirty="0">
                <a:solidFill>
                  <a:srgbClr val="000000"/>
                </a:solidFill>
              </a:rPr>
              <a:t>Firebase </a:t>
            </a:r>
            <a:r>
              <a:rPr lang="en" sz="2000" dirty="0">
                <a:solidFill>
                  <a:srgbClr val="000000"/>
                </a:solidFill>
              </a:rPr>
              <a:t>Firestore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 dirty="0">
                <a:solidFill>
                  <a:srgbClr val="000000"/>
                </a:solidFill>
              </a:rPr>
              <a:t>Cloud-based NoSQL database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 dirty="0">
                <a:solidFill>
                  <a:srgbClr val="000000"/>
                </a:solidFill>
              </a:rPr>
              <a:t>Real-time sync across devices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 dirty="0">
                <a:solidFill>
                  <a:srgbClr val="000000"/>
                </a:solidFill>
              </a:rPr>
              <a:t>Automatic scaling</a:t>
            </a:r>
            <a:endParaRPr sz="2000" dirty="0">
              <a:solidFill>
                <a:srgbClr val="000000"/>
              </a:solidFill>
            </a:endParaRPr>
          </a:p>
          <a:p>
            <a:pPr lvl="0" indent="-355600">
              <a:buClr>
                <a:srgbClr val="000000"/>
              </a:buClr>
              <a:buSzPts val="2000"/>
            </a:pPr>
            <a:r>
              <a:rPr lang="en" sz="2000" b="1" dirty="0">
                <a:solidFill>
                  <a:srgbClr val="000000"/>
                </a:solidFill>
              </a:rPr>
              <a:t>REST API</a:t>
            </a:r>
            <a:r>
              <a:rPr lang="en" sz="2000" dirty="0">
                <a:solidFill>
                  <a:srgbClr val="000000"/>
                </a:solidFill>
              </a:rPr>
              <a:t> (via </a:t>
            </a:r>
            <a:r>
              <a:rPr lang="en" sz="20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http</a:t>
            </a:r>
            <a:r>
              <a:rPr lang="en" sz="2000" dirty="0">
                <a:solidFill>
                  <a:srgbClr val="000000"/>
                </a:solidFill>
              </a:rPr>
              <a:t> package</a:t>
            </a:r>
            <a:r>
              <a:rPr lang="en" sz="2000" dirty="0" smtClean="0">
                <a:solidFill>
                  <a:srgbClr val="000000"/>
                </a:solidFill>
              </a:rPr>
              <a:t>) (</a:t>
            </a:r>
            <a:r>
              <a:rPr lang="en-US" sz="2000" dirty="0">
                <a:solidFill>
                  <a:srgbClr val="000000"/>
                </a:solidFill>
              </a:rPr>
              <a:t>Representational State </a:t>
            </a:r>
            <a:r>
              <a:rPr lang="en-US" sz="2000" dirty="0" smtClean="0">
                <a:solidFill>
                  <a:srgbClr val="000000"/>
                </a:solidFill>
              </a:rPr>
              <a:t>Transfer API)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 dirty="0">
                <a:solidFill>
                  <a:srgbClr val="000000"/>
                </a:solidFill>
              </a:rPr>
              <a:t>Network-based data exchange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 dirty="0">
                <a:solidFill>
                  <a:srgbClr val="000000"/>
                </a:solidFill>
              </a:rPr>
              <a:t>Communicate with external servers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Techniques in Flutter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SQLite (via </a:t>
            </a:r>
            <a:r>
              <a:rPr lang="en" sz="2000" b="1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sqflite</a:t>
            </a:r>
            <a:r>
              <a:rPr lang="e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package)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SQLite is a self-contained, serverless relational database. It stores structured data (tables, rows, columns) locally on the device.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SQLite when you need to store relational data like user information, app settings, or any structured data.</a:t>
            </a: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Techniques in Flutter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Steps</a:t>
            </a:r>
            <a:endParaRPr sz="2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dependencies: </a:t>
            </a:r>
            <a:r>
              <a:rPr lang="en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sqflite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path_provider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database helper class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CRUD operations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Handling Techniques in Flutter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</a:rPr>
              <a:t>Code</a:t>
            </a:r>
            <a:endParaRPr sz="16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final db = await openDatabase('app.db', version: </a:t>
            </a:r>
            <a:r>
              <a:rPr lang="en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  <a:r>
              <a:rPr lang="e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onCreate</a:t>
            </a:r>
            <a:r>
              <a:rPr lang="e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(db, version) {</a:t>
            </a:r>
            <a:endParaRPr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return db.execute('CREATE TABLE users (id INTEGER PRIMARY KEY, name TEXT, age INTEGER)');</a:t>
            </a:r>
            <a:endParaRPr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await db.insert('users', {'name': 'Alice', 'age': 25});</a:t>
            </a:r>
            <a:endParaRPr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Techniques in Flutter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688"/>
              <a:buNone/>
            </a:pPr>
            <a:r>
              <a:rPr lang="en" sz="184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Hive – NoSQL Key-Value Storage</a:t>
            </a:r>
            <a:endParaRPr sz="1843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84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Char char="●"/>
            </a:pPr>
            <a:r>
              <a:rPr lang="en" sz="15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and lightweight storage</a:t>
            </a:r>
            <a:endParaRPr sz="15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8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Char char="●"/>
            </a:pPr>
            <a:r>
              <a:rPr lang="en" sz="15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 data as key-value pairs (NoSQL)</a:t>
            </a:r>
            <a:endParaRPr sz="15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8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Char char="●"/>
            </a:pPr>
            <a:r>
              <a:rPr lang="en" sz="15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for caching and offline storage</a:t>
            </a:r>
            <a:endParaRPr sz="15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5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88"/>
              <a:buNone/>
            </a:pPr>
            <a:r>
              <a:rPr lang="en" sz="168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Steps</a:t>
            </a:r>
            <a:endParaRPr sz="168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84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AutoNum type="arabicPeriod"/>
            </a:pPr>
            <a:r>
              <a:rPr lang="en" sz="15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dependencies: </a:t>
            </a:r>
            <a:r>
              <a:rPr lang="en" sz="1562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hive</a:t>
            </a:r>
            <a:r>
              <a:rPr lang="en" sz="15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62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hive_flutter</a:t>
            </a:r>
            <a:endParaRPr sz="1562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78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AutoNum type="arabicPeriod"/>
            </a:pPr>
            <a:r>
              <a:rPr lang="en" sz="15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 Hive</a:t>
            </a:r>
            <a:endParaRPr sz="15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8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AutoNum type="arabicPeriod"/>
            </a:pPr>
            <a:r>
              <a:rPr lang="en" sz="15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and retrieve data</a:t>
            </a:r>
            <a:endParaRPr sz="15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688"/>
              <a:buNone/>
            </a:pPr>
            <a:endParaRPr sz="1325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1200"/>
              </a:spcAft>
              <a:buSzPts val="688"/>
              <a:buNone/>
            </a:pPr>
            <a:endParaRPr sz="13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565</Words>
  <Application>Microsoft Office PowerPoint</Application>
  <PresentationFormat>On-screen Show (16:9)</PresentationFormat>
  <Paragraphs>108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Open Sans</vt:lpstr>
      <vt:lpstr>PT Sans Narrow</vt:lpstr>
      <vt:lpstr>Roboto Mono</vt:lpstr>
      <vt:lpstr>Meiryo</vt:lpstr>
      <vt:lpstr>Arial</vt:lpstr>
      <vt:lpstr>Consolas</vt:lpstr>
      <vt:lpstr>Tropic</vt:lpstr>
      <vt:lpstr>PowerPoint Presentation</vt:lpstr>
      <vt:lpstr>Data Handling Techniques in Flutter</vt:lpstr>
      <vt:lpstr>Data Handling Techniques in Flutter</vt:lpstr>
      <vt:lpstr>Data Handling Techniques in Flutter    </vt:lpstr>
      <vt:lpstr>Data Handling Techniques in Flutter </vt:lpstr>
      <vt:lpstr>Data Handling Techniques in Flutter </vt:lpstr>
      <vt:lpstr>Data Handling Techniques in Flutter </vt:lpstr>
      <vt:lpstr>Data Handling Techniques in Flutter </vt:lpstr>
      <vt:lpstr>Data Handling Techniques in Flutter </vt:lpstr>
      <vt:lpstr>Data Handling Techniques in Flutter </vt:lpstr>
      <vt:lpstr>Data Handling Techniques in Flutter </vt:lpstr>
      <vt:lpstr>Data Handling Techniques in Flutter </vt:lpstr>
      <vt:lpstr>Data Handling Techniques in Flutter </vt:lpstr>
      <vt:lpstr>Data Handling Techniques in Flutter </vt:lpstr>
      <vt:lpstr>Data Handling Techniques in Flutter </vt:lpstr>
      <vt:lpstr>  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Handling in Flutter </dc:title>
  <cp:lastModifiedBy>diu</cp:lastModifiedBy>
  <cp:revision>6</cp:revision>
  <dcterms:modified xsi:type="dcterms:W3CDTF">2025-02-23T03:39:12Z</dcterms:modified>
</cp:coreProperties>
</file>