
<file path=[Content_Types].xml><?xml version="1.0" encoding="utf-8"?>
<Types xmlns="http://schemas.openxmlformats.org/package/2006/content-types">
  <Default ContentType="image/jpeg" Extension="jpg"/>
  <Default ContentType="application/vnd.openxmlformats-officedocument.vmlDrawing" Extension="vml"/>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3.bin"/>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 id="2147483661" r:id="rId5"/>
    <p:sldMasterId id="2147483663" r:id="rId6"/>
    <p:sldMasterId id="2147483665" r:id="rId7"/>
    <p:sldMasterId id="2147483667"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Lst>
  <p:sldSz cy="6858000" cx="9144000"/>
  <p:notesSz cx="6742100" cy="98726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3110">
          <p15:clr>
            <a:srgbClr val="000000"/>
          </p15:clr>
        </p15:guide>
        <p15:guide id="2" pos="2124">
          <p15:clr>
            <a:srgbClr val="000000"/>
          </p15:clr>
        </p15:guide>
      </p15:notesGuideLst>
    </p:ext>
    <p:ext uri="GoogleSlidesCustomDataVersion2">
      <go:slidesCustomData xmlns:go="http://customooxmlschemas.google.com/" r:id="rId64" roundtripDataSignature="AMtx7mhx6TX4QadOKTpNgVrQTyELrg5G9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110" orient="horz"/>
        <p:guide pos="2124"/>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22.xml"/><Relationship Id="rId30" Type="http://schemas.openxmlformats.org/officeDocument/2006/relationships/slide" Target="slides/slide21.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62" Type="http://schemas.openxmlformats.org/officeDocument/2006/relationships/slide" Target="slides/slide53.xml"/><Relationship Id="rId61" Type="http://schemas.openxmlformats.org/officeDocument/2006/relationships/slide" Target="slides/slide52.xml"/><Relationship Id="rId20" Type="http://schemas.openxmlformats.org/officeDocument/2006/relationships/slide" Target="slides/slide11.xml"/><Relationship Id="rId64" Type="http://customschemas.google.com/relationships/presentationmetadata" Target="metadata"/><Relationship Id="rId63" Type="http://schemas.openxmlformats.org/officeDocument/2006/relationships/slide" Target="slides/slide54.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60" Type="http://schemas.openxmlformats.org/officeDocument/2006/relationships/slide" Target="slides/slide5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11" Type="http://schemas.openxmlformats.org/officeDocument/2006/relationships/slide" Target="slides/slide2.xml"/><Relationship Id="rId55" Type="http://schemas.openxmlformats.org/officeDocument/2006/relationships/slide" Target="slides/slide46.xml"/><Relationship Id="rId10" Type="http://schemas.openxmlformats.org/officeDocument/2006/relationships/slide" Target="slides/slide1.xml"/><Relationship Id="rId54" Type="http://schemas.openxmlformats.org/officeDocument/2006/relationships/slide" Target="slides/slide45.xml"/><Relationship Id="rId13" Type="http://schemas.openxmlformats.org/officeDocument/2006/relationships/slide" Target="slides/slide4.xml"/><Relationship Id="rId57" Type="http://schemas.openxmlformats.org/officeDocument/2006/relationships/slide" Target="slides/slide48.xml"/><Relationship Id="rId12" Type="http://schemas.openxmlformats.org/officeDocument/2006/relationships/slide" Target="slides/slide3.xml"/><Relationship Id="rId56" Type="http://schemas.openxmlformats.org/officeDocument/2006/relationships/slide" Target="slides/slide47.xml"/><Relationship Id="rId15" Type="http://schemas.openxmlformats.org/officeDocument/2006/relationships/slide" Target="slides/slide6.xml"/><Relationship Id="rId59" Type="http://schemas.openxmlformats.org/officeDocument/2006/relationships/slide" Target="slides/slide50.xml"/><Relationship Id="rId14" Type="http://schemas.openxmlformats.org/officeDocument/2006/relationships/slide" Target="slides/slide5.xml"/><Relationship Id="rId58" Type="http://schemas.openxmlformats.org/officeDocument/2006/relationships/slide" Target="slides/slide49.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21000" cy="49371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19525" y="0"/>
            <a:ext cx="2921000" cy="49371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903287" y="739775"/>
            <a:ext cx="4935537" cy="37036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74687" y="4689475"/>
            <a:ext cx="5392737" cy="444341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377362"/>
            <a:ext cx="2921000" cy="493712"/>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19525" y="9377362"/>
            <a:ext cx="2921000" cy="4937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notes"/>
          <p:cNvSpPr/>
          <p:nvPr>
            <p:ph idx="2" type="sldImg"/>
          </p:nvPr>
        </p:nvSpPr>
        <p:spPr>
          <a:xfrm>
            <a:off x="903287" y="739775"/>
            <a:ext cx="4935537" cy="37036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4" name="Google Shape;134;p1:notes"/>
          <p:cNvSpPr txBox="1"/>
          <p:nvPr>
            <p:ph idx="1" type="body"/>
          </p:nvPr>
        </p:nvSpPr>
        <p:spPr>
          <a:xfrm>
            <a:off x="674687" y="4689475"/>
            <a:ext cx="5392737" cy="44434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1:notes"/>
          <p:cNvSpPr txBox="1"/>
          <p:nvPr/>
        </p:nvSpPr>
        <p:spPr>
          <a:xfrm>
            <a:off x="3819525" y="9377362"/>
            <a:ext cx="2921000" cy="4937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0:notes"/>
          <p:cNvSpPr txBox="1"/>
          <p:nvPr>
            <p:ph idx="1" type="body"/>
          </p:nvPr>
        </p:nvSpPr>
        <p:spPr>
          <a:xfrm>
            <a:off x="674687" y="4689475"/>
            <a:ext cx="5392737"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0:notes"/>
          <p:cNvSpPr/>
          <p:nvPr>
            <p:ph idx="2" type="sldImg"/>
          </p:nvPr>
        </p:nvSpPr>
        <p:spPr>
          <a:xfrm>
            <a:off x="903287" y="739775"/>
            <a:ext cx="4935537" cy="3703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1:notes"/>
          <p:cNvSpPr/>
          <p:nvPr>
            <p:ph idx="2" type="sldImg"/>
          </p:nvPr>
        </p:nvSpPr>
        <p:spPr>
          <a:xfrm>
            <a:off x="903287" y="739775"/>
            <a:ext cx="4935537" cy="37036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9" name="Google Shape;219;p11:notes"/>
          <p:cNvSpPr txBox="1"/>
          <p:nvPr>
            <p:ph idx="1" type="body"/>
          </p:nvPr>
        </p:nvSpPr>
        <p:spPr>
          <a:xfrm>
            <a:off x="674687" y="4689475"/>
            <a:ext cx="5392737" cy="44434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1:notes"/>
          <p:cNvSpPr txBox="1"/>
          <p:nvPr/>
        </p:nvSpPr>
        <p:spPr>
          <a:xfrm>
            <a:off x="3819525" y="9377362"/>
            <a:ext cx="2921000" cy="4937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2:notes"/>
          <p:cNvSpPr txBox="1"/>
          <p:nvPr>
            <p:ph idx="1" type="body"/>
          </p:nvPr>
        </p:nvSpPr>
        <p:spPr>
          <a:xfrm>
            <a:off x="674687" y="4689475"/>
            <a:ext cx="5392737"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2:notes"/>
          <p:cNvSpPr/>
          <p:nvPr>
            <p:ph idx="2" type="sldImg"/>
          </p:nvPr>
        </p:nvSpPr>
        <p:spPr>
          <a:xfrm>
            <a:off x="903287" y="739775"/>
            <a:ext cx="4935537" cy="3703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3:notes"/>
          <p:cNvSpPr txBox="1"/>
          <p:nvPr>
            <p:ph idx="1" type="body"/>
          </p:nvPr>
        </p:nvSpPr>
        <p:spPr>
          <a:xfrm>
            <a:off x="674687" y="4689475"/>
            <a:ext cx="5392737"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3:notes"/>
          <p:cNvSpPr/>
          <p:nvPr>
            <p:ph idx="2" type="sldImg"/>
          </p:nvPr>
        </p:nvSpPr>
        <p:spPr>
          <a:xfrm>
            <a:off x="903287" y="739775"/>
            <a:ext cx="4935537" cy="3703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4:notes"/>
          <p:cNvSpPr txBox="1"/>
          <p:nvPr>
            <p:ph idx="1" type="body"/>
          </p:nvPr>
        </p:nvSpPr>
        <p:spPr>
          <a:xfrm>
            <a:off x="674687" y="4689475"/>
            <a:ext cx="5392737"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4:notes"/>
          <p:cNvSpPr/>
          <p:nvPr>
            <p:ph idx="2" type="sldImg"/>
          </p:nvPr>
        </p:nvSpPr>
        <p:spPr>
          <a:xfrm>
            <a:off x="903287" y="739775"/>
            <a:ext cx="4935537" cy="3703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5:notes"/>
          <p:cNvSpPr txBox="1"/>
          <p:nvPr>
            <p:ph idx="1" type="body"/>
          </p:nvPr>
        </p:nvSpPr>
        <p:spPr>
          <a:xfrm>
            <a:off x="674687" y="4689475"/>
            <a:ext cx="5392737"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15:notes"/>
          <p:cNvSpPr/>
          <p:nvPr>
            <p:ph idx="2" type="sldImg"/>
          </p:nvPr>
        </p:nvSpPr>
        <p:spPr>
          <a:xfrm>
            <a:off x="903287" y="739775"/>
            <a:ext cx="4935537" cy="3703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6:notes"/>
          <p:cNvSpPr txBox="1"/>
          <p:nvPr>
            <p:ph idx="1" type="body"/>
          </p:nvPr>
        </p:nvSpPr>
        <p:spPr>
          <a:xfrm>
            <a:off x="674687" y="4689475"/>
            <a:ext cx="5392737"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16:notes"/>
          <p:cNvSpPr/>
          <p:nvPr>
            <p:ph idx="2" type="sldImg"/>
          </p:nvPr>
        </p:nvSpPr>
        <p:spPr>
          <a:xfrm>
            <a:off x="903287" y="739775"/>
            <a:ext cx="4935537" cy="3703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7:notes"/>
          <p:cNvSpPr txBox="1"/>
          <p:nvPr>
            <p:ph idx="1" type="body"/>
          </p:nvPr>
        </p:nvSpPr>
        <p:spPr>
          <a:xfrm>
            <a:off x="674687" y="4689475"/>
            <a:ext cx="5392737"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17:notes"/>
          <p:cNvSpPr/>
          <p:nvPr>
            <p:ph idx="2" type="sldImg"/>
          </p:nvPr>
        </p:nvSpPr>
        <p:spPr>
          <a:xfrm>
            <a:off x="903287" y="739775"/>
            <a:ext cx="4935537" cy="3703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8:notes"/>
          <p:cNvSpPr txBox="1"/>
          <p:nvPr>
            <p:ph idx="1" type="body"/>
          </p:nvPr>
        </p:nvSpPr>
        <p:spPr>
          <a:xfrm>
            <a:off x="674687" y="4689475"/>
            <a:ext cx="5392737"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18:notes"/>
          <p:cNvSpPr/>
          <p:nvPr>
            <p:ph idx="2" type="sldImg"/>
          </p:nvPr>
        </p:nvSpPr>
        <p:spPr>
          <a:xfrm>
            <a:off x="903287" y="739775"/>
            <a:ext cx="4935537" cy="3703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9:notes"/>
          <p:cNvSpPr txBox="1"/>
          <p:nvPr>
            <p:ph idx="1" type="body"/>
          </p:nvPr>
        </p:nvSpPr>
        <p:spPr>
          <a:xfrm>
            <a:off x="674687" y="4689475"/>
            <a:ext cx="5392737"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19:notes"/>
          <p:cNvSpPr/>
          <p:nvPr>
            <p:ph idx="2" type="sldImg"/>
          </p:nvPr>
        </p:nvSpPr>
        <p:spPr>
          <a:xfrm>
            <a:off x="903287" y="739775"/>
            <a:ext cx="4935537" cy="3703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2:notes"/>
          <p:cNvSpPr/>
          <p:nvPr>
            <p:ph idx="2" type="sldImg"/>
          </p:nvPr>
        </p:nvSpPr>
        <p:spPr>
          <a:xfrm>
            <a:off x="903287" y="739775"/>
            <a:ext cx="4935537" cy="37036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3" name="Google Shape;143;p2:notes"/>
          <p:cNvSpPr txBox="1"/>
          <p:nvPr>
            <p:ph idx="1" type="body"/>
          </p:nvPr>
        </p:nvSpPr>
        <p:spPr>
          <a:xfrm>
            <a:off x="674687" y="4689475"/>
            <a:ext cx="5392737" cy="44434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2:notes"/>
          <p:cNvSpPr txBox="1"/>
          <p:nvPr/>
        </p:nvSpPr>
        <p:spPr>
          <a:xfrm>
            <a:off x="3819525" y="9377362"/>
            <a:ext cx="2921000" cy="4937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0:notes"/>
          <p:cNvSpPr txBox="1"/>
          <p:nvPr>
            <p:ph idx="1" type="body"/>
          </p:nvPr>
        </p:nvSpPr>
        <p:spPr>
          <a:xfrm>
            <a:off x="674687" y="4689475"/>
            <a:ext cx="5392737"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20:notes"/>
          <p:cNvSpPr/>
          <p:nvPr>
            <p:ph idx="2" type="sldImg"/>
          </p:nvPr>
        </p:nvSpPr>
        <p:spPr>
          <a:xfrm>
            <a:off x="903287" y="739775"/>
            <a:ext cx="4935537" cy="3703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1:notes"/>
          <p:cNvSpPr txBox="1"/>
          <p:nvPr>
            <p:ph idx="1" type="body"/>
          </p:nvPr>
        </p:nvSpPr>
        <p:spPr>
          <a:xfrm>
            <a:off x="674687" y="4689475"/>
            <a:ext cx="5392737"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21:notes"/>
          <p:cNvSpPr/>
          <p:nvPr>
            <p:ph idx="2" type="sldImg"/>
          </p:nvPr>
        </p:nvSpPr>
        <p:spPr>
          <a:xfrm>
            <a:off x="903287" y="739775"/>
            <a:ext cx="4935537" cy="3703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2:notes"/>
          <p:cNvSpPr txBox="1"/>
          <p:nvPr>
            <p:ph idx="1" type="body"/>
          </p:nvPr>
        </p:nvSpPr>
        <p:spPr>
          <a:xfrm>
            <a:off x="674687" y="4689475"/>
            <a:ext cx="5392737"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22:notes"/>
          <p:cNvSpPr/>
          <p:nvPr>
            <p:ph idx="2" type="sldImg"/>
          </p:nvPr>
        </p:nvSpPr>
        <p:spPr>
          <a:xfrm>
            <a:off x="903287" y="739775"/>
            <a:ext cx="4935537" cy="3703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3:notes"/>
          <p:cNvSpPr txBox="1"/>
          <p:nvPr>
            <p:ph idx="1" type="body"/>
          </p:nvPr>
        </p:nvSpPr>
        <p:spPr>
          <a:xfrm>
            <a:off x="674687" y="4689475"/>
            <a:ext cx="5392737"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23:notes"/>
          <p:cNvSpPr/>
          <p:nvPr>
            <p:ph idx="2" type="sldImg"/>
          </p:nvPr>
        </p:nvSpPr>
        <p:spPr>
          <a:xfrm>
            <a:off x="903287" y="739775"/>
            <a:ext cx="4935537" cy="3703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4:notes"/>
          <p:cNvSpPr txBox="1"/>
          <p:nvPr>
            <p:ph idx="1" type="body"/>
          </p:nvPr>
        </p:nvSpPr>
        <p:spPr>
          <a:xfrm>
            <a:off x="674687" y="4689475"/>
            <a:ext cx="5392737"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24:notes"/>
          <p:cNvSpPr/>
          <p:nvPr>
            <p:ph idx="2" type="sldImg"/>
          </p:nvPr>
        </p:nvSpPr>
        <p:spPr>
          <a:xfrm>
            <a:off x="903287" y="739775"/>
            <a:ext cx="4935537" cy="3703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5:notes"/>
          <p:cNvSpPr txBox="1"/>
          <p:nvPr>
            <p:ph idx="1" type="body"/>
          </p:nvPr>
        </p:nvSpPr>
        <p:spPr>
          <a:xfrm>
            <a:off x="674687" y="4689475"/>
            <a:ext cx="5392737"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25:notes"/>
          <p:cNvSpPr/>
          <p:nvPr>
            <p:ph idx="2" type="sldImg"/>
          </p:nvPr>
        </p:nvSpPr>
        <p:spPr>
          <a:xfrm>
            <a:off x="903287" y="739775"/>
            <a:ext cx="4935537" cy="3703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6:notes"/>
          <p:cNvSpPr txBox="1"/>
          <p:nvPr>
            <p:ph idx="1" type="body"/>
          </p:nvPr>
        </p:nvSpPr>
        <p:spPr>
          <a:xfrm>
            <a:off x="674687" y="4689475"/>
            <a:ext cx="5392737"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26:notes"/>
          <p:cNvSpPr/>
          <p:nvPr>
            <p:ph idx="2" type="sldImg"/>
          </p:nvPr>
        </p:nvSpPr>
        <p:spPr>
          <a:xfrm>
            <a:off x="903287" y="739775"/>
            <a:ext cx="4935537" cy="3703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7:notes"/>
          <p:cNvSpPr txBox="1"/>
          <p:nvPr>
            <p:ph idx="1" type="body"/>
          </p:nvPr>
        </p:nvSpPr>
        <p:spPr>
          <a:xfrm>
            <a:off x="674687" y="4689475"/>
            <a:ext cx="5392737"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27:notes"/>
          <p:cNvSpPr/>
          <p:nvPr>
            <p:ph idx="2" type="sldImg"/>
          </p:nvPr>
        </p:nvSpPr>
        <p:spPr>
          <a:xfrm>
            <a:off x="903287" y="739775"/>
            <a:ext cx="4935537" cy="3703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8:notes"/>
          <p:cNvSpPr txBox="1"/>
          <p:nvPr>
            <p:ph idx="1" type="body"/>
          </p:nvPr>
        </p:nvSpPr>
        <p:spPr>
          <a:xfrm>
            <a:off x="674687" y="4689475"/>
            <a:ext cx="5392737"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28:notes"/>
          <p:cNvSpPr/>
          <p:nvPr>
            <p:ph idx="2" type="sldImg"/>
          </p:nvPr>
        </p:nvSpPr>
        <p:spPr>
          <a:xfrm>
            <a:off x="903287" y="739775"/>
            <a:ext cx="4935537" cy="3703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9:notes"/>
          <p:cNvSpPr txBox="1"/>
          <p:nvPr>
            <p:ph idx="1" type="body"/>
          </p:nvPr>
        </p:nvSpPr>
        <p:spPr>
          <a:xfrm>
            <a:off x="674687" y="4689475"/>
            <a:ext cx="5392737"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29:notes"/>
          <p:cNvSpPr/>
          <p:nvPr>
            <p:ph idx="2" type="sldImg"/>
          </p:nvPr>
        </p:nvSpPr>
        <p:spPr>
          <a:xfrm>
            <a:off x="903287" y="739775"/>
            <a:ext cx="4935537" cy="3703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3:notes"/>
          <p:cNvSpPr txBox="1"/>
          <p:nvPr>
            <p:ph idx="1" type="body"/>
          </p:nvPr>
        </p:nvSpPr>
        <p:spPr>
          <a:xfrm>
            <a:off x="674687" y="4689475"/>
            <a:ext cx="5392737"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3:notes"/>
          <p:cNvSpPr/>
          <p:nvPr>
            <p:ph idx="2" type="sldImg"/>
          </p:nvPr>
        </p:nvSpPr>
        <p:spPr>
          <a:xfrm>
            <a:off x="903287" y="739775"/>
            <a:ext cx="4935537" cy="3703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30:notes"/>
          <p:cNvSpPr txBox="1"/>
          <p:nvPr>
            <p:ph idx="1" type="body"/>
          </p:nvPr>
        </p:nvSpPr>
        <p:spPr>
          <a:xfrm>
            <a:off x="674687" y="4689475"/>
            <a:ext cx="5392737"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30:notes"/>
          <p:cNvSpPr/>
          <p:nvPr>
            <p:ph idx="2" type="sldImg"/>
          </p:nvPr>
        </p:nvSpPr>
        <p:spPr>
          <a:xfrm>
            <a:off x="903287" y="739775"/>
            <a:ext cx="4935537" cy="3703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1:notes"/>
          <p:cNvSpPr txBox="1"/>
          <p:nvPr>
            <p:ph idx="1" type="body"/>
          </p:nvPr>
        </p:nvSpPr>
        <p:spPr>
          <a:xfrm>
            <a:off x="674687" y="4689475"/>
            <a:ext cx="5392737"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31:notes"/>
          <p:cNvSpPr/>
          <p:nvPr>
            <p:ph idx="2" type="sldImg"/>
          </p:nvPr>
        </p:nvSpPr>
        <p:spPr>
          <a:xfrm>
            <a:off x="903287" y="739775"/>
            <a:ext cx="4935537" cy="3703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32:notes"/>
          <p:cNvSpPr txBox="1"/>
          <p:nvPr>
            <p:ph idx="1" type="body"/>
          </p:nvPr>
        </p:nvSpPr>
        <p:spPr>
          <a:xfrm>
            <a:off x="674687" y="4689475"/>
            <a:ext cx="5392737"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32:notes"/>
          <p:cNvSpPr/>
          <p:nvPr>
            <p:ph idx="2" type="sldImg"/>
          </p:nvPr>
        </p:nvSpPr>
        <p:spPr>
          <a:xfrm>
            <a:off x="903287" y="739775"/>
            <a:ext cx="4935537" cy="3703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3:notes"/>
          <p:cNvSpPr txBox="1"/>
          <p:nvPr>
            <p:ph idx="1" type="body"/>
          </p:nvPr>
        </p:nvSpPr>
        <p:spPr>
          <a:xfrm>
            <a:off x="674687" y="4689475"/>
            <a:ext cx="5392737"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33:notes"/>
          <p:cNvSpPr/>
          <p:nvPr>
            <p:ph idx="2" type="sldImg"/>
          </p:nvPr>
        </p:nvSpPr>
        <p:spPr>
          <a:xfrm>
            <a:off x="903287" y="739775"/>
            <a:ext cx="4935537" cy="3703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34:notes"/>
          <p:cNvSpPr txBox="1"/>
          <p:nvPr>
            <p:ph idx="1" type="body"/>
          </p:nvPr>
        </p:nvSpPr>
        <p:spPr>
          <a:xfrm>
            <a:off x="674687" y="4689475"/>
            <a:ext cx="5392737"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34:notes"/>
          <p:cNvSpPr/>
          <p:nvPr>
            <p:ph idx="2" type="sldImg"/>
          </p:nvPr>
        </p:nvSpPr>
        <p:spPr>
          <a:xfrm>
            <a:off x="903287" y="739775"/>
            <a:ext cx="4935537" cy="3703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35:notes"/>
          <p:cNvSpPr txBox="1"/>
          <p:nvPr>
            <p:ph idx="1" type="body"/>
          </p:nvPr>
        </p:nvSpPr>
        <p:spPr>
          <a:xfrm>
            <a:off x="674687" y="4689475"/>
            <a:ext cx="5392737"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4" name="Google Shape;414;p35:notes"/>
          <p:cNvSpPr/>
          <p:nvPr>
            <p:ph idx="2" type="sldImg"/>
          </p:nvPr>
        </p:nvSpPr>
        <p:spPr>
          <a:xfrm>
            <a:off x="903287" y="739775"/>
            <a:ext cx="4935537" cy="3703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36:notes"/>
          <p:cNvSpPr txBox="1"/>
          <p:nvPr>
            <p:ph idx="1" type="body"/>
          </p:nvPr>
        </p:nvSpPr>
        <p:spPr>
          <a:xfrm>
            <a:off x="674687" y="4689475"/>
            <a:ext cx="5392737"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36:notes"/>
          <p:cNvSpPr/>
          <p:nvPr>
            <p:ph idx="2" type="sldImg"/>
          </p:nvPr>
        </p:nvSpPr>
        <p:spPr>
          <a:xfrm>
            <a:off x="903287" y="739775"/>
            <a:ext cx="4935537" cy="3703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37:notes"/>
          <p:cNvSpPr txBox="1"/>
          <p:nvPr/>
        </p:nvSpPr>
        <p:spPr>
          <a:xfrm>
            <a:off x="3819525" y="9377362"/>
            <a:ext cx="2921000" cy="4937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432" name="Google Shape;432;p37:notes"/>
          <p:cNvSpPr/>
          <p:nvPr>
            <p:ph idx="2" type="sldImg"/>
          </p:nvPr>
        </p:nvSpPr>
        <p:spPr>
          <a:xfrm>
            <a:off x="903287" y="739775"/>
            <a:ext cx="4935537" cy="37036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3" name="Google Shape;433;p37:notes"/>
          <p:cNvSpPr txBox="1"/>
          <p:nvPr>
            <p:ph idx="1" type="body"/>
          </p:nvPr>
        </p:nvSpPr>
        <p:spPr>
          <a:xfrm>
            <a:off x="898525" y="4689475"/>
            <a:ext cx="4945062" cy="44434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38:notes"/>
          <p:cNvSpPr txBox="1"/>
          <p:nvPr>
            <p:ph idx="1" type="body"/>
          </p:nvPr>
        </p:nvSpPr>
        <p:spPr>
          <a:xfrm>
            <a:off x="674687" y="4689475"/>
            <a:ext cx="5392737"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38:notes"/>
          <p:cNvSpPr/>
          <p:nvPr>
            <p:ph idx="2" type="sldImg"/>
          </p:nvPr>
        </p:nvSpPr>
        <p:spPr>
          <a:xfrm>
            <a:off x="903287" y="739775"/>
            <a:ext cx="4935537" cy="3703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39:notes"/>
          <p:cNvSpPr txBox="1"/>
          <p:nvPr>
            <p:ph idx="1" type="body"/>
          </p:nvPr>
        </p:nvSpPr>
        <p:spPr>
          <a:xfrm>
            <a:off x="674687" y="4689475"/>
            <a:ext cx="5392737"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p39:notes"/>
          <p:cNvSpPr/>
          <p:nvPr>
            <p:ph idx="2" type="sldImg"/>
          </p:nvPr>
        </p:nvSpPr>
        <p:spPr>
          <a:xfrm>
            <a:off x="903287" y="739775"/>
            <a:ext cx="4935537" cy="3703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4:notes"/>
          <p:cNvSpPr txBox="1"/>
          <p:nvPr>
            <p:ph idx="1" type="body"/>
          </p:nvPr>
        </p:nvSpPr>
        <p:spPr>
          <a:xfrm>
            <a:off x="674687" y="4689475"/>
            <a:ext cx="5392737"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4:notes"/>
          <p:cNvSpPr/>
          <p:nvPr>
            <p:ph idx="2" type="sldImg"/>
          </p:nvPr>
        </p:nvSpPr>
        <p:spPr>
          <a:xfrm>
            <a:off x="903287" y="739775"/>
            <a:ext cx="4935537" cy="3703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40:notes"/>
          <p:cNvSpPr txBox="1"/>
          <p:nvPr>
            <p:ph idx="1" type="body"/>
          </p:nvPr>
        </p:nvSpPr>
        <p:spPr>
          <a:xfrm>
            <a:off x="674687" y="4689475"/>
            <a:ext cx="5392737"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40:notes"/>
          <p:cNvSpPr/>
          <p:nvPr>
            <p:ph idx="2" type="sldImg"/>
          </p:nvPr>
        </p:nvSpPr>
        <p:spPr>
          <a:xfrm>
            <a:off x="903287" y="739775"/>
            <a:ext cx="4935537" cy="3703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41:notes"/>
          <p:cNvSpPr txBox="1"/>
          <p:nvPr>
            <p:ph idx="1" type="body"/>
          </p:nvPr>
        </p:nvSpPr>
        <p:spPr>
          <a:xfrm>
            <a:off x="674687" y="4689475"/>
            <a:ext cx="5392737"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41:notes"/>
          <p:cNvSpPr/>
          <p:nvPr>
            <p:ph idx="2" type="sldImg"/>
          </p:nvPr>
        </p:nvSpPr>
        <p:spPr>
          <a:xfrm>
            <a:off x="903287" y="739775"/>
            <a:ext cx="4935537" cy="3703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42:notes"/>
          <p:cNvSpPr txBox="1"/>
          <p:nvPr>
            <p:ph idx="1" type="body"/>
          </p:nvPr>
        </p:nvSpPr>
        <p:spPr>
          <a:xfrm>
            <a:off x="674687" y="4689475"/>
            <a:ext cx="5392737"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3" name="Google Shape;473;p42:notes"/>
          <p:cNvSpPr/>
          <p:nvPr>
            <p:ph idx="2" type="sldImg"/>
          </p:nvPr>
        </p:nvSpPr>
        <p:spPr>
          <a:xfrm>
            <a:off x="903287" y="739775"/>
            <a:ext cx="4935537" cy="3703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43:notes"/>
          <p:cNvSpPr txBox="1"/>
          <p:nvPr>
            <p:ph idx="1" type="body"/>
          </p:nvPr>
        </p:nvSpPr>
        <p:spPr>
          <a:xfrm>
            <a:off x="674687" y="4689475"/>
            <a:ext cx="5392737"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1" name="Google Shape;481;p43:notes"/>
          <p:cNvSpPr/>
          <p:nvPr>
            <p:ph idx="2" type="sldImg"/>
          </p:nvPr>
        </p:nvSpPr>
        <p:spPr>
          <a:xfrm>
            <a:off x="903287" y="739775"/>
            <a:ext cx="4935537" cy="3703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44:notes"/>
          <p:cNvSpPr txBox="1"/>
          <p:nvPr>
            <p:ph idx="1" type="body"/>
          </p:nvPr>
        </p:nvSpPr>
        <p:spPr>
          <a:xfrm>
            <a:off x="674687" y="4689475"/>
            <a:ext cx="5392737"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9" name="Google Shape;489;p44:notes"/>
          <p:cNvSpPr/>
          <p:nvPr>
            <p:ph idx="2" type="sldImg"/>
          </p:nvPr>
        </p:nvSpPr>
        <p:spPr>
          <a:xfrm>
            <a:off x="903287" y="739775"/>
            <a:ext cx="4935537" cy="3703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45:notes"/>
          <p:cNvSpPr txBox="1"/>
          <p:nvPr>
            <p:ph idx="1" type="body"/>
          </p:nvPr>
        </p:nvSpPr>
        <p:spPr>
          <a:xfrm>
            <a:off x="674687" y="4689475"/>
            <a:ext cx="5392737"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8" name="Google Shape;498;p45:notes"/>
          <p:cNvSpPr/>
          <p:nvPr>
            <p:ph idx="2" type="sldImg"/>
          </p:nvPr>
        </p:nvSpPr>
        <p:spPr>
          <a:xfrm>
            <a:off x="903287" y="739775"/>
            <a:ext cx="4935537" cy="3703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46:notes"/>
          <p:cNvSpPr txBox="1"/>
          <p:nvPr>
            <p:ph idx="1" type="body"/>
          </p:nvPr>
        </p:nvSpPr>
        <p:spPr>
          <a:xfrm>
            <a:off x="674687" y="4689475"/>
            <a:ext cx="5392737"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6" name="Google Shape;506;p46:notes"/>
          <p:cNvSpPr/>
          <p:nvPr>
            <p:ph idx="2" type="sldImg"/>
          </p:nvPr>
        </p:nvSpPr>
        <p:spPr>
          <a:xfrm>
            <a:off x="903287" y="739775"/>
            <a:ext cx="4935537" cy="3703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47:notes"/>
          <p:cNvSpPr txBox="1"/>
          <p:nvPr>
            <p:ph idx="1" type="body"/>
          </p:nvPr>
        </p:nvSpPr>
        <p:spPr>
          <a:xfrm>
            <a:off x="674687" y="4689475"/>
            <a:ext cx="5392737"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5" name="Google Shape;515;p47:notes"/>
          <p:cNvSpPr/>
          <p:nvPr>
            <p:ph idx="2" type="sldImg"/>
          </p:nvPr>
        </p:nvSpPr>
        <p:spPr>
          <a:xfrm>
            <a:off x="903287" y="739775"/>
            <a:ext cx="4935537" cy="3703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48:notes"/>
          <p:cNvSpPr txBox="1"/>
          <p:nvPr>
            <p:ph idx="1" type="body"/>
          </p:nvPr>
        </p:nvSpPr>
        <p:spPr>
          <a:xfrm>
            <a:off x="674687" y="4689475"/>
            <a:ext cx="5392737"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5" name="Google Shape;525;p48:notes"/>
          <p:cNvSpPr/>
          <p:nvPr>
            <p:ph idx="2" type="sldImg"/>
          </p:nvPr>
        </p:nvSpPr>
        <p:spPr>
          <a:xfrm>
            <a:off x="903287" y="739775"/>
            <a:ext cx="4935537" cy="3703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49:notes"/>
          <p:cNvSpPr txBox="1"/>
          <p:nvPr>
            <p:ph idx="1" type="body"/>
          </p:nvPr>
        </p:nvSpPr>
        <p:spPr>
          <a:xfrm>
            <a:off x="674687" y="4689475"/>
            <a:ext cx="5392737"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3" name="Google Shape;533;p49:notes"/>
          <p:cNvSpPr/>
          <p:nvPr>
            <p:ph idx="2" type="sldImg"/>
          </p:nvPr>
        </p:nvSpPr>
        <p:spPr>
          <a:xfrm>
            <a:off x="903287" y="739775"/>
            <a:ext cx="4935537" cy="3703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5:notes"/>
          <p:cNvSpPr txBox="1"/>
          <p:nvPr>
            <p:ph idx="1" type="body"/>
          </p:nvPr>
        </p:nvSpPr>
        <p:spPr>
          <a:xfrm>
            <a:off x="674687" y="4689475"/>
            <a:ext cx="5392737"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5:notes"/>
          <p:cNvSpPr/>
          <p:nvPr>
            <p:ph idx="2" type="sldImg"/>
          </p:nvPr>
        </p:nvSpPr>
        <p:spPr>
          <a:xfrm>
            <a:off x="903287" y="739775"/>
            <a:ext cx="4935537" cy="3703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50:notes"/>
          <p:cNvSpPr txBox="1"/>
          <p:nvPr>
            <p:ph idx="1" type="body"/>
          </p:nvPr>
        </p:nvSpPr>
        <p:spPr>
          <a:xfrm>
            <a:off x="674687" y="4689475"/>
            <a:ext cx="5392737"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1" name="Google Shape;541;p50:notes"/>
          <p:cNvSpPr/>
          <p:nvPr>
            <p:ph idx="2" type="sldImg"/>
          </p:nvPr>
        </p:nvSpPr>
        <p:spPr>
          <a:xfrm>
            <a:off x="903287" y="739775"/>
            <a:ext cx="4935537" cy="3703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51:notes"/>
          <p:cNvSpPr txBox="1"/>
          <p:nvPr>
            <p:ph idx="1" type="body"/>
          </p:nvPr>
        </p:nvSpPr>
        <p:spPr>
          <a:xfrm>
            <a:off x="674687" y="4689475"/>
            <a:ext cx="5392737"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1" name="Google Shape;551;p51:notes"/>
          <p:cNvSpPr/>
          <p:nvPr>
            <p:ph idx="2" type="sldImg"/>
          </p:nvPr>
        </p:nvSpPr>
        <p:spPr>
          <a:xfrm>
            <a:off x="903287" y="739775"/>
            <a:ext cx="4935537" cy="3703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52:notes"/>
          <p:cNvSpPr txBox="1"/>
          <p:nvPr>
            <p:ph idx="1" type="body"/>
          </p:nvPr>
        </p:nvSpPr>
        <p:spPr>
          <a:xfrm>
            <a:off x="674687" y="4689475"/>
            <a:ext cx="5392737"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9" name="Google Shape;559;p52:notes"/>
          <p:cNvSpPr/>
          <p:nvPr>
            <p:ph idx="2" type="sldImg"/>
          </p:nvPr>
        </p:nvSpPr>
        <p:spPr>
          <a:xfrm>
            <a:off x="903287" y="739775"/>
            <a:ext cx="4935537" cy="3703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53:notes"/>
          <p:cNvSpPr txBox="1"/>
          <p:nvPr>
            <p:ph idx="1" type="body"/>
          </p:nvPr>
        </p:nvSpPr>
        <p:spPr>
          <a:xfrm>
            <a:off x="674687" y="4689475"/>
            <a:ext cx="5392737"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8" name="Google Shape;568;p53:notes"/>
          <p:cNvSpPr/>
          <p:nvPr>
            <p:ph idx="2" type="sldImg"/>
          </p:nvPr>
        </p:nvSpPr>
        <p:spPr>
          <a:xfrm>
            <a:off x="903287" y="739775"/>
            <a:ext cx="4935537" cy="3703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54:notes"/>
          <p:cNvSpPr txBox="1"/>
          <p:nvPr>
            <p:ph idx="1" type="body"/>
          </p:nvPr>
        </p:nvSpPr>
        <p:spPr>
          <a:xfrm>
            <a:off x="674687" y="4689475"/>
            <a:ext cx="5392737"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7" name="Google Shape;577;p54:notes"/>
          <p:cNvSpPr/>
          <p:nvPr>
            <p:ph idx="2" type="sldImg"/>
          </p:nvPr>
        </p:nvSpPr>
        <p:spPr>
          <a:xfrm>
            <a:off x="903287" y="739775"/>
            <a:ext cx="4935537" cy="3703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6:notes"/>
          <p:cNvSpPr txBox="1"/>
          <p:nvPr>
            <p:ph idx="1" type="body"/>
          </p:nvPr>
        </p:nvSpPr>
        <p:spPr>
          <a:xfrm>
            <a:off x="674687" y="4689475"/>
            <a:ext cx="5392737"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6:notes"/>
          <p:cNvSpPr/>
          <p:nvPr>
            <p:ph idx="2" type="sldImg"/>
          </p:nvPr>
        </p:nvSpPr>
        <p:spPr>
          <a:xfrm>
            <a:off x="903287" y="739775"/>
            <a:ext cx="4935537" cy="3703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7:notes"/>
          <p:cNvSpPr txBox="1"/>
          <p:nvPr>
            <p:ph idx="1" type="body"/>
          </p:nvPr>
        </p:nvSpPr>
        <p:spPr>
          <a:xfrm>
            <a:off x="674687" y="4689475"/>
            <a:ext cx="5392737"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7:notes"/>
          <p:cNvSpPr/>
          <p:nvPr>
            <p:ph idx="2" type="sldImg"/>
          </p:nvPr>
        </p:nvSpPr>
        <p:spPr>
          <a:xfrm>
            <a:off x="903287" y="739775"/>
            <a:ext cx="4935537" cy="3703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8:notes"/>
          <p:cNvSpPr txBox="1"/>
          <p:nvPr>
            <p:ph idx="1" type="body"/>
          </p:nvPr>
        </p:nvSpPr>
        <p:spPr>
          <a:xfrm>
            <a:off x="674687" y="4689475"/>
            <a:ext cx="5392737"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8:notes"/>
          <p:cNvSpPr/>
          <p:nvPr>
            <p:ph idx="2" type="sldImg"/>
          </p:nvPr>
        </p:nvSpPr>
        <p:spPr>
          <a:xfrm>
            <a:off x="903287" y="739775"/>
            <a:ext cx="4935537" cy="3703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9:notes"/>
          <p:cNvSpPr txBox="1"/>
          <p:nvPr>
            <p:ph idx="1" type="body"/>
          </p:nvPr>
        </p:nvSpPr>
        <p:spPr>
          <a:xfrm>
            <a:off x="674687" y="4689475"/>
            <a:ext cx="5392737" cy="4443412"/>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9:notes"/>
          <p:cNvSpPr/>
          <p:nvPr>
            <p:ph idx="2" type="sldImg"/>
          </p:nvPr>
        </p:nvSpPr>
        <p:spPr>
          <a:xfrm>
            <a:off x="903287" y="739775"/>
            <a:ext cx="4935537" cy="37036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 name="Shape 14"/>
        <p:cNvGrpSpPr/>
        <p:nvPr/>
      </p:nvGrpSpPr>
      <p:grpSpPr>
        <a:xfrm>
          <a:off x="0" y="0"/>
          <a:ext cx="0" cy="0"/>
          <a:chOff x="0" y="0"/>
          <a:chExt cx="0" cy="0"/>
        </a:xfrm>
      </p:grpSpPr>
      <p:sp>
        <p:nvSpPr>
          <p:cNvPr id="15" name="Google Shape;15;p5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56"/>
          <p:cNvSpPr txBox="1"/>
          <p:nvPr>
            <p:ph idx="12" type="sldNum"/>
          </p:nvPr>
        </p:nvSpPr>
        <p:spPr>
          <a:xfrm>
            <a:off x="6934200" y="6550025"/>
            <a:ext cx="2133600" cy="2317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2" name="Shape 62"/>
        <p:cNvGrpSpPr/>
        <p:nvPr/>
      </p:nvGrpSpPr>
      <p:grpSpPr>
        <a:xfrm>
          <a:off x="0" y="0"/>
          <a:ext cx="0" cy="0"/>
          <a:chOff x="0" y="0"/>
          <a:chExt cx="0" cy="0"/>
        </a:xfrm>
      </p:grpSpPr>
      <p:sp>
        <p:nvSpPr>
          <p:cNvPr id="63" name="Google Shape;63;p7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4" name="Google Shape;64;p7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65" name="Google Shape;65;p7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66" name="Google Shape;66;p7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73"/>
          <p:cNvSpPr txBox="1"/>
          <p:nvPr>
            <p:ph idx="12" type="sldNum"/>
          </p:nvPr>
        </p:nvSpPr>
        <p:spPr>
          <a:xfrm>
            <a:off x="6934200" y="6550025"/>
            <a:ext cx="2133600" cy="2317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7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0" name="Google Shape;70;p7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71" name="Google Shape;71;p7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74"/>
          <p:cNvSpPr txBox="1"/>
          <p:nvPr>
            <p:ph idx="12" type="sldNum"/>
          </p:nvPr>
        </p:nvSpPr>
        <p:spPr>
          <a:xfrm>
            <a:off x="6934200" y="6550025"/>
            <a:ext cx="2133600" cy="2317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3" name="Shape 73"/>
        <p:cNvGrpSpPr/>
        <p:nvPr/>
      </p:nvGrpSpPr>
      <p:grpSpPr>
        <a:xfrm>
          <a:off x="0" y="0"/>
          <a:ext cx="0" cy="0"/>
          <a:chOff x="0" y="0"/>
          <a:chExt cx="0" cy="0"/>
        </a:xfrm>
      </p:grpSpPr>
      <p:sp>
        <p:nvSpPr>
          <p:cNvPr id="74" name="Google Shape;74;p7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5" name="Google Shape;75;p7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
        <p:nvSpPr>
          <p:cNvPr id="76" name="Google Shape;76;p7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75"/>
          <p:cNvSpPr txBox="1"/>
          <p:nvPr>
            <p:ph idx="12" type="sldNum"/>
          </p:nvPr>
        </p:nvSpPr>
        <p:spPr>
          <a:xfrm>
            <a:off x="6934200" y="6550025"/>
            <a:ext cx="2133600" cy="2317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Text" type="twoObjAndTx">
  <p:cSld name="TWO_OBJECTS_AND_TEXT">
    <p:spTree>
      <p:nvGrpSpPr>
        <p:cNvPr id="84" name="Shape 84"/>
        <p:cNvGrpSpPr/>
        <p:nvPr/>
      </p:nvGrpSpPr>
      <p:grpSpPr>
        <a:xfrm>
          <a:off x="0" y="0"/>
          <a:ext cx="0" cy="0"/>
          <a:chOff x="0" y="0"/>
          <a:chExt cx="0" cy="0"/>
        </a:xfrm>
      </p:grpSpPr>
      <p:sp>
        <p:nvSpPr>
          <p:cNvPr id="85" name="Google Shape;85;p5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6" name="Google Shape;86;p59"/>
          <p:cNvSpPr txBox="1"/>
          <p:nvPr>
            <p:ph idx="1" type="body"/>
          </p:nvPr>
        </p:nvSpPr>
        <p:spPr>
          <a:xfrm>
            <a:off x="685800" y="1981200"/>
            <a:ext cx="3810000" cy="1981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7" name="Google Shape;87;p59"/>
          <p:cNvSpPr txBox="1"/>
          <p:nvPr>
            <p:ph idx="2" type="body"/>
          </p:nvPr>
        </p:nvSpPr>
        <p:spPr>
          <a:xfrm>
            <a:off x="685800" y="4114800"/>
            <a:ext cx="3810000" cy="1981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8" name="Google Shape;88;p59"/>
          <p:cNvSpPr txBox="1"/>
          <p:nvPr>
            <p:ph idx="3" type="body"/>
          </p:nvPr>
        </p:nvSpPr>
        <p:spPr>
          <a:xfrm>
            <a:off x="4648200" y="1981200"/>
            <a:ext cx="3810000" cy="41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9" name="Google Shape;89;p5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5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5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over Text" type="objOverTx">
  <p:cSld name="OBJECT_OVER_TEXT">
    <p:spTree>
      <p:nvGrpSpPr>
        <p:cNvPr id="98" name="Shape 98"/>
        <p:cNvGrpSpPr/>
        <p:nvPr/>
      </p:nvGrpSpPr>
      <p:grpSpPr>
        <a:xfrm>
          <a:off x="0" y="0"/>
          <a:ext cx="0" cy="0"/>
          <a:chOff x="0" y="0"/>
          <a:chExt cx="0" cy="0"/>
        </a:xfrm>
      </p:grpSpPr>
      <p:sp>
        <p:nvSpPr>
          <p:cNvPr id="99" name="Google Shape;99;p6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0" name="Google Shape;100;p61"/>
          <p:cNvSpPr txBox="1"/>
          <p:nvPr>
            <p:ph idx="1" type="body"/>
          </p:nvPr>
        </p:nvSpPr>
        <p:spPr>
          <a:xfrm>
            <a:off x="685800" y="1981200"/>
            <a:ext cx="7772400" cy="1981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1" name="Google Shape;101;p61"/>
          <p:cNvSpPr txBox="1"/>
          <p:nvPr>
            <p:ph idx="2" type="body"/>
          </p:nvPr>
        </p:nvSpPr>
        <p:spPr>
          <a:xfrm>
            <a:off x="685800" y="4114800"/>
            <a:ext cx="7772400" cy="1981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2" name="Google Shape;102;p6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6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6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over Content" type="txOverObj">
  <p:cSld name="TEXT_OVER_OBJECT">
    <p:spTree>
      <p:nvGrpSpPr>
        <p:cNvPr id="111" name="Shape 111"/>
        <p:cNvGrpSpPr/>
        <p:nvPr/>
      </p:nvGrpSpPr>
      <p:grpSpPr>
        <a:xfrm>
          <a:off x="0" y="0"/>
          <a:ext cx="0" cy="0"/>
          <a:chOff x="0" y="0"/>
          <a:chExt cx="0" cy="0"/>
        </a:xfrm>
      </p:grpSpPr>
      <p:sp>
        <p:nvSpPr>
          <p:cNvPr id="112" name="Google Shape;112;p6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3" name="Google Shape;113;p63"/>
          <p:cNvSpPr txBox="1"/>
          <p:nvPr>
            <p:ph idx="1" type="body"/>
          </p:nvPr>
        </p:nvSpPr>
        <p:spPr>
          <a:xfrm>
            <a:off x="685800" y="1981200"/>
            <a:ext cx="7772400" cy="1981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4" name="Google Shape;114;p63"/>
          <p:cNvSpPr txBox="1"/>
          <p:nvPr>
            <p:ph idx="2" type="body"/>
          </p:nvPr>
        </p:nvSpPr>
        <p:spPr>
          <a:xfrm>
            <a:off x="685800" y="4114800"/>
            <a:ext cx="7772400" cy="19812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5" name="Google Shape;115;p6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6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6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2 Content over Text" type="twoObjOverTx">
  <p:cSld name="TWO_OBJECTS_OVER_TEXT">
    <p:spTree>
      <p:nvGrpSpPr>
        <p:cNvPr id="124" name="Shape 124"/>
        <p:cNvGrpSpPr/>
        <p:nvPr/>
      </p:nvGrpSpPr>
      <p:grpSpPr>
        <a:xfrm>
          <a:off x="0" y="0"/>
          <a:ext cx="0" cy="0"/>
          <a:chOff x="0" y="0"/>
          <a:chExt cx="0" cy="0"/>
        </a:xfrm>
      </p:grpSpPr>
      <p:sp>
        <p:nvSpPr>
          <p:cNvPr id="125" name="Google Shape;125;p65"/>
          <p:cNvSpPr txBox="1"/>
          <p:nvPr>
            <p:ph type="title"/>
          </p:nvPr>
        </p:nvSpPr>
        <p:spPr>
          <a:xfrm>
            <a:off x="457200" y="762000"/>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6" name="Google Shape;126;p65"/>
          <p:cNvSpPr txBox="1"/>
          <p:nvPr>
            <p:ph idx="1" type="body"/>
          </p:nvPr>
        </p:nvSpPr>
        <p:spPr>
          <a:xfrm>
            <a:off x="457200" y="1981200"/>
            <a:ext cx="4038600" cy="18669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7" name="Google Shape;127;p65"/>
          <p:cNvSpPr txBox="1"/>
          <p:nvPr>
            <p:ph idx="2" type="body"/>
          </p:nvPr>
        </p:nvSpPr>
        <p:spPr>
          <a:xfrm>
            <a:off x="4648200" y="1981200"/>
            <a:ext cx="4038600" cy="18669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8" name="Google Shape;128;p65"/>
          <p:cNvSpPr txBox="1"/>
          <p:nvPr>
            <p:ph idx="3" type="body"/>
          </p:nvPr>
        </p:nvSpPr>
        <p:spPr>
          <a:xfrm>
            <a:off x="457200" y="4000500"/>
            <a:ext cx="8229600" cy="18669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9" name="Google Shape;129;p6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65"/>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31" name="Google Shape;131;p6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5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 name="Google Shape;19;p5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5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57"/>
          <p:cNvSpPr txBox="1"/>
          <p:nvPr>
            <p:ph idx="12" type="sldNum"/>
          </p:nvPr>
        </p:nvSpPr>
        <p:spPr>
          <a:xfrm>
            <a:off x="6934200" y="6550025"/>
            <a:ext cx="2133600" cy="2317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22" name="Shape 22"/>
        <p:cNvGrpSpPr/>
        <p:nvPr/>
      </p:nvGrpSpPr>
      <p:grpSpPr>
        <a:xfrm>
          <a:off x="0" y="0"/>
          <a:ext cx="0" cy="0"/>
          <a:chOff x="0" y="0"/>
          <a:chExt cx="0" cy="0"/>
        </a:xfrm>
      </p:grpSpPr>
      <p:sp>
        <p:nvSpPr>
          <p:cNvPr id="23" name="Google Shape;23;p6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4" name="Google Shape;24;p6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6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 name="Google Shape;26;p6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66"/>
          <p:cNvSpPr txBox="1"/>
          <p:nvPr>
            <p:ph idx="12" type="sldNum"/>
          </p:nvPr>
        </p:nvSpPr>
        <p:spPr>
          <a:xfrm>
            <a:off x="6934200" y="6550025"/>
            <a:ext cx="2133600" cy="2317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8" name="Shape 28"/>
        <p:cNvGrpSpPr/>
        <p:nvPr/>
      </p:nvGrpSpPr>
      <p:grpSpPr>
        <a:xfrm>
          <a:off x="0" y="0"/>
          <a:ext cx="0" cy="0"/>
          <a:chOff x="0" y="0"/>
          <a:chExt cx="0" cy="0"/>
        </a:xfrm>
      </p:grpSpPr>
      <p:sp>
        <p:nvSpPr>
          <p:cNvPr id="29" name="Google Shape;29;p67"/>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0" name="Google Shape;30;p67"/>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 name="Google Shape;31;p6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67"/>
          <p:cNvSpPr txBox="1"/>
          <p:nvPr>
            <p:ph idx="12" type="sldNum"/>
          </p:nvPr>
        </p:nvSpPr>
        <p:spPr>
          <a:xfrm>
            <a:off x="6934200" y="6550025"/>
            <a:ext cx="2133600" cy="2317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3" name="Shape 33"/>
        <p:cNvGrpSpPr/>
        <p:nvPr/>
      </p:nvGrpSpPr>
      <p:grpSpPr>
        <a:xfrm>
          <a:off x="0" y="0"/>
          <a:ext cx="0" cy="0"/>
          <a:chOff x="0" y="0"/>
          <a:chExt cx="0" cy="0"/>
        </a:xfrm>
      </p:grpSpPr>
      <p:sp>
        <p:nvSpPr>
          <p:cNvPr id="34" name="Google Shape;34;p6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68"/>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6" name="Google Shape;36;p6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68"/>
          <p:cNvSpPr txBox="1"/>
          <p:nvPr>
            <p:ph idx="12" type="sldNum"/>
          </p:nvPr>
        </p:nvSpPr>
        <p:spPr>
          <a:xfrm>
            <a:off x="6934200" y="6550025"/>
            <a:ext cx="2133600" cy="2317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8" name="Shape 38"/>
        <p:cNvGrpSpPr/>
        <p:nvPr/>
      </p:nvGrpSpPr>
      <p:grpSpPr>
        <a:xfrm>
          <a:off x="0" y="0"/>
          <a:ext cx="0" cy="0"/>
          <a:chOff x="0" y="0"/>
          <a:chExt cx="0" cy="0"/>
        </a:xfrm>
      </p:grpSpPr>
      <p:sp>
        <p:nvSpPr>
          <p:cNvPr id="39" name="Google Shape;39;p6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0" name="Google Shape;40;p69"/>
          <p:cNvSpPr/>
          <p:nvPr>
            <p:ph idx="2" type="pic"/>
          </p:nvPr>
        </p:nvSpPr>
        <p:spPr>
          <a:xfrm>
            <a:off x="1792288" y="612775"/>
            <a:ext cx="5486400" cy="4114800"/>
          </a:xfrm>
          <a:prstGeom prst="rect">
            <a:avLst/>
          </a:prstGeom>
          <a:noFill/>
          <a:ln>
            <a:noFill/>
          </a:ln>
        </p:spPr>
      </p:sp>
      <p:sp>
        <p:nvSpPr>
          <p:cNvPr id="41" name="Google Shape;41;p6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42" name="Google Shape;42;p6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9"/>
          <p:cNvSpPr txBox="1"/>
          <p:nvPr>
            <p:ph idx="12" type="sldNum"/>
          </p:nvPr>
        </p:nvSpPr>
        <p:spPr>
          <a:xfrm>
            <a:off x="6934200" y="6550025"/>
            <a:ext cx="2133600" cy="2317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4" name="Shape 44"/>
        <p:cNvGrpSpPr/>
        <p:nvPr/>
      </p:nvGrpSpPr>
      <p:grpSpPr>
        <a:xfrm>
          <a:off x="0" y="0"/>
          <a:ext cx="0" cy="0"/>
          <a:chOff x="0" y="0"/>
          <a:chExt cx="0" cy="0"/>
        </a:xfrm>
      </p:grpSpPr>
      <p:sp>
        <p:nvSpPr>
          <p:cNvPr id="45" name="Google Shape;45;p7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6" name="Google Shape;46;p7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47" name="Google Shape;47;p7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48" name="Google Shape;48;p7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0"/>
          <p:cNvSpPr txBox="1"/>
          <p:nvPr>
            <p:ph idx="12" type="sldNum"/>
          </p:nvPr>
        </p:nvSpPr>
        <p:spPr>
          <a:xfrm>
            <a:off x="6934200" y="6550025"/>
            <a:ext cx="2133600" cy="2317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7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 name="Google Shape;52;p7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1"/>
          <p:cNvSpPr txBox="1"/>
          <p:nvPr>
            <p:ph idx="12" type="sldNum"/>
          </p:nvPr>
        </p:nvSpPr>
        <p:spPr>
          <a:xfrm>
            <a:off x="6934200" y="6550025"/>
            <a:ext cx="2133600" cy="2317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7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6" name="Google Shape;56;p7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57" name="Google Shape;57;p7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58" name="Google Shape;58;p7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59" name="Google Shape;59;p7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60" name="Google Shape;60;p7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72"/>
          <p:cNvSpPr txBox="1"/>
          <p:nvPr>
            <p:ph idx="12" type="sldNum"/>
          </p:nvPr>
        </p:nvSpPr>
        <p:spPr>
          <a:xfrm>
            <a:off x="6934200" y="6550025"/>
            <a:ext cx="2133600" cy="231775"/>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4.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theme" Target="../theme/theme1.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 name="Google Shape;11;p5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5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55"/>
          <p:cNvSpPr txBox="1"/>
          <p:nvPr>
            <p:ph idx="12" type="sldNum"/>
          </p:nvPr>
        </p:nvSpPr>
        <p:spPr>
          <a:xfrm>
            <a:off x="6934200" y="6550025"/>
            <a:ext cx="2133600" cy="231775"/>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sp>
        <p:nvSpPr>
          <p:cNvPr id="79" name="Google Shape;79;p5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80" name="Google Shape;80;p5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1" name="Google Shape;81;p5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2" name="Google Shape;82;p5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3" name="Google Shape;83;p5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62"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 name="Shape 92"/>
        <p:cNvGrpSpPr/>
        <p:nvPr/>
      </p:nvGrpSpPr>
      <p:grpSpPr>
        <a:xfrm>
          <a:off x="0" y="0"/>
          <a:ext cx="0" cy="0"/>
          <a:chOff x="0" y="0"/>
          <a:chExt cx="0" cy="0"/>
        </a:xfrm>
      </p:grpSpPr>
      <p:sp>
        <p:nvSpPr>
          <p:cNvPr id="93" name="Google Shape;93;p6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94" name="Google Shape;94;p6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95" name="Google Shape;95;p6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6" name="Google Shape;96;p6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7" name="Google Shape;97;p6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64"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sp>
        <p:nvSpPr>
          <p:cNvPr id="106" name="Google Shape;106;p6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07" name="Google Shape;107;p6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8" name="Google Shape;108;p6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9" name="Google Shape;109;p6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0" name="Google Shape;110;p6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66"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 name="Shape 118"/>
        <p:cNvGrpSpPr/>
        <p:nvPr/>
      </p:nvGrpSpPr>
      <p:grpSpPr>
        <a:xfrm>
          <a:off x="0" y="0"/>
          <a:ext cx="0" cy="0"/>
          <a:chOff x="0" y="0"/>
          <a:chExt cx="0" cy="0"/>
        </a:xfrm>
      </p:grpSpPr>
      <p:sp>
        <p:nvSpPr>
          <p:cNvPr id="119" name="Google Shape;119;p6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20" name="Google Shape;120;p6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1" name="Google Shape;121;p6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2" name="Google Shape;122;p64"/>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
        <p:nvSpPr>
          <p:cNvPr id="123" name="Google Shape;123;p6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vmlDrawing" Target="../drawings/vmlDrawing2.vml"/><Relationship Id="rId4" Type="http://schemas.openxmlformats.org/officeDocument/2006/relationships/oleObject" Target="../embeddings/oleObject3.bin"/><Relationship Id="rId5" Type="http://schemas.openxmlformats.org/officeDocument/2006/relationships/oleObject" Target="../embeddings/oleObject3.bin"/><Relationship Id="rId6" Type="http://schemas.openxmlformats.org/officeDocument/2006/relationships/image" Target="../media/image8.png"/><Relationship Id="rId7" Type="http://schemas.openxmlformats.org/officeDocument/2006/relationships/image" Target="../media/image1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4.jpg"/><Relationship Id="rId5"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1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1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1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1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2.png"/><Relationship Id="rId4"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4.png"/><Relationship Id="rId4" Type="http://schemas.openxmlformats.org/officeDocument/2006/relationships/image" Target="../media/image1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52.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5.png"/><Relationship Id="rId4" Type="http://schemas.openxmlformats.org/officeDocument/2006/relationships/image" Target="../media/image30.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3.xml"/><Relationship Id="rId3" Type="http://schemas.openxmlformats.org/officeDocument/2006/relationships/image" Target="../media/image19.jpg"/><Relationship Id="rId4" Type="http://schemas.openxmlformats.org/officeDocument/2006/relationships/image" Target="../media/image28.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1.png"/><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5.xml"/><Relationship Id="rId3" Type="http://schemas.openxmlformats.org/officeDocument/2006/relationships/image" Target="../media/image26.jpg"/><Relationship Id="rId4" Type="http://schemas.openxmlformats.org/officeDocument/2006/relationships/image" Target="../media/image29.jpg"/><Relationship Id="rId5"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4.xml"/><Relationship Id="rId3" Type="http://schemas.openxmlformats.org/officeDocument/2006/relationships/image" Target="../media/image38.jpg"/><Relationship Id="rId4" Type="http://schemas.openxmlformats.org/officeDocument/2006/relationships/image" Target="../media/image2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5.xml"/><Relationship Id="rId3" Type="http://schemas.openxmlformats.org/officeDocument/2006/relationships/image" Target="../media/image2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6.xml"/><Relationship Id="rId3" Type="http://schemas.openxmlformats.org/officeDocument/2006/relationships/image" Target="../media/image46.jpg"/><Relationship Id="rId4" Type="http://schemas.openxmlformats.org/officeDocument/2006/relationships/image" Target="../media/image2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7.xml"/><Relationship Id="rId3" Type="http://schemas.openxmlformats.org/officeDocument/2006/relationships/image" Target="../media/image23.png"/><Relationship Id="rId4" Type="http://schemas.openxmlformats.org/officeDocument/2006/relationships/image" Target="../media/image42.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8.xml"/><Relationship Id="rId3" Type="http://schemas.openxmlformats.org/officeDocument/2006/relationships/image" Target="../media/image2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9.xml"/><Relationship Id="rId3" Type="http://schemas.openxmlformats.org/officeDocument/2006/relationships/image" Target="../media/image23.png"/></Relationships>
</file>

<file path=ppt/slides/_rels/slide5.xml.rels><?xml version="1.0" encoding="UTF-8" standalone="yes"?><Relationships xmlns="http://schemas.openxmlformats.org/package/2006/relationships"><Relationship Id="rId10" Type="http://schemas.openxmlformats.org/officeDocument/2006/relationships/image" Target="../media/image5.jpg"/><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vmlDrawing" Target="../drawings/vmlDrawing1.vml"/><Relationship Id="rId4" Type="http://schemas.openxmlformats.org/officeDocument/2006/relationships/oleObject" Target="../embeddings/oleObject1.bin"/><Relationship Id="rId9" Type="http://schemas.openxmlformats.org/officeDocument/2006/relationships/image" Target="../media/image6.png"/><Relationship Id="rId5" Type="http://schemas.openxmlformats.org/officeDocument/2006/relationships/oleObject" Target="../embeddings/oleObject1.bin"/><Relationship Id="rId6" Type="http://schemas.openxmlformats.org/officeDocument/2006/relationships/image" Target="../media/image1.png"/><Relationship Id="rId7" Type="http://schemas.openxmlformats.org/officeDocument/2006/relationships/oleObject" Target="../embeddings/oleObject2.bin"/><Relationship Id="rId8"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0.xml"/><Relationship Id="rId3" Type="http://schemas.openxmlformats.org/officeDocument/2006/relationships/image" Target="../media/image23.png"/><Relationship Id="rId4" Type="http://schemas.openxmlformats.org/officeDocument/2006/relationships/image" Target="../media/image42.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1.xml"/><Relationship Id="rId3" Type="http://schemas.openxmlformats.org/officeDocument/2006/relationships/image" Target="../media/image2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2.xml"/><Relationship Id="rId3" Type="http://schemas.openxmlformats.org/officeDocument/2006/relationships/image" Target="../media/image23.png"/><Relationship Id="rId4" Type="http://schemas.openxmlformats.org/officeDocument/2006/relationships/image" Target="../media/image42.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3.xml"/><Relationship Id="rId3" Type="http://schemas.openxmlformats.org/officeDocument/2006/relationships/image" Target="../media/image51.png"/><Relationship Id="rId4" Type="http://schemas.openxmlformats.org/officeDocument/2006/relationships/image" Target="../media/image2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
          <p:cNvSpPr txBox="1"/>
          <p:nvPr/>
        </p:nvSpPr>
        <p:spPr>
          <a:xfrm>
            <a:off x="457200" y="914400"/>
            <a:ext cx="8229600" cy="1905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4400"/>
              <a:buFont typeface="Arial"/>
              <a:buNone/>
            </a:pPr>
            <a:r>
              <a:rPr b="1" i="0" lang="en-US" sz="4400" u="none" cap="none" strike="noStrike">
                <a:solidFill>
                  <a:srgbClr val="FF0000"/>
                </a:solidFill>
                <a:latin typeface="Arial"/>
                <a:ea typeface="Arial"/>
                <a:cs typeface="Arial"/>
                <a:sym typeface="Arial"/>
              </a:rPr>
              <a:t>CSE </a:t>
            </a:r>
            <a:r>
              <a:rPr b="1" lang="en-US" sz="4400">
                <a:solidFill>
                  <a:srgbClr val="FF0000"/>
                </a:solidFill>
              </a:rPr>
              <a:t>411</a:t>
            </a:r>
            <a:r>
              <a:rPr b="1" i="0" lang="en-US" sz="4400" u="none" cap="none" strike="noStrike">
                <a:solidFill>
                  <a:srgbClr val="FF0000"/>
                </a:solidFill>
                <a:latin typeface="Arial"/>
                <a:ea typeface="Arial"/>
                <a:cs typeface="Arial"/>
                <a:sym typeface="Arial"/>
              </a:rPr>
              <a:t>: Artificial Intelligence</a:t>
            </a:r>
            <a:endParaRPr/>
          </a:p>
        </p:txBody>
      </p:sp>
      <p:sp>
        <p:nvSpPr>
          <p:cNvPr id="138" name="Google Shape;138;p1"/>
          <p:cNvSpPr txBox="1"/>
          <p:nvPr/>
        </p:nvSpPr>
        <p:spPr>
          <a:xfrm>
            <a:off x="0" y="4114800"/>
            <a:ext cx="9144000" cy="2667000"/>
          </a:xfrm>
          <a:prstGeom prst="rect">
            <a:avLst/>
          </a:prstGeom>
          <a:noFill/>
          <a:ln>
            <a:noFill/>
          </a:ln>
        </p:spPr>
        <p:txBody>
          <a:bodyPr anchorCtr="1" anchor="ctr" bIns="0" lIns="0" spcFirstLastPara="1" rIns="0" wrap="square" tIns="0">
            <a:normAutofit/>
          </a:bodyPr>
          <a:lstStyle/>
          <a:p>
            <a:pPr indent="-342900" lvl="0" marL="342900" marR="0" rtl="0" algn="ctr">
              <a:lnSpc>
                <a:spcPct val="100000"/>
              </a:lnSpc>
              <a:spcBef>
                <a:spcPts val="0"/>
              </a:spcBef>
              <a:spcAft>
                <a:spcPts val="0"/>
              </a:spcAft>
              <a:buClr>
                <a:srgbClr val="C00000"/>
              </a:buClr>
              <a:buSzPts val="2600"/>
              <a:buFont typeface="Arial"/>
              <a:buNone/>
            </a:pPr>
            <a:r>
              <a:rPr b="1" i="0" lang="en-US" sz="2600" u="none" cap="none" strike="noStrike">
                <a:solidFill>
                  <a:srgbClr val="C00000"/>
                </a:solidFill>
                <a:latin typeface="Arial"/>
                <a:ea typeface="Arial"/>
                <a:cs typeface="Arial"/>
                <a:sym typeface="Arial"/>
              </a:rPr>
              <a:t>Department</a:t>
            </a:r>
            <a:r>
              <a:rPr b="1" i="0" lang="en-US" sz="2600" u="none" cap="none" strike="noStrike">
                <a:solidFill>
                  <a:srgbClr val="A50021"/>
                </a:solidFill>
                <a:latin typeface="Arial"/>
                <a:ea typeface="Arial"/>
                <a:cs typeface="Arial"/>
                <a:sym typeface="Arial"/>
              </a:rPr>
              <a:t> of Computer Science and Engineering</a:t>
            </a:r>
            <a:endParaRPr b="1" i="0" sz="2800" u="none" cap="none" strike="noStrike">
              <a:solidFill>
                <a:srgbClr val="A50021"/>
              </a:solidFill>
              <a:latin typeface="Arial"/>
              <a:ea typeface="Arial"/>
              <a:cs typeface="Arial"/>
              <a:sym typeface="Arial"/>
            </a:endParaRPr>
          </a:p>
          <a:p>
            <a:pPr indent="-342900" lvl="0" marL="342900" marR="0" rtl="0" algn="ctr">
              <a:lnSpc>
                <a:spcPct val="100000"/>
              </a:lnSpc>
              <a:spcBef>
                <a:spcPts val="540"/>
              </a:spcBef>
              <a:spcAft>
                <a:spcPts val="0"/>
              </a:spcAft>
              <a:buClr>
                <a:srgbClr val="0000FF"/>
              </a:buClr>
              <a:buSzPts val="2700"/>
              <a:buFont typeface="Arial"/>
              <a:buNone/>
            </a:pPr>
            <a:r>
              <a:rPr b="1" i="0" lang="en-US" sz="2700" u="none" cap="none" strike="noStrike">
                <a:solidFill>
                  <a:srgbClr val="0000FF"/>
                </a:solidFill>
                <a:latin typeface="Arial"/>
                <a:ea typeface="Arial"/>
                <a:cs typeface="Arial"/>
                <a:sym typeface="Arial"/>
              </a:rPr>
              <a:t>Daffodil</a:t>
            </a:r>
            <a:r>
              <a:rPr b="1" i="0" lang="en-US" sz="2700" u="none" cap="none" strike="noStrike">
                <a:solidFill>
                  <a:srgbClr val="00FF00"/>
                </a:solidFill>
                <a:latin typeface="Arial"/>
                <a:ea typeface="Arial"/>
                <a:cs typeface="Arial"/>
                <a:sym typeface="Arial"/>
              </a:rPr>
              <a:t> </a:t>
            </a:r>
            <a:r>
              <a:rPr b="1" i="0" lang="en-US" sz="2700" u="none" cap="none" strike="noStrike">
                <a:solidFill>
                  <a:srgbClr val="404040"/>
                </a:solidFill>
                <a:latin typeface="Arial"/>
                <a:ea typeface="Arial"/>
                <a:cs typeface="Arial"/>
                <a:sym typeface="Arial"/>
              </a:rPr>
              <a:t>International</a:t>
            </a:r>
            <a:r>
              <a:rPr b="1" i="0" lang="en-US" sz="2700" u="none" cap="none" strike="noStrike">
                <a:solidFill>
                  <a:srgbClr val="00FF00"/>
                </a:solidFill>
                <a:latin typeface="Arial"/>
                <a:ea typeface="Arial"/>
                <a:cs typeface="Arial"/>
                <a:sym typeface="Arial"/>
              </a:rPr>
              <a:t> University</a:t>
            </a:r>
            <a:endParaRPr/>
          </a:p>
        </p:txBody>
      </p:sp>
      <p:sp>
        <p:nvSpPr>
          <p:cNvPr id="139" name="Google Shape;139;p1"/>
          <p:cNvSpPr txBox="1"/>
          <p:nvPr/>
        </p:nvSpPr>
        <p:spPr>
          <a:xfrm>
            <a:off x="685800" y="2514600"/>
            <a:ext cx="7620000" cy="14478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FF00"/>
              </a:buClr>
              <a:buSzPts val="4000"/>
              <a:buFont typeface="Arial"/>
              <a:buNone/>
            </a:pPr>
            <a:r>
              <a:rPr b="1" i="0" lang="en-US" sz="4000" u="none" cap="none" strike="noStrike">
                <a:solidFill>
                  <a:srgbClr val="00FF00"/>
                </a:solidFill>
                <a:latin typeface="Arial"/>
                <a:ea typeface="Arial"/>
                <a:cs typeface="Arial"/>
                <a:sym typeface="Arial"/>
              </a:rPr>
              <a:t>Topic – 4: Informed Search and Exploration</a:t>
            </a:r>
            <a:endParaRPr/>
          </a:p>
        </p:txBody>
      </p:sp>
      <p:pic>
        <p:nvPicPr>
          <p:cNvPr id="140" name="Google Shape;140;p1"/>
          <p:cNvPicPr preferRelativeResize="0"/>
          <p:nvPr/>
        </p:nvPicPr>
        <p:blipFill rotWithShape="1">
          <a:blip r:embed="rId3">
            <a:alphaModFix/>
          </a:blip>
          <a:srcRect b="0" l="0" r="0" t="0"/>
          <a:stretch/>
        </p:blipFill>
        <p:spPr>
          <a:xfrm>
            <a:off x="8001000" y="0"/>
            <a:ext cx="1143000" cy="1143000"/>
          </a:xfrm>
          <a:prstGeom prst="rect">
            <a:avLst/>
          </a:prstGeom>
          <a:noFill/>
          <a:ln>
            <a:noFill/>
          </a:ln>
        </p:spPr>
      </p:pic>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anim calcmode="lin" valueType="num">
                                      <p:cBhvr additive="base">
                                        <p:cTn dur="500"/>
                                        <p:tgtEl>
                                          <p:spTgt spid="138">
                                            <p:txEl>
                                              <p:pRg end="0" st="0"/>
                                            </p:txEl>
                                          </p:spTgt>
                                        </p:tgtEl>
                                        <p:attrNameLst>
                                          <p:attrName>ppt_w</p:attrName>
                                        </p:attrNameLst>
                                      </p:cBhvr>
                                      <p:tavLst>
                                        <p:tav fmla="" tm="0">
                                          <p:val>
                                            <p:strVal val="0"/>
                                          </p:val>
                                        </p:tav>
                                        <p:tav fmla="" tm="100000">
                                          <p:val>
                                            <p:strVal val="#ppt_w"/>
                                          </p:val>
                                        </p:tav>
                                      </p:tavLst>
                                    </p:anim>
                                    <p:anim calcmode="lin" valueType="num">
                                      <p:cBhvr additive="base">
                                        <p:cTn dur="500"/>
                                        <p:tgtEl>
                                          <p:spTgt spid="138">
                                            <p:txEl>
                                              <p:pRg end="0" st="0"/>
                                            </p:txEl>
                                          </p:spTgt>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38">
                                            <p:txEl>
                                              <p:pRg end="1" st="1"/>
                                            </p:txEl>
                                          </p:spTgt>
                                        </p:tgtEl>
                                        <p:attrNameLst>
                                          <p:attrName>style.visibility</p:attrName>
                                        </p:attrNameLst>
                                      </p:cBhvr>
                                      <p:to>
                                        <p:strVal val="visible"/>
                                      </p:to>
                                    </p:set>
                                    <p:anim calcmode="lin" valueType="num">
                                      <p:cBhvr additive="base">
                                        <p:cTn dur="500"/>
                                        <p:tgtEl>
                                          <p:spTgt spid="138">
                                            <p:txEl>
                                              <p:pRg end="1" st="1"/>
                                            </p:txEl>
                                          </p:spTgt>
                                        </p:tgtEl>
                                        <p:attrNameLst>
                                          <p:attrName>ppt_w</p:attrName>
                                        </p:attrNameLst>
                                      </p:cBhvr>
                                      <p:tavLst>
                                        <p:tav fmla="" tm="0">
                                          <p:val>
                                            <p:strVal val="0"/>
                                          </p:val>
                                        </p:tav>
                                        <p:tav fmla="" tm="100000">
                                          <p:val>
                                            <p:strVal val="#ppt_w"/>
                                          </p:val>
                                        </p:tav>
                                      </p:tavLst>
                                    </p:anim>
                                    <p:anim calcmode="lin" valueType="num">
                                      <p:cBhvr additive="base">
                                        <p:cTn dur="500"/>
                                        <p:tgtEl>
                                          <p:spTgt spid="138">
                                            <p:txEl>
                                              <p:pRg end="1" st="1"/>
                                            </p:txEl>
                                          </p:spTgt>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0"/>
          <p:cNvSpPr txBox="1"/>
          <p:nvPr>
            <p:ph type="title"/>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Arial"/>
              <a:buNone/>
            </a:pPr>
            <a:r>
              <a:rPr b="0" i="0" lang="en-US" sz="4400" u="none">
                <a:solidFill>
                  <a:srgbClr val="FF0000"/>
                </a:solidFill>
                <a:latin typeface="Arial"/>
                <a:ea typeface="Arial"/>
                <a:cs typeface="Arial"/>
                <a:sym typeface="Arial"/>
              </a:rPr>
              <a:t>Greedy Search: Evaluation</a:t>
            </a:r>
            <a:endParaRPr/>
          </a:p>
        </p:txBody>
      </p:sp>
      <p:sp>
        <p:nvSpPr>
          <p:cNvPr id="213" name="Google Shape;213;p10"/>
          <p:cNvSpPr txBox="1"/>
          <p:nvPr>
            <p:ph idx="1" type="body"/>
          </p:nvPr>
        </p:nvSpPr>
        <p:spPr>
          <a:xfrm>
            <a:off x="685800" y="1219200"/>
            <a:ext cx="7772400" cy="19812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 Complete or optimal: no</a:t>
            </a:r>
            <a:endParaRPr/>
          </a:p>
          <a:p>
            <a:pPr indent="-285750" lvl="1" marL="742950" rtl="0" algn="just">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Minimizing </a:t>
            </a:r>
            <a:r>
              <a:rPr b="0" i="1" lang="en-US" sz="2400" u="none">
                <a:solidFill>
                  <a:schemeClr val="dk1"/>
                </a:solidFill>
                <a:latin typeface="Arial"/>
                <a:ea typeface="Arial"/>
                <a:cs typeface="Arial"/>
                <a:sym typeface="Arial"/>
              </a:rPr>
              <a:t>h</a:t>
            </a:r>
            <a:r>
              <a:rPr b="0" i="0" lang="en-US" sz="2400" u="none">
                <a:solidFill>
                  <a:schemeClr val="dk1"/>
                </a:solidFill>
                <a:latin typeface="Arial"/>
                <a:ea typeface="Arial"/>
                <a:cs typeface="Arial"/>
                <a:sym typeface="Arial"/>
              </a:rPr>
              <a:t>(</a:t>
            </a:r>
            <a:r>
              <a:rPr b="0" i="1" lang="en-US" sz="2400" u="none">
                <a:solidFill>
                  <a:schemeClr val="dk1"/>
                </a:solidFill>
                <a:latin typeface="Arial"/>
                <a:ea typeface="Arial"/>
                <a:cs typeface="Arial"/>
                <a:sym typeface="Arial"/>
              </a:rPr>
              <a:t>n</a:t>
            </a:r>
            <a:r>
              <a:rPr b="0" i="0" lang="en-US" sz="2400" u="none">
                <a:solidFill>
                  <a:schemeClr val="dk1"/>
                </a:solidFill>
                <a:latin typeface="Arial"/>
                <a:ea typeface="Arial"/>
                <a:cs typeface="Arial"/>
                <a:sym typeface="Arial"/>
              </a:rPr>
              <a:t>) can result in false starts, e.g. Iasi to Fagaras</a:t>
            </a:r>
            <a:endParaRPr/>
          </a:p>
          <a:p>
            <a:pPr indent="-285750" lvl="1" marL="742950" rtl="0" algn="just">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Check on repeated states</a:t>
            </a:r>
            <a:endParaRPr/>
          </a:p>
        </p:txBody>
      </p:sp>
      <p:graphicFrame>
        <p:nvGraphicFramePr>
          <p:cNvPr id="214" name="Google Shape;214;p10"/>
          <p:cNvGraphicFramePr/>
          <p:nvPr/>
        </p:nvGraphicFramePr>
        <p:xfrm>
          <a:off x="2057400" y="3048000"/>
          <a:ext cx="5105400" cy="3533775"/>
        </p:xfrm>
        <a:graphic>
          <a:graphicData uri="http://schemas.openxmlformats.org/presentationml/2006/ole">
            <mc:AlternateContent>
              <mc:Choice Requires="v">
                <p:oleObj r:id="rId4" imgH="3533775" imgW="5105400" progId="Paint.Picture" spid="_x0000_s1">
                  <p:embed/>
                </p:oleObj>
              </mc:Choice>
              <mc:Fallback>
                <p:oleObj r:id="rId5" imgH="3533775" imgW="5105400" progId="Paint.Picture">
                  <p:embed/>
                  <p:pic>
                    <p:nvPicPr>
                      <p:cNvPr id="214" name="Google Shape;214;p10"/>
                      <p:cNvPicPr preferRelativeResize="0"/>
                      <p:nvPr>
                        <p:ph idx="1" type="body"/>
                      </p:nvPr>
                    </p:nvPicPr>
                    <p:blipFill rotWithShape="1">
                      <a:blip r:embed="rId6">
                        <a:alphaModFix/>
                      </a:blip>
                      <a:srcRect b="0" l="0" r="0" t="0"/>
                      <a:stretch/>
                    </p:blipFill>
                    <p:spPr>
                      <a:xfrm>
                        <a:off x="2057400" y="3048000"/>
                        <a:ext cx="5105400" cy="3533775"/>
                      </a:xfrm>
                      <a:prstGeom prst="rect">
                        <a:avLst/>
                      </a:prstGeom>
                      <a:noFill/>
                      <a:ln>
                        <a:noFill/>
                      </a:ln>
                    </p:spPr>
                  </p:pic>
                </p:oleObj>
              </mc:Fallback>
            </mc:AlternateContent>
          </a:graphicData>
        </a:graphic>
      </p:graphicFrame>
      <p:sp>
        <p:nvSpPr>
          <p:cNvPr id="215" name="Google Shape;215;p10"/>
          <p:cNvSpPr txBox="1"/>
          <p:nvPr/>
        </p:nvSpPr>
        <p:spPr>
          <a:xfrm>
            <a:off x="723900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r>
              <a:t/>
            </a:r>
            <a:endParaRPr b="0" i="0" sz="1400" u="none">
              <a:solidFill>
                <a:schemeClr val="dk1"/>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id="216" name="Google Shape;216;p10"/>
          <p:cNvPicPr preferRelativeResize="0"/>
          <p:nvPr/>
        </p:nvPicPr>
        <p:blipFill rotWithShape="1">
          <a:blip r:embed="rId7">
            <a:alphaModFix/>
          </a:blip>
          <a:srcRect b="0" l="0" r="0" t="0"/>
          <a:stretch/>
        </p:blipFill>
        <p:spPr>
          <a:xfrm>
            <a:off x="8229600" y="0"/>
            <a:ext cx="914400" cy="914400"/>
          </a:xfrm>
          <a:prstGeom prst="rect">
            <a:avLst/>
          </a:prstGeom>
          <a:noFill/>
          <a:ln>
            <a:noFill/>
          </a:ln>
        </p:spPr>
      </p:pic>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1"/>
          <p:cNvSpPr txBox="1"/>
          <p:nvPr>
            <p:ph type="title"/>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Arial"/>
              <a:buNone/>
            </a:pPr>
            <a:r>
              <a:rPr b="0" i="0" lang="en-US" sz="4400" u="none">
                <a:solidFill>
                  <a:srgbClr val="FF0000"/>
                </a:solidFill>
                <a:latin typeface="Arial"/>
                <a:ea typeface="Arial"/>
                <a:cs typeface="Arial"/>
                <a:sym typeface="Arial"/>
              </a:rPr>
              <a:t>Greedy Search: Evaluation</a:t>
            </a:r>
            <a:endParaRPr/>
          </a:p>
        </p:txBody>
      </p:sp>
      <p:sp>
        <p:nvSpPr>
          <p:cNvPr id="223" name="Google Shape;223;p1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Time and space complexity:</a:t>
            </a:r>
            <a:endParaRPr/>
          </a:p>
          <a:p>
            <a:pPr indent="-285750" lvl="1" marL="742950" rtl="0" algn="just">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In the worst case all the nodes in the search tree are generated: </a:t>
            </a:r>
            <a:r>
              <a:rPr b="0" i="1" lang="en-US" sz="2800" u="none">
                <a:solidFill>
                  <a:schemeClr val="dk1"/>
                </a:solidFill>
                <a:latin typeface="Arial"/>
                <a:ea typeface="Arial"/>
                <a:cs typeface="Arial"/>
                <a:sym typeface="Arial"/>
              </a:rPr>
              <a:t>O(b</a:t>
            </a:r>
            <a:r>
              <a:rPr b="0" baseline="30000" i="1" lang="en-US" sz="2800" u="none">
                <a:solidFill>
                  <a:schemeClr val="dk1"/>
                </a:solidFill>
                <a:latin typeface="Arial"/>
                <a:ea typeface="Arial"/>
                <a:cs typeface="Arial"/>
                <a:sym typeface="Arial"/>
              </a:rPr>
              <a:t>m</a:t>
            </a:r>
            <a:r>
              <a:rPr b="0" i="1" lang="en-US" sz="2800" u="none">
                <a:solidFill>
                  <a:schemeClr val="dk1"/>
                </a:solidFill>
                <a:latin typeface="Arial"/>
                <a:ea typeface="Arial"/>
                <a:cs typeface="Arial"/>
                <a:sym typeface="Arial"/>
              </a:rPr>
              <a:t> )</a:t>
            </a:r>
            <a:endParaRPr/>
          </a:p>
          <a:p>
            <a:pPr indent="-285750" lvl="1" marL="742950" rtl="0" algn="just">
              <a:lnSpc>
                <a:spcPct val="10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	(</a:t>
            </a:r>
            <a:r>
              <a:rPr b="0" i="1" lang="en-US" sz="2800" u="none">
                <a:solidFill>
                  <a:srgbClr val="0000FF"/>
                </a:solidFill>
                <a:latin typeface="Arial"/>
                <a:ea typeface="Arial"/>
                <a:cs typeface="Arial"/>
                <a:sym typeface="Arial"/>
              </a:rPr>
              <a:t>m</a:t>
            </a:r>
            <a:r>
              <a:rPr b="0" i="0" lang="en-US" sz="2800" u="none">
                <a:solidFill>
                  <a:schemeClr val="dk1"/>
                </a:solidFill>
                <a:latin typeface="Arial"/>
                <a:ea typeface="Arial"/>
                <a:cs typeface="Arial"/>
                <a:sym typeface="Arial"/>
              </a:rPr>
              <a:t> is maximum depth of search tree and </a:t>
            </a:r>
            <a:r>
              <a:rPr b="0" i="1" lang="en-US" sz="2800" u="none">
                <a:solidFill>
                  <a:srgbClr val="0000FF"/>
                </a:solidFill>
                <a:latin typeface="Arial"/>
                <a:ea typeface="Arial"/>
                <a:cs typeface="Arial"/>
                <a:sym typeface="Arial"/>
              </a:rPr>
              <a:t>b</a:t>
            </a:r>
            <a:r>
              <a:rPr b="0" i="0" lang="en-US" sz="2800" u="none">
                <a:solidFill>
                  <a:schemeClr val="dk1"/>
                </a:solidFill>
                <a:latin typeface="Arial"/>
                <a:ea typeface="Arial"/>
                <a:cs typeface="Arial"/>
                <a:sym typeface="Arial"/>
              </a:rPr>
              <a:t> is branching factor)</a:t>
            </a:r>
            <a:endParaRPr/>
          </a:p>
          <a:p>
            <a:pPr indent="-285750" lvl="1" marL="742950" rtl="0" algn="just">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But: choice of a good heuristic can give dramatic improvement</a:t>
            </a:r>
            <a:endParaRPr/>
          </a:p>
        </p:txBody>
      </p:sp>
      <p:sp>
        <p:nvSpPr>
          <p:cNvPr id="224" name="Google Shape;224;p11"/>
          <p:cNvSpPr txBox="1"/>
          <p:nvPr/>
        </p:nvSpPr>
        <p:spPr>
          <a:xfrm>
            <a:off x="6934200" y="6550025"/>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id="225" name="Google Shape;225;p11"/>
          <p:cNvPicPr preferRelativeResize="0"/>
          <p:nvPr/>
        </p:nvPicPr>
        <p:blipFill rotWithShape="1">
          <a:blip r:embed="rId3">
            <a:alphaModFix/>
          </a:blip>
          <a:srcRect b="0" l="0" r="0" t="0"/>
          <a:stretch/>
        </p:blipFill>
        <p:spPr>
          <a:xfrm>
            <a:off x="8229600" y="0"/>
            <a:ext cx="914400" cy="914400"/>
          </a:xfrm>
          <a:prstGeom prst="rect">
            <a:avLst/>
          </a:prstGeom>
          <a:noFill/>
          <a:ln>
            <a:noFill/>
          </a:ln>
        </p:spPr>
      </p:pic>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2"/>
          <p:cNvSpPr txBox="1"/>
          <p:nvPr>
            <p:ph type="title"/>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Arial"/>
              <a:buNone/>
            </a:pPr>
            <a:r>
              <a:rPr b="0" i="0" lang="en-US" sz="4400" u="none">
                <a:solidFill>
                  <a:srgbClr val="FF0000"/>
                </a:solidFill>
                <a:latin typeface="Arial"/>
                <a:ea typeface="Arial"/>
                <a:cs typeface="Arial"/>
                <a:sym typeface="Arial"/>
              </a:rPr>
              <a:t>A* Search</a:t>
            </a:r>
            <a:endParaRPr/>
          </a:p>
        </p:txBody>
      </p:sp>
      <p:sp>
        <p:nvSpPr>
          <p:cNvPr id="231" name="Google Shape;231;p1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Best-known form of best-first search</a:t>
            </a:r>
            <a:endParaRPr/>
          </a:p>
          <a:p>
            <a:pPr indent="-342900" lvl="0" marL="342900" rtl="0" algn="just">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Idea: avoid expanding paths that are already expensive</a:t>
            </a:r>
            <a:endParaRPr/>
          </a:p>
          <a:p>
            <a:pPr indent="-342900" lvl="0" marL="342900" rtl="0" algn="just">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 Evaluation function </a:t>
            </a:r>
            <a:r>
              <a:rPr b="0" i="1" lang="en-US" sz="2800" u="none">
                <a:solidFill>
                  <a:schemeClr val="dk1"/>
                </a:solidFill>
                <a:latin typeface="Arial"/>
                <a:ea typeface="Arial"/>
                <a:cs typeface="Arial"/>
                <a:sym typeface="Arial"/>
              </a:rPr>
              <a:t>f(n)= g(n) + h(n)</a:t>
            </a:r>
            <a:endParaRPr/>
          </a:p>
          <a:p>
            <a:pPr indent="-285750" lvl="1" marL="742950" rtl="0" algn="just">
              <a:lnSpc>
                <a:spcPct val="90000"/>
              </a:lnSpc>
              <a:spcBef>
                <a:spcPts val="480"/>
              </a:spcBef>
              <a:spcAft>
                <a:spcPts val="0"/>
              </a:spcAft>
              <a:buClr>
                <a:schemeClr val="dk1"/>
              </a:buClr>
              <a:buSzPts val="2400"/>
              <a:buFont typeface="Arial"/>
              <a:buChar char="–"/>
            </a:pPr>
            <a:r>
              <a:rPr b="0" i="1" lang="en-US" sz="2400" u="none">
                <a:solidFill>
                  <a:schemeClr val="dk1"/>
                </a:solidFill>
                <a:latin typeface="Arial"/>
                <a:ea typeface="Arial"/>
                <a:cs typeface="Arial"/>
                <a:sym typeface="Arial"/>
              </a:rPr>
              <a:t>g(n): </a:t>
            </a:r>
            <a:r>
              <a:rPr b="0" i="0" lang="en-US" sz="2400" u="none">
                <a:solidFill>
                  <a:schemeClr val="dk1"/>
                </a:solidFill>
                <a:latin typeface="Arial"/>
                <a:ea typeface="Arial"/>
                <a:cs typeface="Arial"/>
                <a:sym typeface="Arial"/>
              </a:rPr>
              <a:t>the cost (so far) to reach the node</a:t>
            </a:r>
            <a:endParaRPr/>
          </a:p>
          <a:p>
            <a:pPr indent="-285750" lvl="1" marL="742950" rtl="0" algn="just">
              <a:lnSpc>
                <a:spcPct val="90000"/>
              </a:lnSpc>
              <a:spcBef>
                <a:spcPts val="480"/>
              </a:spcBef>
              <a:spcAft>
                <a:spcPts val="0"/>
              </a:spcAft>
              <a:buClr>
                <a:schemeClr val="dk1"/>
              </a:buClr>
              <a:buSzPts val="2400"/>
              <a:buFont typeface="Arial"/>
              <a:buChar char="–"/>
            </a:pPr>
            <a:r>
              <a:rPr b="0" i="1" lang="en-US" sz="2400" u="none">
                <a:solidFill>
                  <a:schemeClr val="dk1"/>
                </a:solidFill>
                <a:latin typeface="Arial"/>
                <a:ea typeface="Arial"/>
                <a:cs typeface="Arial"/>
                <a:sym typeface="Arial"/>
              </a:rPr>
              <a:t>h(n): </a:t>
            </a:r>
            <a:r>
              <a:rPr b="0" i="0" lang="en-US" sz="2400" u="none">
                <a:solidFill>
                  <a:schemeClr val="dk1"/>
                </a:solidFill>
                <a:latin typeface="Arial"/>
                <a:ea typeface="Arial"/>
                <a:cs typeface="Arial"/>
                <a:sym typeface="Arial"/>
              </a:rPr>
              <a:t>estimated cost to get from the node to the goal</a:t>
            </a:r>
            <a:endParaRPr/>
          </a:p>
          <a:p>
            <a:pPr indent="-285750" lvl="1" marL="742950" rtl="0" algn="just">
              <a:lnSpc>
                <a:spcPct val="90000"/>
              </a:lnSpc>
              <a:spcBef>
                <a:spcPts val="480"/>
              </a:spcBef>
              <a:spcAft>
                <a:spcPts val="0"/>
              </a:spcAft>
              <a:buClr>
                <a:schemeClr val="dk1"/>
              </a:buClr>
              <a:buSzPts val="2400"/>
              <a:buFont typeface="Arial"/>
              <a:buChar char="–"/>
            </a:pPr>
            <a:r>
              <a:rPr b="0" i="1" lang="en-US" sz="2400" u="none">
                <a:solidFill>
                  <a:schemeClr val="dk1"/>
                </a:solidFill>
                <a:latin typeface="Arial"/>
                <a:ea typeface="Arial"/>
                <a:cs typeface="Arial"/>
                <a:sym typeface="Arial"/>
              </a:rPr>
              <a:t>f(n): </a:t>
            </a:r>
            <a:r>
              <a:rPr b="0" i="0" lang="en-US" sz="2400" u="none">
                <a:solidFill>
                  <a:schemeClr val="dk1"/>
                </a:solidFill>
                <a:latin typeface="Arial"/>
                <a:ea typeface="Arial"/>
                <a:cs typeface="Arial"/>
                <a:sym typeface="Arial"/>
              </a:rPr>
              <a:t>estimated total cost of path through </a:t>
            </a:r>
            <a:r>
              <a:rPr b="0" i="1" lang="en-US" sz="2400" u="none">
                <a:solidFill>
                  <a:schemeClr val="dk1"/>
                </a:solidFill>
                <a:latin typeface="Arial"/>
                <a:ea typeface="Arial"/>
                <a:cs typeface="Arial"/>
                <a:sym typeface="Arial"/>
              </a:rPr>
              <a:t>n </a:t>
            </a:r>
            <a:r>
              <a:rPr b="0" i="0" lang="en-US" sz="2400" u="none">
                <a:solidFill>
                  <a:schemeClr val="dk1"/>
                </a:solidFill>
                <a:latin typeface="Arial"/>
                <a:ea typeface="Arial"/>
                <a:cs typeface="Arial"/>
                <a:sym typeface="Arial"/>
              </a:rPr>
              <a:t>to goal</a:t>
            </a:r>
            <a:endParaRPr/>
          </a:p>
          <a:p>
            <a:pPr indent="-342900" lvl="0" marL="342900" rtl="0" algn="just">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 A* search is both complete and optimal if </a:t>
            </a:r>
            <a:r>
              <a:rPr b="0" i="1" lang="en-US" sz="2800" u="none">
                <a:solidFill>
                  <a:schemeClr val="dk1"/>
                </a:solidFill>
                <a:latin typeface="Arial"/>
                <a:ea typeface="Arial"/>
                <a:cs typeface="Arial"/>
                <a:sym typeface="Arial"/>
              </a:rPr>
              <a:t>h(n) </a:t>
            </a:r>
            <a:r>
              <a:rPr b="0" i="0" lang="en-US" sz="2800" u="none">
                <a:solidFill>
                  <a:schemeClr val="dk1"/>
                </a:solidFill>
                <a:latin typeface="Arial"/>
                <a:ea typeface="Arial"/>
                <a:cs typeface="Arial"/>
                <a:sym typeface="Arial"/>
              </a:rPr>
              <a:t>satisfies certain conditions</a:t>
            </a:r>
            <a:endParaRPr/>
          </a:p>
        </p:txBody>
      </p:sp>
      <p:sp>
        <p:nvSpPr>
          <p:cNvPr id="232" name="Google Shape;232;p12"/>
          <p:cNvSpPr txBox="1"/>
          <p:nvPr/>
        </p:nvSpPr>
        <p:spPr>
          <a:xfrm>
            <a:off x="6934200" y="6550025"/>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id="233" name="Google Shape;233;p12"/>
          <p:cNvPicPr preferRelativeResize="0"/>
          <p:nvPr/>
        </p:nvPicPr>
        <p:blipFill rotWithShape="1">
          <a:blip r:embed="rId3">
            <a:alphaModFix/>
          </a:blip>
          <a:srcRect b="0" l="0" r="0" t="0"/>
          <a:stretch/>
        </p:blipFill>
        <p:spPr>
          <a:xfrm>
            <a:off x="8229600" y="0"/>
            <a:ext cx="914400" cy="914400"/>
          </a:xfrm>
          <a:prstGeom prst="rect">
            <a:avLst/>
          </a:prstGeom>
          <a:noFill/>
          <a:ln>
            <a:noFill/>
          </a:ln>
        </p:spPr>
      </p:pic>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3"/>
          <p:cNvSpPr txBox="1"/>
          <p:nvPr>
            <p:ph type="title"/>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Arial"/>
              <a:buNone/>
            </a:pPr>
            <a:r>
              <a:rPr b="0" i="0" lang="en-US" sz="4400" u="none">
                <a:solidFill>
                  <a:srgbClr val="FF0000"/>
                </a:solidFill>
                <a:latin typeface="Arial"/>
                <a:ea typeface="Arial"/>
                <a:cs typeface="Arial"/>
                <a:sym typeface="Arial"/>
              </a:rPr>
              <a:t>A* Search</a:t>
            </a:r>
            <a:endParaRPr/>
          </a:p>
        </p:txBody>
      </p:sp>
      <p:sp>
        <p:nvSpPr>
          <p:cNvPr id="239" name="Google Shape;239;p1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A* search is optimal if h(n) is an </a:t>
            </a:r>
            <a:r>
              <a:rPr b="1" i="0" lang="en-US" sz="2800" u="none">
                <a:solidFill>
                  <a:schemeClr val="dk1"/>
                </a:solidFill>
                <a:latin typeface="Arial"/>
                <a:ea typeface="Arial"/>
                <a:cs typeface="Arial"/>
                <a:sym typeface="Arial"/>
              </a:rPr>
              <a:t>admissible heuristic</a:t>
            </a:r>
            <a:endParaRPr/>
          </a:p>
          <a:p>
            <a:pPr indent="-342900" lvl="0" marL="342900" rtl="0" algn="just">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A heuristic is admissible if it </a:t>
            </a:r>
            <a:r>
              <a:rPr b="0" i="1" lang="en-US" sz="2800" u="none">
                <a:solidFill>
                  <a:schemeClr val="dk1"/>
                </a:solidFill>
                <a:latin typeface="Arial"/>
                <a:ea typeface="Arial"/>
                <a:cs typeface="Arial"/>
                <a:sym typeface="Arial"/>
              </a:rPr>
              <a:t>never overestimates </a:t>
            </a:r>
            <a:r>
              <a:rPr b="0" i="0" lang="en-US" sz="2800" u="none">
                <a:solidFill>
                  <a:schemeClr val="dk1"/>
                </a:solidFill>
                <a:latin typeface="Arial"/>
                <a:ea typeface="Arial"/>
                <a:cs typeface="Arial"/>
                <a:sym typeface="Arial"/>
              </a:rPr>
              <a:t>the cost to reach the goal</a:t>
            </a:r>
            <a:endParaRPr/>
          </a:p>
          <a:p>
            <a:pPr indent="-285750" lvl="1" marL="742950" rtl="0" algn="just">
              <a:lnSpc>
                <a:spcPct val="90000"/>
              </a:lnSpc>
              <a:spcBef>
                <a:spcPts val="480"/>
              </a:spcBef>
              <a:spcAft>
                <a:spcPts val="0"/>
              </a:spcAft>
              <a:buClr>
                <a:schemeClr val="dk1"/>
              </a:buClr>
              <a:buSzPts val="2400"/>
              <a:buFont typeface="Arial"/>
              <a:buChar char="–"/>
            </a:pPr>
            <a:r>
              <a:rPr b="0" i="1" lang="en-US" sz="2400" u="none">
                <a:solidFill>
                  <a:schemeClr val="dk1"/>
                </a:solidFill>
                <a:latin typeface="Arial"/>
                <a:ea typeface="Arial"/>
                <a:cs typeface="Arial"/>
                <a:sym typeface="Arial"/>
              </a:rPr>
              <a:t>h(n) ≤ h*(n) </a:t>
            </a:r>
            <a:r>
              <a:rPr b="0" i="0" lang="en-US" sz="2400" u="none">
                <a:solidFill>
                  <a:schemeClr val="dk1"/>
                </a:solidFill>
                <a:latin typeface="Arial"/>
                <a:ea typeface="Arial"/>
                <a:cs typeface="Arial"/>
                <a:sym typeface="Arial"/>
              </a:rPr>
              <a:t>where </a:t>
            </a:r>
            <a:r>
              <a:rPr b="0" i="1" lang="en-US" sz="2400" u="none">
                <a:solidFill>
                  <a:schemeClr val="dk1"/>
                </a:solidFill>
                <a:latin typeface="Arial"/>
                <a:ea typeface="Arial"/>
                <a:cs typeface="Arial"/>
                <a:sym typeface="Arial"/>
              </a:rPr>
              <a:t>h*(n) </a:t>
            </a:r>
            <a:r>
              <a:rPr b="0" i="0" lang="en-US" sz="2400" u="none">
                <a:solidFill>
                  <a:schemeClr val="dk1"/>
                </a:solidFill>
                <a:latin typeface="Arial"/>
                <a:ea typeface="Arial"/>
                <a:cs typeface="Arial"/>
                <a:sym typeface="Arial"/>
              </a:rPr>
              <a:t>is the true cost from </a:t>
            </a:r>
            <a:r>
              <a:rPr b="0" i="1" lang="en-US" sz="2400" u="none">
                <a:solidFill>
                  <a:schemeClr val="dk1"/>
                </a:solidFill>
                <a:latin typeface="Arial"/>
                <a:ea typeface="Arial"/>
                <a:cs typeface="Arial"/>
                <a:sym typeface="Arial"/>
              </a:rPr>
              <a:t>n</a:t>
            </a:r>
            <a:endParaRPr/>
          </a:p>
          <a:p>
            <a:pPr indent="-342900" lvl="0" marL="342900" rtl="0" algn="just">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Admissible heuristics are optimistic about the cost of solving the problem</a:t>
            </a:r>
            <a:endParaRPr/>
          </a:p>
          <a:p>
            <a:pPr indent="-342900" lvl="0" marL="342900" rtl="0" algn="just">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e.g. </a:t>
            </a:r>
            <a:r>
              <a:rPr b="0" i="1" lang="en-US" sz="2800" u="none">
                <a:solidFill>
                  <a:schemeClr val="dk1"/>
                </a:solidFill>
                <a:latin typeface="Arial"/>
                <a:ea typeface="Arial"/>
                <a:cs typeface="Arial"/>
                <a:sym typeface="Arial"/>
              </a:rPr>
              <a:t>h</a:t>
            </a:r>
            <a:r>
              <a:rPr b="0" baseline="-25000" i="1" lang="en-US" sz="2800" u="none">
                <a:solidFill>
                  <a:schemeClr val="dk1"/>
                </a:solidFill>
                <a:latin typeface="Arial"/>
                <a:ea typeface="Arial"/>
                <a:cs typeface="Arial"/>
                <a:sym typeface="Arial"/>
              </a:rPr>
              <a:t>SLD</a:t>
            </a:r>
            <a:r>
              <a:rPr b="0" i="1" lang="en-US" sz="2800" u="none">
                <a:solidFill>
                  <a:schemeClr val="dk1"/>
                </a:solidFill>
                <a:latin typeface="Arial"/>
                <a:ea typeface="Arial"/>
                <a:cs typeface="Arial"/>
                <a:sym typeface="Arial"/>
              </a:rPr>
              <a:t>(n) </a:t>
            </a:r>
            <a:r>
              <a:rPr b="0" i="0" lang="en-US" sz="2800" u="none">
                <a:solidFill>
                  <a:schemeClr val="dk1"/>
                </a:solidFill>
                <a:latin typeface="Arial"/>
                <a:ea typeface="Arial"/>
                <a:cs typeface="Arial"/>
                <a:sym typeface="Arial"/>
              </a:rPr>
              <a:t>never overestimates the actual road distance</a:t>
            </a:r>
            <a:endParaRPr/>
          </a:p>
        </p:txBody>
      </p:sp>
      <p:sp>
        <p:nvSpPr>
          <p:cNvPr id="240" name="Google Shape;240;p13"/>
          <p:cNvSpPr txBox="1"/>
          <p:nvPr/>
        </p:nvSpPr>
        <p:spPr>
          <a:xfrm>
            <a:off x="6934200" y="6550025"/>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id="241" name="Google Shape;241;p13"/>
          <p:cNvPicPr preferRelativeResize="0"/>
          <p:nvPr/>
        </p:nvPicPr>
        <p:blipFill rotWithShape="1">
          <a:blip r:embed="rId3">
            <a:alphaModFix/>
          </a:blip>
          <a:srcRect b="0" l="0" r="0" t="0"/>
          <a:stretch/>
        </p:blipFill>
        <p:spPr>
          <a:xfrm>
            <a:off x="8229600" y="0"/>
            <a:ext cx="914400" cy="914400"/>
          </a:xfrm>
          <a:prstGeom prst="rect">
            <a:avLst/>
          </a:prstGeom>
          <a:noFill/>
          <a:ln>
            <a:noFill/>
          </a:ln>
        </p:spPr>
      </p:pic>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4"/>
          <p:cNvSpPr txBox="1"/>
          <p:nvPr/>
        </p:nvSpPr>
        <p:spPr>
          <a:xfrm>
            <a:off x="457200" y="0"/>
            <a:ext cx="8229600" cy="9906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4400"/>
              <a:buFont typeface="Arial"/>
              <a:buNone/>
            </a:pPr>
            <a:r>
              <a:rPr b="0" i="0" lang="en-US" sz="4400" u="none">
                <a:solidFill>
                  <a:srgbClr val="FF0000"/>
                </a:solidFill>
                <a:latin typeface="Arial"/>
                <a:ea typeface="Arial"/>
                <a:cs typeface="Arial"/>
                <a:sym typeface="Arial"/>
              </a:rPr>
              <a:t>Romania Example</a:t>
            </a:r>
            <a:endParaRPr/>
          </a:p>
        </p:txBody>
      </p:sp>
      <p:pic>
        <p:nvPicPr>
          <p:cNvPr id="247" name="Google Shape;247;p14"/>
          <p:cNvPicPr preferRelativeResize="0"/>
          <p:nvPr/>
        </p:nvPicPr>
        <p:blipFill rotWithShape="1">
          <a:blip r:embed="rId3">
            <a:alphaModFix/>
          </a:blip>
          <a:srcRect b="0" l="0" r="0" t="0"/>
          <a:stretch/>
        </p:blipFill>
        <p:spPr>
          <a:xfrm>
            <a:off x="0" y="2268537"/>
            <a:ext cx="6629400" cy="4589462"/>
          </a:xfrm>
          <a:prstGeom prst="rect">
            <a:avLst/>
          </a:prstGeom>
          <a:noFill/>
          <a:ln>
            <a:noFill/>
          </a:ln>
        </p:spPr>
      </p:pic>
      <p:sp>
        <p:nvSpPr>
          <p:cNvPr id="248" name="Google Shape;248;p14"/>
          <p:cNvSpPr txBox="1"/>
          <p:nvPr/>
        </p:nvSpPr>
        <p:spPr>
          <a:xfrm>
            <a:off x="6934200" y="6550025"/>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id="249" name="Google Shape;249;p14"/>
          <p:cNvPicPr preferRelativeResize="0"/>
          <p:nvPr/>
        </p:nvPicPr>
        <p:blipFill rotWithShape="1">
          <a:blip r:embed="rId4">
            <a:alphaModFix/>
          </a:blip>
          <a:srcRect b="0" l="0" r="0" t="0"/>
          <a:stretch/>
        </p:blipFill>
        <p:spPr>
          <a:xfrm>
            <a:off x="8229600" y="0"/>
            <a:ext cx="914400" cy="914400"/>
          </a:xfrm>
          <a:prstGeom prst="rect">
            <a:avLst/>
          </a:prstGeom>
          <a:noFill/>
          <a:ln>
            <a:noFill/>
          </a:ln>
        </p:spPr>
      </p:pic>
      <p:pic>
        <p:nvPicPr>
          <p:cNvPr id="250" name="Google Shape;250;p14"/>
          <p:cNvPicPr preferRelativeResize="0"/>
          <p:nvPr/>
        </p:nvPicPr>
        <p:blipFill rotWithShape="1">
          <a:blip r:embed="rId5">
            <a:alphaModFix/>
          </a:blip>
          <a:srcRect b="0" l="0" r="0" t="0"/>
          <a:stretch/>
        </p:blipFill>
        <p:spPr>
          <a:xfrm>
            <a:off x="5257800" y="966787"/>
            <a:ext cx="3886200" cy="1928812"/>
          </a:xfrm>
          <a:prstGeom prst="rect">
            <a:avLst/>
          </a:prstGeom>
          <a:noFill/>
          <a:ln>
            <a:noFill/>
          </a:ln>
        </p:spPr>
      </p:pic>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5"/>
          <p:cNvSpPr txBox="1"/>
          <p:nvPr>
            <p:ph type="title"/>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Arial"/>
              <a:buNone/>
            </a:pPr>
            <a:r>
              <a:rPr b="0" i="0" lang="en-US" sz="4400" u="none">
                <a:solidFill>
                  <a:srgbClr val="FF0000"/>
                </a:solidFill>
                <a:latin typeface="Arial"/>
                <a:ea typeface="Arial"/>
                <a:cs typeface="Arial"/>
                <a:sym typeface="Arial"/>
              </a:rPr>
              <a:t>A* Search: Example</a:t>
            </a:r>
            <a:endParaRPr/>
          </a:p>
        </p:txBody>
      </p:sp>
      <p:pic>
        <p:nvPicPr>
          <p:cNvPr id="256" name="Google Shape;256;p15"/>
          <p:cNvPicPr preferRelativeResize="0"/>
          <p:nvPr>
            <p:ph idx="1" type="body"/>
          </p:nvPr>
        </p:nvPicPr>
        <p:blipFill rotWithShape="1">
          <a:blip r:embed="rId3">
            <a:alphaModFix/>
          </a:blip>
          <a:srcRect b="0" l="0" r="0" t="0"/>
          <a:stretch/>
        </p:blipFill>
        <p:spPr>
          <a:xfrm>
            <a:off x="609600" y="2057400"/>
            <a:ext cx="6172200" cy="800100"/>
          </a:xfrm>
          <a:prstGeom prst="rect">
            <a:avLst/>
          </a:prstGeom>
          <a:noFill/>
          <a:ln>
            <a:noFill/>
          </a:ln>
        </p:spPr>
      </p:pic>
      <p:sp>
        <p:nvSpPr>
          <p:cNvPr id="257" name="Google Shape;257;p15"/>
          <p:cNvSpPr txBox="1"/>
          <p:nvPr/>
        </p:nvSpPr>
        <p:spPr>
          <a:xfrm>
            <a:off x="6934200" y="6550025"/>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id="258" name="Google Shape;258;p15"/>
          <p:cNvPicPr preferRelativeResize="0"/>
          <p:nvPr/>
        </p:nvPicPr>
        <p:blipFill rotWithShape="1">
          <a:blip r:embed="rId4">
            <a:alphaModFix/>
          </a:blip>
          <a:srcRect b="0" l="0" r="0" t="0"/>
          <a:stretch/>
        </p:blipFill>
        <p:spPr>
          <a:xfrm>
            <a:off x="8229600" y="0"/>
            <a:ext cx="914400" cy="914400"/>
          </a:xfrm>
          <a:prstGeom prst="rect">
            <a:avLst/>
          </a:prstGeom>
          <a:noFill/>
          <a:ln>
            <a:noFill/>
          </a:ln>
        </p:spPr>
      </p:pic>
    </p:spTree>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16"/>
          <p:cNvPicPr preferRelativeResize="0"/>
          <p:nvPr>
            <p:ph idx="1" type="body"/>
          </p:nvPr>
        </p:nvPicPr>
        <p:blipFill rotWithShape="1">
          <a:blip r:embed="rId3">
            <a:alphaModFix/>
          </a:blip>
          <a:srcRect b="0" l="0" r="0" t="0"/>
          <a:stretch/>
        </p:blipFill>
        <p:spPr>
          <a:xfrm>
            <a:off x="609600" y="2057400"/>
            <a:ext cx="7772400" cy="1628775"/>
          </a:xfrm>
          <a:prstGeom prst="rect">
            <a:avLst/>
          </a:prstGeom>
          <a:noFill/>
          <a:ln>
            <a:noFill/>
          </a:ln>
        </p:spPr>
      </p:pic>
      <p:sp>
        <p:nvSpPr>
          <p:cNvPr id="264" name="Google Shape;264;p16"/>
          <p:cNvSpPr txBox="1"/>
          <p:nvPr>
            <p:ph type="title"/>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Arial"/>
              <a:buNone/>
            </a:pPr>
            <a:r>
              <a:rPr b="0" i="0" lang="en-US" sz="4400" u="none">
                <a:solidFill>
                  <a:srgbClr val="FF0000"/>
                </a:solidFill>
                <a:latin typeface="Arial"/>
                <a:ea typeface="Arial"/>
                <a:cs typeface="Arial"/>
                <a:sym typeface="Arial"/>
              </a:rPr>
              <a:t>A* Search: Example</a:t>
            </a:r>
            <a:endParaRPr/>
          </a:p>
        </p:txBody>
      </p:sp>
      <p:sp>
        <p:nvSpPr>
          <p:cNvPr id="265" name="Google Shape;265;p16"/>
          <p:cNvSpPr txBox="1"/>
          <p:nvPr/>
        </p:nvSpPr>
        <p:spPr>
          <a:xfrm>
            <a:off x="6934200" y="6550025"/>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id="266" name="Google Shape;266;p16"/>
          <p:cNvPicPr preferRelativeResize="0"/>
          <p:nvPr/>
        </p:nvPicPr>
        <p:blipFill rotWithShape="1">
          <a:blip r:embed="rId4">
            <a:alphaModFix/>
          </a:blip>
          <a:srcRect b="0" l="0" r="0" t="0"/>
          <a:stretch/>
        </p:blipFill>
        <p:spPr>
          <a:xfrm>
            <a:off x="8229600" y="0"/>
            <a:ext cx="914400" cy="914400"/>
          </a:xfrm>
          <a:prstGeom prst="rect">
            <a:avLst/>
          </a:prstGeom>
          <a:noFill/>
          <a:ln>
            <a:noFill/>
          </a:ln>
        </p:spPr>
      </p:pic>
    </p:spTree>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17"/>
          <p:cNvPicPr preferRelativeResize="0"/>
          <p:nvPr>
            <p:ph idx="1" type="body"/>
          </p:nvPr>
        </p:nvPicPr>
        <p:blipFill rotWithShape="1">
          <a:blip r:embed="rId3">
            <a:alphaModFix/>
          </a:blip>
          <a:srcRect b="0" l="0" r="0" t="0"/>
          <a:stretch/>
        </p:blipFill>
        <p:spPr>
          <a:xfrm>
            <a:off x="762000" y="2057400"/>
            <a:ext cx="7772400" cy="2049462"/>
          </a:xfrm>
          <a:prstGeom prst="rect">
            <a:avLst/>
          </a:prstGeom>
          <a:noFill/>
          <a:ln>
            <a:noFill/>
          </a:ln>
        </p:spPr>
      </p:pic>
      <p:sp>
        <p:nvSpPr>
          <p:cNvPr id="272" name="Google Shape;272;p17"/>
          <p:cNvSpPr txBox="1"/>
          <p:nvPr>
            <p:ph type="title"/>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Arial"/>
              <a:buNone/>
            </a:pPr>
            <a:r>
              <a:rPr b="0" i="0" lang="en-US" sz="4400" u="none">
                <a:solidFill>
                  <a:srgbClr val="FF0000"/>
                </a:solidFill>
                <a:latin typeface="Arial"/>
                <a:ea typeface="Arial"/>
                <a:cs typeface="Arial"/>
                <a:sym typeface="Arial"/>
              </a:rPr>
              <a:t>A* Search: Example</a:t>
            </a:r>
            <a:endParaRPr/>
          </a:p>
        </p:txBody>
      </p:sp>
      <p:sp>
        <p:nvSpPr>
          <p:cNvPr id="273" name="Google Shape;273;p17"/>
          <p:cNvSpPr txBox="1"/>
          <p:nvPr/>
        </p:nvSpPr>
        <p:spPr>
          <a:xfrm>
            <a:off x="6934200" y="6550025"/>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id="274" name="Google Shape;274;p17"/>
          <p:cNvPicPr preferRelativeResize="0"/>
          <p:nvPr/>
        </p:nvPicPr>
        <p:blipFill rotWithShape="1">
          <a:blip r:embed="rId4">
            <a:alphaModFix/>
          </a:blip>
          <a:srcRect b="0" l="0" r="0" t="0"/>
          <a:stretch/>
        </p:blipFill>
        <p:spPr>
          <a:xfrm>
            <a:off x="8229600" y="0"/>
            <a:ext cx="914400" cy="914400"/>
          </a:xfrm>
          <a:prstGeom prst="rect">
            <a:avLst/>
          </a:prstGeom>
          <a:noFill/>
          <a:ln>
            <a:noFill/>
          </a:ln>
        </p:spPr>
      </p:pic>
    </p:spTree>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id="279" name="Google Shape;279;p18"/>
          <p:cNvPicPr preferRelativeResize="0"/>
          <p:nvPr>
            <p:ph idx="1" type="body"/>
          </p:nvPr>
        </p:nvPicPr>
        <p:blipFill rotWithShape="1">
          <a:blip r:embed="rId3">
            <a:alphaModFix/>
          </a:blip>
          <a:srcRect b="0" l="0" r="0" t="0"/>
          <a:stretch/>
        </p:blipFill>
        <p:spPr>
          <a:xfrm>
            <a:off x="685800" y="1905000"/>
            <a:ext cx="7772400" cy="2614612"/>
          </a:xfrm>
          <a:prstGeom prst="rect">
            <a:avLst/>
          </a:prstGeom>
          <a:noFill/>
          <a:ln>
            <a:noFill/>
          </a:ln>
        </p:spPr>
      </p:pic>
      <p:sp>
        <p:nvSpPr>
          <p:cNvPr id="280" name="Google Shape;280;p18"/>
          <p:cNvSpPr txBox="1"/>
          <p:nvPr>
            <p:ph type="title"/>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Arial"/>
              <a:buNone/>
            </a:pPr>
            <a:r>
              <a:rPr b="0" i="0" lang="en-US" sz="4400" u="none">
                <a:solidFill>
                  <a:srgbClr val="FF0000"/>
                </a:solidFill>
                <a:latin typeface="Arial"/>
                <a:ea typeface="Arial"/>
                <a:cs typeface="Arial"/>
                <a:sym typeface="Arial"/>
              </a:rPr>
              <a:t>A* Search: Example</a:t>
            </a:r>
            <a:endParaRPr/>
          </a:p>
        </p:txBody>
      </p:sp>
      <p:sp>
        <p:nvSpPr>
          <p:cNvPr id="281" name="Google Shape;281;p18"/>
          <p:cNvSpPr txBox="1"/>
          <p:nvPr/>
        </p:nvSpPr>
        <p:spPr>
          <a:xfrm>
            <a:off x="6934200" y="6550025"/>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id="282" name="Google Shape;282;p18"/>
          <p:cNvPicPr preferRelativeResize="0"/>
          <p:nvPr/>
        </p:nvPicPr>
        <p:blipFill rotWithShape="1">
          <a:blip r:embed="rId4">
            <a:alphaModFix/>
          </a:blip>
          <a:srcRect b="0" l="0" r="0" t="0"/>
          <a:stretch/>
        </p:blipFill>
        <p:spPr>
          <a:xfrm>
            <a:off x="8229600" y="0"/>
            <a:ext cx="914400" cy="914400"/>
          </a:xfrm>
          <a:prstGeom prst="rect">
            <a:avLst/>
          </a:prstGeom>
          <a:noFill/>
          <a:ln>
            <a:noFill/>
          </a:ln>
        </p:spPr>
      </p:pic>
    </p:spTree>
  </p:cSld>
  <p:clrMapOvr>
    <a:masterClrMapping/>
  </p:clrMapOvr>
  <p:transition spd="slow">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p19"/>
          <p:cNvPicPr preferRelativeResize="0"/>
          <p:nvPr>
            <p:ph idx="1" type="body"/>
          </p:nvPr>
        </p:nvPicPr>
        <p:blipFill rotWithShape="1">
          <a:blip r:embed="rId3">
            <a:alphaModFix/>
          </a:blip>
          <a:srcRect b="0" l="0" r="0" t="0"/>
          <a:stretch/>
        </p:blipFill>
        <p:spPr>
          <a:xfrm>
            <a:off x="685800" y="2057400"/>
            <a:ext cx="7772400" cy="2725737"/>
          </a:xfrm>
          <a:prstGeom prst="rect">
            <a:avLst/>
          </a:prstGeom>
          <a:noFill/>
          <a:ln>
            <a:noFill/>
          </a:ln>
        </p:spPr>
      </p:pic>
      <p:sp>
        <p:nvSpPr>
          <p:cNvPr id="288" name="Google Shape;288;p19"/>
          <p:cNvSpPr txBox="1"/>
          <p:nvPr>
            <p:ph type="title"/>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Arial"/>
              <a:buNone/>
            </a:pPr>
            <a:r>
              <a:rPr b="0" i="0" lang="en-US" sz="4400" u="none">
                <a:solidFill>
                  <a:srgbClr val="FF0000"/>
                </a:solidFill>
                <a:latin typeface="Arial"/>
                <a:ea typeface="Arial"/>
                <a:cs typeface="Arial"/>
                <a:sym typeface="Arial"/>
              </a:rPr>
              <a:t>A* Search: Example</a:t>
            </a:r>
            <a:endParaRPr/>
          </a:p>
        </p:txBody>
      </p:sp>
      <p:sp>
        <p:nvSpPr>
          <p:cNvPr id="289" name="Google Shape;289;p19"/>
          <p:cNvSpPr txBox="1"/>
          <p:nvPr/>
        </p:nvSpPr>
        <p:spPr>
          <a:xfrm>
            <a:off x="6934200" y="6550025"/>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id="290" name="Google Shape;290;p19"/>
          <p:cNvPicPr preferRelativeResize="0"/>
          <p:nvPr/>
        </p:nvPicPr>
        <p:blipFill rotWithShape="1">
          <a:blip r:embed="rId4">
            <a:alphaModFix/>
          </a:blip>
          <a:srcRect b="0" l="0" r="0" t="0"/>
          <a:stretch/>
        </p:blipFill>
        <p:spPr>
          <a:xfrm>
            <a:off x="8229600" y="0"/>
            <a:ext cx="914400" cy="914400"/>
          </a:xfrm>
          <a:prstGeom prst="rect">
            <a:avLst/>
          </a:prstGeom>
          <a:noFill/>
          <a:ln>
            <a:noFill/>
          </a:ln>
        </p:spPr>
      </p:pic>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
          <p:cNvSpPr txBox="1"/>
          <p:nvPr/>
        </p:nvSpPr>
        <p:spPr>
          <a:xfrm>
            <a:off x="76200" y="990600"/>
            <a:ext cx="8915400" cy="5638800"/>
          </a:xfrm>
          <a:prstGeom prst="rect">
            <a:avLst/>
          </a:prstGeom>
          <a:noFill/>
          <a:ln>
            <a:noFill/>
          </a:ln>
        </p:spPr>
        <p:txBody>
          <a:bodyPr anchorCtr="0" anchor="t" bIns="45700" lIns="91425" spcFirstLastPara="1" rIns="91425" wrap="square" tIns="45700">
            <a:noAutofit/>
          </a:bodyPr>
          <a:lstStyle/>
          <a:p>
            <a:pPr indent="-14287" lvl="0" marL="14287" marR="0" rtl="0" algn="just">
              <a:lnSpc>
                <a:spcPct val="150000"/>
              </a:lnSpc>
              <a:spcBef>
                <a:spcPts val="0"/>
              </a:spcBef>
              <a:spcAft>
                <a:spcPts val="0"/>
              </a:spcAft>
              <a:buClr>
                <a:srgbClr val="FF00FF"/>
              </a:buClr>
              <a:buSzPts val="3000"/>
              <a:buFont typeface="Comic Sans MS"/>
              <a:buChar char="•"/>
            </a:pPr>
            <a:r>
              <a:rPr b="0" i="0" lang="en-US" sz="3000" u="none" cap="none" strike="noStrike">
                <a:solidFill>
                  <a:srgbClr val="FF00FF"/>
                </a:solidFill>
                <a:latin typeface="Comic Sans MS"/>
                <a:ea typeface="Comic Sans MS"/>
                <a:cs typeface="Comic Sans MS"/>
                <a:sym typeface="Comic Sans MS"/>
              </a:rPr>
              <a:t> </a:t>
            </a:r>
            <a:r>
              <a:rPr b="0" i="0" lang="en-US" sz="3200" u="none" cap="none" strike="noStrike">
                <a:solidFill>
                  <a:srgbClr val="FF00FF"/>
                </a:solidFill>
                <a:latin typeface="Comic Sans MS"/>
                <a:ea typeface="Comic Sans MS"/>
                <a:cs typeface="Comic Sans MS"/>
                <a:sym typeface="Comic Sans MS"/>
              </a:rPr>
              <a:t>Informed (Heuristic) Search Strategies</a:t>
            </a:r>
            <a:endParaRPr/>
          </a:p>
          <a:p>
            <a:pPr indent="-14287" lvl="0" marL="14287" marR="0" rtl="0" algn="just">
              <a:lnSpc>
                <a:spcPct val="150000"/>
              </a:lnSpc>
              <a:spcBef>
                <a:spcPts val="640"/>
              </a:spcBef>
              <a:spcAft>
                <a:spcPts val="0"/>
              </a:spcAft>
              <a:buClr>
                <a:srgbClr val="FF00FF"/>
              </a:buClr>
              <a:buSzPts val="3200"/>
              <a:buFont typeface="Comic Sans MS"/>
              <a:buChar char="•"/>
            </a:pPr>
            <a:r>
              <a:rPr b="0" i="0" lang="en-US" sz="3200" u="none" cap="none" strike="noStrike">
                <a:solidFill>
                  <a:srgbClr val="FF00FF"/>
                </a:solidFill>
                <a:latin typeface="Comic Sans MS"/>
                <a:ea typeface="Comic Sans MS"/>
                <a:cs typeface="Comic Sans MS"/>
                <a:sym typeface="Comic Sans MS"/>
              </a:rPr>
              <a:t> Heuristic Functions</a:t>
            </a:r>
            <a:endParaRPr/>
          </a:p>
          <a:p>
            <a:pPr indent="-14287" lvl="0" marL="14287" marR="0" rtl="0" algn="just">
              <a:lnSpc>
                <a:spcPct val="150000"/>
              </a:lnSpc>
              <a:spcBef>
                <a:spcPts val="640"/>
              </a:spcBef>
              <a:spcAft>
                <a:spcPts val="0"/>
              </a:spcAft>
              <a:buClr>
                <a:srgbClr val="FF00FF"/>
              </a:buClr>
              <a:buSzPts val="3000"/>
              <a:buFont typeface="Comic Sans MS"/>
              <a:buChar char="•"/>
            </a:pPr>
            <a:r>
              <a:rPr b="0" i="0" lang="en-US" sz="3000" u="none" cap="none" strike="noStrike">
                <a:solidFill>
                  <a:srgbClr val="FF00FF"/>
                </a:solidFill>
                <a:latin typeface="Comic Sans MS"/>
                <a:ea typeface="Comic Sans MS"/>
                <a:cs typeface="Comic Sans MS"/>
                <a:sym typeface="Comic Sans MS"/>
              </a:rPr>
              <a:t> </a:t>
            </a:r>
            <a:r>
              <a:rPr b="0" i="0" lang="en-US" sz="3200" u="none" cap="none" strike="noStrike">
                <a:solidFill>
                  <a:srgbClr val="FF00FF"/>
                </a:solidFill>
                <a:latin typeface="Comic Sans MS"/>
                <a:ea typeface="Comic Sans MS"/>
                <a:cs typeface="Comic Sans MS"/>
                <a:sym typeface="Comic Sans MS"/>
              </a:rPr>
              <a:t>Local Search Algorithms and Optimization      </a:t>
            </a:r>
            <a:endParaRPr/>
          </a:p>
          <a:p>
            <a:pPr indent="14287" lvl="0" marL="0" marR="0" rtl="0" algn="just">
              <a:lnSpc>
                <a:spcPct val="150000"/>
              </a:lnSpc>
              <a:spcBef>
                <a:spcPts val="640"/>
              </a:spcBef>
              <a:spcAft>
                <a:spcPts val="0"/>
              </a:spcAft>
              <a:buClr>
                <a:srgbClr val="FF00FF"/>
              </a:buClr>
              <a:buSzPts val="3200"/>
              <a:buFont typeface="Comic Sans MS"/>
              <a:buNone/>
            </a:pPr>
            <a:r>
              <a:rPr b="0" i="0" lang="en-US" sz="3200" u="none" cap="none" strike="noStrike">
                <a:solidFill>
                  <a:srgbClr val="FF00FF"/>
                </a:solidFill>
                <a:latin typeface="Comic Sans MS"/>
                <a:ea typeface="Comic Sans MS"/>
                <a:cs typeface="Comic Sans MS"/>
                <a:sym typeface="Comic Sans MS"/>
              </a:rPr>
              <a:t>    </a:t>
            </a:r>
            <a:r>
              <a:rPr b="0" i="0" lang="en-US" sz="3200" u="none" cap="none" strike="noStrike">
                <a:solidFill>
                  <a:srgbClr val="FF33CC"/>
                </a:solidFill>
                <a:latin typeface="Comic Sans MS"/>
                <a:ea typeface="Comic Sans MS"/>
                <a:cs typeface="Comic Sans MS"/>
                <a:sym typeface="Comic Sans MS"/>
              </a:rPr>
              <a:t>Problems</a:t>
            </a:r>
            <a:endParaRPr b="1" i="0" sz="2800" u="none" cap="none" strike="noStrike">
              <a:solidFill>
                <a:srgbClr val="FF0066"/>
              </a:solidFill>
              <a:latin typeface="Comic Sans MS"/>
              <a:ea typeface="Comic Sans MS"/>
              <a:cs typeface="Comic Sans MS"/>
              <a:sym typeface="Comic Sans MS"/>
            </a:endParaRPr>
          </a:p>
          <a:p>
            <a:pPr indent="-266700" lvl="2" marL="914400" marR="0" rtl="0" algn="just">
              <a:lnSpc>
                <a:spcPct val="100000"/>
              </a:lnSpc>
              <a:spcBef>
                <a:spcPts val="0"/>
              </a:spcBef>
              <a:spcAft>
                <a:spcPts val="0"/>
              </a:spcAft>
              <a:buClr>
                <a:srgbClr val="C00000"/>
              </a:buClr>
              <a:buSzPts val="4200"/>
              <a:buFont typeface="Noto Sans Symbols"/>
              <a:buChar char="☞"/>
            </a:pPr>
            <a:r>
              <a:rPr b="1" i="0" lang="en-US" sz="2800" u="none" cap="none" strike="noStrike">
                <a:solidFill>
                  <a:srgbClr val="FF0066"/>
                </a:solidFill>
                <a:latin typeface="Comic Sans MS"/>
                <a:ea typeface="Comic Sans MS"/>
                <a:cs typeface="Comic Sans MS"/>
                <a:sym typeface="Comic Sans MS"/>
              </a:rPr>
              <a:t> Hill-climbing search</a:t>
            </a:r>
            <a:endParaRPr/>
          </a:p>
          <a:p>
            <a:pPr indent="-266700" lvl="2" marL="914400" marR="0" rtl="0" algn="just">
              <a:lnSpc>
                <a:spcPct val="100000"/>
              </a:lnSpc>
              <a:spcBef>
                <a:spcPts val="0"/>
              </a:spcBef>
              <a:spcAft>
                <a:spcPts val="0"/>
              </a:spcAft>
              <a:buClr>
                <a:srgbClr val="C00000"/>
              </a:buClr>
              <a:buSzPts val="4200"/>
              <a:buFont typeface="Noto Sans Symbols"/>
              <a:buChar char="☞"/>
            </a:pPr>
            <a:r>
              <a:rPr b="1" i="0" lang="en-US" sz="2800" u="none" cap="none" strike="noStrike">
                <a:solidFill>
                  <a:srgbClr val="FF0066"/>
                </a:solidFill>
                <a:latin typeface="Comic Sans MS"/>
                <a:ea typeface="Comic Sans MS"/>
                <a:cs typeface="Comic Sans MS"/>
                <a:sym typeface="Comic Sans MS"/>
              </a:rPr>
              <a:t> Simulated annealing search</a:t>
            </a:r>
            <a:endParaRPr/>
          </a:p>
          <a:p>
            <a:pPr indent="-266700" lvl="2" marL="914400" marR="0" rtl="0" algn="just">
              <a:lnSpc>
                <a:spcPct val="100000"/>
              </a:lnSpc>
              <a:spcBef>
                <a:spcPts val="0"/>
              </a:spcBef>
              <a:spcAft>
                <a:spcPts val="0"/>
              </a:spcAft>
              <a:buClr>
                <a:srgbClr val="C00000"/>
              </a:buClr>
              <a:buSzPts val="4200"/>
              <a:buFont typeface="Noto Sans Symbols"/>
              <a:buChar char="☞"/>
            </a:pPr>
            <a:r>
              <a:rPr b="1" i="0" lang="en-US" sz="2800" u="none" cap="none" strike="noStrike">
                <a:solidFill>
                  <a:srgbClr val="FF0066"/>
                </a:solidFill>
                <a:latin typeface="Comic Sans MS"/>
                <a:ea typeface="Comic Sans MS"/>
                <a:cs typeface="Comic Sans MS"/>
                <a:sym typeface="Comic Sans MS"/>
              </a:rPr>
              <a:t> Local beam search</a:t>
            </a:r>
            <a:endParaRPr/>
          </a:p>
          <a:p>
            <a:pPr indent="-266700" lvl="2" marL="914400" marR="0" rtl="0" algn="just">
              <a:lnSpc>
                <a:spcPct val="100000"/>
              </a:lnSpc>
              <a:spcBef>
                <a:spcPts val="0"/>
              </a:spcBef>
              <a:spcAft>
                <a:spcPts val="0"/>
              </a:spcAft>
              <a:buClr>
                <a:srgbClr val="C00000"/>
              </a:buClr>
              <a:buSzPts val="4200"/>
              <a:buFont typeface="Noto Sans Symbols"/>
              <a:buChar char="☞"/>
            </a:pPr>
            <a:r>
              <a:rPr b="1" i="0" lang="en-US" sz="2800" u="none" cap="none" strike="noStrike">
                <a:solidFill>
                  <a:srgbClr val="FF0066"/>
                </a:solidFill>
                <a:latin typeface="Comic Sans MS"/>
                <a:ea typeface="Comic Sans MS"/>
                <a:cs typeface="Comic Sans MS"/>
                <a:sym typeface="Comic Sans MS"/>
              </a:rPr>
              <a:t> Genetic algorithms</a:t>
            </a:r>
            <a:endParaRPr/>
          </a:p>
          <a:p>
            <a:pPr indent="0" lvl="0" marL="0" marR="0" rtl="0" algn="l">
              <a:lnSpc>
                <a:spcPct val="100000"/>
              </a:lnSpc>
              <a:spcBef>
                <a:spcPts val="0"/>
              </a:spcBef>
              <a:spcAft>
                <a:spcPts val="0"/>
              </a:spcAft>
              <a:buNone/>
            </a:pPr>
            <a:r>
              <a:t/>
            </a:r>
            <a:endParaRPr b="1" i="0" sz="2800" u="none" cap="none" strike="noStrike">
              <a:solidFill>
                <a:srgbClr val="FF0066"/>
              </a:solidFill>
              <a:latin typeface="Comic Sans MS"/>
              <a:ea typeface="Comic Sans MS"/>
              <a:cs typeface="Comic Sans MS"/>
              <a:sym typeface="Comic Sans MS"/>
            </a:endParaRPr>
          </a:p>
        </p:txBody>
      </p:sp>
      <p:sp>
        <p:nvSpPr>
          <p:cNvPr id="147" name="Google Shape;147;p2"/>
          <p:cNvSpPr txBox="1"/>
          <p:nvPr/>
        </p:nvSpPr>
        <p:spPr>
          <a:xfrm>
            <a:off x="914400" y="76200"/>
            <a:ext cx="7162800" cy="838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C00000"/>
              </a:buClr>
              <a:buSzPts val="4000"/>
              <a:buFont typeface="Comic Sans MS"/>
              <a:buNone/>
            </a:pPr>
            <a:r>
              <a:rPr b="1" i="0" lang="en-US" sz="4000" u="none">
                <a:solidFill>
                  <a:srgbClr val="C00000"/>
                </a:solidFill>
                <a:latin typeface="Comic Sans MS"/>
                <a:ea typeface="Comic Sans MS"/>
                <a:cs typeface="Comic Sans MS"/>
                <a:sym typeface="Comic Sans MS"/>
              </a:rPr>
              <a:t>Topic Contents</a:t>
            </a:r>
            <a:endParaRPr/>
          </a:p>
        </p:txBody>
      </p:sp>
      <p:pic>
        <p:nvPicPr>
          <p:cNvPr id="148" name="Google Shape;148;p2"/>
          <p:cNvPicPr preferRelativeResize="0"/>
          <p:nvPr/>
        </p:nvPicPr>
        <p:blipFill rotWithShape="1">
          <a:blip r:embed="rId3">
            <a:alphaModFix/>
          </a:blip>
          <a:srcRect b="0" l="0" r="0" t="0"/>
          <a:stretch/>
        </p:blipFill>
        <p:spPr>
          <a:xfrm>
            <a:off x="8001000" y="0"/>
            <a:ext cx="1143000" cy="1143000"/>
          </a:xfrm>
          <a:prstGeom prst="rect">
            <a:avLst/>
          </a:prstGeom>
          <a:noFill/>
          <a:ln>
            <a:noFill/>
          </a:ln>
        </p:spPr>
      </p:pic>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20"/>
          <p:cNvPicPr preferRelativeResize="0"/>
          <p:nvPr>
            <p:ph idx="1" type="body"/>
          </p:nvPr>
        </p:nvPicPr>
        <p:blipFill rotWithShape="1">
          <a:blip r:embed="rId3">
            <a:alphaModFix/>
          </a:blip>
          <a:srcRect b="0" l="0" r="0" t="0"/>
          <a:stretch/>
        </p:blipFill>
        <p:spPr>
          <a:xfrm>
            <a:off x="685800" y="2057400"/>
            <a:ext cx="7772400" cy="3198812"/>
          </a:xfrm>
          <a:prstGeom prst="rect">
            <a:avLst/>
          </a:prstGeom>
          <a:noFill/>
          <a:ln>
            <a:noFill/>
          </a:ln>
        </p:spPr>
      </p:pic>
      <p:sp>
        <p:nvSpPr>
          <p:cNvPr id="296" name="Google Shape;296;p20"/>
          <p:cNvSpPr txBox="1"/>
          <p:nvPr>
            <p:ph type="title"/>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Arial"/>
              <a:buNone/>
            </a:pPr>
            <a:r>
              <a:rPr b="0" i="0" lang="en-US" sz="4400" u="none">
                <a:solidFill>
                  <a:srgbClr val="FF0000"/>
                </a:solidFill>
                <a:latin typeface="Arial"/>
                <a:ea typeface="Arial"/>
                <a:cs typeface="Arial"/>
                <a:sym typeface="Arial"/>
              </a:rPr>
              <a:t>A* Search: Example</a:t>
            </a:r>
            <a:endParaRPr/>
          </a:p>
        </p:txBody>
      </p:sp>
      <p:sp>
        <p:nvSpPr>
          <p:cNvPr id="297" name="Google Shape;297;p20"/>
          <p:cNvSpPr txBox="1"/>
          <p:nvPr/>
        </p:nvSpPr>
        <p:spPr>
          <a:xfrm>
            <a:off x="6934200" y="6550025"/>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id="298" name="Google Shape;298;p20"/>
          <p:cNvPicPr preferRelativeResize="0"/>
          <p:nvPr/>
        </p:nvPicPr>
        <p:blipFill rotWithShape="1">
          <a:blip r:embed="rId4">
            <a:alphaModFix/>
          </a:blip>
          <a:srcRect b="0" l="0" r="0" t="0"/>
          <a:stretch/>
        </p:blipFill>
        <p:spPr>
          <a:xfrm>
            <a:off x="8229600" y="0"/>
            <a:ext cx="914400" cy="914400"/>
          </a:xfrm>
          <a:prstGeom prst="rect">
            <a:avLst/>
          </a:prstGeom>
          <a:noFill/>
          <a:ln>
            <a:noFill/>
          </a:ln>
        </p:spPr>
      </p:pic>
    </p:spTree>
  </p:cSld>
  <p:clrMapOvr>
    <a:masterClrMapping/>
  </p:clrMapOvr>
  <p:transition spd="slow">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1"/>
          <p:cNvSpPr txBox="1"/>
          <p:nvPr>
            <p:ph type="title"/>
          </p:nvPr>
        </p:nvSpPr>
        <p:spPr>
          <a:xfrm>
            <a:off x="685800" y="76200"/>
            <a:ext cx="77724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Arial"/>
              <a:buNone/>
            </a:pPr>
            <a:r>
              <a:rPr b="0" i="0" lang="en-US" sz="4400" u="none">
                <a:solidFill>
                  <a:srgbClr val="FF0000"/>
                </a:solidFill>
                <a:latin typeface="Arial"/>
                <a:ea typeface="Arial"/>
                <a:cs typeface="Arial"/>
                <a:sym typeface="Arial"/>
              </a:rPr>
              <a:t>Optimality of A*</a:t>
            </a:r>
            <a:endParaRPr/>
          </a:p>
        </p:txBody>
      </p:sp>
      <p:sp>
        <p:nvSpPr>
          <p:cNvPr id="304" name="Google Shape;304;p21"/>
          <p:cNvSpPr txBox="1"/>
          <p:nvPr>
            <p:ph idx="1" type="body"/>
          </p:nvPr>
        </p:nvSpPr>
        <p:spPr>
          <a:xfrm>
            <a:off x="228600" y="1066800"/>
            <a:ext cx="8610600" cy="5715000"/>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Suppose a suboptimal goal node </a:t>
            </a:r>
            <a:r>
              <a:rPr b="0" i="1" lang="en-US" sz="2800" u="none">
                <a:solidFill>
                  <a:schemeClr val="dk1"/>
                </a:solidFill>
                <a:latin typeface="Arial"/>
                <a:ea typeface="Arial"/>
                <a:cs typeface="Arial"/>
                <a:sym typeface="Arial"/>
              </a:rPr>
              <a:t>G</a:t>
            </a:r>
            <a:r>
              <a:rPr b="0" baseline="-25000" i="1" lang="en-US" sz="2800" u="none">
                <a:solidFill>
                  <a:schemeClr val="dk1"/>
                </a:solidFill>
                <a:latin typeface="Arial"/>
                <a:ea typeface="Arial"/>
                <a:cs typeface="Arial"/>
                <a:sym typeface="Arial"/>
              </a:rPr>
              <a:t>2</a:t>
            </a:r>
            <a:r>
              <a:rPr b="0" i="0" lang="en-US" sz="2800" u="none">
                <a:solidFill>
                  <a:schemeClr val="dk1"/>
                </a:solidFill>
                <a:latin typeface="Arial"/>
                <a:ea typeface="Arial"/>
                <a:cs typeface="Arial"/>
                <a:sym typeface="Arial"/>
              </a:rPr>
              <a:t> appears on the fringe and let the cost of the optimal solution be </a:t>
            </a:r>
            <a:r>
              <a:rPr b="0" i="1" lang="en-US" sz="2800" u="none">
                <a:solidFill>
                  <a:schemeClr val="dk1"/>
                </a:solidFill>
                <a:latin typeface="Arial"/>
                <a:ea typeface="Arial"/>
                <a:cs typeface="Arial"/>
                <a:sym typeface="Arial"/>
              </a:rPr>
              <a:t>C*.</a:t>
            </a:r>
            <a:endParaRPr/>
          </a:p>
          <a:p>
            <a:pPr indent="-342900" lvl="0" marL="342900" rtl="0" algn="just">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Since </a:t>
            </a:r>
            <a:r>
              <a:rPr b="0" i="1" lang="en-US" sz="2800" u="none">
                <a:solidFill>
                  <a:schemeClr val="dk1"/>
                </a:solidFill>
                <a:latin typeface="Arial"/>
                <a:ea typeface="Arial"/>
                <a:cs typeface="Arial"/>
                <a:sym typeface="Arial"/>
              </a:rPr>
              <a:t>G</a:t>
            </a:r>
            <a:r>
              <a:rPr b="0" baseline="-25000" i="1" lang="en-US" sz="2800" u="none">
                <a:solidFill>
                  <a:schemeClr val="dk1"/>
                </a:solidFill>
                <a:latin typeface="Arial"/>
                <a:ea typeface="Arial"/>
                <a:cs typeface="Arial"/>
                <a:sym typeface="Arial"/>
              </a:rPr>
              <a:t>2</a:t>
            </a:r>
            <a:r>
              <a:rPr b="0" i="0" lang="en-US" sz="2800" u="none">
                <a:solidFill>
                  <a:schemeClr val="dk1"/>
                </a:solidFill>
                <a:latin typeface="Arial"/>
                <a:ea typeface="Arial"/>
                <a:cs typeface="Arial"/>
                <a:sym typeface="Arial"/>
              </a:rPr>
              <a:t> is suboptimal and </a:t>
            </a:r>
            <a:endParaRPr/>
          </a:p>
          <a:p>
            <a:pPr indent="-342900" lvl="0" marL="342900" rtl="0" algn="just">
              <a:lnSpc>
                <a:spcPct val="9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    </a:t>
            </a:r>
            <a:r>
              <a:rPr b="0" i="1" lang="en-US" sz="2800" u="none">
                <a:solidFill>
                  <a:schemeClr val="dk1"/>
                </a:solidFill>
                <a:latin typeface="Arial"/>
                <a:ea typeface="Arial"/>
                <a:cs typeface="Arial"/>
                <a:sym typeface="Arial"/>
              </a:rPr>
              <a:t>h(G</a:t>
            </a:r>
            <a:r>
              <a:rPr b="0" baseline="-25000" i="1" lang="en-US" sz="2800" u="none">
                <a:solidFill>
                  <a:schemeClr val="dk1"/>
                </a:solidFill>
                <a:latin typeface="Arial"/>
                <a:ea typeface="Arial"/>
                <a:cs typeface="Arial"/>
                <a:sym typeface="Arial"/>
              </a:rPr>
              <a:t>2</a:t>
            </a:r>
            <a:r>
              <a:rPr b="0" i="1" lang="en-US" sz="2800" u="none">
                <a:solidFill>
                  <a:schemeClr val="dk1"/>
                </a:solidFill>
                <a:latin typeface="Arial"/>
                <a:ea typeface="Arial"/>
                <a:cs typeface="Arial"/>
                <a:sym typeface="Arial"/>
              </a:rPr>
              <a:t>)</a:t>
            </a:r>
            <a:r>
              <a:rPr b="0" i="0" lang="en-US" sz="2800" u="none">
                <a:solidFill>
                  <a:schemeClr val="dk1"/>
                </a:solidFill>
                <a:latin typeface="Arial"/>
                <a:ea typeface="Arial"/>
                <a:cs typeface="Arial"/>
                <a:sym typeface="Arial"/>
              </a:rPr>
              <a:t> = 0 (true for any goal node),</a:t>
            </a:r>
            <a:endParaRPr/>
          </a:p>
          <a:p>
            <a:pPr indent="-342900" lvl="0" marL="342900" rtl="0" algn="just">
              <a:lnSpc>
                <a:spcPct val="9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    we know that </a:t>
            </a:r>
            <a:r>
              <a:rPr b="0" i="1" lang="en-US" sz="2800" u="none">
                <a:solidFill>
                  <a:schemeClr val="dk1"/>
                </a:solidFill>
                <a:latin typeface="Arial"/>
                <a:ea typeface="Arial"/>
                <a:cs typeface="Arial"/>
                <a:sym typeface="Arial"/>
              </a:rPr>
              <a:t>f(G</a:t>
            </a:r>
            <a:r>
              <a:rPr b="0" baseline="-25000" i="1" lang="en-US" sz="2800" u="none">
                <a:solidFill>
                  <a:schemeClr val="dk1"/>
                </a:solidFill>
                <a:latin typeface="Arial"/>
                <a:ea typeface="Arial"/>
                <a:cs typeface="Arial"/>
                <a:sym typeface="Arial"/>
              </a:rPr>
              <a:t>2</a:t>
            </a:r>
            <a:r>
              <a:rPr b="0" i="1" lang="en-US" sz="2800" u="none">
                <a:solidFill>
                  <a:schemeClr val="dk1"/>
                </a:solidFill>
                <a:latin typeface="Arial"/>
                <a:ea typeface="Arial"/>
                <a:cs typeface="Arial"/>
                <a:sym typeface="Arial"/>
              </a:rPr>
              <a:t>)</a:t>
            </a:r>
            <a:r>
              <a:rPr b="0" i="0" lang="en-US" sz="2800" u="none">
                <a:solidFill>
                  <a:schemeClr val="dk1"/>
                </a:solidFill>
                <a:latin typeface="Arial"/>
                <a:ea typeface="Arial"/>
                <a:cs typeface="Arial"/>
                <a:sym typeface="Arial"/>
              </a:rPr>
              <a:t> = </a:t>
            </a:r>
            <a:r>
              <a:rPr b="0" i="1" lang="en-US" sz="2800" u="none">
                <a:solidFill>
                  <a:schemeClr val="dk1"/>
                </a:solidFill>
                <a:latin typeface="Arial"/>
                <a:ea typeface="Arial"/>
                <a:cs typeface="Arial"/>
                <a:sym typeface="Arial"/>
              </a:rPr>
              <a:t>g(G</a:t>
            </a:r>
            <a:r>
              <a:rPr b="0" baseline="-25000" i="1" lang="en-US" sz="2800" u="none">
                <a:solidFill>
                  <a:schemeClr val="dk1"/>
                </a:solidFill>
                <a:latin typeface="Arial"/>
                <a:ea typeface="Arial"/>
                <a:cs typeface="Arial"/>
                <a:sym typeface="Arial"/>
              </a:rPr>
              <a:t>2</a:t>
            </a:r>
            <a:r>
              <a:rPr b="0" i="1" lang="en-US" sz="2800" u="none">
                <a:solidFill>
                  <a:schemeClr val="dk1"/>
                </a:solidFill>
                <a:latin typeface="Arial"/>
                <a:ea typeface="Arial"/>
                <a:cs typeface="Arial"/>
                <a:sym typeface="Arial"/>
              </a:rPr>
              <a:t>)</a:t>
            </a:r>
            <a:r>
              <a:rPr b="0" i="0" lang="en-US" sz="2800" u="none">
                <a:solidFill>
                  <a:schemeClr val="dk1"/>
                </a:solidFill>
                <a:latin typeface="Arial"/>
                <a:ea typeface="Arial"/>
                <a:cs typeface="Arial"/>
                <a:sym typeface="Arial"/>
              </a:rPr>
              <a:t> + </a:t>
            </a:r>
            <a:r>
              <a:rPr b="0" i="1" lang="en-US" sz="2800" u="none">
                <a:solidFill>
                  <a:schemeClr val="dk1"/>
                </a:solidFill>
                <a:latin typeface="Arial"/>
                <a:ea typeface="Arial"/>
                <a:cs typeface="Arial"/>
                <a:sym typeface="Arial"/>
              </a:rPr>
              <a:t>h(G</a:t>
            </a:r>
            <a:r>
              <a:rPr b="0" baseline="-25000" i="1" lang="en-US" sz="2800" u="none">
                <a:solidFill>
                  <a:schemeClr val="dk1"/>
                </a:solidFill>
                <a:latin typeface="Arial"/>
                <a:ea typeface="Arial"/>
                <a:cs typeface="Arial"/>
                <a:sym typeface="Arial"/>
              </a:rPr>
              <a:t>2</a:t>
            </a:r>
            <a:r>
              <a:rPr b="0" i="1" lang="en-US" sz="2800" u="none">
                <a:solidFill>
                  <a:schemeClr val="dk1"/>
                </a:solidFill>
                <a:latin typeface="Arial"/>
                <a:ea typeface="Arial"/>
                <a:cs typeface="Arial"/>
                <a:sym typeface="Arial"/>
              </a:rPr>
              <a:t>)</a:t>
            </a:r>
            <a:r>
              <a:rPr b="0" i="0" lang="en-US" sz="2800" u="none">
                <a:solidFill>
                  <a:schemeClr val="dk1"/>
                </a:solidFill>
                <a:latin typeface="Arial"/>
                <a:ea typeface="Arial"/>
                <a:cs typeface="Arial"/>
                <a:sym typeface="Arial"/>
              </a:rPr>
              <a:t> = </a:t>
            </a:r>
            <a:r>
              <a:rPr b="0" i="1" lang="en-US" sz="2800" u="none">
                <a:solidFill>
                  <a:schemeClr val="dk1"/>
                </a:solidFill>
                <a:latin typeface="Arial"/>
                <a:ea typeface="Arial"/>
                <a:cs typeface="Arial"/>
                <a:sym typeface="Arial"/>
              </a:rPr>
              <a:t>g(G</a:t>
            </a:r>
            <a:r>
              <a:rPr b="0" baseline="-25000" i="1" lang="en-US" sz="2800" u="none">
                <a:solidFill>
                  <a:schemeClr val="dk1"/>
                </a:solidFill>
                <a:latin typeface="Arial"/>
                <a:ea typeface="Arial"/>
                <a:cs typeface="Arial"/>
                <a:sym typeface="Arial"/>
              </a:rPr>
              <a:t>2</a:t>
            </a:r>
            <a:r>
              <a:rPr b="0" i="1" lang="en-US" sz="2800" u="none">
                <a:solidFill>
                  <a:schemeClr val="dk1"/>
                </a:solidFill>
                <a:latin typeface="Arial"/>
                <a:ea typeface="Arial"/>
                <a:cs typeface="Arial"/>
                <a:sym typeface="Arial"/>
              </a:rPr>
              <a:t>)</a:t>
            </a:r>
            <a:r>
              <a:rPr b="0" i="0" lang="en-US" sz="2800" u="none">
                <a:solidFill>
                  <a:schemeClr val="dk1"/>
                </a:solidFill>
                <a:latin typeface="Arial"/>
                <a:ea typeface="Arial"/>
                <a:cs typeface="Arial"/>
                <a:sym typeface="Arial"/>
              </a:rPr>
              <a:t> &gt; </a:t>
            </a:r>
            <a:r>
              <a:rPr b="0" i="1" lang="en-US" sz="2800" u="none">
                <a:solidFill>
                  <a:schemeClr val="dk1"/>
                </a:solidFill>
                <a:latin typeface="Arial"/>
                <a:ea typeface="Arial"/>
                <a:cs typeface="Arial"/>
                <a:sym typeface="Arial"/>
              </a:rPr>
              <a:t>C*</a:t>
            </a:r>
            <a:endParaRPr/>
          </a:p>
          <a:p>
            <a:pPr indent="-342900" lvl="0" marL="342900" rtl="0" algn="just">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Now consider a fringe node </a:t>
            </a:r>
            <a:r>
              <a:rPr b="0" i="1" lang="en-US" sz="2800" u="none">
                <a:solidFill>
                  <a:schemeClr val="dk1"/>
                </a:solidFill>
                <a:latin typeface="Arial"/>
                <a:ea typeface="Arial"/>
                <a:cs typeface="Arial"/>
                <a:sym typeface="Arial"/>
              </a:rPr>
              <a:t>n</a:t>
            </a:r>
            <a:r>
              <a:rPr b="0" i="0" lang="en-US" sz="2800" u="none">
                <a:solidFill>
                  <a:schemeClr val="dk1"/>
                </a:solidFill>
                <a:latin typeface="Arial"/>
                <a:ea typeface="Arial"/>
                <a:cs typeface="Arial"/>
                <a:sym typeface="Arial"/>
              </a:rPr>
              <a:t> that is on an optimal solution path.</a:t>
            </a:r>
            <a:endParaRPr/>
          </a:p>
          <a:p>
            <a:pPr indent="-342900" lvl="0" marL="342900" rtl="0" algn="just">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If </a:t>
            </a:r>
            <a:r>
              <a:rPr b="0" i="1" lang="en-US" sz="2800" u="none">
                <a:solidFill>
                  <a:schemeClr val="dk1"/>
                </a:solidFill>
                <a:latin typeface="Arial"/>
                <a:ea typeface="Arial"/>
                <a:cs typeface="Arial"/>
                <a:sym typeface="Arial"/>
              </a:rPr>
              <a:t>h(n)</a:t>
            </a:r>
            <a:r>
              <a:rPr b="0" i="0" lang="en-US" sz="2800" u="none">
                <a:solidFill>
                  <a:schemeClr val="dk1"/>
                </a:solidFill>
                <a:latin typeface="Arial"/>
                <a:ea typeface="Arial"/>
                <a:cs typeface="Arial"/>
                <a:sym typeface="Arial"/>
              </a:rPr>
              <a:t> does not overestimate the cost of completing the solution path,</a:t>
            </a:r>
            <a:endParaRPr/>
          </a:p>
          <a:p>
            <a:pPr indent="-342900" lvl="0" marL="342900" rtl="0" algn="just">
              <a:lnSpc>
                <a:spcPct val="9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    then we know that </a:t>
            </a:r>
            <a:r>
              <a:rPr b="0" i="1" lang="en-US" sz="2800" u="none">
                <a:solidFill>
                  <a:schemeClr val="dk1"/>
                </a:solidFill>
                <a:latin typeface="Arial"/>
                <a:ea typeface="Arial"/>
                <a:cs typeface="Arial"/>
                <a:sym typeface="Arial"/>
              </a:rPr>
              <a:t>f(n)</a:t>
            </a:r>
            <a:r>
              <a:rPr b="0" i="0" lang="en-US" sz="2800" u="none">
                <a:solidFill>
                  <a:schemeClr val="dk1"/>
                </a:solidFill>
                <a:latin typeface="Arial"/>
                <a:ea typeface="Arial"/>
                <a:cs typeface="Arial"/>
                <a:sym typeface="Arial"/>
              </a:rPr>
              <a:t> = </a:t>
            </a:r>
            <a:r>
              <a:rPr b="0" i="1" lang="en-US" sz="2800" u="none">
                <a:solidFill>
                  <a:schemeClr val="dk1"/>
                </a:solidFill>
                <a:latin typeface="Arial"/>
                <a:ea typeface="Arial"/>
                <a:cs typeface="Arial"/>
                <a:sym typeface="Arial"/>
              </a:rPr>
              <a:t>g(n)</a:t>
            </a:r>
            <a:r>
              <a:rPr b="0" i="0" lang="en-US" sz="2800" u="none">
                <a:solidFill>
                  <a:schemeClr val="dk1"/>
                </a:solidFill>
                <a:latin typeface="Arial"/>
                <a:ea typeface="Arial"/>
                <a:cs typeface="Arial"/>
                <a:sym typeface="Arial"/>
              </a:rPr>
              <a:t> + </a:t>
            </a:r>
            <a:r>
              <a:rPr b="0" i="1" lang="en-US" sz="2800" u="none">
                <a:solidFill>
                  <a:schemeClr val="dk1"/>
                </a:solidFill>
                <a:latin typeface="Arial"/>
                <a:ea typeface="Arial"/>
                <a:cs typeface="Arial"/>
                <a:sym typeface="Arial"/>
              </a:rPr>
              <a:t>h(n)</a:t>
            </a:r>
            <a:r>
              <a:rPr b="0" i="0" lang="en-US" sz="2800" u="none">
                <a:solidFill>
                  <a:schemeClr val="dk1"/>
                </a:solidFill>
                <a:latin typeface="Arial"/>
                <a:ea typeface="Arial"/>
                <a:cs typeface="Arial"/>
                <a:sym typeface="Arial"/>
              </a:rPr>
              <a:t> ≤ </a:t>
            </a:r>
            <a:r>
              <a:rPr b="0" i="1" lang="en-US" sz="2800" u="none">
                <a:solidFill>
                  <a:schemeClr val="dk1"/>
                </a:solidFill>
                <a:latin typeface="Arial"/>
                <a:ea typeface="Arial"/>
                <a:cs typeface="Arial"/>
                <a:sym typeface="Arial"/>
              </a:rPr>
              <a:t>C*</a:t>
            </a:r>
            <a:endParaRPr/>
          </a:p>
          <a:p>
            <a:pPr indent="-342900" lvl="0" marL="342900" rtl="0" algn="just">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Since </a:t>
            </a:r>
            <a:r>
              <a:rPr b="0" i="1" lang="en-US" sz="2800" u="none">
                <a:solidFill>
                  <a:schemeClr val="dk1"/>
                </a:solidFill>
                <a:latin typeface="Arial"/>
                <a:ea typeface="Arial"/>
                <a:cs typeface="Arial"/>
                <a:sym typeface="Arial"/>
              </a:rPr>
              <a:t>f(n)</a:t>
            </a:r>
            <a:r>
              <a:rPr b="0" i="0" lang="en-US" sz="2800" u="none">
                <a:solidFill>
                  <a:schemeClr val="dk1"/>
                </a:solidFill>
                <a:latin typeface="Arial"/>
                <a:ea typeface="Arial"/>
                <a:cs typeface="Arial"/>
                <a:sym typeface="Arial"/>
              </a:rPr>
              <a:t> ≤ </a:t>
            </a:r>
            <a:r>
              <a:rPr b="0" i="1" lang="en-US" sz="2800" u="none">
                <a:solidFill>
                  <a:schemeClr val="dk1"/>
                </a:solidFill>
                <a:latin typeface="Arial"/>
                <a:ea typeface="Arial"/>
                <a:cs typeface="Arial"/>
                <a:sym typeface="Arial"/>
              </a:rPr>
              <a:t>C*</a:t>
            </a:r>
            <a:r>
              <a:rPr b="0" i="0" lang="en-US" sz="2800" u="none">
                <a:solidFill>
                  <a:schemeClr val="dk1"/>
                </a:solidFill>
                <a:latin typeface="Arial"/>
                <a:ea typeface="Arial"/>
                <a:cs typeface="Arial"/>
                <a:sym typeface="Arial"/>
              </a:rPr>
              <a:t> &lt; </a:t>
            </a:r>
            <a:r>
              <a:rPr b="0" i="1" lang="en-US" sz="2800" u="none">
                <a:solidFill>
                  <a:schemeClr val="dk1"/>
                </a:solidFill>
                <a:latin typeface="Arial"/>
                <a:ea typeface="Arial"/>
                <a:cs typeface="Arial"/>
                <a:sym typeface="Arial"/>
              </a:rPr>
              <a:t>f(G</a:t>
            </a:r>
            <a:r>
              <a:rPr b="0" baseline="-25000" i="1" lang="en-US" sz="2800" u="none">
                <a:solidFill>
                  <a:schemeClr val="dk1"/>
                </a:solidFill>
                <a:latin typeface="Arial"/>
                <a:ea typeface="Arial"/>
                <a:cs typeface="Arial"/>
                <a:sym typeface="Arial"/>
              </a:rPr>
              <a:t>2</a:t>
            </a:r>
            <a:r>
              <a:rPr b="0" i="1" lang="en-US" sz="2800" u="none">
                <a:solidFill>
                  <a:schemeClr val="dk1"/>
                </a:solidFill>
                <a:latin typeface="Arial"/>
                <a:ea typeface="Arial"/>
                <a:cs typeface="Arial"/>
                <a:sym typeface="Arial"/>
              </a:rPr>
              <a:t>), G</a:t>
            </a:r>
            <a:r>
              <a:rPr b="0" baseline="-25000" i="1" lang="en-US" sz="2800" u="none">
                <a:solidFill>
                  <a:schemeClr val="dk1"/>
                </a:solidFill>
                <a:latin typeface="Arial"/>
                <a:ea typeface="Arial"/>
                <a:cs typeface="Arial"/>
                <a:sym typeface="Arial"/>
              </a:rPr>
              <a:t>2</a:t>
            </a:r>
            <a:r>
              <a:rPr b="0" i="0" lang="en-US" sz="2800" u="none">
                <a:solidFill>
                  <a:schemeClr val="dk1"/>
                </a:solidFill>
                <a:latin typeface="Arial"/>
                <a:ea typeface="Arial"/>
                <a:cs typeface="Arial"/>
                <a:sym typeface="Arial"/>
              </a:rPr>
              <a:t> will not be expanded and A* search must return an optimal solution.</a:t>
            </a:r>
            <a:endParaRPr/>
          </a:p>
        </p:txBody>
      </p:sp>
      <p:sp>
        <p:nvSpPr>
          <p:cNvPr id="305" name="Google Shape;305;p21"/>
          <p:cNvSpPr txBox="1"/>
          <p:nvPr/>
        </p:nvSpPr>
        <p:spPr>
          <a:xfrm>
            <a:off x="6934200" y="6550025"/>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id="306" name="Google Shape;306;p21"/>
          <p:cNvPicPr preferRelativeResize="0"/>
          <p:nvPr/>
        </p:nvPicPr>
        <p:blipFill rotWithShape="1">
          <a:blip r:embed="rId3">
            <a:alphaModFix/>
          </a:blip>
          <a:srcRect b="0" l="0" r="0" t="0"/>
          <a:stretch/>
        </p:blipFill>
        <p:spPr>
          <a:xfrm>
            <a:off x="8229600" y="0"/>
            <a:ext cx="914400" cy="914400"/>
          </a:xfrm>
          <a:prstGeom prst="rect">
            <a:avLst/>
          </a:prstGeom>
          <a:noFill/>
          <a:ln>
            <a:noFill/>
          </a:ln>
        </p:spPr>
      </p:pic>
    </p:spTree>
  </p:cSld>
  <p:clrMapOvr>
    <a:masterClrMapping/>
  </p:clrMapOvr>
  <p:transition spd="slow">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2"/>
          <p:cNvSpPr txBox="1"/>
          <p:nvPr>
            <p:ph type="title"/>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Arial"/>
              <a:buNone/>
            </a:pPr>
            <a:r>
              <a:rPr b="0" i="0" lang="en-US" sz="4400" u="none">
                <a:solidFill>
                  <a:srgbClr val="FF0000"/>
                </a:solidFill>
                <a:latin typeface="Arial"/>
                <a:ea typeface="Arial"/>
                <a:cs typeface="Arial"/>
                <a:sym typeface="Arial"/>
              </a:rPr>
              <a:t>A* Search: Evaluation</a:t>
            </a:r>
            <a:endParaRPr/>
          </a:p>
        </p:txBody>
      </p:sp>
      <p:sp>
        <p:nvSpPr>
          <p:cNvPr id="312" name="Google Shape;312;p2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Complete: yes</a:t>
            </a:r>
            <a:endParaRPr/>
          </a:p>
          <a:p>
            <a:pPr indent="-285750" lvl="1" marL="742950" rtl="0" algn="just">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Unless there are infinitely many nodes with     </a:t>
            </a:r>
            <a:r>
              <a:rPr b="0" i="1" lang="en-US" sz="2800" u="none">
                <a:solidFill>
                  <a:schemeClr val="dk1"/>
                </a:solidFill>
                <a:latin typeface="Arial"/>
                <a:ea typeface="Arial"/>
                <a:cs typeface="Arial"/>
                <a:sym typeface="Arial"/>
              </a:rPr>
              <a:t>f &lt; f(G)</a:t>
            </a:r>
            <a:endParaRPr b="0" i="0" sz="2800" u="none">
              <a:solidFill>
                <a:schemeClr val="dk1"/>
              </a:solidFill>
              <a:latin typeface="Arial"/>
              <a:ea typeface="Arial"/>
              <a:cs typeface="Arial"/>
              <a:sym typeface="Arial"/>
            </a:endParaRPr>
          </a:p>
          <a:p>
            <a:pPr indent="-342900" lvl="0" marL="342900" rtl="0" algn="just">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 Optimal: yes</a:t>
            </a:r>
            <a:endParaRPr/>
          </a:p>
          <a:p>
            <a:pPr indent="-285750" lvl="1" marL="742950" rtl="0" algn="just">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A* is also </a:t>
            </a:r>
            <a:r>
              <a:rPr b="1" i="0" lang="en-US" sz="2800" u="none">
                <a:solidFill>
                  <a:schemeClr val="dk1"/>
                </a:solidFill>
                <a:latin typeface="Arial"/>
                <a:ea typeface="Arial"/>
                <a:cs typeface="Arial"/>
                <a:sym typeface="Arial"/>
              </a:rPr>
              <a:t>optimally efficient </a:t>
            </a:r>
            <a:r>
              <a:rPr b="0" i="0" lang="en-US" sz="2800" u="none">
                <a:solidFill>
                  <a:schemeClr val="dk1"/>
                </a:solidFill>
                <a:latin typeface="Arial"/>
                <a:ea typeface="Arial"/>
                <a:cs typeface="Arial"/>
                <a:sym typeface="Arial"/>
              </a:rPr>
              <a:t>for any given </a:t>
            </a:r>
            <a:r>
              <a:rPr b="0" i="1" lang="en-US" sz="2800" u="none">
                <a:solidFill>
                  <a:schemeClr val="dk1"/>
                </a:solidFill>
                <a:latin typeface="Arial"/>
                <a:ea typeface="Arial"/>
                <a:cs typeface="Arial"/>
                <a:sym typeface="Arial"/>
              </a:rPr>
              <a:t>h(n)</a:t>
            </a:r>
            <a:r>
              <a:rPr b="0" i="0" lang="en-US" sz="2800" u="none">
                <a:solidFill>
                  <a:schemeClr val="dk1"/>
                </a:solidFill>
                <a:latin typeface="Arial"/>
                <a:ea typeface="Arial"/>
                <a:cs typeface="Arial"/>
                <a:sym typeface="Arial"/>
              </a:rPr>
              <a:t>. That is, no other optimal algorithm is guaranteed to expand fewer nodes than A*.</a:t>
            </a:r>
            <a:endParaRPr/>
          </a:p>
        </p:txBody>
      </p:sp>
      <p:sp>
        <p:nvSpPr>
          <p:cNvPr id="313" name="Google Shape;313;p22"/>
          <p:cNvSpPr txBox="1"/>
          <p:nvPr/>
        </p:nvSpPr>
        <p:spPr>
          <a:xfrm>
            <a:off x="6934200" y="6550025"/>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id="314" name="Google Shape;314;p22"/>
          <p:cNvPicPr preferRelativeResize="0"/>
          <p:nvPr/>
        </p:nvPicPr>
        <p:blipFill rotWithShape="1">
          <a:blip r:embed="rId3">
            <a:alphaModFix/>
          </a:blip>
          <a:srcRect b="0" l="0" r="0" t="0"/>
          <a:stretch/>
        </p:blipFill>
        <p:spPr>
          <a:xfrm>
            <a:off x="8229600" y="0"/>
            <a:ext cx="914400" cy="914400"/>
          </a:xfrm>
          <a:prstGeom prst="rect">
            <a:avLst/>
          </a:prstGeom>
          <a:noFill/>
          <a:ln>
            <a:noFill/>
          </a:ln>
        </p:spPr>
      </p:pic>
    </p:spTree>
  </p:cSld>
  <p:clrMapOvr>
    <a:masterClrMapping/>
  </p:clrMapOvr>
  <p:transition spd="slow">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3"/>
          <p:cNvSpPr txBox="1"/>
          <p:nvPr>
            <p:ph type="title"/>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Arial"/>
              <a:buNone/>
            </a:pPr>
            <a:r>
              <a:rPr b="0" i="0" lang="en-US" sz="4400" u="none">
                <a:solidFill>
                  <a:srgbClr val="FF0000"/>
                </a:solidFill>
                <a:latin typeface="Arial"/>
                <a:ea typeface="Arial"/>
                <a:cs typeface="Arial"/>
                <a:sym typeface="Arial"/>
              </a:rPr>
              <a:t>A* Search: Evaluation</a:t>
            </a:r>
            <a:endParaRPr/>
          </a:p>
        </p:txBody>
      </p:sp>
      <p:sp>
        <p:nvSpPr>
          <p:cNvPr id="320" name="Google Shape;320;p2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Time complexity:</a:t>
            </a:r>
            <a:endParaRPr/>
          </a:p>
          <a:p>
            <a:pPr indent="-285750" lvl="1" marL="742950" rtl="0" algn="just">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number of nodes expanded is still exponential in length of solution</a:t>
            </a:r>
            <a:endParaRPr/>
          </a:p>
          <a:p>
            <a:pPr indent="-342900" lvl="0" marL="342900" rtl="0" algn="just">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 Space complexity:</a:t>
            </a:r>
            <a:endParaRPr/>
          </a:p>
          <a:p>
            <a:pPr indent="-285750" lvl="1" marL="742950" rtl="0" algn="just">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All generated nodes are kept in memory</a:t>
            </a:r>
            <a:endParaRPr/>
          </a:p>
          <a:p>
            <a:pPr indent="-285750" lvl="1" marL="742950" rtl="0" algn="just">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A* usually runs out of space before running out of time</a:t>
            </a:r>
            <a:endParaRPr/>
          </a:p>
        </p:txBody>
      </p:sp>
      <p:sp>
        <p:nvSpPr>
          <p:cNvPr id="321" name="Google Shape;321;p23"/>
          <p:cNvSpPr txBox="1"/>
          <p:nvPr/>
        </p:nvSpPr>
        <p:spPr>
          <a:xfrm>
            <a:off x="6934200" y="6550025"/>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id="322" name="Google Shape;322;p23"/>
          <p:cNvPicPr preferRelativeResize="0"/>
          <p:nvPr/>
        </p:nvPicPr>
        <p:blipFill rotWithShape="1">
          <a:blip r:embed="rId3">
            <a:alphaModFix/>
          </a:blip>
          <a:srcRect b="0" l="0" r="0" t="0"/>
          <a:stretch/>
        </p:blipFill>
        <p:spPr>
          <a:xfrm>
            <a:off x="8229600" y="0"/>
            <a:ext cx="914400" cy="914400"/>
          </a:xfrm>
          <a:prstGeom prst="rect">
            <a:avLst/>
          </a:prstGeom>
          <a:noFill/>
          <a:ln>
            <a:noFill/>
          </a:ln>
        </p:spPr>
      </p:pic>
    </p:spTree>
  </p:cSld>
  <p:clrMapOvr>
    <a:masterClrMapping/>
  </p:clrMapOvr>
  <p:transition spd="slow">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4"/>
          <p:cNvSpPr txBox="1"/>
          <p:nvPr>
            <p:ph type="title"/>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Arial"/>
              <a:buNone/>
            </a:pPr>
            <a:r>
              <a:rPr b="0" i="0" lang="en-US" sz="4400" u="none">
                <a:solidFill>
                  <a:srgbClr val="FF0000"/>
                </a:solidFill>
                <a:latin typeface="Arial"/>
                <a:ea typeface="Arial"/>
                <a:cs typeface="Arial"/>
                <a:sym typeface="Arial"/>
              </a:rPr>
              <a:t>Heuristic Functions</a:t>
            </a:r>
            <a:endParaRPr/>
          </a:p>
        </p:txBody>
      </p:sp>
      <p:sp>
        <p:nvSpPr>
          <p:cNvPr id="328" name="Google Shape;328;p24"/>
          <p:cNvSpPr txBox="1"/>
          <p:nvPr>
            <p:ph idx="1" type="body"/>
          </p:nvPr>
        </p:nvSpPr>
        <p:spPr>
          <a:xfrm>
            <a:off x="457200" y="1600200"/>
            <a:ext cx="8229600" cy="1219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Let us see two heuristics for a problem.</a:t>
            </a:r>
            <a:endParaRPr/>
          </a:p>
          <a:p>
            <a:pPr indent="-139700" lvl="0" marL="342900" rtl="0" algn="l">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p:txBody>
      </p:sp>
      <p:sp>
        <p:nvSpPr>
          <p:cNvPr id="329" name="Google Shape;329;p24"/>
          <p:cNvSpPr txBox="1"/>
          <p:nvPr/>
        </p:nvSpPr>
        <p:spPr>
          <a:xfrm>
            <a:off x="6934200" y="6550025"/>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id="330" name="Google Shape;330;p24"/>
          <p:cNvPicPr preferRelativeResize="0"/>
          <p:nvPr/>
        </p:nvPicPr>
        <p:blipFill rotWithShape="1">
          <a:blip r:embed="rId3">
            <a:alphaModFix/>
          </a:blip>
          <a:srcRect b="0" l="0" r="0" t="0"/>
          <a:stretch/>
        </p:blipFill>
        <p:spPr>
          <a:xfrm>
            <a:off x="8229600" y="0"/>
            <a:ext cx="914400" cy="914400"/>
          </a:xfrm>
          <a:prstGeom prst="rect">
            <a:avLst/>
          </a:prstGeom>
          <a:noFill/>
          <a:ln>
            <a:noFill/>
          </a:ln>
        </p:spPr>
      </p:pic>
    </p:spTree>
  </p:cSld>
  <p:clrMapOvr>
    <a:masterClrMapping/>
  </p:clrMapOvr>
  <p:transition spd="slow">
    <p:fade thruBlk="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5"/>
          <p:cNvSpPr txBox="1"/>
          <p:nvPr>
            <p:ph type="title"/>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Arial"/>
              <a:buNone/>
            </a:pPr>
            <a:r>
              <a:rPr b="0" i="0" lang="en-US" sz="4400" u="none">
                <a:solidFill>
                  <a:srgbClr val="FF0000"/>
                </a:solidFill>
                <a:latin typeface="Arial"/>
                <a:ea typeface="Arial"/>
                <a:cs typeface="Arial"/>
                <a:sym typeface="Arial"/>
              </a:rPr>
              <a:t>Example: 8-puzzle</a:t>
            </a:r>
            <a:endParaRPr/>
          </a:p>
        </p:txBody>
      </p:sp>
      <p:pic>
        <p:nvPicPr>
          <p:cNvPr id="336" name="Google Shape;336;p25"/>
          <p:cNvPicPr preferRelativeResize="0"/>
          <p:nvPr>
            <p:ph idx="1" type="body"/>
          </p:nvPr>
        </p:nvPicPr>
        <p:blipFill rotWithShape="1">
          <a:blip r:embed="rId3">
            <a:alphaModFix/>
          </a:blip>
          <a:srcRect b="0" l="0" r="0" t="0"/>
          <a:stretch/>
        </p:blipFill>
        <p:spPr>
          <a:xfrm>
            <a:off x="2801937" y="1981200"/>
            <a:ext cx="3540125" cy="1987550"/>
          </a:xfrm>
          <a:prstGeom prst="rect">
            <a:avLst/>
          </a:prstGeom>
          <a:noFill/>
          <a:ln>
            <a:noFill/>
          </a:ln>
        </p:spPr>
      </p:pic>
      <p:sp>
        <p:nvSpPr>
          <p:cNvPr id="337" name="Google Shape;337;p25"/>
          <p:cNvSpPr txBox="1"/>
          <p:nvPr>
            <p:ph idx="1" type="body"/>
          </p:nvPr>
        </p:nvSpPr>
        <p:spPr>
          <a:xfrm>
            <a:off x="685800" y="4106862"/>
            <a:ext cx="7772400" cy="2446337"/>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States:</a:t>
            </a:r>
            <a:r>
              <a:rPr b="0" i="0" lang="en-US" sz="2400" u="none">
                <a:solidFill>
                  <a:schemeClr val="dk1"/>
                </a:solidFill>
                <a:latin typeface="Arial"/>
                <a:ea typeface="Arial"/>
                <a:cs typeface="Arial"/>
                <a:sym typeface="Arial"/>
              </a:rPr>
              <a:t> location of each tile plus blank</a:t>
            </a:r>
            <a:endParaRPr/>
          </a:p>
          <a:p>
            <a:pPr indent="-342900" lvl="0" marL="342900" rtl="0" algn="l">
              <a:lnSpc>
                <a:spcPct val="90000"/>
              </a:lnSpc>
              <a:spcBef>
                <a:spcPts val="48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Initial state:</a:t>
            </a:r>
            <a:r>
              <a:rPr b="0" i="0" lang="en-US" sz="2400" u="none">
                <a:solidFill>
                  <a:schemeClr val="dk1"/>
                </a:solidFill>
                <a:latin typeface="Arial"/>
                <a:ea typeface="Arial"/>
                <a:cs typeface="Arial"/>
                <a:sym typeface="Arial"/>
              </a:rPr>
              <a:t> Any state can be initial</a:t>
            </a:r>
            <a:endParaRPr/>
          </a:p>
          <a:p>
            <a:pPr indent="-342900" lvl="0" marL="342900" rtl="0" algn="l">
              <a:lnSpc>
                <a:spcPct val="90000"/>
              </a:lnSpc>
              <a:spcBef>
                <a:spcPts val="48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Actions:</a:t>
            </a:r>
            <a:r>
              <a:rPr b="0" i="0" lang="en-US" sz="2400" u="none">
                <a:solidFill>
                  <a:schemeClr val="dk1"/>
                </a:solidFill>
                <a:latin typeface="Arial"/>
                <a:ea typeface="Arial"/>
                <a:cs typeface="Arial"/>
                <a:sym typeface="Arial"/>
              </a:rPr>
              <a:t> Move blank {</a:t>
            </a:r>
            <a:r>
              <a:rPr b="0" i="1" lang="en-US" sz="2400" u="none">
                <a:solidFill>
                  <a:schemeClr val="dk1"/>
                </a:solidFill>
                <a:latin typeface="Arial"/>
                <a:ea typeface="Arial"/>
                <a:cs typeface="Arial"/>
                <a:sym typeface="Arial"/>
              </a:rPr>
              <a:t>Left</a:t>
            </a:r>
            <a:r>
              <a:rPr b="0" i="0" lang="en-US" sz="2400" u="none">
                <a:solidFill>
                  <a:schemeClr val="dk1"/>
                </a:solidFill>
                <a:latin typeface="Arial"/>
                <a:ea typeface="Arial"/>
                <a:cs typeface="Arial"/>
                <a:sym typeface="Arial"/>
              </a:rPr>
              <a:t>, </a:t>
            </a:r>
            <a:r>
              <a:rPr b="0" i="1" lang="en-US" sz="2400" u="none">
                <a:solidFill>
                  <a:schemeClr val="dk1"/>
                </a:solidFill>
                <a:latin typeface="Arial"/>
                <a:ea typeface="Arial"/>
                <a:cs typeface="Arial"/>
                <a:sym typeface="Arial"/>
              </a:rPr>
              <a:t>Right</a:t>
            </a:r>
            <a:r>
              <a:rPr b="0" i="0" lang="en-US" sz="2400" u="none">
                <a:solidFill>
                  <a:schemeClr val="dk1"/>
                </a:solidFill>
                <a:latin typeface="Arial"/>
                <a:ea typeface="Arial"/>
                <a:cs typeface="Arial"/>
                <a:sym typeface="Arial"/>
              </a:rPr>
              <a:t>, </a:t>
            </a:r>
            <a:r>
              <a:rPr b="0" i="1" lang="en-US" sz="2400" u="none">
                <a:solidFill>
                  <a:schemeClr val="dk1"/>
                </a:solidFill>
                <a:latin typeface="Arial"/>
                <a:ea typeface="Arial"/>
                <a:cs typeface="Arial"/>
                <a:sym typeface="Arial"/>
              </a:rPr>
              <a:t>Up</a:t>
            </a:r>
            <a:r>
              <a:rPr b="0" i="0" lang="en-US" sz="2400" u="none">
                <a:solidFill>
                  <a:schemeClr val="dk1"/>
                </a:solidFill>
                <a:latin typeface="Arial"/>
                <a:ea typeface="Arial"/>
                <a:cs typeface="Arial"/>
                <a:sym typeface="Arial"/>
              </a:rPr>
              <a:t>, </a:t>
            </a:r>
            <a:r>
              <a:rPr b="0" i="1" lang="en-US" sz="2400" u="none">
                <a:solidFill>
                  <a:schemeClr val="dk1"/>
                </a:solidFill>
                <a:latin typeface="Arial"/>
                <a:ea typeface="Arial"/>
                <a:cs typeface="Arial"/>
                <a:sym typeface="Arial"/>
              </a:rPr>
              <a:t>Down</a:t>
            </a:r>
            <a:r>
              <a:rPr b="0" i="0" lang="en-US" sz="2400" u="none">
                <a:solidFill>
                  <a:schemeClr val="dk1"/>
                </a:solidFill>
                <a:latin typeface="Arial"/>
                <a:ea typeface="Arial"/>
                <a:cs typeface="Arial"/>
                <a:sym typeface="Arial"/>
              </a:rPr>
              <a:t>}</a:t>
            </a:r>
            <a:endParaRPr/>
          </a:p>
          <a:p>
            <a:pPr indent="-342900" lvl="0" marL="342900" rtl="0" algn="l">
              <a:lnSpc>
                <a:spcPct val="90000"/>
              </a:lnSpc>
              <a:spcBef>
                <a:spcPts val="48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Goal test:</a:t>
            </a:r>
            <a:r>
              <a:rPr b="0" i="0" lang="en-US" sz="2400" u="none">
                <a:solidFill>
                  <a:schemeClr val="dk1"/>
                </a:solidFill>
                <a:latin typeface="Arial"/>
                <a:ea typeface="Arial"/>
                <a:cs typeface="Arial"/>
                <a:sym typeface="Arial"/>
              </a:rPr>
              <a:t> Check whether goal configuration is reached</a:t>
            </a:r>
            <a:endParaRPr/>
          </a:p>
          <a:p>
            <a:pPr indent="-342900" lvl="0" marL="342900" rtl="0" algn="l">
              <a:lnSpc>
                <a:spcPct val="90000"/>
              </a:lnSpc>
              <a:spcBef>
                <a:spcPts val="480"/>
              </a:spcBef>
              <a:spcAft>
                <a:spcPts val="0"/>
              </a:spcAft>
              <a:buClr>
                <a:schemeClr val="dk1"/>
              </a:buClr>
              <a:buSzPts val="2400"/>
              <a:buFont typeface="Arial"/>
              <a:buChar char="•"/>
            </a:pPr>
            <a:r>
              <a:rPr b="1" i="0" lang="en-US" sz="2400" u="none">
                <a:solidFill>
                  <a:schemeClr val="dk1"/>
                </a:solidFill>
                <a:latin typeface="Arial"/>
                <a:ea typeface="Arial"/>
                <a:cs typeface="Arial"/>
                <a:sym typeface="Arial"/>
              </a:rPr>
              <a:t>Path cost:</a:t>
            </a:r>
            <a:r>
              <a:rPr b="0" i="0" lang="en-US" sz="2400" u="none">
                <a:solidFill>
                  <a:schemeClr val="dk1"/>
                </a:solidFill>
                <a:latin typeface="Arial"/>
                <a:ea typeface="Arial"/>
                <a:cs typeface="Arial"/>
                <a:sym typeface="Arial"/>
              </a:rPr>
              <a:t> Number of actions to reach goal</a:t>
            </a:r>
            <a:endParaRPr/>
          </a:p>
        </p:txBody>
      </p:sp>
      <p:sp>
        <p:nvSpPr>
          <p:cNvPr id="338" name="Google Shape;338;p25"/>
          <p:cNvSpPr txBox="1"/>
          <p:nvPr/>
        </p:nvSpPr>
        <p:spPr>
          <a:xfrm>
            <a:off x="723900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r>
              <a:t/>
            </a:r>
            <a:endParaRPr b="0" i="0" sz="1400" u="none">
              <a:solidFill>
                <a:schemeClr val="dk1"/>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id="339" name="Google Shape;339;p25"/>
          <p:cNvPicPr preferRelativeResize="0"/>
          <p:nvPr/>
        </p:nvPicPr>
        <p:blipFill rotWithShape="1">
          <a:blip r:embed="rId4">
            <a:alphaModFix/>
          </a:blip>
          <a:srcRect b="0" l="0" r="0" t="0"/>
          <a:stretch/>
        </p:blipFill>
        <p:spPr>
          <a:xfrm>
            <a:off x="8229600" y="0"/>
            <a:ext cx="914400" cy="914400"/>
          </a:xfrm>
          <a:prstGeom prst="rect">
            <a:avLst/>
          </a:prstGeom>
          <a:noFill/>
          <a:ln>
            <a:noFill/>
          </a:ln>
        </p:spPr>
      </p:pic>
    </p:spTree>
  </p:cSld>
  <p:clrMapOvr>
    <a:masterClrMapping/>
  </p:clrMapOvr>
  <p:transition spd="slow">
    <p:fade thruBlk="1"/>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6"/>
          <p:cNvSpPr txBox="1"/>
          <p:nvPr>
            <p:ph type="title"/>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Arial"/>
              <a:buNone/>
            </a:pPr>
            <a:r>
              <a:rPr b="0" i="0" lang="en-US" sz="4400" u="none">
                <a:solidFill>
                  <a:srgbClr val="FF0000"/>
                </a:solidFill>
                <a:latin typeface="Arial"/>
                <a:ea typeface="Arial"/>
                <a:cs typeface="Arial"/>
                <a:sym typeface="Arial"/>
              </a:rPr>
              <a:t>Example: 8-puzzle</a:t>
            </a:r>
            <a:endParaRPr/>
          </a:p>
        </p:txBody>
      </p:sp>
      <p:sp>
        <p:nvSpPr>
          <p:cNvPr id="345" name="Google Shape;345;p2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rgbClr val="FF0000"/>
              </a:buClr>
              <a:buSzPts val="3200"/>
              <a:buFont typeface="Arial"/>
              <a:buChar char="•"/>
            </a:pPr>
            <a:r>
              <a:rPr b="0" i="0" lang="en-US" sz="3200" u="none">
                <a:solidFill>
                  <a:schemeClr val="dk1"/>
                </a:solidFill>
                <a:latin typeface="Arial"/>
                <a:ea typeface="Arial"/>
                <a:cs typeface="Arial"/>
                <a:sym typeface="Arial"/>
              </a:rPr>
              <a:t>For 8-puzzle problem:</a:t>
            </a:r>
            <a:endParaRPr/>
          </a:p>
          <a:p>
            <a:pPr indent="-285750" lvl="1" marL="742950" rtl="0" algn="just">
              <a:lnSpc>
                <a:spcPct val="100000"/>
              </a:lnSpc>
              <a:spcBef>
                <a:spcPts val="560"/>
              </a:spcBef>
              <a:spcAft>
                <a:spcPts val="0"/>
              </a:spcAft>
              <a:buClr>
                <a:srgbClr val="FF0000"/>
              </a:buClr>
              <a:buSzPts val="2800"/>
              <a:buFont typeface="Arial"/>
              <a:buChar char="–"/>
            </a:pPr>
            <a:r>
              <a:rPr b="0" i="1" lang="en-US" sz="2800" u="none">
                <a:solidFill>
                  <a:schemeClr val="dk1"/>
                </a:solidFill>
                <a:latin typeface="Arial"/>
                <a:ea typeface="Arial"/>
                <a:cs typeface="Arial"/>
                <a:sym typeface="Arial"/>
              </a:rPr>
              <a:t>h</a:t>
            </a:r>
            <a:r>
              <a:rPr b="0" baseline="-25000" i="0" lang="en-US" sz="2800" u="none">
                <a:solidFill>
                  <a:schemeClr val="dk1"/>
                </a:solidFill>
                <a:latin typeface="Arial"/>
                <a:ea typeface="Arial"/>
                <a:cs typeface="Arial"/>
                <a:sym typeface="Arial"/>
              </a:rPr>
              <a:t>1</a:t>
            </a:r>
            <a:r>
              <a:rPr b="0" i="0" lang="en-US" sz="2800" u="none">
                <a:solidFill>
                  <a:schemeClr val="dk1"/>
                </a:solidFill>
                <a:latin typeface="Arial"/>
                <a:ea typeface="Arial"/>
                <a:cs typeface="Arial"/>
                <a:sym typeface="Arial"/>
              </a:rPr>
              <a:t> = number of tiles out of place. In the example </a:t>
            </a:r>
            <a:r>
              <a:rPr b="0" i="1" lang="en-US" sz="2800" u="none">
                <a:solidFill>
                  <a:schemeClr val="dk1"/>
                </a:solidFill>
                <a:latin typeface="Arial"/>
                <a:ea typeface="Arial"/>
                <a:cs typeface="Arial"/>
                <a:sym typeface="Arial"/>
              </a:rPr>
              <a:t>h</a:t>
            </a:r>
            <a:r>
              <a:rPr b="0" baseline="-25000" i="0" lang="en-US" sz="2800" u="none">
                <a:solidFill>
                  <a:schemeClr val="dk1"/>
                </a:solidFill>
                <a:latin typeface="Arial"/>
                <a:ea typeface="Arial"/>
                <a:cs typeface="Arial"/>
                <a:sym typeface="Arial"/>
              </a:rPr>
              <a:t>1</a:t>
            </a:r>
            <a:r>
              <a:rPr b="0" i="0" lang="en-US" sz="2800" u="none">
                <a:solidFill>
                  <a:schemeClr val="dk1"/>
                </a:solidFill>
                <a:latin typeface="Arial"/>
                <a:ea typeface="Arial"/>
                <a:cs typeface="Arial"/>
                <a:sym typeface="Arial"/>
              </a:rPr>
              <a:t>= 8</a:t>
            </a:r>
            <a:endParaRPr/>
          </a:p>
          <a:p>
            <a:pPr indent="-285750" lvl="1" marL="742950" rtl="0" algn="just">
              <a:lnSpc>
                <a:spcPct val="100000"/>
              </a:lnSpc>
              <a:spcBef>
                <a:spcPts val="560"/>
              </a:spcBef>
              <a:spcAft>
                <a:spcPts val="0"/>
              </a:spcAft>
              <a:buClr>
                <a:srgbClr val="FF0000"/>
              </a:buClr>
              <a:buSzPts val="2800"/>
              <a:buFont typeface="Arial"/>
              <a:buChar char="–"/>
            </a:pPr>
            <a:r>
              <a:rPr b="0" i="1" lang="en-US" sz="2800" u="none">
                <a:solidFill>
                  <a:schemeClr val="dk1"/>
                </a:solidFill>
                <a:latin typeface="Arial"/>
                <a:ea typeface="Arial"/>
                <a:cs typeface="Arial"/>
                <a:sym typeface="Arial"/>
              </a:rPr>
              <a:t>h</a:t>
            </a:r>
            <a:r>
              <a:rPr b="0" baseline="-25000" i="0" lang="en-US" sz="2800" u="none">
                <a:solidFill>
                  <a:schemeClr val="dk1"/>
                </a:solidFill>
                <a:latin typeface="Arial"/>
                <a:ea typeface="Arial"/>
                <a:cs typeface="Arial"/>
                <a:sym typeface="Arial"/>
              </a:rPr>
              <a:t>2</a:t>
            </a:r>
            <a:r>
              <a:rPr b="0" i="0" lang="en-US" sz="2800" u="none">
                <a:solidFill>
                  <a:schemeClr val="dk1"/>
                </a:solidFill>
                <a:latin typeface="Arial"/>
                <a:ea typeface="Arial"/>
                <a:cs typeface="Arial"/>
                <a:sym typeface="Arial"/>
              </a:rPr>
              <a:t> = total Manhattan distance of errant pieces. In the example </a:t>
            </a:r>
            <a:endParaRPr/>
          </a:p>
          <a:p>
            <a:pPr indent="-285750" lvl="1" marL="742950" rtl="0" algn="just">
              <a:lnSpc>
                <a:spcPct val="10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			</a:t>
            </a:r>
            <a:r>
              <a:rPr b="0" i="1" lang="en-US" sz="2800" u="none">
                <a:solidFill>
                  <a:schemeClr val="dk1"/>
                </a:solidFill>
                <a:latin typeface="Arial"/>
                <a:ea typeface="Arial"/>
                <a:cs typeface="Arial"/>
                <a:sym typeface="Arial"/>
              </a:rPr>
              <a:t>h</a:t>
            </a:r>
            <a:r>
              <a:rPr b="0" baseline="-25000" i="0" lang="en-US" sz="2800" u="none">
                <a:solidFill>
                  <a:schemeClr val="dk1"/>
                </a:solidFill>
                <a:latin typeface="Arial"/>
                <a:ea typeface="Arial"/>
                <a:cs typeface="Arial"/>
                <a:sym typeface="Arial"/>
              </a:rPr>
              <a:t>2</a:t>
            </a:r>
            <a:r>
              <a:rPr b="0" i="0" lang="en-US" sz="2800" u="none">
                <a:solidFill>
                  <a:schemeClr val="dk1"/>
                </a:solidFill>
                <a:latin typeface="Arial"/>
                <a:ea typeface="Arial"/>
                <a:cs typeface="Arial"/>
                <a:sym typeface="Arial"/>
              </a:rPr>
              <a:t> = 3+1+2+2+2+3+3+2 = 18</a:t>
            </a:r>
            <a:endParaRPr/>
          </a:p>
        </p:txBody>
      </p:sp>
      <p:sp>
        <p:nvSpPr>
          <p:cNvPr id="346" name="Google Shape;346;p26"/>
          <p:cNvSpPr txBox="1"/>
          <p:nvPr/>
        </p:nvSpPr>
        <p:spPr>
          <a:xfrm>
            <a:off x="6934200" y="6550025"/>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id="347" name="Google Shape;347;p26"/>
          <p:cNvPicPr preferRelativeResize="0"/>
          <p:nvPr/>
        </p:nvPicPr>
        <p:blipFill rotWithShape="1">
          <a:blip r:embed="rId3">
            <a:alphaModFix/>
          </a:blip>
          <a:srcRect b="0" l="0" r="0" t="0"/>
          <a:stretch/>
        </p:blipFill>
        <p:spPr>
          <a:xfrm>
            <a:off x="8229600" y="0"/>
            <a:ext cx="914400" cy="914400"/>
          </a:xfrm>
          <a:prstGeom prst="rect">
            <a:avLst/>
          </a:prstGeom>
          <a:noFill/>
          <a:ln>
            <a:noFill/>
          </a:ln>
        </p:spPr>
      </p:pic>
    </p:spTree>
  </p:cSld>
  <p:clrMapOvr>
    <a:masterClrMapping/>
  </p:clrMapOvr>
  <p:transition spd="slow">
    <p:fade thruBlk="1"/>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7"/>
          <p:cNvSpPr txBox="1"/>
          <p:nvPr>
            <p:ph type="title"/>
          </p:nvPr>
        </p:nvSpPr>
        <p:spPr>
          <a:xfrm>
            <a:off x="990600" y="0"/>
            <a:ext cx="7620000" cy="1295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C00000"/>
              </a:buClr>
              <a:buSzPts val="4000"/>
              <a:buFont typeface="Arial"/>
              <a:buNone/>
            </a:pPr>
            <a:r>
              <a:rPr b="1" i="0" lang="en-US" sz="4000" u="none">
                <a:solidFill>
                  <a:srgbClr val="C00000"/>
                </a:solidFill>
                <a:latin typeface="Arial"/>
                <a:ea typeface="Arial"/>
                <a:cs typeface="Arial"/>
                <a:sym typeface="Arial"/>
              </a:rPr>
              <a:t>Local Search Algorithms and Optimization Problems</a:t>
            </a:r>
            <a:endParaRPr/>
          </a:p>
        </p:txBody>
      </p:sp>
      <p:sp>
        <p:nvSpPr>
          <p:cNvPr id="353" name="Google Shape;353;p27"/>
          <p:cNvSpPr txBox="1"/>
          <p:nvPr>
            <p:ph idx="1" type="body"/>
          </p:nvPr>
        </p:nvSpPr>
        <p:spPr>
          <a:xfrm>
            <a:off x="0" y="1371600"/>
            <a:ext cx="9144000" cy="54864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rgbClr val="C00000"/>
              </a:buClr>
              <a:buSzPts val="2800"/>
              <a:buFont typeface="Arial"/>
              <a:buChar char="•"/>
            </a:pPr>
            <a:r>
              <a:rPr b="0" i="0" lang="en-US" sz="2800" u="none">
                <a:solidFill>
                  <a:schemeClr val="dk1"/>
                </a:solidFill>
                <a:latin typeface="Arial"/>
                <a:ea typeface="Arial"/>
                <a:cs typeface="Arial"/>
                <a:sym typeface="Arial"/>
              </a:rPr>
              <a:t>Previously: systematic exploration of search space</a:t>
            </a:r>
            <a:endParaRPr b="0" i="0" sz="2400" u="none">
              <a:solidFill>
                <a:schemeClr val="dk1"/>
              </a:solidFill>
              <a:latin typeface="Arial"/>
              <a:ea typeface="Arial"/>
              <a:cs typeface="Arial"/>
              <a:sym typeface="Arial"/>
            </a:endParaRPr>
          </a:p>
          <a:p>
            <a:pPr indent="-285750" lvl="1" marL="742950" rtl="0" algn="l">
              <a:lnSpc>
                <a:spcPct val="100000"/>
              </a:lnSpc>
              <a:spcBef>
                <a:spcPts val="480"/>
              </a:spcBef>
              <a:spcAft>
                <a:spcPts val="0"/>
              </a:spcAft>
              <a:buClr>
                <a:srgbClr val="C00000"/>
              </a:buClr>
              <a:buSzPts val="2400"/>
              <a:buFont typeface="Arial"/>
              <a:buChar char="–"/>
            </a:pPr>
            <a:r>
              <a:rPr b="0" i="0" lang="en-US" sz="2400" u="none">
                <a:solidFill>
                  <a:schemeClr val="dk1"/>
                </a:solidFill>
                <a:latin typeface="Arial"/>
                <a:ea typeface="Arial"/>
                <a:cs typeface="Arial"/>
                <a:sym typeface="Arial"/>
              </a:rPr>
              <a:t>Path to goal is solution to problem</a:t>
            </a:r>
            <a:endParaRPr b="0" i="0" sz="2800" u="none">
              <a:solidFill>
                <a:schemeClr val="dk1"/>
              </a:solidFill>
              <a:latin typeface="Arial"/>
              <a:ea typeface="Arial"/>
              <a:cs typeface="Arial"/>
              <a:sym typeface="Arial"/>
            </a:endParaRPr>
          </a:p>
          <a:p>
            <a:pPr indent="-342900" lvl="0" marL="342900" rtl="0" algn="just">
              <a:lnSpc>
                <a:spcPct val="100000"/>
              </a:lnSpc>
              <a:spcBef>
                <a:spcPts val="560"/>
              </a:spcBef>
              <a:spcAft>
                <a:spcPts val="0"/>
              </a:spcAft>
              <a:buClr>
                <a:srgbClr val="C00000"/>
              </a:buClr>
              <a:buSzPts val="2800"/>
              <a:buFont typeface="Arial"/>
              <a:buChar char="•"/>
            </a:pPr>
            <a:r>
              <a:rPr b="0" i="0" lang="en-US" sz="2800" u="none">
                <a:solidFill>
                  <a:schemeClr val="dk1"/>
                </a:solidFill>
                <a:latin typeface="Arial"/>
                <a:ea typeface="Arial"/>
                <a:cs typeface="Arial"/>
                <a:sym typeface="Arial"/>
              </a:rPr>
              <a:t>for some problem classes, it is sufficient to find a solution</a:t>
            </a:r>
            <a:endParaRPr b="0" i="0" sz="2400" u="none">
              <a:solidFill>
                <a:schemeClr val="dk1"/>
              </a:solidFill>
              <a:latin typeface="Arial"/>
              <a:ea typeface="Arial"/>
              <a:cs typeface="Arial"/>
              <a:sym typeface="Arial"/>
            </a:endParaRPr>
          </a:p>
          <a:p>
            <a:pPr indent="-285750" lvl="1" marL="742950" rtl="0" algn="just">
              <a:lnSpc>
                <a:spcPct val="100000"/>
              </a:lnSpc>
              <a:spcBef>
                <a:spcPts val="480"/>
              </a:spcBef>
              <a:spcAft>
                <a:spcPts val="0"/>
              </a:spcAft>
              <a:buClr>
                <a:srgbClr val="C00000"/>
              </a:buClr>
              <a:buSzPts val="2400"/>
              <a:buFont typeface="Arial"/>
              <a:buChar char="–"/>
            </a:pPr>
            <a:r>
              <a:rPr b="0" i="0" lang="en-US" sz="2400" u="none">
                <a:solidFill>
                  <a:schemeClr val="dk1"/>
                </a:solidFill>
                <a:latin typeface="Arial"/>
                <a:ea typeface="Arial"/>
                <a:cs typeface="Arial"/>
                <a:sym typeface="Arial"/>
              </a:rPr>
              <a:t>the path to the solution is not relevant, e.g. 8-queens</a:t>
            </a:r>
            <a:endParaRPr b="0" i="0" sz="2800" u="none">
              <a:solidFill>
                <a:schemeClr val="dk1"/>
              </a:solidFill>
              <a:latin typeface="Arial"/>
              <a:ea typeface="Arial"/>
              <a:cs typeface="Arial"/>
              <a:sym typeface="Arial"/>
            </a:endParaRPr>
          </a:p>
          <a:p>
            <a:pPr indent="-342900" lvl="0" marL="342900" rtl="0" algn="l">
              <a:lnSpc>
                <a:spcPct val="100000"/>
              </a:lnSpc>
              <a:spcBef>
                <a:spcPts val="560"/>
              </a:spcBef>
              <a:spcAft>
                <a:spcPts val="0"/>
              </a:spcAft>
              <a:buClr>
                <a:srgbClr val="C00000"/>
              </a:buClr>
              <a:buSzPts val="2800"/>
              <a:buFont typeface="Arial"/>
              <a:buChar char="•"/>
            </a:pPr>
            <a:r>
              <a:rPr b="0" i="0" lang="en-US" sz="2800" u="none">
                <a:solidFill>
                  <a:schemeClr val="dk1"/>
                </a:solidFill>
                <a:latin typeface="Arial"/>
                <a:ea typeface="Arial"/>
                <a:cs typeface="Arial"/>
                <a:sym typeface="Arial"/>
              </a:rPr>
              <a:t> Different algorithms can be used</a:t>
            </a:r>
            <a:endParaRPr b="0" i="0" sz="2400" u="none">
              <a:solidFill>
                <a:schemeClr val="dk1"/>
              </a:solidFill>
              <a:latin typeface="Arial"/>
              <a:ea typeface="Arial"/>
              <a:cs typeface="Arial"/>
              <a:sym typeface="Arial"/>
            </a:endParaRPr>
          </a:p>
          <a:p>
            <a:pPr indent="-285750" lvl="1" marL="742950" rtl="0" algn="l">
              <a:lnSpc>
                <a:spcPct val="100000"/>
              </a:lnSpc>
              <a:spcBef>
                <a:spcPts val="480"/>
              </a:spcBef>
              <a:spcAft>
                <a:spcPts val="0"/>
              </a:spcAft>
              <a:buClr>
                <a:srgbClr val="C00000"/>
              </a:buClr>
              <a:buSzPts val="2400"/>
              <a:buFont typeface="Arial"/>
              <a:buChar char="–"/>
            </a:pPr>
            <a:r>
              <a:rPr b="0" i="0" lang="en-US" sz="2400" u="none">
                <a:solidFill>
                  <a:srgbClr val="0000FF"/>
                </a:solidFill>
                <a:latin typeface="Arial"/>
                <a:ea typeface="Arial"/>
                <a:cs typeface="Arial"/>
                <a:sym typeface="Arial"/>
              </a:rPr>
              <a:t>Local</a:t>
            </a:r>
            <a:r>
              <a:rPr b="0" i="0" lang="en-US" sz="2400" u="none">
                <a:solidFill>
                  <a:schemeClr val="dk1"/>
                </a:solidFill>
                <a:latin typeface="Arial"/>
                <a:ea typeface="Arial"/>
                <a:cs typeface="Arial"/>
                <a:sym typeface="Arial"/>
              </a:rPr>
              <a:t> search</a:t>
            </a:r>
            <a:endParaRPr/>
          </a:p>
          <a:p>
            <a:pPr indent="-342900" lvl="0" marL="342900" rtl="0" algn="just">
              <a:lnSpc>
                <a:spcPct val="100000"/>
              </a:lnSpc>
              <a:spcBef>
                <a:spcPts val="560"/>
              </a:spcBef>
              <a:spcAft>
                <a:spcPts val="0"/>
              </a:spcAft>
              <a:buClr>
                <a:srgbClr val="C00000"/>
              </a:buClr>
              <a:buSzPts val="2800"/>
              <a:buFont typeface="Arial"/>
              <a:buChar char="•"/>
            </a:pPr>
            <a:r>
              <a:rPr b="0" i="0" lang="en-US" sz="2800" u="none">
                <a:solidFill>
                  <a:schemeClr val="dk1"/>
                </a:solidFill>
                <a:latin typeface="Arial"/>
                <a:ea typeface="Arial"/>
                <a:cs typeface="Arial"/>
                <a:sym typeface="Arial"/>
              </a:rPr>
              <a:t>memory requirements can be dramatically relaxed by modifying the current state</a:t>
            </a:r>
            <a:endParaRPr/>
          </a:p>
          <a:p>
            <a:pPr indent="-285750" lvl="1" marL="742950" rtl="0" algn="just">
              <a:lnSpc>
                <a:spcPct val="100000"/>
              </a:lnSpc>
              <a:spcBef>
                <a:spcPts val="480"/>
              </a:spcBef>
              <a:spcAft>
                <a:spcPts val="0"/>
              </a:spcAft>
              <a:buClr>
                <a:srgbClr val="C00000"/>
              </a:buClr>
              <a:buSzPts val="2400"/>
              <a:buFont typeface="Arial"/>
              <a:buChar char="–"/>
            </a:pPr>
            <a:r>
              <a:rPr b="0" i="0" lang="en-US" sz="2400" u="none">
                <a:solidFill>
                  <a:schemeClr val="dk1"/>
                </a:solidFill>
                <a:latin typeface="Arial"/>
                <a:ea typeface="Arial"/>
                <a:cs typeface="Arial"/>
                <a:sym typeface="Arial"/>
              </a:rPr>
              <a:t>all previous states can be discarded</a:t>
            </a:r>
            <a:endParaRPr/>
          </a:p>
          <a:p>
            <a:pPr indent="-285750" lvl="1" marL="742950" rtl="0" algn="just">
              <a:lnSpc>
                <a:spcPct val="100000"/>
              </a:lnSpc>
              <a:spcBef>
                <a:spcPts val="480"/>
              </a:spcBef>
              <a:spcAft>
                <a:spcPts val="0"/>
              </a:spcAft>
              <a:buClr>
                <a:srgbClr val="C00000"/>
              </a:buClr>
              <a:buSzPts val="2400"/>
              <a:buFont typeface="Arial"/>
              <a:buChar char="–"/>
            </a:pPr>
            <a:r>
              <a:rPr b="0" i="0" lang="en-US" sz="2400" u="none">
                <a:solidFill>
                  <a:schemeClr val="dk1"/>
                </a:solidFill>
                <a:latin typeface="Arial"/>
                <a:ea typeface="Arial"/>
                <a:cs typeface="Arial"/>
                <a:sym typeface="Arial"/>
              </a:rPr>
              <a:t>since only information about the current state is kept, such methods are called </a:t>
            </a:r>
            <a:r>
              <a:rPr b="1" i="1" lang="en-US" sz="2400" u="none">
                <a:solidFill>
                  <a:schemeClr val="dk1"/>
                </a:solidFill>
                <a:latin typeface="Arial"/>
                <a:ea typeface="Arial"/>
                <a:cs typeface="Arial"/>
                <a:sym typeface="Arial"/>
              </a:rPr>
              <a:t>local</a:t>
            </a:r>
            <a:endParaRPr/>
          </a:p>
        </p:txBody>
      </p:sp>
      <p:pic>
        <p:nvPicPr>
          <p:cNvPr id="354" name="Google Shape;354;p27"/>
          <p:cNvPicPr preferRelativeResize="0"/>
          <p:nvPr/>
        </p:nvPicPr>
        <p:blipFill rotWithShape="1">
          <a:blip r:embed="rId3">
            <a:alphaModFix/>
          </a:blip>
          <a:srcRect b="0" l="0" r="0" t="0"/>
          <a:stretch/>
        </p:blipFill>
        <p:spPr>
          <a:xfrm>
            <a:off x="8321040" y="0"/>
            <a:ext cx="822960" cy="822960"/>
          </a:xfrm>
          <a:prstGeom prst="rect">
            <a:avLst/>
          </a:prstGeom>
          <a:noFill/>
          <a:ln>
            <a:noFill/>
          </a:ln>
          <a:effectLst>
            <a:reflection blurRad="0" dir="5400000" dist="50800" endA="300" endPos="55500" kx="0" rotWithShape="0" algn="bl" stA="50000" stPos="0" sy="-100000" ky="0"/>
          </a:effectLst>
        </p:spPr>
      </p:pic>
      <p:pic>
        <p:nvPicPr>
          <p:cNvPr descr="8queens.jpg                                                    00105F05IRIDIA                         BC96F375:" id="355" name="Google Shape;355;p27"/>
          <p:cNvPicPr preferRelativeResize="0"/>
          <p:nvPr/>
        </p:nvPicPr>
        <p:blipFill rotWithShape="1">
          <a:blip r:embed="rId4">
            <a:alphaModFix/>
          </a:blip>
          <a:srcRect b="0" l="0" r="0" t="0"/>
          <a:stretch/>
        </p:blipFill>
        <p:spPr>
          <a:xfrm>
            <a:off x="0" y="0"/>
            <a:ext cx="1279525" cy="1279525"/>
          </a:xfrm>
          <a:prstGeom prst="rect">
            <a:avLst/>
          </a:prstGeom>
          <a:noFill/>
          <a:ln>
            <a:noFill/>
          </a:ln>
        </p:spPr>
      </p:pic>
      <p:sp>
        <p:nvSpPr>
          <p:cNvPr id="356" name="Google Shape;356;p27"/>
          <p:cNvSpPr txBox="1"/>
          <p:nvPr/>
        </p:nvSpPr>
        <p:spPr>
          <a:xfrm>
            <a:off x="723900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t/>
            </a:r>
            <a:endParaRPr b="1" i="0" sz="1000" u="non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C00000"/>
              </a:buClr>
              <a:buSzPts val="1500"/>
              <a:buFont typeface="Arial"/>
              <a:buNone/>
            </a:pPr>
            <a:fld id="{00000000-1234-1234-1234-123412341234}" type="slidenum">
              <a:rPr b="1" i="0" lang="en-US" sz="1500" u="none">
                <a:solidFill>
                  <a:srgbClr val="C00000"/>
                </a:solidFill>
                <a:latin typeface="Arial"/>
                <a:ea typeface="Arial"/>
                <a:cs typeface="Arial"/>
                <a:sym typeface="Arial"/>
              </a:rPr>
              <a:t>‹#›</a:t>
            </a:fld>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5000"/>
                                        <p:tgtEl>
                                          <p:spTgt spid="3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rgbClr val="C00000"/>
              </a:buClr>
              <a:buSzPts val="2800"/>
              <a:buFont typeface="Arial"/>
              <a:buChar char="•"/>
            </a:pPr>
            <a:r>
              <a:rPr b="0" i="0" lang="en-US" sz="2800" u="none">
                <a:solidFill>
                  <a:schemeClr val="dk1"/>
                </a:solidFill>
                <a:latin typeface="Arial"/>
                <a:ea typeface="Arial"/>
                <a:cs typeface="Arial"/>
                <a:sym typeface="Arial"/>
              </a:rPr>
              <a:t>Local search = use single current state and move to neighboring states.</a:t>
            </a:r>
            <a:endParaRPr/>
          </a:p>
          <a:p>
            <a:pPr indent="-342900" lvl="0" marL="342900" rtl="0" algn="just">
              <a:lnSpc>
                <a:spcPct val="100000"/>
              </a:lnSpc>
              <a:spcBef>
                <a:spcPts val="560"/>
              </a:spcBef>
              <a:spcAft>
                <a:spcPts val="0"/>
              </a:spcAft>
              <a:buClr>
                <a:srgbClr val="C00000"/>
              </a:buClr>
              <a:buSzPts val="2800"/>
              <a:buFont typeface="Arial"/>
              <a:buChar char="•"/>
            </a:pPr>
            <a:r>
              <a:rPr b="0" i="0" lang="en-US" sz="2800" u="none">
                <a:solidFill>
                  <a:schemeClr val="dk1"/>
                </a:solidFill>
                <a:latin typeface="Arial"/>
                <a:ea typeface="Arial"/>
                <a:cs typeface="Arial"/>
                <a:sym typeface="Arial"/>
              </a:rPr>
              <a:t>Advantages:</a:t>
            </a:r>
            <a:endParaRPr/>
          </a:p>
          <a:p>
            <a:pPr indent="-285750" lvl="1" marL="742950" rtl="0" algn="just">
              <a:lnSpc>
                <a:spcPct val="100000"/>
              </a:lnSpc>
              <a:spcBef>
                <a:spcPts val="400"/>
              </a:spcBef>
              <a:spcAft>
                <a:spcPts val="0"/>
              </a:spcAft>
              <a:buClr>
                <a:srgbClr val="C00000"/>
              </a:buClr>
              <a:buSzPts val="2000"/>
              <a:buFont typeface="Arial"/>
              <a:buChar char="–"/>
            </a:pPr>
            <a:r>
              <a:rPr b="0" i="0" lang="en-US" sz="2000" u="none">
                <a:solidFill>
                  <a:schemeClr val="dk1"/>
                </a:solidFill>
                <a:latin typeface="Arial"/>
                <a:ea typeface="Arial"/>
                <a:cs typeface="Arial"/>
                <a:sym typeface="Arial"/>
              </a:rPr>
              <a:t>Use very little memory</a:t>
            </a:r>
            <a:endParaRPr/>
          </a:p>
          <a:p>
            <a:pPr indent="-285750" lvl="1" marL="742950" rtl="0" algn="just">
              <a:lnSpc>
                <a:spcPct val="100000"/>
              </a:lnSpc>
              <a:spcBef>
                <a:spcPts val="400"/>
              </a:spcBef>
              <a:spcAft>
                <a:spcPts val="0"/>
              </a:spcAft>
              <a:buClr>
                <a:srgbClr val="C00000"/>
              </a:buClr>
              <a:buSzPts val="2000"/>
              <a:buFont typeface="Arial"/>
              <a:buChar char="–"/>
            </a:pPr>
            <a:r>
              <a:rPr b="0" i="0" lang="en-US" sz="2000" u="none">
                <a:solidFill>
                  <a:schemeClr val="dk1"/>
                </a:solidFill>
                <a:latin typeface="Arial"/>
                <a:ea typeface="Arial"/>
                <a:cs typeface="Arial"/>
                <a:sym typeface="Arial"/>
              </a:rPr>
              <a:t>Find often reasonable solutions in large or infinite state spaces.</a:t>
            </a:r>
            <a:endParaRPr/>
          </a:p>
          <a:p>
            <a:pPr indent="-342900" lvl="0" marL="342900" rtl="0" algn="just">
              <a:lnSpc>
                <a:spcPct val="100000"/>
              </a:lnSpc>
              <a:spcBef>
                <a:spcPts val="560"/>
              </a:spcBef>
              <a:spcAft>
                <a:spcPts val="0"/>
              </a:spcAft>
              <a:buClr>
                <a:srgbClr val="C00000"/>
              </a:buClr>
              <a:buSzPts val="2800"/>
              <a:buFont typeface="Arial"/>
              <a:buChar char="•"/>
            </a:pPr>
            <a:r>
              <a:rPr b="0" i="0" lang="en-US" sz="2800" u="none">
                <a:solidFill>
                  <a:schemeClr val="dk1"/>
                </a:solidFill>
                <a:latin typeface="Arial"/>
                <a:ea typeface="Arial"/>
                <a:cs typeface="Arial"/>
                <a:sym typeface="Arial"/>
              </a:rPr>
              <a:t>Are also useful for pure optimization problems.</a:t>
            </a:r>
            <a:endParaRPr/>
          </a:p>
          <a:p>
            <a:pPr indent="-285750" lvl="1" marL="742950" rtl="0" algn="just">
              <a:lnSpc>
                <a:spcPct val="100000"/>
              </a:lnSpc>
              <a:spcBef>
                <a:spcPts val="400"/>
              </a:spcBef>
              <a:spcAft>
                <a:spcPts val="0"/>
              </a:spcAft>
              <a:buClr>
                <a:srgbClr val="C00000"/>
              </a:buClr>
              <a:buSzPts val="2000"/>
              <a:buFont typeface="Arial"/>
              <a:buChar char="–"/>
            </a:pPr>
            <a:r>
              <a:rPr b="0" i="0" lang="en-US" sz="2000" u="none">
                <a:solidFill>
                  <a:schemeClr val="dk1"/>
                </a:solidFill>
                <a:latin typeface="Arial"/>
                <a:ea typeface="Arial"/>
                <a:cs typeface="Arial"/>
                <a:sym typeface="Arial"/>
              </a:rPr>
              <a:t>Find best state according to some </a:t>
            </a:r>
            <a:r>
              <a:rPr b="0" i="1" lang="en-US" sz="2000" u="none">
                <a:solidFill>
                  <a:schemeClr val="dk1"/>
                </a:solidFill>
                <a:latin typeface="Arial"/>
                <a:ea typeface="Arial"/>
                <a:cs typeface="Arial"/>
                <a:sym typeface="Arial"/>
              </a:rPr>
              <a:t>objective function</a:t>
            </a:r>
            <a:r>
              <a:rPr b="0" i="0" lang="en-US" sz="2000" u="none">
                <a:solidFill>
                  <a:schemeClr val="dk1"/>
                </a:solidFill>
                <a:latin typeface="Arial"/>
                <a:ea typeface="Arial"/>
                <a:cs typeface="Arial"/>
                <a:sym typeface="Arial"/>
              </a:rPr>
              <a:t>.</a:t>
            </a:r>
            <a:endParaRPr/>
          </a:p>
          <a:p>
            <a:pPr indent="-285750" lvl="1" marL="742950" rtl="0" algn="just">
              <a:lnSpc>
                <a:spcPct val="100000"/>
              </a:lnSpc>
              <a:spcBef>
                <a:spcPts val="400"/>
              </a:spcBef>
              <a:spcAft>
                <a:spcPts val="0"/>
              </a:spcAft>
              <a:buClr>
                <a:srgbClr val="C00000"/>
              </a:buClr>
              <a:buSzPts val="2000"/>
              <a:buFont typeface="Arial"/>
              <a:buChar char="–"/>
            </a:pPr>
            <a:r>
              <a:rPr b="0" i="0" lang="en-US" sz="2000" u="none">
                <a:solidFill>
                  <a:schemeClr val="dk1"/>
                </a:solidFill>
                <a:latin typeface="Arial"/>
                <a:ea typeface="Arial"/>
                <a:cs typeface="Arial"/>
                <a:sym typeface="Arial"/>
              </a:rPr>
              <a:t>e.g. survival of the fittest as a metaphor for optimization.</a:t>
            </a:r>
            <a:endParaRPr/>
          </a:p>
        </p:txBody>
      </p:sp>
      <p:sp>
        <p:nvSpPr>
          <p:cNvPr id="362" name="Google Shape;362;p28"/>
          <p:cNvSpPr txBox="1"/>
          <p:nvPr>
            <p:ph type="title"/>
          </p:nvPr>
        </p:nvSpPr>
        <p:spPr>
          <a:xfrm>
            <a:off x="990600" y="0"/>
            <a:ext cx="7620000" cy="1295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C00000"/>
              </a:buClr>
              <a:buSzPts val="4000"/>
              <a:buFont typeface="Arial"/>
              <a:buNone/>
            </a:pPr>
            <a:r>
              <a:rPr b="1" i="0" lang="en-US" sz="4000" u="none">
                <a:solidFill>
                  <a:srgbClr val="C00000"/>
                </a:solidFill>
                <a:latin typeface="Arial"/>
                <a:ea typeface="Arial"/>
                <a:cs typeface="Arial"/>
                <a:sym typeface="Arial"/>
              </a:rPr>
              <a:t>Local Search Algorithms and Optimization Problems</a:t>
            </a:r>
            <a:endParaRPr/>
          </a:p>
        </p:txBody>
      </p:sp>
      <p:sp>
        <p:nvSpPr>
          <p:cNvPr id="363" name="Google Shape;363;p28"/>
          <p:cNvSpPr txBox="1"/>
          <p:nvPr/>
        </p:nvSpPr>
        <p:spPr>
          <a:xfrm>
            <a:off x="723900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t/>
            </a:r>
            <a:endParaRPr b="1" i="0" sz="1000" u="non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C00000"/>
              </a:buClr>
              <a:buSzPts val="1500"/>
              <a:buFont typeface="Arial"/>
              <a:buNone/>
            </a:pPr>
            <a:fld id="{00000000-1234-1234-1234-123412341234}" type="slidenum">
              <a:rPr b="1" i="0" lang="en-US" sz="1500" u="none">
                <a:solidFill>
                  <a:srgbClr val="C00000"/>
                </a:solidFill>
                <a:latin typeface="Arial"/>
                <a:ea typeface="Arial"/>
                <a:cs typeface="Arial"/>
                <a:sym typeface="Arial"/>
              </a:rPr>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pic>
        <p:nvPicPr>
          <p:cNvPr descr="hill-climbing.jpg                                              00105F05IRIDIA                         BC96F375:" id="368" name="Google Shape;368;p29"/>
          <p:cNvPicPr preferRelativeResize="0"/>
          <p:nvPr>
            <p:ph idx="1" type="body"/>
          </p:nvPr>
        </p:nvPicPr>
        <p:blipFill rotWithShape="1">
          <a:blip r:embed="rId3">
            <a:alphaModFix/>
          </a:blip>
          <a:srcRect b="0" l="0" r="0" t="0"/>
          <a:stretch/>
        </p:blipFill>
        <p:spPr>
          <a:xfrm>
            <a:off x="1108075" y="1981200"/>
            <a:ext cx="6927850" cy="3886200"/>
          </a:xfrm>
          <a:prstGeom prst="rect">
            <a:avLst/>
          </a:prstGeom>
          <a:noFill/>
          <a:ln>
            <a:noFill/>
          </a:ln>
        </p:spPr>
      </p:pic>
      <p:sp>
        <p:nvSpPr>
          <p:cNvPr id="369" name="Google Shape;369;p29"/>
          <p:cNvSpPr txBox="1"/>
          <p:nvPr>
            <p:ph type="title"/>
          </p:nvPr>
        </p:nvSpPr>
        <p:spPr>
          <a:xfrm>
            <a:off x="990600" y="0"/>
            <a:ext cx="7620000" cy="1295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C00000"/>
              </a:buClr>
              <a:buSzPts val="4000"/>
              <a:buFont typeface="Arial"/>
              <a:buNone/>
            </a:pPr>
            <a:r>
              <a:rPr b="1" i="0" lang="en-US" sz="4000" u="none">
                <a:solidFill>
                  <a:srgbClr val="C00000"/>
                </a:solidFill>
                <a:latin typeface="Arial"/>
                <a:ea typeface="Arial"/>
                <a:cs typeface="Arial"/>
                <a:sym typeface="Arial"/>
              </a:rPr>
              <a:t>Local Search Algorithms and Optimization Problems</a:t>
            </a:r>
            <a:endParaRPr/>
          </a:p>
        </p:txBody>
      </p:sp>
      <p:sp>
        <p:nvSpPr>
          <p:cNvPr id="370" name="Google Shape;370;p29"/>
          <p:cNvSpPr txBox="1"/>
          <p:nvPr/>
        </p:nvSpPr>
        <p:spPr>
          <a:xfrm>
            <a:off x="723900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t/>
            </a:r>
            <a:endParaRPr b="1" i="0" sz="1000" u="non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C00000"/>
              </a:buClr>
              <a:buSzPts val="1500"/>
              <a:buFont typeface="Arial"/>
              <a:buNone/>
            </a:pPr>
            <a:fld id="{00000000-1234-1234-1234-123412341234}" type="slidenum">
              <a:rPr b="1" i="0" lang="en-US" sz="1500" u="none">
                <a:solidFill>
                  <a:srgbClr val="C00000"/>
                </a:solidFill>
                <a:latin typeface="Arial"/>
                <a:ea typeface="Arial"/>
                <a:cs typeface="Arial"/>
                <a:sym typeface="Arial"/>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
          <p:cNvSpPr txBox="1"/>
          <p:nvPr>
            <p:ph type="title"/>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C00000"/>
              </a:buClr>
              <a:buSzPts val="4400"/>
              <a:buFont typeface="Arial"/>
              <a:buNone/>
            </a:pPr>
            <a:r>
              <a:rPr b="1" i="0" lang="en-US" sz="4400" u="none">
                <a:solidFill>
                  <a:srgbClr val="C00000"/>
                </a:solidFill>
                <a:latin typeface="Arial"/>
                <a:ea typeface="Arial"/>
                <a:cs typeface="Arial"/>
                <a:sym typeface="Arial"/>
              </a:rPr>
              <a:t>Best-First Search</a:t>
            </a:r>
            <a:endParaRPr/>
          </a:p>
        </p:txBody>
      </p:sp>
      <p:sp>
        <p:nvSpPr>
          <p:cNvPr id="154" name="Google Shape;154;p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Node is selected for expansion based on an </a:t>
            </a:r>
            <a:r>
              <a:rPr b="0" i="1" lang="en-US" sz="3200" u="none">
                <a:solidFill>
                  <a:schemeClr val="dk1"/>
                </a:solidFill>
                <a:latin typeface="Arial"/>
                <a:ea typeface="Arial"/>
                <a:cs typeface="Arial"/>
                <a:sym typeface="Arial"/>
              </a:rPr>
              <a:t>evaluation function f(n)</a:t>
            </a:r>
            <a:endParaRPr/>
          </a:p>
          <a:p>
            <a:pPr indent="-342900" lvl="0" marL="342900" rtl="0" algn="just">
              <a:lnSpc>
                <a:spcPct val="9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Evaluation function estimates distance to the goal</a:t>
            </a:r>
            <a:endParaRPr/>
          </a:p>
          <a:p>
            <a:pPr indent="-342900" lvl="0" marL="342900" rtl="0" algn="just">
              <a:lnSpc>
                <a:spcPct val="9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Choose node which </a:t>
            </a:r>
            <a:r>
              <a:rPr b="0" i="1" lang="en-US" sz="3200" u="none">
                <a:solidFill>
                  <a:schemeClr val="dk1"/>
                </a:solidFill>
                <a:latin typeface="Arial"/>
                <a:ea typeface="Arial"/>
                <a:cs typeface="Arial"/>
                <a:sym typeface="Arial"/>
              </a:rPr>
              <a:t>appears </a:t>
            </a:r>
            <a:r>
              <a:rPr b="0" i="0" lang="en-US" sz="3200" u="none">
                <a:solidFill>
                  <a:schemeClr val="dk1"/>
                </a:solidFill>
                <a:latin typeface="Arial"/>
                <a:ea typeface="Arial"/>
                <a:cs typeface="Arial"/>
                <a:sym typeface="Arial"/>
              </a:rPr>
              <a:t>best</a:t>
            </a:r>
            <a:endParaRPr/>
          </a:p>
          <a:p>
            <a:pPr indent="-342900" lvl="0" marL="342900" rtl="0" algn="just">
              <a:lnSpc>
                <a:spcPct val="9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Implementation:</a:t>
            </a:r>
            <a:endParaRPr/>
          </a:p>
          <a:p>
            <a:pPr indent="-285750" lvl="1" marL="742950" rtl="0" algn="just">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fringe is a priority queue sorted in ascending order of </a:t>
            </a:r>
            <a:r>
              <a:rPr b="0" i="1" lang="en-US" sz="2800" u="none">
                <a:solidFill>
                  <a:schemeClr val="dk1"/>
                </a:solidFill>
                <a:latin typeface="Arial"/>
                <a:ea typeface="Arial"/>
                <a:cs typeface="Arial"/>
                <a:sym typeface="Arial"/>
              </a:rPr>
              <a:t>f-</a:t>
            </a:r>
            <a:r>
              <a:rPr b="0" i="0" lang="en-US" sz="2800" u="none">
                <a:solidFill>
                  <a:schemeClr val="dk1"/>
                </a:solidFill>
                <a:latin typeface="Arial"/>
                <a:ea typeface="Arial"/>
                <a:cs typeface="Arial"/>
                <a:sym typeface="Arial"/>
              </a:rPr>
              <a:t>values</a:t>
            </a:r>
            <a:endParaRPr/>
          </a:p>
        </p:txBody>
      </p:sp>
      <p:sp>
        <p:nvSpPr>
          <p:cNvPr id="155" name="Google Shape;155;p3"/>
          <p:cNvSpPr txBox="1"/>
          <p:nvPr/>
        </p:nvSpPr>
        <p:spPr>
          <a:xfrm>
            <a:off x="6934200" y="6550025"/>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id="156" name="Google Shape;156;p3"/>
          <p:cNvPicPr preferRelativeResize="0"/>
          <p:nvPr/>
        </p:nvPicPr>
        <p:blipFill rotWithShape="1">
          <a:blip r:embed="rId3">
            <a:alphaModFix/>
          </a:blip>
          <a:srcRect b="0" l="0" r="0" t="0"/>
          <a:stretch/>
        </p:blipFill>
        <p:spPr>
          <a:xfrm>
            <a:off x="8229600" y="0"/>
            <a:ext cx="914400" cy="914400"/>
          </a:xfrm>
          <a:prstGeom prst="rect">
            <a:avLst/>
          </a:prstGeom>
          <a:noFill/>
          <a:ln>
            <a:noFill/>
          </a:ln>
        </p:spPr>
      </p:pic>
    </p:spTree>
  </p:cSld>
  <p:clrMapOvr>
    <a:masterClrMapping/>
  </p:clrMapOvr>
  <p:transition spd="slow">
    <p:fade thruBlk="1"/>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0"/>
          <p:cNvSpPr txBox="1"/>
          <p:nvPr>
            <p:ph type="title"/>
          </p:nvPr>
        </p:nvSpPr>
        <p:spPr>
          <a:xfrm>
            <a:off x="685800" y="0"/>
            <a:ext cx="77724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C00000"/>
              </a:buClr>
              <a:buSzPts val="4400"/>
              <a:buFont typeface="Arial"/>
              <a:buNone/>
            </a:pPr>
            <a:r>
              <a:rPr b="1" i="0" lang="en-US" sz="4400" u="none">
                <a:solidFill>
                  <a:srgbClr val="C00000"/>
                </a:solidFill>
                <a:latin typeface="Arial"/>
                <a:ea typeface="Arial"/>
                <a:cs typeface="Arial"/>
                <a:sym typeface="Arial"/>
              </a:rPr>
              <a:t>Hill-Climbing Search</a:t>
            </a:r>
            <a:endParaRPr/>
          </a:p>
        </p:txBody>
      </p:sp>
      <p:pic>
        <p:nvPicPr>
          <p:cNvPr id="376" name="Google Shape;376;p30"/>
          <p:cNvPicPr preferRelativeResize="0"/>
          <p:nvPr/>
        </p:nvPicPr>
        <p:blipFill rotWithShape="1">
          <a:blip r:embed="rId3">
            <a:alphaModFix/>
          </a:blip>
          <a:srcRect b="0" l="0" r="0" t="0"/>
          <a:stretch/>
        </p:blipFill>
        <p:spPr>
          <a:xfrm>
            <a:off x="8229600" y="0"/>
            <a:ext cx="914400" cy="914400"/>
          </a:xfrm>
          <a:prstGeom prst="rect">
            <a:avLst/>
          </a:prstGeom>
          <a:noFill/>
          <a:ln>
            <a:noFill/>
          </a:ln>
        </p:spPr>
      </p:pic>
      <p:sp>
        <p:nvSpPr>
          <p:cNvPr id="377" name="Google Shape;377;p30"/>
          <p:cNvSpPr txBox="1"/>
          <p:nvPr/>
        </p:nvSpPr>
        <p:spPr>
          <a:xfrm>
            <a:off x="304800" y="1219200"/>
            <a:ext cx="8534400" cy="47244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90000"/>
              </a:lnSpc>
              <a:spcBef>
                <a:spcPts val="0"/>
              </a:spcBef>
              <a:spcAft>
                <a:spcPts val="0"/>
              </a:spcAft>
              <a:buClr>
                <a:srgbClr val="C00000"/>
              </a:buClr>
              <a:buSzPts val="2800"/>
              <a:buFont typeface="Arial"/>
              <a:buChar char="•"/>
            </a:pPr>
            <a:r>
              <a:rPr b="0" i="0" lang="en-US" sz="2800" u="none">
                <a:solidFill>
                  <a:schemeClr val="dk1"/>
                </a:solidFill>
                <a:latin typeface="Arial"/>
                <a:ea typeface="Arial"/>
                <a:cs typeface="Arial"/>
                <a:sym typeface="Arial"/>
              </a:rPr>
              <a:t>continually moves uphill</a:t>
            </a:r>
            <a:endParaRPr/>
          </a:p>
          <a:p>
            <a:pPr indent="-285750" lvl="1" marL="742950" marR="0" rtl="0" algn="just">
              <a:lnSpc>
                <a:spcPct val="90000"/>
              </a:lnSpc>
              <a:spcBef>
                <a:spcPts val="560"/>
              </a:spcBef>
              <a:spcAft>
                <a:spcPts val="0"/>
              </a:spcAft>
              <a:buClr>
                <a:srgbClr val="C00000"/>
              </a:buClr>
              <a:buSzPts val="2800"/>
              <a:buFont typeface="Arial"/>
              <a:buChar char="–"/>
            </a:pPr>
            <a:r>
              <a:rPr b="0" i="0" lang="en-US" sz="2800" u="none" cap="none" strike="noStrike">
                <a:solidFill>
                  <a:schemeClr val="dk1"/>
                </a:solidFill>
                <a:latin typeface="Arial"/>
                <a:ea typeface="Arial"/>
                <a:cs typeface="Arial"/>
                <a:sym typeface="Arial"/>
              </a:rPr>
              <a:t>increasing value of the evaluation function</a:t>
            </a:r>
            <a:endParaRPr/>
          </a:p>
          <a:p>
            <a:pPr indent="-285750" lvl="1" marL="742950" marR="0" rtl="0" algn="just">
              <a:lnSpc>
                <a:spcPct val="90000"/>
              </a:lnSpc>
              <a:spcBef>
                <a:spcPts val="560"/>
              </a:spcBef>
              <a:spcAft>
                <a:spcPts val="0"/>
              </a:spcAft>
              <a:buClr>
                <a:srgbClr val="C00000"/>
              </a:buClr>
              <a:buSzPts val="2800"/>
              <a:buFont typeface="Arial"/>
              <a:buChar char="–"/>
            </a:pPr>
            <a:r>
              <a:rPr b="1" i="1" lang="en-US" sz="2800" u="none" cap="none" strike="noStrike">
                <a:solidFill>
                  <a:schemeClr val="dk1"/>
                </a:solidFill>
                <a:latin typeface="Arial"/>
                <a:ea typeface="Arial"/>
                <a:cs typeface="Arial"/>
                <a:sym typeface="Arial"/>
              </a:rPr>
              <a:t>gradient descent search</a:t>
            </a:r>
            <a:r>
              <a:rPr b="0" i="0" lang="en-US" sz="2800" u="none" cap="none" strike="noStrike">
                <a:solidFill>
                  <a:schemeClr val="dk1"/>
                </a:solidFill>
                <a:latin typeface="Arial"/>
                <a:ea typeface="Arial"/>
                <a:cs typeface="Arial"/>
                <a:sym typeface="Arial"/>
              </a:rPr>
              <a:t> is a variation that moves downhill</a:t>
            </a:r>
            <a:endParaRPr/>
          </a:p>
          <a:p>
            <a:pPr indent="-342900" lvl="0" marL="342900" marR="0" rtl="0" algn="just">
              <a:lnSpc>
                <a:spcPct val="90000"/>
              </a:lnSpc>
              <a:spcBef>
                <a:spcPts val="560"/>
              </a:spcBef>
              <a:spcAft>
                <a:spcPts val="0"/>
              </a:spcAft>
              <a:buClr>
                <a:srgbClr val="C00000"/>
              </a:buClr>
              <a:buSzPts val="2800"/>
              <a:buFont typeface="Arial"/>
              <a:buChar char="•"/>
            </a:pPr>
            <a:r>
              <a:rPr b="0" i="0" lang="en-US" sz="2800" u="none">
                <a:solidFill>
                  <a:schemeClr val="dk1"/>
                </a:solidFill>
                <a:latin typeface="Arial"/>
                <a:ea typeface="Arial"/>
                <a:cs typeface="Arial"/>
                <a:sym typeface="Arial"/>
              </a:rPr>
              <a:t>is a loop that continuously moves in the direction of increasing value - that is, uphill. </a:t>
            </a:r>
            <a:endParaRPr/>
          </a:p>
          <a:p>
            <a:pPr indent="-285750" lvl="1" marL="742950" marR="0" rtl="0" algn="just">
              <a:lnSpc>
                <a:spcPct val="90000"/>
              </a:lnSpc>
              <a:spcBef>
                <a:spcPts val="560"/>
              </a:spcBef>
              <a:spcAft>
                <a:spcPts val="0"/>
              </a:spcAft>
              <a:buClr>
                <a:srgbClr val="C00000"/>
              </a:buClr>
              <a:buSzPts val="2800"/>
              <a:buFont typeface="Arial"/>
              <a:buChar char="–"/>
            </a:pPr>
            <a:r>
              <a:rPr b="0" i="0" lang="en-US" sz="2800" u="none" cap="none" strike="noStrike">
                <a:solidFill>
                  <a:schemeClr val="dk1"/>
                </a:solidFill>
                <a:latin typeface="Arial"/>
                <a:ea typeface="Arial"/>
                <a:cs typeface="Arial"/>
                <a:sym typeface="Arial"/>
              </a:rPr>
              <a:t>It terminates when a peak is reached.</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sp>
        <p:nvSpPr>
          <p:cNvPr id="378" name="Google Shape;378;p30"/>
          <p:cNvSpPr txBox="1"/>
          <p:nvPr/>
        </p:nvSpPr>
        <p:spPr>
          <a:xfrm>
            <a:off x="723900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t/>
            </a:r>
            <a:endParaRPr b="1" i="0" sz="1000" u="non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C00000"/>
              </a:buClr>
              <a:buSzPts val="1500"/>
              <a:buFont typeface="Arial"/>
              <a:buNone/>
            </a:pPr>
            <a:fld id="{00000000-1234-1234-1234-123412341234}" type="slidenum">
              <a:rPr b="1" i="0" lang="en-US" sz="1500" u="none">
                <a:solidFill>
                  <a:srgbClr val="C00000"/>
                </a:solidFill>
                <a:latin typeface="Arial"/>
                <a:ea typeface="Arial"/>
                <a:cs typeface="Arial"/>
                <a:sym typeface="Arial"/>
              </a:rPr>
              <a:t>‹#›</a:t>
            </a:fld>
            <a:endParaRPr/>
          </a:p>
        </p:txBody>
      </p:sp>
    </p:spTree>
  </p:cSld>
  <p:clrMapOvr>
    <a:masterClrMapping/>
  </p:clrMapOvr>
  <p:transition spd="slow">
    <p:fade thruBlk="1"/>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1"/>
          <p:cNvSpPr txBox="1"/>
          <p:nvPr>
            <p:ph type="title"/>
          </p:nvPr>
        </p:nvSpPr>
        <p:spPr>
          <a:xfrm>
            <a:off x="685800" y="0"/>
            <a:ext cx="77724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C00000"/>
              </a:buClr>
              <a:buSzPts val="4400"/>
              <a:buFont typeface="Arial"/>
              <a:buNone/>
            </a:pPr>
            <a:r>
              <a:rPr b="1" i="0" lang="en-US" sz="4400" u="none">
                <a:solidFill>
                  <a:srgbClr val="C00000"/>
                </a:solidFill>
                <a:latin typeface="Arial"/>
                <a:ea typeface="Arial"/>
                <a:cs typeface="Arial"/>
                <a:sym typeface="Arial"/>
              </a:rPr>
              <a:t>Hill-Climbing Search</a:t>
            </a:r>
            <a:endParaRPr/>
          </a:p>
        </p:txBody>
      </p:sp>
      <p:pic>
        <p:nvPicPr>
          <p:cNvPr id="384" name="Google Shape;384;p31"/>
          <p:cNvPicPr preferRelativeResize="0"/>
          <p:nvPr/>
        </p:nvPicPr>
        <p:blipFill rotWithShape="1">
          <a:blip r:embed="rId3">
            <a:alphaModFix/>
          </a:blip>
          <a:srcRect b="0" l="0" r="0" t="0"/>
          <a:stretch/>
        </p:blipFill>
        <p:spPr>
          <a:xfrm>
            <a:off x="8229600" y="0"/>
            <a:ext cx="914400" cy="914400"/>
          </a:xfrm>
          <a:prstGeom prst="rect">
            <a:avLst/>
          </a:prstGeom>
          <a:noFill/>
          <a:ln>
            <a:noFill/>
          </a:ln>
        </p:spPr>
      </p:pic>
      <p:sp>
        <p:nvSpPr>
          <p:cNvPr id="385" name="Google Shape;385;p31"/>
          <p:cNvSpPr txBox="1"/>
          <p:nvPr/>
        </p:nvSpPr>
        <p:spPr>
          <a:xfrm>
            <a:off x="304800" y="1371600"/>
            <a:ext cx="8686800" cy="35052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rgbClr val="C00000"/>
              </a:buClr>
              <a:buSzPts val="2800"/>
              <a:buFont typeface="Arial"/>
              <a:buChar char="•"/>
            </a:pPr>
            <a:r>
              <a:rPr b="0" i="0" lang="en-US" sz="2800" u="none">
                <a:solidFill>
                  <a:schemeClr val="dk1"/>
                </a:solidFill>
                <a:latin typeface="Arial"/>
                <a:ea typeface="Arial"/>
                <a:cs typeface="Arial"/>
                <a:sym typeface="Arial"/>
              </a:rPr>
              <a:t>Hill-climbing does not look ahead of the immediate neighbors of the current state.</a:t>
            </a:r>
            <a:endParaRPr/>
          </a:p>
          <a:p>
            <a:pPr indent="-342900" lvl="0" marL="342900" marR="0" rtl="0" algn="just">
              <a:lnSpc>
                <a:spcPct val="100000"/>
              </a:lnSpc>
              <a:spcBef>
                <a:spcPts val="560"/>
              </a:spcBef>
              <a:spcAft>
                <a:spcPts val="0"/>
              </a:spcAft>
              <a:buClr>
                <a:srgbClr val="C00000"/>
              </a:buClr>
              <a:buSzPts val="2800"/>
              <a:buFont typeface="Arial"/>
              <a:buChar char="•"/>
            </a:pPr>
            <a:r>
              <a:rPr b="0" i="0" lang="en-US" sz="2800" u="none">
                <a:solidFill>
                  <a:schemeClr val="dk1"/>
                </a:solidFill>
                <a:latin typeface="Arial"/>
                <a:ea typeface="Arial"/>
                <a:cs typeface="Arial"/>
                <a:sym typeface="Arial"/>
              </a:rPr>
              <a:t>Hill-climbing chooses randomly among the set of best successors, if there is more than one.</a:t>
            </a:r>
            <a:endParaRPr/>
          </a:p>
          <a:p>
            <a:pPr indent="-342900" lvl="0" marL="342900" marR="0" rtl="0" algn="just">
              <a:lnSpc>
                <a:spcPct val="100000"/>
              </a:lnSpc>
              <a:spcBef>
                <a:spcPts val="560"/>
              </a:spcBef>
              <a:spcAft>
                <a:spcPts val="0"/>
              </a:spcAft>
              <a:buClr>
                <a:srgbClr val="C00000"/>
              </a:buClr>
              <a:buSzPts val="2800"/>
              <a:buFont typeface="Arial"/>
              <a:buChar char="•"/>
            </a:pPr>
            <a:r>
              <a:rPr b="0" i="0" lang="en-US" sz="2800" u="none">
                <a:solidFill>
                  <a:schemeClr val="dk1"/>
                </a:solidFill>
                <a:latin typeface="Arial"/>
                <a:ea typeface="Arial"/>
                <a:cs typeface="Arial"/>
                <a:sym typeface="Arial"/>
              </a:rPr>
              <a:t>Hill-climbing is also called </a:t>
            </a:r>
            <a:r>
              <a:rPr b="0" i="1" lang="en-US" sz="2800" u="none">
                <a:solidFill>
                  <a:srgbClr val="0000FF"/>
                </a:solidFill>
                <a:latin typeface="Arial"/>
                <a:ea typeface="Arial"/>
                <a:cs typeface="Arial"/>
                <a:sym typeface="Arial"/>
              </a:rPr>
              <a:t>greedy local search</a:t>
            </a:r>
            <a:endParaRPr/>
          </a:p>
          <a:p>
            <a:pPr indent="-342900" lvl="0" marL="342900" marR="0" rtl="0" algn="just">
              <a:lnSpc>
                <a:spcPct val="100000"/>
              </a:lnSpc>
              <a:spcBef>
                <a:spcPts val="560"/>
              </a:spcBef>
              <a:spcAft>
                <a:spcPts val="0"/>
              </a:spcAft>
              <a:buClr>
                <a:srgbClr val="C00000"/>
              </a:buClr>
              <a:buSzPts val="2800"/>
              <a:buFont typeface="Arial"/>
              <a:buChar char="•"/>
            </a:pPr>
            <a:r>
              <a:rPr b="0" i="0" lang="en-US" sz="2800" u="none">
                <a:solidFill>
                  <a:schemeClr val="dk1"/>
                </a:solidFill>
                <a:latin typeface="Arial"/>
                <a:ea typeface="Arial"/>
                <a:cs typeface="Arial"/>
                <a:sym typeface="Arial"/>
              </a:rPr>
              <a:t>Hill-climbing is a very simple strategy with low space requirements</a:t>
            </a:r>
            <a:endParaRPr/>
          </a:p>
          <a:p>
            <a:pPr indent="-285750" lvl="1" marL="742950" marR="0" rtl="0" algn="just">
              <a:lnSpc>
                <a:spcPct val="100000"/>
              </a:lnSpc>
              <a:spcBef>
                <a:spcPts val="480"/>
              </a:spcBef>
              <a:spcAft>
                <a:spcPts val="0"/>
              </a:spcAft>
              <a:buClr>
                <a:srgbClr val="C00000"/>
              </a:buClr>
              <a:buSzPts val="2400"/>
              <a:buFont typeface="Arial"/>
              <a:buChar char="–"/>
            </a:pPr>
            <a:r>
              <a:rPr b="0" i="0" lang="en-US" sz="2400" u="none" cap="none" strike="noStrike">
                <a:solidFill>
                  <a:schemeClr val="dk1"/>
                </a:solidFill>
                <a:latin typeface="Arial"/>
                <a:ea typeface="Arial"/>
                <a:cs typeface="Arial"/>
                <a:sym typeface="Arial"/>
              </a:rPr>
              <a:t>stores only the state and its evaluation, no search tree</a:t>
            </a:r>
            <a:endParaRPr/>
          </a:p>
          <a:p>
            <a:pPr indent="-342900" lvl="0" marL="342900" marR="0" rtl="0" algn="just">
              <a:lnSpc>
                <a:spcPct val="100000"/>
              </a:lnSpc>
              <a:spcBef>
                <a:spcPts val="560"/>
              </a:spcBef>
              <a:spcAft>
                <a:spcPts val="0"/>
              </a:spcAft>
              <a:buClr>
                <a:srgbClr val="C00000"/>
              </a:buClr>
              <a:buSzPts val="2800"/>
              <a:buFont typeface="Arial"/>
              <a:buChar char="•"/>
            </a:pPr>
            <a:r>
              <a:rPr b="0" i="1" lang="en-US" sz="2800" u="none">
                <a:solidFill>
                  <a:srgbClr val="0000FF"/>
                </a:solidFill>
                <a:latin typeface="Arial"/>
                <a:ea typeface="Arial"/>
                <a:cs typeface="Arial"/>
                <a:sym typeface="Arial"/>
              </a:rPr>
              <a:t> </a:t>
            </a:r>
            <a:endParaRPr/>
          </a:p>
        </p:txBody>
      </p:sp>
      <p:sp>
        <p:nvSpPr>
          <p:cNvPr id="386" name="Google Shape;386;p31"/>
          <p:cNvSpPr txBox="1"/>
          <p:nvPr/>
        </p:nvSpPr>
        <p:spPr>
          <a:xfrm>
            <a:off x="723900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t/>
            </a:r>
            <a:endParaRPr b="1" i="0" sz="1000" u="non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C00000"/>
              </a:buClr>
              <a:buSzPts val="1500"/>
              <a:buFont typeface="Arial"/>
              <a:buNone/>
            </a:pPr>
            <a:fld id="{00000000-1234-1234-1234-123412341234}" type="slidenum">
              <a:rPr b="1" i="0" lang="en-US" sz="1500" u="none">
                <a:solidFill>
                  <a:srgbClr val="C00000"/>
                </a:solidFill>
                <a:latin typeface="Arial"/>
                <a:ea typeface="Arial"/>
                <a:cs typeface="Arial"/>
                <a:sym typeface="Arial"/>
              </a:rPr>
              <a:t>‹#›</a:t>
            </a:fld>
            <a:endParaRPr/>
          </a:p>
        </p:txBody>
      </p:sp>
    </p:spTree>
  </p:cSld>
  <p:clrMapOvr>
    <a:masterClrMapping/>
  </p:clrMapOvr>
  <p:transition spd="slow">
    <p:fade thruBlk="1"/>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2"/>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C00000"/>
              </a:buClr>
              <a:buSzPts val="4400"/>
              <a:buFont typeface="Arial"/>
              <a:buNone/>
            </a:pPr>
            <a:r>
              <a:rPr b="1" i="0" lang="en-US" sz="4400" u="none">
                <a:solidFill>
                  <a:srgbClr val="C00000"/>
                </a:solidFill>
                <a:latin typeface="Arial"/>
                <a:ea typeface="Arial"/>
                <a:cs typeface="Arial"/>
                <a:sym typeface="Arial"/>
              </a:rPr>
              <a:t>Hill-Climbing Example</a:t>
            </a:r>
            <a:endParaRPr/>
          </a:p>
        </p:txBody>
      </p:sp>
      <p:sp>
        <p:nvSpPr>
          <p:cNvPr id="392" name="Google Shape;392;p3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rgbClr val="C00000"/>
              </a:buClr>
              <a:buSzPts val="3200"/>
              <a:buFont typeface="Arial"/>
              <a:buChar char="•"/>
            </a:pPr>
            <a:r>
              <a:rPr b="0" i="0" lang="en-US" sz="3200" u="none">
                <a:solidFill>
                  <a:schemeClr val="dk1"/>
                </a:solidFill>
                <a:latin typeface="Arial"/>
                <a:ea typeface="Arial"/>
                <a:cs typeface="Arial"/>
                <a:sym typeface="Arial"/>
              </a:rPr>
              <a:t>8-queens problem (complete-state formulation).</a:t>
            </a:r>
            <a:endParaRPr/>
          </a:p>
          <a:p>
            <a:pPr indent="-342900" lvl="0" marL="342900" rtl="0" algn="just">
              <a:lnSpc>
                <a:spcPct val="100000"/>
              </a:lnSpc>
              <a:spcBef>
                <a:spcPts val="640"/>
              </a:spcBef>
              <a:spcAft>
                <a:spcPts val="0"/>
              </a:spcAft>
              <a:buClr>
                <a:srgbClr val="C00000"/>
              </a:buClr>
              <a:buSzPts val="3200"/>
              <a:buFont typeface="Arial"/>
              <a:buChar char="•"/>
            </a:pPr>
            <a:r>
              <a:rPr b="0" i="0" lang="en-US" sz="3200" u="none">
                <a:solidFill>
                  <a:schemeClr val="dk1"/>
                </a:solidFill>
                <a:latin typeface="Arial"/>
                <a:ea typeface="Arial"/>
                <a:cs typeface="Arial"/>
                <a:sym typeface="Arial"/>
              </a:rPr>
              <a:t>Successor function: move a single queen to another square in the same column.</a:t>
            </a:r>
            <a:endParaRPr/>
          </a:p>
          <a:p>
            <a:pPr indent="-342900" lvl="0" marL="342900" rtl="0" algn="just">
              <a:lnSpc>
                <a:spcPct val="100000"/>
              </a:lnSpc>
              <a:spcBef>
                <a:spcPts val="640"/>
              </a:spcBef>
              <a:spcAft>
                <a:spcPts val="0"/>
              </a:spcAft>
              <a:buClr>
                <a:srgbClr val="C00000"/>
              </a:buClr>
              <a:buSzPts val="3200"/>
              <a:buFont typeface="Arial"/>
              <a:buChar char="•"/>
            </a:pPr>
            <a:r>
              <a:rPr b="0" i="0" lang="en-US" sz="3200" u="none">
                <a:solidFill>
                  <a:schemeClr val="dk1"/>
                </a:solidFill>
                <a:latin typeface="Arial"/>
                <a:ea typeface="Arial"/>
                <a:cs typeface="Arial"/>
                <a:sym typeface="Arial"/>
              </a:rPr>
              <a:t>Heuristic function </a:t>
            </a:r>
            <a:r>
              <a:rPr b="0" i="1" lang="en-US" sz="3200" u="none">
                <a:solidFill>
                  <a:schemeClr val="dk1"/>
                </a:solidFill>
                <a:latin typeface="Arial"/>
                <a:ea typeface="Arial"/>
                <a:cs typeface="Arial"/>
                <a:sym typeface="Arial"/>
              </a:rPr>
              <a:t>h</a:t>
            </a:r>
            <a:r>
              <a:rPr b="0" i="0" lang="en-US" sz="3200" u="none">
                <a:solidFill>
                  <a:schemeClr val="dk1"/>
                </a:solidFill>
                <a:latin typeface="Arial"/>
                <a:ea typeface="Arial"/>
                <a:cs typeface="Arial"/>
                <a:sym typeface="Arial"/>
              </a:rPr>
              <a:t>(</a:t>
            </a:r>
            <a:r>
              <a:rPr b="0" i="1" lang="en-US" sz="3200" u="none">
                <a:solidFill>
                  <a:schemeClr val="dk1"/>
                </a:solidFill>
                <a:latin typeface="Arial"/>
                <a:ea typeface="Arial"/>
                <a:cs typeface="Arial"/>
                <a:sym typeface="Arial"/>
              </a:rPr>
              <a:t>n</a:t>
            </a:r>
            <a:r>
              <a:rPr b="0" i="0" lang="en-US" sz="3200" u="none">
                <a:solidFill>
                  <a:schemeClr val="dk1"/>
                </a:solidFill>
                <a:latin typeface="Arial"/>
                <a:ea typeface="Arial"/>
                <a:cs typeface="Arial"/>
                <a:sym typeface="Arial"/>
              </a:rPr>
              <a:t>): the number of pairs of queens that are attacking each other (directly or indirectly).</a:t>
            </a:r>
            <a:endParaRPr/>
          </a:p>
        </p:txBody>
      </p:sp>
      <p:sp>
        <p:nvSpPr>
          <p:cNvPr id="393" name="Google Shape;393;p32"/>
          <p:cNvSpPr txBox="1"/>
          <p:nvPr/>
        </p:nvSpPr>
        <p:spPr>
          <a:xfrm>
            <a:off x="723900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t/>
            </a:r>
            <a:endParaRPr b="1" i="0" sz="1000" u="non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C00000"/>
              </a:buClr>
              <a:buSzPts val="1500"/>
              <a:buFont typeface="Arial"/>
              <a:buNone/>
            </a:pPr>
            <a:fld id="{00000000-1234-1234-1234-123412341234}" type="slidenum">
              <a:rPr b="1" i="0" lang="en-US" sz="1500" u="none">
                <a:solidFill>
                  <a:srgbClr val="C00000"/>
                </a:solidFill>
                <a:latin typeface="Arial"/>
                <a:ea typeface="Arial"/>
                <a:cs typeface="Arial"/>
                <a:sym typeface="Arial"/>
              </a:rPr>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3"/>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C00000"/>
              </a:buClr>
              <a:buSzPts val="4400"/>
              <a:buFont typeface="Arial"/>
              <a:buNone/>
            </a:pPr>
            <a:r>
              <a:rPr b="1" i="0" lang="en-US" sz="4400" u="none">
                <a:solidFill>
                  <a:srgbClr val="C00000"/>
                </a:solidFill>
                <a:latin typeface="Arial"/>
                <a:ea typeface="Arial"/>
                <a:cs typeface="Arial"/>
                <a:sym typeface="Arial"/>
              </a:rPr>
              <a:t>Hill-Climbing Example </a:t>
            </a:r>
            <a:endParaRPr/>
          </a:p>
        </p:txBody>
      </p:sp>
      <p:sp>
        <p:nvSpPr>
          <p:cNvPr id="399" name="Google Shape;399;p33"/>
          <p:cNvSpPr txBox="1"/>
          <p:nvPr>
            <p:ph idx="1" type="body"/>
          </p:nvPr>
        </p:nvSpPr>
        <p:spPr>
          <a:xfrm>
            <a:off x="152400" y="3429000"/>
            <a:ext cx="8839200" cy="28956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rgbClr val="C00000"/>
              </a:buClr>
              <a:buSzPts val="2600"/>
              <a:buFont typeface="Arial"/>
              <a:buNone/>
            </a:pPr>
            <a:r>
              <a:rPr b="1" i="0" lang="en-US" sz="2600" u="none">
                <a:solidFill>
                  <a:srgbClr val="C00000"/>
                </a:solidFill>
                <a:latin typeface="Arial"/>
                <a:ea typeface="Arial"/>
                <a:cs typeface="Arial"/>
                <a:sym typeface="Arial"/>
              </a:rPr>
              <a:t>(a)</a:t>
            </a:r>
            <a:r>
              <a:rPr b="0" i="0" lang="en-US" sz="2600" u="none">
                <a:solidFill>
                  <a:schemeClr val="dk1"/>
                </a:solidFill>
                <a:latin typeface="Arial"/>
                <a:ea typeface="Arial"/>
                <a:cs typeface="Arial"/>
                <a:sym typeface="Arial"/>
              </a:rPr>
              <a:t> An 8-queens state with heuristic cost estimate </a:t>
            </a:r>
            <a:r>
              <a:rPr b="0" i="1" lang="en-US" sz="2600" u="none">
                <a:solidFill>
                  <a:schemeClr val="dk1"/>
                </a:solidFill>
                <a:latin typeface="Arial"/>
                <a:ea typeface="Arial"/>
                <a:cs typeface="Arial"/>
                <a:sym typeface="Arial"/>
              </a:rPr>
              <a:t>h</a:t>
            </a:r>
            <a:r>
              <a:rPr b="0" i="0" lang="en-US" sz="2600" u="none">
                <a:solidFill>
                  <a:schemeClr val="dk1"/>
                </a:solidFill>
                <a:latin typeface="Arial"/>
                <a:ea typeface="Arial"/>
                <a:cs typeface="Arial"/>
                <a:sym typeface="Arial"/>
              </a:rPr>
              <a:t> = 17, showing the value of </a:t>
            </a:r>
            <a:r>
              <a:rPr b="0" i="1" lang="en-US" sz="2600" u="none">
                <a:solidFill>
                  <a:schemeClr val="dk1"/>
                </a:solidFill>
                <a:latin typeface="Arial"/>
                <a:ea typeface="Arial"/>
                <a:cs typeface="Arial"/>
                <a:sym typeface="Arial"/>
              </a:rPr>
              <a:t>h</a:t>
            </a:r>
            <a:r>
              <a:rPr b="0" i="0" lang="en-US" sz="2600" u="none">
                <a:solidFill>
                  <a:schemeClr val="dk1"/>
                </a:solidFill>
                <a:latin typeface="Arial"/>
                <a:ea typeface="Arial"/>
                <a:cs typeface="Arial"/>
                <a:sym typeface="Arial"/>
              </a:rPr>
              <a:t> for each possible successor obtained by moving a queen within its column. The best moves are marked.</a:t>
            </a:r>
            <a:endParaRPr/>
          </a:p>
          <a:p>
            <a:pPr indent="-342900" lvl="0" marL="342900" rtl="0" algn="just">
              <a:lnSpc>
                <a:spcPct val="100000"/>
              </a:lnSpc>
              <a:spcBef>
                <a:spcPts val="520"/>
              </a:spcBef>
              <a:spcAft>
                <a:spcPts val="0"/>
              </a:spcAft>
              <a:buClr>
                <a:srgbClr val="C00000"/>
              </a:buClr>
              <a:buSzPts val="2600"/>
              <a:buFont typeface="Arial"/>
              <a:buNone/>
            </a:pPr>
            <a:r>
              <a:rPr b="1" i="0" lang="en-US" sz="2600" u="none">
                <a:solidFill>
                  <a:srgbClr val="C00000"/>
                </a:solidFill>
                <a:latin typeface="Arial"/>
                <a:ea typeface="Arial"/>
                <a:cs typeface="Arial"/>
                <a:sym typeface="Arial"/>
              </a:rPr>
              <a:t>(b)</a:t>
            </a:r>
            <a:r>
              <a:rPr b="0" i="0" lang="en-US" sz="2600" u="none">
                <a:solidFill>
                  <a:schemeClr val="dk1"/>
                </a:solidFill>
                <a:latin typeface="Arial"/>
                <a:ea typeface="Arial"/>
                <a:cs typeface="Arial"/>
                <a:sym typeface="Arial"/>
              </a:rPr>
              <a:t> A local minimum in the 8-queens state space; the state has </a:t>
            </a:r>
            <a:r>
              <a:rPr b="0" i="1" lang="en-US" sz="2600" u="none">
                <a:solidFill>
                  <a:schemeClr val="dk1"/>
                </a:solidFill>
                <a:latin typeface="Arial"/>
                <a:ea typeface="Arial"/>
                <a:cs typeface="Arial"/>
                <a:sym typeface="Arial"/>
              </a:rPr>
              <a:t>h</a:t>
            </a:r>
            <a:r>
              <a:rPr b="0" i="0" lang="en-US" sz="2600" u="none">
                <a:solidFill>
                  <a:schemeClr val="dk1"/>
                </a:solidFill>
                <a:latin typeface="Arial"/>
                <a:ea typeface="Arial"/>
                <a:cs typeface="Arial"/>
                <a:sym typeface="Arial"/>
              </a:rPr>
              <a:t> = 1 but every successor has a higher cost.</a:t>
            </a:r>
            <a:endParaRPr/>
          </a:p>
        </p:txBody>
      </p:sp>
      <p:pic>
        <p:nvPicPr>
          <p:cNvPr descr="8queens-successors.jpg                                         00105F05IRIDIA                         BC96F375:" id="400" name="Google Shape;400;p33"/>
          <p:cNvPicPr preferRelativeResize="0"/>
          <p:nvPr>
            <p:ph idx="1" type="body"/>
          </p:nvPr>
        </p:nvPicPr>
        <p:blipFill rotWithShape="1">
          <a:blip r:embed="rId3">
            <a:alphaModFix/>
          </a:blip>
          <a:srcRect b="0" l="0" r="0" t="0"/>
          <a:stretch/>
        </p:blipFill>
        <p:spPr>
          <a:xfrm>
            <a:off x="1543050" y="1311275"/>
            <a:ext cx="1866900" cy="1866900"/>
          </a:xfrm>
          <a:prstGeom prst="rect">
            <a:avLst/>
          </a:prstGeom>
          <a:noFill/>
          <a:ln>
            <a:noFill/>
          </a:ln>
        </p:spPr>
      </p:pic>
      <p:pic>
        <p:nvPicPr>
          <p:cNvPr descr="8queens-local-minimum.jpg                                      00105F05IRIDIA                         BC96F375:" id="401" name="Google Shape;401;p33"/>
          <p:cNvPicPr preferRelativeResize="0"/>
          <p:nvPr>
            <p:ph idx="2" type="body"/>
          </p:nvPr>
        </p:nvPicPr>
        <p:blipFill rotWithShape="1">
          <a:blip r:embed="rId4">
            <a:alphaModFix/>
          </a:blip>
          <a:srcRect b="0" l="0" r="0" t="0"/>
          <a:stretch/>
        </p:blipFill>
        <p:spPr>
          <a:xfrm>
            <a:off x="5734050" y="1311275"/>
            <a:ext cx="1866900" cy="1866900"/>
          </a:xfrm>
          <a:prstGeom prst="rect">
            <a:avLst/>
          </a:prstGeom>
          <a:noFill/>
          <a:ln>
            <a:noFill/>
          </a:ln>
        </p:spPr>
      </p:pic>
      <p:sp>
        <p:nvSpPr>
          <p:cNvPr id="402" name="Google Shape;402;p33"/>
          <p:cNvSpPr txBox="1"/>
          <p:nvPr/>
        </p:nvSpPr>
        <p:spPr>
          <a:xfrm>
            <a:off x="669925" y="1066800"/>
            <a:ext cx="56197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00000"/>
              </a:buClr>
              <a:buSzPts val="2400"/>
              <a:buFont typeface="Arial"/>
              <a:buNone/>
            </a:pPr>
            <a:r>
              <a:rPr b="1" i="0" lang="en-US" sz="2400" u="none">
                <a:solidFill>
                  <a:srgbClr val="C00000"/>
                </a:solidFill>
                <a:latin typeface="Arial"/>
                <a:ea typeface="Arial"/>
                <a:cs typeface="Arial"/>
                <a:sym typeface="Arial"/>
              </a:rPr>
              <a:t>(a)</a:t>
            </a:r>
            <a:endParaRPr/>
          </a:p>
        </p:txBody>
      </p:sp>
      <p:sp>
        <p:nvSpPr>
          <p:cNvPr id="403" name="Google Shape;403;p33"/>
          <p:cNvSpPr txBox="1"/>
          <p:nvPr/>
        </p:nvSpPr>
        <p:spPr>
          <a:xfrm>
            <a:off x="5165725" y="1066800"/>
            <a:ext cx="577850"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00000"/>
              </a:buClr>
              <a:buSzPts val="2400"/>
              <a:buFont typeface="Arial"/>
              <a:buNone/>
            </a:pPr>
            <a:r>
              <a:rPr b="1" i="0" lang="en-US" sz="2400" u="none">
                <a:solidFill>
                  <a:srgbClr val="C00000"/>
                </a:solidFill>
                <a:latin typeface="Arial"/>
                <a:ea typeface="Arial"/>
                <a:cs typeface="Arial"/>
                <a:sym typeface="Arial"/>
              </a:rPr>
              <a:t>(b)</a:t>
            </a:r>
            <a:endParaRPr/>
          </a:p>
        </p:txBody>
      </p:sp>
      <p:sp>
        <p:nvSpPr>
          <p:cNvPr id="404" name="Google Shape;404;p33"/>
          <p:cNvSpPr txBox="1"/>
          <p:nvPr/>
        </p:nvSpPr>
        <p:spPr>
          <a:xfrm>
            <a:off x="723900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t/>
            </a:r>
            <a:endParaRPr b="1" i="0" sz="1000" u="non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C00000"/>
              </a:buClr>
              <a:buSzPts val="1500"/>
              <a:buFont typeface="Arial"/>
              <a:buNone/>
            </a:pPr>
            <a:fld id="{00000000-1234-1234-1234-123412341234}" type="slidenum">
              <a:rPr b="1" i="0" lang="en-US" sz="1500" u="none">
                <a:solidFill>
                  <a:srgbClr val="C00000"/>
                </a:solidFill>
                <a:latin typeface="Arial"/>
                <a:ea typeface="Arial"/>
                <a:cs typeface="Arial"/>
                <a:sym typeface="Arial"/>
              </a:rPr>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pic>
        <p:nvPicPr>
          <p:cNvPr id="409" name="Google Shape;409;p34"/>
          <p:cNvPicPr preferRelativeResize="0"/>
          <p:nvPr/>
        </p:nvPicPr>
        <p:blipFill rotWithShape="1">
          <a:blip r:embed="rId3">
            <a:alphaModFix/>
          </a:blip>
          <a:srcRect b="0" l="0" r="0" t="0"/>
          <a:stretch/>
        </p:blipFill>
        <p:spPr>
          <a:xfrm>
            <a:off x="0" y="1200150"/>
            <a:ext cx="9144000" cy="5124450"/>
          </a:xfrm>
          <a:prstGeom prst="rect">
            <a:avLst/>
          </a:prstGeom>
          <a:noFill/>
          <a:ln>
            <a:noFill/>
          </a:ln>
        </p:spPr>
      </p:pic>
      <p:pic>
        <p:nvPicPr>
          <p:cNvPr id="410" name="Google Shape;410;p34"/>
          <p:cNvPicPr preferRelativeResize="0"/>
          <p:nvPr/>
        </p:nvPicPr>
        <p:blipFill rotWithShape="1">
          <a:blip r:embed="rId4">
            <a:alphaModFix/>
          </a:blip>
          <a:srcRect b="0" l="0" r="0" t="0"/>
          <a:stretch/>
        </p:blipFill>
        <p:spPr>
          <a:xfrm>
            <a:off x="8229600" y="0"/>
            <a:ext cx="914400" cy="914400"/>
          </a:xfrm>
          <a:prstGeom prst="rect">
            <a:avLst/>
          </a:prstGeom>
          <a:noFill/>
          <a:ln>
            <a:noFill/>
          </a:ln>
        </p:spPr>
      </p:pic>
      <p:sp>
        <p:nvSpPr>
          <p:cNvPr id="411" name="Google Shape;411;p34"/>
          <p:cNvSpPr txBox="1"/>
          <p:nvPr/>
        </p:nvSpPr>
        <p:spPr>
          <a:xfrm>
            <a:off x="723900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t/>
            </a:r>
            <a:endParaRPr b="1" i="0" sz="1000" u="non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C00000"/>
              </a:buClr>
              <a:buSzPts val="1500"/>
              <a:buFont typeface="Arial"/>
              <a:buNone/>
            </a:pPr>
            <a:fld id="{00000000-1234-1234-1234-123412341234}" type="slidenum">
              <a:rPr b="1" i="0" lang="en-US" sz="1500" u="none">
                <a:solidFill>
                  <a:srgbClr val="C00000"/>
                </a:solidFill>
                <a:latin typeface="Arial"/>
                <a:ea typeface="Arial"/>
                <a:cs typeface="Arial"/>
                <a:sym typeface="Arial"/>
              </a:rPr>
              <a:t>‹#›</a:t>
            </a:fld>
            <a:endParaRPr/>
          </a:p>
        </p:txBody>
      </p:sp>
    </p:spTree>
  </p:cSld>
  <p:clrMapOvr>
    <a:masterClrMapping/>
  </p:clrMapOvr>
  <p:transition spd="slow">
    <p:fade thruBlk="1"/>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5"/>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C00000"/>
              </a:buClr>
              <a:buSzPts val="4400"/>
              <a:buFont typeface="Arial"/>
              <a:buNone/>
            </a:pPr>
            <a:r>
              <a:rPr b="1" i="0" lang="en-US" sz="4400" u="none">
                <a:solidFill>
                  <a:srgbClr val="C00000"/>
                </a:solidFill>
                <a:latin typeface="Arial"/>
                <a:ea typeface="Arial"/>
                <a:cs typeface="Arial"/>
                <a:sym typeface="Arial"/>
              </a:rPr>
              <a:t>Drawbacks</a:t>
            </a:r>
            <a:endParaRPr/>
          </a:p>
        </p:txBody>
      </p:sp>
      <p:sp>
        <p:nvSpPr>
          <p:cNvPr id="417" name="Google Shape;417;p35"/>
          <p:cNvSpPr txBox="1"/>
          <p:nvPr>
            <p:ph idx="1" type="body"/>
          </p:nvPr>
        </p:nvSpPr>
        <p:spPr>
          <a:xfrm>
            <a:off x="457200" y="4000500"/>
            <a:ext cx="8229600" cy="2324100"/>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rgbClr val="FF0000"/>
              </a:buClr>
              <a:buSzPts val="2400"/>
              <a:buFont typeface="Arial"/>
              <a:buChar char="•"/>
            </a:pPr>
            <a:r>
              <a:rPr b="0" i="0" lang="en-US" sz="2400" u="none">
                <a:solidFill>
                  <a:schemeClr val="dk1"/>
                </a:solidFill>
                <a:latin typeface="Arial"/>
                <a:ea typeface="Arial"/>
                <a:cs typeface="Arial"/>
                <a:sym typeface="Arial"/>
              </a:rPr>
              <a:t>Ridge = sequence of local maxima difficult for greedy algorithms to navigate</a:t>
            </a:r>
            <a:endParaRPr/>
          </a:p>
          <a:p>
            <a:pPr indent="-342900" lvl="0" marL="342900" rtl="0" algn="just">
              <a:lnSpc>
                <a:spcPct val="90000"/>
              </a:lnSpc>
              <a:spcBef>
                <a:spcPts val="480"/>
              </a:spcBef>
              <a:spcAft>
                <a:spcPts val="0"/>
              </a:spcAft>
              <a:buClr>
                <a:srgbClr val="FF0000"/>
              </a:buClr>
              <a:buSzPts val="2400"/>
              <a:buFont typeface="Arial"/>
              <a:buChar char="•"/>
            </a:pPr>
            <a:r>
              <a:rPr b="0" i="0" lang="en-US" sz="2400" u="none">
                <a:solidFill>
                  <a:schemeClr val="dk1"/>
                </a:solidFill>
                <a:latin typeface="Arial"/>
                <a:ea typeface="Arial"/>
                <a:cs typeface="Arial"/>
                <a:sym typeface="Arial"/>
              </a:rPr>
              <a:t>Plateaux = an area of the state space where the evaluation function is flat.</a:t>
            </a:r>
            <a:endParaRPr/>
          </a:p>
          <a:p>
            <a:pPr indent="-342900" lvl="0" marL="342900" rtl="0" algn="just">
              <a:lnSpc>
                <a:spcPct val="90000"/>
              </a:lnSpc>
              <a:spcBef>
                <a:spcPts val="480"/>
              </a:spcBef>
              <a:spcAft>
                <a:spcPts val="0"/>
              </a:spcAft>
              <a:buClr>
                <a:srgbClr val="FF0000"/>
              </a:buClr>
              <a:buSzPts val="2400"/>
              <a:buFont typeface="Arial"/>
              <a:buChar char="•"/>
            </a:pPr>
            <a:r>
              <a:rPr b="0" i="0" lang="en-US" sz="2400" u="none">
                <a:solidFill>
                  <a:schemeClr val="dk1"/>
                </a:solidFill>
                <a:latin typeface="Arial"/>
                <a:ea typeface="Arial"/>
                <a:cs typeface="Arial"/>
                <a:sym typeface="Arial"/>
              </a:rPr>
              <a:t>Gets stuck 86% of the time.</a:t>
            </a:r>
            <a:endParaRPr/>
          </a:p>
        </p:txBody>
      </p:sp>
      <p:pic>
        <p:nvPicPr>
          <p:cNvPr descr="hill-climbing.jpg                                              00105F05IRIDIA                         BC96F375:" id="418" name="Google Shape;418;p35"/>
          <p:cNvPicPr preferRelativeResize="0"/>
          <p:nvPr>
            <p:ph idx="1" type="body"/>
          </p:nvPr>
        </p:nvPicPr>
        <p:blipFill rotWithShape="1">
          <a:blip r:embed="rId3">
            <a:alphaModFix/>
          </a:blip>
          <a:srcRect b="0" l="0" r="0" t="0"/>
          <a:stretch/>
        </p:blipFill>
        <p:spPr>
          <a:xfrm>
            <a:off x="811212" y="1981200"/>
            <a:ext cx="3328987" cy="1866900"/>
          </a:xfrm>
          <a:prstGeom prst="rect">
            <a:avLst/>
          </a:prstGeom>
          <a:noFill/>
          <a:ln>
            <a:noFill/>
          </a:ln>
        </p:spPr>
      </p:pic>
      <p:pic>
        <p:nvPicPr>
          <p:cNvPr descr=" ridge.jpg                                                      00105F05IRIDIA                         BC96F375:" id="419" name="Google Shape;419;p35"/>
          <p:cNvPicPr preferRelativeResize="0"/>
          <p:nvPr>
            <p:ph idx="2" type="body"/>
          </p:nvPr>
        </p:nvPicPr>
        <p:blipFill rotWithShape="1">
          <a:blip r:embed="rId4">
            <a:alphaModFix/>
          </a:blip>
          <a:srcRect b="0" l="0" r="0" t="0"/>
          <a:stretch/>
        </p:blipFill>
        <p:spPr>
          <a:xfrm>
            <a:off x="5257800" y="1981200"/>
            <a:ext cx="2363787" cy="1866900"/>
          </a:xfrm>
          <a:prstGeom prst="rect">
            <a:avLst/>
          </a:prstGeom>
          <a:noFill/>
          <a:ln>
            <a:noFill/>
          </a:ln>
        </p:spPr>
      </p:pic>
      <p:sp>
        <p:nvSpPr>
          <p:cNvPr id="420" name="Google Shape;420;p35"/>
          <p:cNvSpPr txBox="1"/>
          <p:nvPr/>
        </p:nvSpPr>
        <p:spPr>
          <a:xfrm>
            <a:off x="723900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t/>
            </a:r>
            <a:endParaRPr b="0" i="0" sz="1000" u="non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C00000"/>
              </a:buClr>
              <a:buSzPts val="1500"/>
              <a:buFont typeface="Arial"/>
              <a:buNone/>
            </a:pPr>
            <a:fld id="{00000000-1234-1234-1234-123412341234}" type="slidenum">
              <a:rPr b="1" i="0" lang="en-US" sz="1500" u="none">
                <a:solidFill>
                  <a:srgbClr val="C00000"/>
                </a:solidFill>
                <a:latin typeface="Arial"/>
                <a:ea typeface="Arial"/>
                <a:cs typeface="Arial"/>
                <a:sym typeface="Arial"/>
              </a:rPr>
              <a:t>‹#›</a:t>
            </a:fld>
            <a:endParaRPr/>
          </a:p>
        </p:txBody>
      </p:sp>
      <p:pic>
        <p:nvPicPr>
          <p:cNvPr id="421" name="Google Shape;421;p35"/>
          <p:cNvPicPr preferRelativeResize="0"/>
          <p:nvPr/>
        </p:nvPicPr>
        <p:blipFill rotWithShape="1">
          <a:blip r:embed="rId5">
            <a:alphaModFix/>
          </a:blip>
          <a:srcRect b="0" l="0" r="0" t="0"/>
          <a:stretch/>
        </p:blipFill>
        <p:spPr>
          <a:xfrm>
            <a:off x="8229600" y="0"/>
            <a:ext cx="914400" cy="9144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6"/>
          <p:cNvSpPr txBox="1"/>
          <p:nvPr>
            <p:ph type="title"/>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C00000"/>
              </a:buClr>
              <a:buSzPts val="4400"/>
              <a:buFont typeface="Arial"/>
              <a:buNone/>
            </a:pPr>
            <a:r>
              <a:rPr b="1" i="0" lang="en-US" sz="4400" u="none">
                <a:solidFill>
                  <a:srgbClr val="C00000"/>
                </a:solidFill>
                <a:latin typeface="Arial"/>
                <a:ea typeface="Arial"/>
                <a:cs typeface="Arial"/>
                <a:sym typeface="Arial"/>
              </a:rPr>
              <a:t>Hill-Climbing Search</a:t>
            </a:r>
            <a:endParaRPr/>
          </a:p>
        </p:txBody>
      </p:sp>
      <p:sp>
        <p:nvSpPr>
          <p:cNvPr id="427" name="Google Shape;427;p36"/>
          <p:cNvSpPr txBox="1"/>
          <p:nvPr>
            <p:ph idx="1" type="body"/>
          </p:nvPr>
        </p:nvSpPr>
        <p:spPr>
          <a:xfrm>
            <a:off x="304800" y="1295400"/>
            <a:ext cx="8839200" cy="53340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problems</a:t>
            </a:r>
            <a:endParaRPr/>
          </a:p>
          <a:p>
            <a:pPr indent="-285750" lvl="1" marL="742950" rtl="0" algn="just">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local maxima</a:t>
            </a:r>
            <a:endParaRPr/>
          </a:p>
          <a:p>
            <a:pPr indent="-228600" lvl="2" marL="1143000" rtl="0" algn="just">
              <a:lnSpc>
                <a:spcPct val="100000"/>
              </a:lnSpc>
              <a:spcBef>
                <a:spcPts val="440"/>
              </a:spcBef>
              <a:spcAft>
                <a:spcPts val="0"/>
              </a:spcAft>
              <a:buClr>
                <a:schemeClr val="dk1"/>
              </a:buClr>
              <a:buSzPts val="2200"/>
              <a:buFont typeface="Arial"/>
              <a:buChar char="•"/>
            </a:pPr>
            <a:r>
              <a:rPr b="0" i="0" lang="en-US" sz="2200" u="none">
                <a:solidFill>
                  <a:schemeClr val="dk1"/>
                </a:solidFill>
                <a:latin typeface="Arial"/>
                <a:ea typeface="Arial"/>
                <a:cs typeface="Arial"/>
                <a:sym typeface="Arial"/>
              </a:rPr>
              <a:t>algorithm can’t go higher, but is not at a satisfactory solution</a:t>
            </a:r>
            <a:endParaRPr/>
          </a:p>
          <a:p>
            <a:pPr indent="-285750" lvl="1" marL="742950" rtl="0" algn="just">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plateau</a:t>
            </a:r>
            <a:endParaRPr/>
          </a:p>
          <a:p>
            <a:pPr indent="-228600" lvl="2" marL="1143000" rtl="0" algn="just">
              <a:lnSpc>
                <a:spcPct val="100000"/>
              </a:lnSpc>
              <a:spcBef>
                <a:spcPts val="440"/>
              </a:spcBef>
              <a:spcAft>
                <a:spcPts val="0"/>
              </a:spcAft>
              <a:buClr>
                <a:schemeClr val="dk1"/>
              </a:buClr>
              <a:buSzPts val="2200"/>
              <a:buFont typeface="Arial"/>
              <a:buChar char="•"/>
            </a:pPr>
            <a:r>
              <a:rPr b="0" i="0" lang="en-US" sz="2200" u="none">
                <a:solidFill>
                  <a:schemeClr val="dk1"/>
                </a:solidFill>
                <a:latin typeface="Arial"/>
                <a:ea typeface="Arial"/>
                <a:cs typeface="Arial"/>
                <a:sym typeface="Arial"/>
              </a:rPr>
              <a:t>area where the evaluation function is flat</a:t>
            </a:r>
            <a:endParaRPr/>
          </a:p>
          <a:p>
            <a:pPr indent="-285750" lvl="1" marL="742950" rtl="0" algn="just">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ridges</a:t>
            </a:r>
            <a:endParaRPr/>
          </a:p>
          <a:p>
            <a:pPr indent="-228600" lvl="2" marL="1143000" rtl="0" algn="just">
              <a:lnSpc>
                <a:spcPct val="100000"/>
              </a:lnSpc>
              <a:spcBef>
                <a:spcPts val="440"/>
              </a:spcBef>
              <a:spcAft>
                <a:spcPts val="0"/>
              </a:spcAft>
              <a:buClr>
                <a:schemeClr val="dk1"/>
              </a:buClr>
              <a:buSzPts val="2200"/>
              <a:buFont typeface="Arial"/>
              <a:buChar char="•"/>
            </a:pPr>
            <a:r>
              <a:rPr b="0" i="0" lang="en-US" sz="2200" u="none">
                <a:solidFill>
                  <a:schemeClr val="dk1"/>
                </a:solidFill>
                <a:latin typeface="Arial"/>
                <a:ea typeface="Arial"/>
                <a:cs typeface="Arial"/>
                <a:sym typeface="Arial"/>
              </a:rPr>
              <a:t>search may oscillate slowly</a:t>
            </a:r>
            <a:endParaRPr/>
          </a:p>
        </p:txBody>
      </p:sp>
      <p:pic>
        <p:nvPicPr>
          <p:cNvPr id="428" name="Google Shape;428;p36"/>
          <p:cNvPicPr preferRelativeResize="0"/>
          <p:nvPr/>
        </p:nvPicPr>
        <p:blipFill rotWithShape="1">
          <a:blip r:embed="rId3">
            <a:alphaModFix/>
          </a:blip>
          <a:srcRect b="0" l="0" r="0" t="0"/>
          <a:stretch/>
        </p:blipFill>
        <p:spPr>
          <a:xfrm>
            <a:off x="8229600" y="0"/>
            <a:ext cx="914400" cy="914400"/>
          </a:xfrm>
          <a:prstGeom prst="rect">
            <a:avLst/>
          </a:prstGeom>
          <a:noFill/>
          <a:ln>
            <a:noFill/>
          </a:ln>
        </p:spPr>
      </p:pic>
      <p:sp>
        <p:nvSpPr>
          <p:cNvPr id="429" name="Google Shape;429;p36"/>
          <p:cNvSpPr txBox="1"/>
          <p:nvPr/>
        </p:nvSpPr>
        <p:spPr>
          <a:xfrm>
            <a:off x="723900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t/>
            </a:r>
            <a:endParaRPr b="0" i="0" sz="1000" u="non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C00000"/>
              </a:buClr>
              <a:buSzPts val="1500"/>
              <a:buFont typeface="Arial"/>
              <a:buNone/>
            </a:pPr>
            <a:fld id="{00000000-1234-1234-1234-123412341234}" type="slidenum">
              <a:rPr b="1" i="0" lang="en-US" sz="1500" u="none">
                <a:solidFill>
                  <a:srgbClr val="C00000"/>
                </a:solidFill>
                <a:latin typeface="Arial"/>
                <a:ea typeface="Arial"/>
                <a:cs typeface="Arial"/>
                <a:sym typeface="Arial"/>
              </a:rPr>
              <a:t>‹#›</a:t>
            </a:fld>
            <a:endParaRPr/>
          </a:p>
        </p:txBody>
      </p:sp>
    </p:spTree>
  </p:cSld>
  <p:clrMapOvr>
    <a:masterClrMapping/>
  </p:clrMapOvr>
  <p:transition spd="slow">
    <p:fade thruBlk="1"/>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7"/>
          <p:cNvSpPr txBox="1"/>
          <p:nvPr>
            <p:ph type="title"/>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C00000"/>
              </a:buClr>
              <a:buSzPts val="4400"/>
              <a:buFont typeface="Arial"/>
              <a:buNone/>
            </a:pPr>
            <a:r>
              <a:rPr b="1" i="0" lang="en-US" sz="4400" u="none">
                <a:solidFill>
                  <a:srgbClr val="C00000"/>
                </a:solidFill>
                <a:latin typeface="Arial"/>
                <a:ea typeface="Arial"/>
                <a:cs typeface="Arial"/>
                <a:sym typeface="Arial"/>
              </a:rPr>
              <a:t>Escaping Local Optima</a:t>
            </a:r>
            <a:endParaRPr/>
          </a:p>
        </p:txBody>
      </p:sp>
      <p:sp>
        <p:nvSpPr>
          <p:cNvPr id="436" name="Google Shape;436;p37"/>
          <p:cNvSpPr txBox="1"/>
          <p:nvPr>
            <p:ph idx="1" type="body"/>
          </p:nvPr>
        </p:nvSpPr>
        <p:spPr>
          <a:xfrm>
            <a:off x="457200" y="1219200"/>
            <a:ext cx="8229600" cy="5334000"/>
          </a:xfrm>
          <a:prstGeom prst="rect">
            <a:avLst/>
          </a:prstGeom>
          <a:noFill/>
          <a:ln>
            <a:noFill/>
          </a:ln>
        </p:spPr>
        <p:txBody>
          <a:bodyPr anchorCtr="0" anchor="t" bIns="45700" lIns="91425" spcFirstLastPara="1" rIns="91425" wrap="square" tIns="45700">
            <a:noAutofit/>
          </a:bodyPr>
          <a:lstStyle/>
          <a:p>
            <a:pPr indent="-563562" lvl="3" marL="1714500" rtl="0" algn="just">
              <a:lnSpc>
                <a:spcPct val="100000"/>
              </a:lnSpc>
              <a:spcBef>
                <a:spcPts val="0"/>
              </a:spcBef>
              <a:spcAft>
                <a:spcPts val="0"/>
              </a:spcAft>
              <a:buClr>
                <a:schemeClr val="dk1"/>
              </a:buClr>
              <a:buSzPts val="2000"/>
              <a:buFont typeface="Noto Sans Symbols"/>
              <a:buNone/>
            </a:pPr>
            <a:r>
              <a:t/>
            </a:r>
            <a:endParaRPr b="0" i="1" sz="2000" u="none">
              <a:solidFill>
                <a:schemeClr val="dk1"/>
              </a:solidFill>
              <a:latin typeface="Arial"/>
              <a:ea typeface="Arial"/>
              <a:cs typeface="Arial"/>
              <a:sym typeface="Arial"/>
            </a:endParaRPr>
          </a:p>
          <a:p>
            <a:pPr indent="-533400" lvl="0" marL="533400" rtl="0" algn="just">
              <a:lnSpc>
                <a:spcPct val="100000"/>
              </a:lnSpc>
              <a:spcBef>
                <a:spcPts val="640"/>
              </a:spcBef>
              <a:spcAft>
                <a:spcPts val="0"/>
              </a:spcAft>
              <a:buClr>
                <a:srgbClr val="CC3300"/>
              </a:buClr>
              <a:buSzPts val="3200"/>
              <a:buFont typeface="Noto Sans Symbols"/>
              <a:buChar char="🞹"/>
            </a:pPr>
            <a:r>
              <a:rPr b="0" i="1" lang="en-US" sz="3200" u="none">
                <a:solidFill>
                  <a:srgbClr val="CC3300"/>
                </a:solidFill>
                <a:latin typeface="Arial"/>
                <a:ea typeface="Arial"/>
                <a:cs typeface="Arial"/>
                <a:sym typeface="Arial"/>
              </a:rPr>
              <a:t>HC gets stuck at local maxima limiting</a:t>
            </a:r>
            <a:br>
              <a:rPr b="0" i="1" lang="en-US" sz="3200" u="none">
                <a:solidFill>
                  <a:srgbClr val="CC3300"/>
                </a:solidFill>
                <a:latin typeface="Arial"/>
                <a:ea typeface="Arial"/>
                <a:cs typeface="Arial"/>
                <a:sym typeface="Arial"/>
              </a:rPr>
            </a:br>
            <a:r>
              <a:rPr b="0" i="1" lang="en-US" sz="3200" u="none">
                <a:solidFill>
                  <a:srgbClr val="CC3300"/>
                </a:solidFill>
                <a:latin typeface="Arial"/>
                <a:ea typeface="Arial"/>
                <a:cs typeface="Arial"/>
                <a:sym typeface="Arial"/>
              </a:rPr>
              <a:t>the quality of the solution found.</a:t>
            </a:r>
            <a:endParaRPr/>
          </a:p>
          <a:p>
            <a:pPr indent="-703262" lvl="4" marL="2171700" rtl="0" algn="just">
              <a:lnSpc>
                <a:spcPct val="100000"/>
              </a:lnSpc>
              <a:spcBef>
                <a:spcPts val="400"/>
              </a:spcBef>
              <a:spcAft>
                <a:spcPts val="0"/>
              </a:spcAft>
              <a:buClr>
                <a:schemeClr val="dk1"/>
              </a:buClr>
              <a:buSzPts val="2000"/>
              <a:buFont typeface="Arial"/>
              <a:buNone/>
            </a:pPr>
            <a:r>
              <a:t/>
            </a:r>
            <a:endParaRPr b="0" i="0" sz="2000" u="none">
              <a:solidFill>
                <a:srgbClr val="CC3300"/>
              </a:solidFill>
              <a:latin typeface="Arial"/>
              <a:ea typeface="Arial"/>
              <a:cs typeface="Arial"/>
              <a:sym typeface="Arial"/>
            </a:endParaRPr>
          </a:p>
          <a:p>
            <a:pPr indent="-533400" lvl="0" marL="533400" rtl="0" algn="just">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Two ways to modify HC:</a:t>
            </a:r>
            <a:endParaRPr/>
          </a:p>
          <a:p>
            <a:pPr indent="-569912" lvl="1" marL="914400" rtl="0" algn="just">
              <a:lnSpc>
                <a:spcPct val="100000"/>
              </a:lnSpc>
              <a:spcBef>
                <a:spcPts val="560"/>
              </a:spcBef>
              <a:spcAft>
                <a:spcPts val="0"/>
              </a:spcAft>
              <a:buClr>
                <a:schemeClr val="dk1"/>
              </a:buClr>
              <a:buSzPts val="2800"/>
              <a:buFont typeface="Arial"/>
              <a:buAutoNum type="arabicPeriod"/>
            </a:pPr>
            <a:r>
              <a:rPr b="0" i="0" lang="en-US" sz="2800" u="none">
                <a:solidFill>
                  <a:schemeClr val="dk1"/>
                </a:solidFill>
                <a:latin typeface="Arial"/>
                <a:ea typeface="Arial"/>
                <a:cs typeface="Arial"/>
                <a:sym typeface="Arial"/>
              </a:rPr>
              <a:t>choice of neighbor</a:t>
            </a:r>
            <a:endParaRPr/>
          </a:p>
          <a:p>
            <a:pPr indent="-569912" lvl="1" marL="914400" rtl="0" algn="just">
              <a:lnSpc>
                <a:spcPct val="100000"/>
              </a:lnSpc>
              <a:spcBef>
                <a:spcPts val="560"/>
              </a:spcBef>
              <a:spcAft>
                <a:spcPts val="0"/>
              </a:spcAft>
              <a:buClr>
                <a:schemeClr val="dk1"/>
              </a:buClr>
              <a:buSzPts val="2800"/>
              <a:buFont typeface="Arial"/>
              <a:buAutoNum type="arabicPeriod"/>
            </a:pPr>
            <a:r>
              <a:rPr b="0" i="0" lang="en-US" sz="2800" u="none">
                <a:solidFill>
                  <a:schemeClr val="dk1"/>
                </a:solidFill>
                <a:latin typeface="Arial"/>
                <a:ea typeface="Arial"/>
                <a:cs typeface="Arial"/>
                <a:sym typeface="Arial"/>
              </a:rPr>
              <a:t>criteria for accepting neighbor for current</a:t>
            </a:r>
            <a:endParaRPr/>
          </a:p>
          <a:p>
            <a:pPr indent="-533400" lvl="0" marL="533400" rtl="0" algn="just">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For example:</a:t>
            </a:r>
            <a:endParaRPr/>
          </a:p>
          <a:p>
            <a:pPr indent="-569912" lvl="1" marL="914400" rtl="0" algn="just">
              <a:lnSpc>
                <a:spcPct val="100000"/>
              </a:lnSpc>
              <a:spcBef>
                <a:spcPts val="560"/>
              </a:spcBef>
              <a:spcAft>
                <a:spcPts val="0"/>
              </a:spcAft>
              <a:buClr>
                <a:schemeClr val="dk1"/>
              </a:buClr>
              <a:buSzPts val="2800"/>
              <a:buFont typeface="Arial"/>
              <a:buAutoNum type="arabicPeriod"/>
            </a:pPr>
            <a:r>
              <a:rPr b="0" i="0" lang="en-US" sz="2800" u="none">
                <a:solidFill>
                  <a:schemeClr val="dk1"/>
                </a:solidFill>
                <a:latin typeface="Arial"/>
                <a:ea typeface="Arial"/>
                <a:cs typeface="Arial"/>
                <a:sym typeface="Arial"/>
              </a:rPr>
              <a:t>choose neighbor randomly</a:t>
            </a:r>
            <a:endParaRPr/>
          </a:p>
          <a:p>
            <a:pPr indent="-569912" lvl="1" marL="914400" rtl="0" algn="just">
              <a:lnSpc>
                <a:spcPct val="100000"/>
              </a:lnSpc>
              <a:spcBef>
                <a:spcPts val="560"/>
              </a:spcBef>
              <a:spcAft>
                <a:spcPts val="0"/>
              </a:spcAft>
              <a:buClr>
                <a:schemeClr val="dk1"/>
              </a:buClr>
              <a:buSzPts val="2800"/>
              <a:buFont typeface="Arial"/>
              <a:buAutoNum type="arabicPeriod"/>
            </a:pPr>
            <a:r>
              <a:rPr b="0" i="0" lang="en-US" sz="2800" u="none">
                <a:solidFill>
                  <a:schemeClr val="dk1"/>
                </a:solidFill>
                <a:latin typeface="Arial"/>
                <a:ea typeface="Arial"/>
                <a:cs typeface="Arial"/>
                <a:sym typeface="Arial"/>
              </a:rPr>
              <a:t>accept neighbor if it is better or</a:t>
            </a:r>
            <a:br>
              <a:rPr b="0" i="0" lang="en-US" sz="2800" u="none">
                <a:solidFill>
                  <a:schemeClr val="dk1"/>
                </a:solidFill>
                <a:latin typeface="Arial"/>
                <a:ea typeface="Arial"/>
                <a:cs typeface="Arial"/>
                <a:sym typeface="Arial"/>
              </a:rPr>
            </a:br>
            <a:r>
              <a:rPr b="0" i="0" lang="en-US" sz="2800" u="none">
                <a:solidFill>
                  <a:schemeClr val="dk1"/>
                </a:solidFill>
                <a:latin typeface="Arial"/>
                <a:ea typeface="Arial"/>
                <a:cs typeface="Arial"/>
                <a:sym typeface="Arial"/>
              </a:rPr>
              <a:t>if it isn't, accept with some fixed probability </a:t>
            </a:r>
            <a:r>
              <a:rPr b="0" i="1" lang="en-US" sz="2800" u="none">
                <a:solidFill>
                  <a:schemeClr val="dk1"/>
                </a:solidFill>
                <a:latin typeface="Palatino"/>
                <a:ea typeface="Palatino"/>
                <a:cs typeface="Palatino"/>
                <a:sym typeface="Palatino"/>
              </a:rPr>
              <a:t>p</a:t>
            </a:r>
            <a:endParaRPr/>
          </a:p>
        </p:txBody>
      </p:sp>
      <p:pic>
        <p:nvPicPr>
          <p:cNvPr id="437" name="Google Shape;437;p37"/>
          <p:cNvPicPr preferRelativeResize="0"/>
          <p:nvPr/>
        </p:nvPicPr>
        <p:blipFill rotWithShape="1">
          <a:blip r:embed="rId3">
            <a:alphaModFix/>
          </a:blip>
          <a:srcRect b="0" l="0" r="0" t="0"/>
          <a:stretch/>
        </p:blipFill>
        <p:spPr>
          <a:xfrm>
            <a:off x="8229600" y="0"/>
            <a:ext cx="914400" cy="914400"/>
          </a:xfrm>
          <a:prstGeom prst="rect">
            <a:avLst/>
          </a:prstGeom>
          <a:noFill/>
          <a:ln>
            <a:noFill/>
          </a:ln>
        </p:spPr>
      </p:pic>
      <p:sp>
        <p:nvSpPr>
          <p:cNvPr id="438" name="Google Shape;438;p37"/>
          <p:cNvSpPr txBox="1"/>
          <p:nvPr/>
        </p:nvSpPr>
        <p:spPr>
          <a:xfrm>
            <a:off x="723900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t/>
            </a:r>
            <a:endParaRPr b="1" i="0" sz="1000" u="non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C00000"/>
              </a:buClr>
              <a:buSzPts val="1500"/>
              <a:buFont typeface="Arial"/>
              <a:buNone/>
            </a:pPr>
            <a:fld id="{00000000-1234-1234-1234-123412341234}" type="slidenum">
              <a:rPr b="1" i="0" lang="en-US" sz="1500" u="none">
                <a:solidFill>
                  <a:srgbClr val="C00000"/>
                </a:solidFill>
                <a:latin typeface="Arial"/>
                <a:ea typeface="Arial"/>
                <a:cs typeface="Arial"/>
                <a:sym typeface="Arial"/>
              </a:rPr>
              <a:t>‹#›</a:t>
            </a:fld>
            <a:endParaRPr/>
          </a:p>
        </p:txBody>
      </p:sp>
    </p:spTree>
  </p:cSld>
  <p:clrMapOvr>
    <a:masterClrMapping/>
  </p:clrMapOvr>
  <p:transition spd="slow">
    <p:fade thruBlk="1"/>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8"/>
          <p:cNvSpPr txBox="1"/>
          <p:nvPr>
            <p:ph type="title"/>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C00000"/>
              </a:buClr>
              <a:buSzPts val="4400"/>
              <a:buFont typeface="Arial"/>
              <a:buNone/>
            </a:pPr>
            <a:r>
              <a:rPr b="1" i="0" lang="en-US" sz="4400" u="none">
                <a:solidFill>
                  <a:srgbClr val="C00000"/>
                </a:solidFill>
                <a:latin typeface="Arial"/>
                <a:ea typeface="Arial"/>
                <a:cs typeface="Arial"/>
                <a:sym typeface="Arial"/>
              </a:rPr>
              <a:t>Escaping Local Optima</a:t>
            </a:r>
            <a:endParaRPr/>
          </a:p>
        </p:txBody>
      </p:sp>
      <p:sp>
        <p:nvSpPr>
          <p:cNvPr id="444" name="Google Shape;444;p3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Modified HC can escape local maxima but:</a:t>
            </a:r>
            <a:endParaRPr/>
          </a:p>
          <a:p>
            <a:pPr indent="-285750" lvl="1" marL="742950" rtl="0" algn="just">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chance of making a bad move is the same</a:t>
            </a:r>
            <a:br>
              <a:rPr b="0" i="0" lang="en-US" sz="2400" u="none">
                <a:solidFill>
                  <a:schemeClr val="dk1"/>
                </a:solidFill>
                <a:latin typeface="Arial"/>
                <a:ea typeface="Arial"/>
                <a:cs typeface="Arial"/>
                <a:sym typeface="Arial"/>
              </a:rPr>
            </a:br>
            <a:r>
              <a:rPr b="0" i="0" lang="en-US" sz="2400" u="none">
                <a:solidFill>
                  <a:schemeClr val="dk1"/>
                </a:solidFill>
                <a:latin typeface="Arial"/>
                <a:ea typeface="Arial"/>
                <a:cs typeface="Arial"/>
                <a:sym typeface="Arial"/>
              </a:rPr>
              <a:t>at the beginning of the search as at the end</a:t>
            </a:r>
            <a:endParaRPr/>
          </a:p>
          <a:p>
            <a:pPr indent="-285750" lvl="1" marL="742950" rtl="0" algn="just">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magnitude of improvement or lack of is ignored</a:t>
            </a:r>
            <a:endParaRPr/>
          </a:p>
          <a:p>
            <a:pPr indent="-228600" lvl="4" marL="2057400" rtl="0" algn="just">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342900" lvl="0" marL="342900" rtl="0" algn="just">
              <a:lnSpc>
                <a:spcPct val="100000"/>
              </a:lnSpc>
              <a:spcBef>
                <a:spcPts val="560"/>
              </a:spcBef>
              <a:spcAft>
                <a:spcPts val="0"/>
              </a:spcAft>
              <a:buClr>
                <a:srgbClr val="FF00FF"/>
              </a:buClr>
              <a:buSzPts val="4200"/>
              <a:buFont typeface="Noto Sans Symbols"/>
              <a:buChar char="☞"/>
            </a:pPr>
            <a:r>
              <a:rPr b="0" i="0" lang="en-US" sz="2800" u="none">
                <a:solidFill>
                  <a:schemeClr val="dk2"/>
                </a:solidFill>
                <a:latin typeface="Arial"/>
                <a:ea typeface="Arial"/>
                <a:cs typeface="Arial"/>
                <a:sym typeface="Arial"/>
              </a:rPr>
              <a:t>How can HC address these concerns?</a:t>
            </a:r>
            <a:endParaRPr b="0" i="0" sz="2800" u="none">
              <a:solidFill>
                <a:schemeClr val="dk1"/>
              </a:solidFill>
              <a:latin typeface="Arial"/>
              <a:ea typeface="Arial"/>
              <a:cs typeface="Arial"/>
              <a:sym typeface="Arial"/>
            </a:endParaRPr>
          </a:p>
          <a:p>
            <a:pPr indent="-285750" lvl="1" marL="742950" rtl="0" algn="just">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fixed probability </a:t>
            </a:r>
            <a:r>
              <a:rPr b="0" i="1" lang="en-US" sz="2400" u="none">
                <a:solidFill>
                  <a:schemeClr val="dk1"/>
                </a:solidFill>
                <a:latin typeface="Palatino"/>
                <a:ea typeface="Palatino"/>
                <a:cs typeface="Palatino"/>
                <a:sym typeface="Palatino"/>
              </a:rPr>
              <a:t>p</a:t>
            </a:r>
            <a:r>
              <a:rPr b="0" i="0" lang="en-US" sz="2400" u="none">
                <a:solidFill>
                  <a:schemeClr val="dk1"/>
                </a:solidFill>
                <a:latin typeface="Arial"/>
                <a:ea typeface="Arial"/>
                <a:cs typeface="Arial"/>
                <a:sym typeface="Arial"/>
              </a:rPr>
              <a:t> that bad move is accepted</a:t>
            </a:r>
            <a:br>
              <a:rPr b="0" i="0" lang="en-US" sz="2400" u="none">
                <a:solidFill>
                  <a:schemeClr val="dk1"/>
                </a:solidFill>
                <a:latin typeface="Arial"/>
                <a:ea typeface="Arial"/>
                <a:cs typeface="Arial"/>
                <a:sym typeface="Arial"/>
              </a:rPr>
            </a:br>
            <a:r>
              <a:rPr b="0" i="0" lang="en-US" sz="2400" u="none">
                <a:solidFill>
                  <a:schemeClr val="dk1"/>
                </a:solidFill>
                <a:latin typeface="Arial"/>
                <a:ea typeface="Arial"/>
                <a:cs typeface="Arial"/>
                <a:sym typeface="Arial"/>
              </a:rPr>
              <a:t>can be replaced with a probability</a:t>
            </a:r>
            <a:br>
              <a:rPr b="0" i="0" lang="en-US" sz="2400" u="none">
                <a:solidFill>
                  <a:schemeClr val="dk1"/>
                </a:solidFill>
                <a:latin typeface="Arial"/>
                <a:ea typeface="Arial"/>
                <a:cs typeface="Arial"/>
                <a:sym typeface="Arial"/>
              </a:rPr>
            </a:br>
            <a:r>
              <a:rPr b="0" i="0" lang="en-US" sz="2400" u="none">
                <a:solidFill>
                  <a:schemeClr val="dk1"/>
                </a:solidFill>
                <a:latin typeface="Arial"/>
                <a:ea typeface="Arial"/>
                <a:cs typeface="Arial"/>
                <a:sym typeface="Arial"/>
              </a:rPr>
              <a:t>that decreases as the search proceeds</a:t>
            </a:r>
            <a:endParaRPr/>
          </a:p>
          <a:p>
            <a:pPr indent="-285750" lvl="1" marL="742950" rtl="0" algn="just">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now as the search progresses,</a:t>
            </a:r>
            <a:br>
              <a:rPr b="0" i="0" lang="en-US" sz="2400" u="none">
                <a:solidFill>
                  <a:schemeClr val="dk1"/>
                </a:solidFill>
                <a:latin typeface="Arial"/>
                <a:ea typeface="Arial"/>
                <a:cs typeface="Arial"/>
                <a:sym typeface="Arial"/>
              </a:rPr>
            </a:br>
            <a:r>
              <a:rPr b="0" i="0" lang="en-US" sz="2400" u="none">
                <a:solidFill>
                  <a:schemeClr val="dk1"/>
                </a:solidFill>
                <a:latin typeface="Arial"/>
                <a:ea typeface="Arial"/>
                <a:cs typeface="Arial"/>
                <a:sym typeface="Arial"/>
              </a:rPr>
              <a:t>the chances of taking a bad move reduces</a:t>
            </a:r>
            <a:endParaRPr/>
          </a:p>
        </p:txBody>
      </p:sp>
      <p:pic>
        <p:nvPicPr>
          <p:cNvPr id="445" name="Google Shape;445;p38"/>
          <p:cNvPicPr preferRelativeResize="0"/>
          <p:nvPr/>
        </p:nvPicPr>
        <p:blipFill rotWithShape="1">
          <a:blip r:embed="rId3">
            <a:alphaModFix/>
          </a:blip>
          <a:srcRect b="0" l="0" r="0" t="0"/>
          <a:stretch/>
        </p:blipFill>
        <p:spPr>
          <a:xfrm>
            <a:off x="8229600" y="0"/>
            <a:ext cx="914400" cy="914400"/>
          </a:xfrm>
          <a:prstGeom prst="rect">
            <a:avLst/>
          </a:prstGeom>
          <a:noFill/>
          <a:ln>
            <a:noFill/>
          </a:ln>
        </p:spPr>
      </p:pic>
      <p:sp>
        <p:nvSpPr>
          <p:cNvPr id="446" name="Google Shape;446;p38"/>
          <p:cNvSpPr txBox="1"/>
          <p:nvPr/>
        </p:nvSpPr>
        <p:spPr>
          <a:xfrm>
            <a:off x="723900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t/>
            </a:r>
            <a:endParaRPr b="0" i="0" sz="1000" u="non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C00000"/>
              </a:buClr>
              <a:buSzPts val="1500"/>
              <a:buFont typeface="Arial"/>
              <a:buNone/>
            </a:pPr>
            <a:fld id="{00000000-1234-1234-1234-123412341234}" type="slidenum">
              <a:rPr b="1" i="0" lang="en-US" sz="1500" u="none">
                <a:solidFill>
                  <a:srgbClr val="C00000"/>
                </a:solidFill>
                <a:latin typeface="Arial"/>
                <a:ea typeface="Arial"/>
                <a:cs typeface="Arial"/>
                <a:sym typeface="Arial"/>
              </a:rPr>
              <a:t>‹#›</a:t>
            </a:fld>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4">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39"/>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C00000"/>
              </a:buClr>
              <a:buSzPts val="4400"/>
              <a:buFont typeface="Arial"/>
              <a:buNone/>
            </a:pPr>
            <a:r>
              <a:rPr b="1" i="0" lang="en-US" sz="4400" u="none">
                <a:solidFill>
                  <a:srgbClr val="C00000"/>
                </a:solidFill>
                <a:latin typeface="Arial"/>
                <a:ea typeface="Arial"/>
                <a:cs typeface="Arial"/>
                <a:sym typeface="Arial"/>
              </a:rPr>
              <a:t>Hill-Climbing Search</a:t>
            </a:r>
            <a:endParaRPr/>
          </a:p>
        </p:txBody>
      </p:sp>
      <p:sp>
        <p:nvSpPr>
          <p:cNvPr id="452" name="Google Shape;452;p3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function</a:t>
            </a:r>
            <a:r>
              <a:rPr b="0" i="0" lang="en-US" sz="1800" u="none">
                <a:solidFill>
                  <a:schemeClr val="dk1"/>
                </a:solidFill>
                <a:latin typeface="Arial"/>
                <a:ea typeface="Arial"/>
                <a:cs typeface="Arial"/>
                <a:sym typeface="Arial"/>
              </a:rPr>
              <a:t> HILL-CLIMBING( </a:t>
            </a:r>
            <a:r>
              <a:rPr b="0" i="1" lang="en-US" sz="1800" u="none">
                <a:solidFill>
                  <a:schemeClr val="dk1"/>
                </a:solidFill>
                <a:latin typeface="Arial"/>
                <a:ea typeface="Arial"/>
                <a:cs typeface="Arial"/>
                <a:sym typeface="Arial"/>
              </a:rPr>
              <a:t>problem</a:t>
            </a:r>
            <a:r>
              <a:rPr b="0" i="0" lang="en-US" sz="1800" u="none">
                <a:solidFill>
                  <a:schemeClr val="dk1"/>
                </a:solidFill>
                <a:latin typeface="Arial"/>
                <a:ea typeface="Arial"/>
                <a:cs typeface="Arial"/>
                <a:sym typeface="Arial"/>
              </a:rPr>
              <a:t>) </a:t>
            </a:r>
            <a:r>
              <a:rPr b="1" i="0" lang="en-US" sz="1800" u="none">
                <a:solidFill>
                  <a:schemeClr val="dk1"/>
                </a:solidFill>
                <a:latin typeface="Arial"/>
                <a:ea typeface="Arial"/>
                <a:cs typeface="Arial"/>
                <a:sym typeface="Arial"/>
              </a:rPr>
              <a:t>return</a:t>
            </a:r>
            <a:r>
              <a:rPr b="0" i="0" lang="en-US" sz="1800" u="none">
                <a:solidFill>
                  <a:schemeClr val="dk1"/>
                </a:solidFill>
                <a:latin typeface="Arial"/>
                <a:ea typeface="Arial"/>
                <a:cs typeface="Arial"/>
                <a:sym typeface="Arial"/>
              </a:rPr>
              <a:t> a state that is a local maximum</a:t>
            </a:r>
            <a:endParaRPr/>
          </a:p>
          <a:p>
            <a:pPr indent="-342900" lvl="0" marL="342900" rtl="0" algn="l">
              <a:lnSpc>
                <a:spcPct val="9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t>
            </a:r>
            <a:r>
              <a:rPr b="1" i="0" lang="en-US" sz="1800" u="none">
                <a:solidFill>
                  <a:schemeClr val="dk1"/>
                </a:solidFill>
                <a:latin typeface="Arial"/>
                <a:ea typeface="Arial"/>
                <a:cs typeface="Arial"/>
                <a:sym typeface="Arial"/>
              </a:rPr>
              <a:t>input:</a:t>
            </a:r>
            <a:r>
              <a:rPr b="0" i="0" lang="en-US" sz="1800" u="none">
                <a:solidFill>
                  <a:schemeClr val="dk1"/>
                </a:solidFill>
                <a:latin typeface="Arial"/>
                <a:ea typeface="Arial"/>
                <a:cs typeface="Arial"/>
                <a:sym typeface="Arial"/>
              </a:rPr>
              <a:t> </a:t>
            </a:r>
            <a:r>
              <a:rPr b="0" i="1" lang="en-US" sz="1800" u="none">
                <a:solidFill>
                  <a:schemeClr val="dk1"/>
                </a:solidFill>
                <a:latin typeface="Arial"/>
                <a:ea typeface="Arial"/>
                <a:cs typeface="Arial"/>
                <a:sym typeface="Arial"/>
              </a:rPr>
              <a:t>problem</a:t>
            </a:r>
            <a:r>
              <a:rPr b="0" i="0" lang="en-US" sz="1800" u="none">
                <a:solidFill>
                  <a:schemeClr val="dk1"/>
                </a:solidFill>
                <a:latin typeface="Arial"/>
                <a:ea typeface="Arial"/>
                <a:cs typeface="Arial"/>
                <a:sym typeface="Arial"/>
              </a:rPr>
              <a:t>, a problem</a:t>
            </a:r>
            <a:endParaRPr/>
          </a:p>
          <a:p>
            <a:pPr indent="-342900" lvl="0" marL="342900" rtl="0" algn="l">
              <a:lnSpc>
                <a:spcPct val="90000"/>
              </a:lnSpc>
              <a:spcBef>
                <a:spcPts val="360"/>
              </a:spcBef>
              <a:spcAft>
                <a:spcPts val="0"/>
              </a:spcAft>
              <a:buClr>
                <a:schemeClr val="dk1"/>
              </a:buClr>
              <a:buSzPts val="1800"/>
              <a:buFont typeface="Arial"/>
              <a:buNone/>
            </a:pPr>
            <a:r>
              <a:rPr b="0" i="1" lang="en-US" sz="1800" u="none">
                <a:solidFill>
                  <a:schemeClr val="dk1"/>
                </a:solidFill>
                <a:latin typeface="Arial"/>
                <a:ea typeface="Arial"/>
                <a:cs typeface="Arial"/>
                <a:sym typeface="Arial"/>
              </a:rPr>
              <a:t>	</a:t>
            </a:r>
            <a:r>
              <a:rPr b="1" i="0" lang="en-US" sz="1800" u="none">
                <a:solidFill>
                  <a:schemeClr val="dk1"/>
                </a:solidFill>
                <a:latin typeface="Arial"/>
                <a:ea typeface="Arial"/>
                <a:cs typeface="Arial"/>
                <a:sym typeface="Arial"/>
              </a:rPr>
              <a:t>local variables: </a:t>
            </a:r>
            <a:r>
              <a:rPr b="0" i="1" lang="en-US" sz="1800" u="none">
                <a:solidFill>
                  <a:schemeClr val="dk1"/>
                </a:solidFill>
                <a:latin typeface="Arial"/>
                <a:ea typeface="Arial"/>
                <a:cs typeface="Arial"/>
                <a:sym typeface="Arial"/>
              </a:rPr>
              <a:t>current</a:t>
            </a:r>
            <a:r>
              <a:rPr b="1" i="0" lang="en-US" sz="1800" u="none">
                <a:solidFill>
                  <a:schemeClr val="dk1"/>
                </a:solidFill>
                <a:latin typeface="Arial"/>
                <a:ea typeface="Arial"/>
                <a:cs typeface="Arial"/>
                <a:sym typeface="Arial"/>
              </a:rPr>
              <a:t>, a node.</a:t>
            </a:r>
            <a:endParaRPr/>
          </a:p>
          <a:p>
            <a:pPr indent="-342900" lvl="0" marL="342900" rtl="0" algn="l">
              <a:lnSpc>
                <a:spcPct val="90000"/>
              </a:lnSpc>
              <a:spcBef>
                <a:spcPts val="36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			 </a:t>
            </a:r>
            <a:r>
              <a:rPr b="0" i="1" lang="en-US" sz="1800" u="none">
                <a:solidFill>
                  <a:schemeClr val="dk1"/>
                </a:solidFill>
                <a:latin typeface="Arial"/>
                <a:ea typeface="Arial"/>
                <a:cs typeface="Arial"/>
                <a:sym typeface="Arial"/>
              </a:rPr>
              <a:t>neighbor</a:t>
            </a:r>
            <a:r>
              <a:rPr b="1" i="0" lang="en-US" sz="1800" u="none">
                <a:solidFill>
                  <a:schemeClr val="dk1"/>
                </a:solidFill>
                <a:latin typeface="Arial"/>
                <a:ea typeface="Arial"/>
                <a:cs typeface="Arial"/>
                <a:sym typeface="Arial"/>
              </a:rPr>
              <a:t>, a node.</a:t>
            </a:r>
            <a:endParaRPr/>
          </a:p>
          <a:p>
            <a:pPr indent="-342900" lvl="0" marL="342900" rtl="0" algn="l">
              <a:lnSpc>
                <a:spcPct val="90000"/>
              </a:lnSpc>
              <a:spcBef>
                <a:spcPts val="360"/>
              </a:spcBef>
              <a:spcAft>
                <a:spcPts val="0"/>
              </a:spcAft>
              <a:buClr>
                <a:schemeClr val="dk1"/>
              </a:buClr>
              <a:buSzPts val="1800"/>
              <a:buFont typeface="Arial"/>
              <a:buNone/>
            </a:pPr>
            <a:r>
              <a:rPr b="0" i="1" lang="en-US" sz="1800" u="none">
                <a:solidFill>
                  <a:schemeClr val="dk1"/>
                </a:solidFill>
                <a:latin typeface="Arial"/>
                <a:ea typeface="Arial"/>
                <a:cs typeface="Arial"/>
                <a:sym typeface="Arial"/>
              </a:rPr>
              <a:t>	</a:t>
            </a:r>
            <a:endParaRPr/>
          </a:p>
          <a:p>
            <a:pPr indent="-342900" lvl="0" marL="342900" rtl="0" algn="l">
              <a:lnSpc>
                <a:spcPct val="90000"/>
              </a:lnSpc>
              <a:spcBef>
                <a:spcPts val="360"/>
              </a:spcBef>
              <a:spcAft>
                <a:spcPts val="0"/>
              </a:spcAft>
              <a:buClr>
                <a:schemeClr val="dk1"/>
              </a:buClr>
              <a:buSzPts val="1800"/>
              <a:buFont typeface="Arial"/>
              <a:buNone/>
            </a:pPr>
            <a:r>
              <a:rPr b="0" i="1" lang="en-US" sz="1800" u="none">
                <a:solidFill>
                  <a:schemeClr val="dk1"/>
                </a:solidFill>
                <a:latin typeface="Arial"/>
                <a:ea typeface="Arial"/>
                <a:cs typeface="Arial"/>
                <a:sym typeface="Arial"/>
              </a:rPr>
              <a:t>	current ← </a:t>
            </a:r>
            <a:r>
              <a:rPr b="0" i="0" lang="en-US" sz="1800" u="none">
                <a:solidFill>
                  <a:schemeClr val="dk1"/>
                </a:solidFill>
                <a:latin typeface="Arial"/>
                <a:ea typeface="Arial"/>
                <a:cs typeface="Arial"/>
                <a:sym typeface="Arial"/>
              </a:rPr>
              <a:t>MAKE-NODE(INITIAL-STATE[</a:t>
            </a:r>
            <a:r>
              <a:rPr b="0" i="1" lang="en-US" sz="1800" u="none">
                <a:solidFill>
                  <a:schemeClr val="dk1"/>
                </a:solidFill>
                <a:latin typeface="Arial"/>
                <a:ea typeface="Arial"/>
                <a:cs typeface="Arial"/>
                <a:sym typeface="Arial"/>
              </a:rPr>
              <a:t>problem</a:t>
            </a:r>
            <a:r>
              <a:rPr b="0" i="0" lang="en-US" sz="1800" u="none">
                <a:solidFill>
                  <a:schemeClr val="dk1"/>
                </a:solidFill>
                <a:latin typeface="Arial"/>
                <a:ea typeface="Arial"/>
                <a:cs typeface="Arial"/>
                <a:sym typeface="Arial"/>
              </a:rPr>
              <a:t>])</a:t>
            </a:r>
            <a:endParaRPr/>
          </a:p>
          <a:p>
            <a:pPr indent="-342900" lvl="0" marL="342900" rtl="0" algn="l">
              <a:lnSpc>
                <a:spcPct val="9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t>
            </a:r>
            <a:r>
              <a:rPr b="1" i="0" lang="en-US" sz="1800" u="none">
                <a:solidFill>
                  <a:schemeClr val="dk1"/>
                </a:solidFill>
                <a:latin typeface="Arial"/>
                <a:ea typeface="Arial"/>
                <a:cs typeface="Arial"/>
                <a:sym typeface="Arial"/>
              </a:rPr>
              <a:t>loop do</a:t>
            </a:r>
            <a:endParaRPr b="0" i="0" sz="1800" u="none">
              <a:solidFill>
                <a:schemeClr val="dk1"/>
              </a:solidFill>
              <a:latin typeface="Arial"/>
              <a:ea typeface="Arial"/>
              <a:cs typeface="Arial"/>
              <a:sym typeface="Arial"/>
            </a:endParaRPr>
          </a:p>
          <a:p>
            <a:pPr indent="-342900" lvl="0" marL="342900" rtl="0" algn="l">
              <a:lnSpc>
                <a:spcPct val="90000"/>
              </a:lnSpc>
              <a:spcBef>
                <a:spcPts val="36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		</a:t>
            </a:r>
            <a:r>
              <a:rPr b="0" i="1" lang="en-US" sz="1800" u="none">
                <a:solidFill>
                  <a:schemeClr val="dk1"/>
                </a:solidFill>
                <a:latin typeface="Arial"/>
                <a:ea typeface="Arial"/>
                <a:cs typeface="Arial"/>
                <a:sym typeface="Arial"/>
              </a:rPr>
              <a:t>neighbor</a:t>
            </a:r>
            <a:r>
              <a:rPr b="0" i="0" lang="en-US" sz="1800" u="none">
                <a:solidFill>
                  <a:schemeClr val="dk1"/>
                </a:solidFill>
                <a:latin typeface="Arial"/>
                <a:ea typeface="Arial"/>
                <a:cs typeface="Arial"/>
                <a:sym typeface="Arial"/>
              </a:rPr>
              <a:t> ← a highest valued successor of </a:t>
            </a:r>
            <a:r>
              <a:rPr b="0" i="1" lang="en-US" sz="1800" u="none">
                <a:solidFill>
                  <a:schemeClr val="dk1"/>
                </a:solidFill>
                <a:latin typeface="Arial"/>
                <a:ea typeface="Arial"/>
                <a:cs typeface="Arial"/>
                <a:sym typeface="Arial"/>
              </a:rPr>
              <a:t>current</a:t>
            </a:r>
            <a:endParaRPr b="1" i="0" sz="1800" u="none">
              <a:solidFill>
                <a:schemeClr val="dk1"/>
              </a:solidFill>
              <a:latin typeface="Arial"/>
              <a:ea typeface="Arial"/>
              <a:cs typeface="Arial"/>
              <a:sym typeface="Arial"/>
            </a:endParaRPr>
          </a:p>
          <a:p>
            <a:pPr indent="-342900" lvl="0" marL="342900" rtl="0" algn="l">
              <a:lnSpc>
                <a:spcPct val="9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t>
            </a:r>
            <a:r>
              <a:rPr b="1" i="0" lang="en-US" sz="1800" u="none">
                <a:solidFill>
                  <a:schemeClr val="dk1"/>
                </a:solidFill>
                <a:latin typeface="Arial"/>
                <a:ea typeface="Arial"/>
                <a:cs typeface="Arial"/>
                <a:sym typeface="Arial"/>
              </a:rPr>
              <a:t>if</a:t>
            </a:r>
            <a:r>
              <a:rPr b="0" i="0" lang="en-US" sz="1800" u="none">
                <a:solidFill>
                  <a:schemeClr val="dk1"/>
                </a:solidFill>
                <a:latin typeface="Arial"/>
                <a:ea typeface="Arial"/>
                <a:cs typeface="Arial"/>
                <a:sym typeface="Arial"/>
              </a:rPr>
              <a:t> VALUE</a:t>
            </a:r>
            <a:r>
              <a:rPr b="0" i="1" lang="en-US" sz="1800" u="none">
                <a:solidFill>
                  <a:schemeClr val="dk1"/>
                </a:solidFill>
                <a:latin typeface="Arial"/>
                <a:ea typeface="Arial"/>
                <a:cs typeface="Arial"/>
                <a:sym typeface="Arial"/>
              </a:rPr>
              <a:t> </a:t>
            </a:r>
            <a:r>
              <a:rPr b="0" i="0" lang="en-US" sz="1800" u="none">
                <a:solidFill>
                  <a:schemeClr val="dk1"/>
                </a:solidFill>
                <a:latin typeface="Arial"/>
                <a:ea typeface="Arial"/>
                <a:cs typeface="Arial"/>
                <a:sym typeface="Arial"/>
              </a:rPr>
              <a:t>[</a:t>
            </a:r>
            <a:r>
              <a:rPr b="0" i="1" lang="en-US" sz="1800" u="none">
                <a:solidFill>
                  <a:schemeClr val="dk1"/>
                </a:solidFill>
                <a:latin typeface="Arial"/>
                <a:ea typeface="Arial"/>
                <a:cs typeface="Arial"/>
                <a:sym typeface="Arial"/>
              </a:rPr>
              <a:t>neighbor</a:t>
            </a:r>
            <a:r>
              <a:rPr b="0" i="0" lang="en-US" sz="1800" u="none">
                <a:solidFill>
                  <a:schemeClr val="dk1"/>
                </a:solidFill>
                <a:latin typeface="Arial"/>
                <a:ea typeface="Arial"/>
                <a:cs typeface="Arial"/>
                <a:sym typeface="Arial"/>
              </a:rPr>
              <a:t>]</a:t>
            </a:r>
            <a:r>
              <a:rPr b="0" i="1" lang="en-US" sz="1800" u="none">
                <a:solidFill>
                  <a:schemeClr val="dk1"/>
                </a:solidFill>
                <a:latin typeface="Arial"/>
                <a:ea typeface="Arial"/>
                <a:cs typeface="Arial"/>
                <a:sym typeface="Arial"/>
              </a:rPr>
              <a:t> ≤ </a:t>
            </a:r>
            <a:r>
              <a:rPr b="0" i="0" lang="en-US" sz="1800" u="none">
                <a:solidFill>
                  <a:schemeClr val="dk1"/>
                </a:solidFill>
                <a:latin typeface="Arial"/>
                <a:ea typeface="Arial"/>
                <a:cs typeface="Arial"/>
                <a:sym typeface="Arial"/>
              </a:rPr>
              <a:t>VALUE[</a:t>
            </a:r>
            <a:r>
              <a:rPr b="0" i="1" lang="en-US" sz="1800" u="none">
                <a:solidFill>
                  <a:schemeClr val="dk1"/>
                </a:solidFill>
                <a:latin typeface="Arial"/>
                <a:ea typeface="Arial"/>
                <a:cs typeface="Arial"/>
                <a:sym typeface="Arial"/>
              </a:rPr>
              <a:t>current</a:t>
            </a:r>
            <a:r>
              <a:rPr b="0" i="0" lang="en-US" sz="1800" u="none">
                <a:solidFill>
                  <a:schemeClr val="dk1"/>
                </a:solidFill>
                <a:latin typeface="Arial"/>
                <a:ea typeface="Arial"/>
                <a:cs typeface="Arial"/>
                <a:sym typeface="Arial"/>
              </a:rPr>
              <a:t>] </a:t>
            </a:r>
            <a:r>
              <a:rPr b="1" i="0" lang="en-US" sz="1800" u="none">
                <a:solidFill>
                  <a:schemeClr val="dk1"/>
                </a:solidFill>
                <a:latin typeface="Arial"/>
                <a:ea typeface="Arial"/>
                <a:cs typeface="Arial"/>
                <a:sym typeface="Arial"/>
              </a:rPr>
              <a:t>then return</a:t>
            </a:r>
            <a:r>
              <a:rPr b="0" i="0" lang="en-US" sz="1800" u="none">
                <a:solidFill>
                  <a:schemeClr val="dk1"/>
                </a:solidFill>
                <a:latin typeface="Arial"/>
                <a:ea typeface="Arial"/>
                <a:cs typeface="Arial"/>
                <a:sym typeface="Arial"/>
              </a:rPr>
              <a:t> STATE[</a:t>
            </a:r>
            <a:r>
              <a:rPr b="0" i="1" lang="en-US" sz="1800" u="none">
                <a:solidFill>
                  <a:schemeClr val="dk1"/>
                </a:solidFill>
                <a:latin typeface="Arial"/>
                <a:ea typeface="Arial"/>
                <a:cs typeface="Arial"/>
                <a:sym typeface="Arial"/>
              </a:rPr>
              <a:t>current</a:t>
            </a:r>
            <a:r>
              <a:rPr b="0" i="0" lang="en-US" sz="1800" u="none">
                <a:solidFill>
                  <a:schemeClr val="dk1"/>
                </a:solidFill>
                <a:latin typeface="Arial"/>
                <a:ea typeface="Arial"/>
                <a:cs typeface="Arial"/>
                <a:sym typeface="Arial"/>
              </a:rPr>
              <a:t>]</a:t>
            </a:r>
            <a:endParaRPr/>
          </a:p>
          <a:p>
            <a:pPr indent="-342900" lvl="0" marL="342900" rtl="0" algn="l">
              <a:lnSpc>
                <a:spcPct val="9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t>
            </a:r>
            <a:r>
              <a:rPr b="0" i="1" lang="en-US" sz="1800" u="none">
                <a:solidFill>
                  <a:schemeClr val="dk1"/>
                </a:solidFill>
                <a:latin typeface="Arial"/>
                <a:ea typeface="Arial"/>
                <a:cs typeface="Arial"/>
                <a:sym typeface="Arial"/>
              </a:rPr>
              <a:t>current</a:t>
            </a:r>
            <a:r>
              <a:rPr b="0" i="0" lang="en-US" sz="1800" u="none">
                <a:solidFill>
                  <a:schemeClr val="dk1"/>
                </a:solidFill>
                <a:latin typeface="Arial"/>
                <a:ea typeface="Arial"/>
                <a:cs typeface="Arial"/>
                <a:sym typeface="Arial"/>
              </a:rPr>
              <a:t> ← </a:t>
            </a:r>
            <a:r>
              <a:rPr b="0" i="1" lang="en-US" sz="1800" u="none">
                <a:solidFill>
                  <a:schemeClr val="dk1"/>
                </a:solidFill>
                <a:latin typeface="Arial"/>
                <a:ea typeface="Arial"/>
                <a:cs typeface="Arial"/>
                <a:sym typeface="Arial"/>
              </a:rPr>
              <a:t>neighbor</a:t>
            </a:r>
            <a:endParaRPr b="0" i="0" sz="1800" u="none">
              <a:solidFill>
                <a:schemeClr val="dk1"/>
              </a:solidFill>
              <a:latin typeface="Arial"/>
              <a:ea typeface="Arial"/>
              <a:cs typeface="Arial"/>
              <a:sym typeface="Arial"/>
            </a:endParaRPr>
          </a:p>
          <a:p>
            <a:pPr indent="-228600" lvl="0" marL="342900" rtl="0" algn="l">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p:txBody>
      </p:sp>
      <p:sp>
        <p:nvSpPr>
          <p:cNvPr id="453" name="Google Shape;453;p39"/>
          <p:cNvSpPr txBox="1"/>
          <p:nvPr/>
        </p:nvSpPr>
        <p:spPr>
          <a:xfrm>
            <a:off x="723900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t/>
            </a:r>
            <a:endParaRPr b="0" i="0" sz="1000" u="non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C00000"/>
              </a:buClr>
              <a:buSzPts val="1500"/>
              <a:buFont typeface="Arial"/>
              <a:buNone/>
            </a:pPr>
            <a:fld id="{00000000-1234-1234-1234-123412341234}" type="slidenum">
              <a:rPr b="1" i="0" lang="en-US" sz="1500" u="none">
                <a:solidFill>
                  <a:srgbClr val="C00000"/>
                </a:solidFill>
                <a:latin typeface="Arial"/>
                <a:ea typeface="Arial"/>
                <a:cs typeface="Arial"/>
                <a:sym typeface="Arial"/>
              </a:rPr>
              <a:t>‹#›</a:t>
            </a:fld>
            <a:endParaRPr/>
          </a:p>
        </p:txBody>
      </p:sp>
      <p:pic>
        <p:nvPicPr>
          <p:cNvPr id="454" name="Google Shape;454;p39"/>
          <p:cNvPicPr preferRelativeResize="0"/>
          <p:nvPr/>
        </p:nvPicPr>
        <p:blipFill rotWithShape="1">
          <a:blip r:embed="rId3">
            <a:alphaModFix/>
          </a:blip>
          <a:srcRect b="0" l="0" r="0" t="0"/>
          <a:stretch/>
        </p:blipFill>
        <p:spPr>
          <a:xfrm>
            <a:off x="8229600" y="0"/>
            <a:ext cx="914400" cy="914400"/>
          </a:xfrm>
          <a:prstGeom prst="rect">
            <a:avLst/>
          </a:prstGeom>
          <a:noFill/>
          <a:ln>
            <a:noFill/>
          </a:ln>
          <a:effectLst>
            <a:reflection blurRad="0" dir="5400000" dist="50800" endA="300" endPos="55500" kx="0" rotWithShape="0" algn="bl" stA="50000" stPos="0" sy="-100000" ky="0"/>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4"/>
          <p:cNvSpPr txBox="1"/>
          <p:nvPr>
            <p:ph type="title"/>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C00000"/>
              </a:buClr>
              <a:buSzPts val="4400"/>
              <a:buFont typeface="Arial"/>
              <a:buNone/>
            </a:pPr>
            <a:r>
              <a:rPr b="1" i="0" lang="en-US" sz="4400" u="none">
                <a:solidFill>
                  <a:srgbClr val="C00000"/>
                </a:solidFill>
                <a:latin typeface="Arial"/>
                <a:ea typeface="Arial"/>
                <a:cs typeface="Arial"/>
                <a:sym typeface="Arial"/>
              </a:rPr>
              <a:t>A Heuristic Function </a:t>
            </a:r>
            <a:r>
              <a:rPr b="1" i="1" lang="en-US" sz="4400" u="none">
                <a:solidFill>
                  <a:srgbClr val="C00000"/>
                </a:solidFill>
                <a:latin typeface="Arial"/>
                <a:ea typeface="Arial"/>
                <a:cs typeface="Arial"/>
                <a:sym typeface="Arial"/>
              </a:rPr>
              <a:t>h</a:t>
            </a:r>
            <a:r>
              <a:rPr b="1" i="0" lang="en-US" sz="4400" u="none">
                <a:solidFill>
                  <a:srgbClr val="C00000"/>
                </a:solidFill>
                <a:latin typeface="Arial"/>
                <a:ea typeface="Arial"/>
                <a:cs typeface="Arial"/>
                <a:sym typeface="Arial"/>
              </a:rPr>
              <a:t>(</a:t>
            </a:r>
            <a:r>
              <a:rPr b="1" i="1" lang="en-US" sz="4400" u="none">
                <a:solidFill>
                  <a:srgbClr val="C00000"/>
                </a:solidFill>
                <a:latin typeface="Arial"/>
                <a:ea typeface="Arial"/>
                <a:cs typeface="Arial"/>
                <a:sym typeface="Arial"/>
              </a:rPr>
              <a:t>n</a:t>
            </a:r>
            <a:r>
              <a:rPr b="1" i="0" lang="en-US" sz="4400" u="none">
                <a:solidFill>
                  <a:srgbClr val="C00000"/>
                </a:solidFill>
                <a:latin typeface="Arial"/>
                <a:ea typeface="Arial"/>
                <a:cs typeface="Arial"/>
                <a:sym typeface="Arial"/>
              </a:rPr>
              <a:t>)</a:t>
            </a:r>
            <a:endParaRPr/>
          </a:p>
        </p:txBody>
      </p:sp>
      <p:sp>
        <p:nvSpPr>
          <p:cNvPr id="162" name="Google Shape;162;p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Dictionary definition: </a:t>
            </a:r>
            <a:r>
              <a:rPr b="0" i="1" lang="en-US" sz="3200" u="none">
                <a:solidFill>
                  <a:schemeClr val="dk1"/>
                </a:solidFill>
                <a:latin typeface="Arial"/>
                <a:ea typeface="Arial"/>
                <a:cs typeface="Arial"/>
                <a:sym typeface="Arial"/>
              </a:rPr>
              <a:t>“A rule of thumb, simplification, or educated guess that reduces or limits the search for solutions in domains that are difficult and poorly understood”</a:t>
            </a:r>
            <a:endParaRPr/>
          </a:p>
          <a:p>
            <a:pPr indent="-342900" lvl="0" marL="342900" rtl="0" algn="just">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 For best-first search:</a:t>
            </a:r>
            <a:endParaRPr/>
          </a:p>
          <a:p>
            <a:pPr indent="-285750" lvl="1" marL="742950" rtl="0" algn="just">
              <a:lnSpc>
                <a:spcPct val="100000"/>
              </a:lnSpc>
              <a:spcBef>
                <a:spcPts val="560"/>
              </a:spcBef>
              <a:spcAft>
                <a:spcPts val="0"/>
              </a:spcAft>
              <a:buClr>
                <a:schemeClr val="dk1"/>
              </a:buClr>
              <a:buSzPts val="2800"/>
              <a:buFont typeface="Arial"/>
              <a:buChar char="–"/>
            </a:pPr>
            <a:r>
              <a:rPr b="0" i="1" lang="en-US" sz="2800" u="none">
                <a:solidFill>
                  <a:schemeClr val="dk1"/>
                </a:solidFill>
                <a:latin typeface="Arial"/>
                <a:ea typeface="Arial"/>
                <a:cs typeface="Arial"/>
                <a:sym typeface="Arial"/>
              </a:rPr>
              <a:t>h(n) </a:t>
            </a:r>
            <a:r>
              <a:rPr b="0" i="0" lang="en-US" sz="2800" u="none">
                <a:solidFill>
                  <a:schemeClr val="dk1"/>
                </a:solidFill>
                <a:latin typeface="Arial"/>
                <a:ea typeface="Arial"/>
                <a:cs typeface="Arial"/>
                <a:sym typeface="Arial"/>
              </a:rPr>
              <a:t>= estimated cost of the cheapest path from node </a:t>
            </a:r>
            <a:r>
              <a:rPr b="0" i="1" lang="en-US" sz="2800" u="none">
                <a:solidFill>
                  <a:schemeClr val="dk1"/>
                </a:solidFill>
                <a:latin typeface="Arial"/>
                <a:ea typeface="Arial"/>
                <a:cs typeface="Arial"/>
                <a:sym typeface="Arial"/>
              </a:rPr>
              <a:t>n </a:t>
            </a:r>
            <a:r>
              <a:rPr b="0" i="0" lang="en-US" sz="2800" u="none">
                <a:solidFill>
                  <a:schemeClr val="dk1"/>
                </a:solidFill>
                <a:latin typeface="Arial"/>
                <a:ea typeface="Arial"/>
                <a:cs typeface="Arial"/>
                <a:sym typeface="Arial"/>
              </a:rPr>
              <a:t>to goal node</a:t>
            </a:r>
            <a:endParaRPr/>
          </a:p>
        </p:txBody>
      </p:sp>
      <p:sp>
        <p:nvSpPr>
          <p:cNvPr id="163" name="Google Shape;163;p4"/>
          <p:cNvSpPr txBox="1"/>
          <p:nvPr/>
        </p:nvSpPr>
        <p:spPr>
          <a:xfrm>
            <a:off x="6934200" y="6550025"/>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id="164" name="Google Shape;164;p4"/>
          <p:cNvPicPr preferRelativeResize="0"/>
          <p:nvPr/>
        </p:nvPicPr>
        <p:blipFill rotWithShape="1">
          <a:blip r:embed="rId3">
            <a:alphaModFix/>
          </a:blip>
          <a:srcRect b="0" l="0" r="0" t="0"/>
          <a:stretch/>
        </p:blipFill>
        <p:spPr>
          <a:xfrm>
            <a:off x="8229600" y="0"/>
            <a:ext cx="914400" cy="914400"/>
          </a:xfrm>
          <a:prstGeom prst="rect">
            <a:avLst/>
          </a:prstGeom>
          <a:noFill/>
          <a:ln>
            <a:noFill/>
          </a:ln>
        </p:spPr>
      </p:pic>
    </p:spTree>
  </p:cSld>
  <p:clrMapOvr>
    <a:masterClrMapping/>
  </p:clrMapOvr>
  <p:transition spd="slow">
    <p:fade thruBlk="1"/>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40"/>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C00000"/>
              </a:buClr>
              <a:buSzPts val="4400"/>
              <a:buFont typeface="Arial"/>
              <a:buNone/>
            </a:pPr>
            <a:r>
              <a:rPr b="1" i="0" lang="en-US" sz="4400" u="none">
                <a:solidFill>
                  <a:srgbClr val="C00000"/>
                </a:solidFill>
                <a:latin typeface="Arial"/>
                <a:ea typeface="Arial"/>
                <a:cs typeface="Arial"/>
                <a:sym typeface="Arial"/>
              </a:rPr>
              <a:t>Hill-Climbing Variations</a:t>
            </a:r>
            <a:endParaRPr/>
          </a:p>
        </p:txBody>
      </p:sp>
      <p:sp>
        <p:nvSpPr>
          <p:cNvPr id="460" name="Google Shape;460;p4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rgbClr val="C00000"/>
              </a:buClr>
              <a:buSzPts val="3200"/>
              <a:buFont typeface="Arial"/>
              <a:buChar char="•"/>
            </a:pPr>
            <a:r>
              <a:rPr b="1" i="1" lang="en-US" sz="3200" u="none">
                <a:solidFill>
                  <a:schemeClr val="dk1"/>
                </a:solidFill>
                <a:latin typeface="Arial"/>
                <a:ea typeface="Arial"/>
                <a:cs typeface="Arial"/>
                <a:sym typeface="Arial"/>
              </a:rPr>
              <a:t>Stochastic hill-climbing</a:t>
            </a:r>
            <a:endParaRPr/>
          </a:p>
          <a:p>
            <a:pPr indent="-285750" lvl="1" marL="742950" rtl="0" algn="just">
              <a:lnSpc>
                <a:spcPct val="90000"/>
              </a:lnSpc>
              <a:spcBef>
                <a:spcPts val="560"/>
              </a:spcBef>
              <a:spcAft>
                <a:spcPts val="0"/>
              </a:spcAft>
              <a:buClr>
                <a:srgbClr val="C00000"/>
              </a:buClr>
              <a:buSzPts val="2800"/>
              <a:buFont typeface="Arial"/>
              <a:buChar char="–"/>
            </a:pPr>
            <a:r>
              <a:rPr b="0" i="0" lang="en-US" sz="2800" u="none">
                <a:solidFill>
                  <a:schemeClr val="dk1"/>
                </a:solidFill>
                <a:latin typeface="Arial"/>
                <a:ea typeface="Arial"/>
                <a:cs typeface="Arial"/>
                <a:sym typeface="Arial"/>
              </a:rPr>
              <a:t>Random selection among the uphill moves.</a:t>
            </a:r>
            <a:endParaRPr/>
          </a:p>
          <a:p>
            <a:pPr indent="-285750" lvl="1" marL="742950" rtl="0" algn="just">
              <a:lnSpc>
                <a:spcPct val="90000"/>
              </a:lnSpc>
              <a:spcBef>
                <a:spcPts val="560"/>
              </a:spcBef>
              <a:spcAft>
                <a:spcPts val="0"/>
              </a:spcAft>
              <a:buClr>
                <a:srgbClr val="C00000"/>
              </a:buClr>
              <a:buSzPts val="2800"/>
              <a:buFont typeface="Arial"/>
              <a:buChar char="–"/>
            </a:pPr>
            <a:r>
              <a:rPr b="0" i="0" lang="en-US" sz="2800" u="none">
                <a:solidFill>
                  <a:schemeClr val="dk1"/>
                </a:solidFill>
                <a:latin typeface="Arial"/>
                <a:ea typeface="Arial"/>
                <a:cs typeface="Arial"/>
                <a:sym typeface="Arial"/>
              </a:rPr>
              <a:t>The selection probability can vary with the steepness of the uphill move.</a:t>
            </a:r>
            <a:endParaRPr/>
          </a:p>
          <a:p>
            <a:pPr indent="-342900" lvl="0" marL="342900" rtl="0" algn="just">
              <a:lnSpc>
                <a:spcPct val="90000"/>
              </a:lnSpc>
              <a:spcBef>
                <a:spcPts val="640"/>
              </a:spcBef>
              <a:spcAft>
                <a:spcPts val="0"/>
              </a:spcAft>
              <a:buClr>
                <a:srgbClr val="C00000"/>
              </a:buClr>
              <a:buSzPts val="3200"/>
              <a:buFont typeface="Arial"/>
              <a:buChar char="•"/>
            </a:pPr>
            <a:r>
              <a:rPr b="1" i="1" lang="en-US" sz="3200" u="none">
                <a:solidFill>
                  <a:schemeClr val="dk1"/>
                </a:solidFill>
                <a:latin typeface="Arial"/>
                <a:ea typeface="Arial"/>
                <a:cs typeface="Arial"/>
                <a:sym typeface="Arial"/>
              </a:rPr>
              <a:t>First-choice hill-climbing</a:t>
            </a:r>
            <a:endParaRPr/>
          </a:p>
          <a:p>
            <a:pPr indent="-285750" lvl="1" marL="742950" rtl="0" algn="just">
              <a:lnSpc>
                <a:spcPct val="90000"/>
              </a:lnSpc>
              <a:spcBef>
                <a:spcPts val="560"/>
              </a:spcBef>
              <a:spcAft>
                <a:spcPts val="0"/>
              </a:spcAft>
              <a:buClr>
                <a:srgbClr val="C00000"/>
              </a:buClr>
              <a:buSzPts val="2800"/>
              <a:buFont typeface="Arial"/>
              <a:buChar char="–"/>
            </a:pPr>
            <a:r>
              <a:rPr b="0" i="0" lang="en-US" sz="2800" u="none">
                <a:solidFill>
                  <a:schemeClr val="dk1"/>
                </a:solidFill>
                <a:latin typeface="Arial"/>
                <a:ea typeface="Arial"/>
                <a:cs typeface="Arial"/>
                <a:sym typeface="Arial"/>
              </a:rPr>
              <a:t>implements stochastic hill climbing by generating successors randomly until a better one is found.</a:t>
            </a:r>
            <a:endParaRPr/>
          </a:p>
          <a:p>
            <a:pPr indent="-342900" lvl="0" marL="342900" rtl="0" algn="just">
              <a:lnSpc>
                <a:spcPct val="90000"/>
              </a:lnSpc>
              <a:spcBef>
                <a:spcPts val="640"/>
              </a:spcBef>
              <a:spcAft>
                <a:spcPts val="0"/>
              </a:spcAft>
              <a:buClr>
                <a:srgbClr val="C00000"/>
              </a:buClr>
              <a:buSzPts val="3200"/>
              <a:buFont typeface="Arial"/>
              <a:buChar char="•"/>
            </a:pPr>
            <a:r>
              <a:rPr b="1" i="1" lang="en-US" sz="3200" u="none">
                <a:solidFill>
                  <a:schemeClr val="dk1"/>
                </a:solidFill>
                <a:latin typeface="Arial"/>
                <a:ea typeface="Arial"/>
                <a:cs typeface="Arial"/>
                <a:sym typeface="Arial"/>
              </a:rPr>
              <a:t>Random-restart hill-climbing</a:t>
            </a:r>
            <a:endParaRPr/>
          </a:p>
          <a:p>
            <a:pPr indent="-285750" lvl="1" marL="742950" rtl="0" algn="just">
              <a:lnSpc>
                <a:spcPct val="90000"/>
              </a:lnSpc>
              <a:spcBef>
                <a:spcPts val="560"/>
              </a:spcBef>
              <a:spcAft>
                <a:spcPts val="0"/>
              </a:spcAft>
              <a:buClr>
                <a:srgbClr val="C00000"/>
              </a:buClr>
              <a:buSzPts val="2800"/>
              <a:buFont typeface="Arial"/>
              <a:buChar char="–"/>
            </a:pPr>
            <a:r>
              <a:rPr b="0" i="0" lang="en-US" sz="2800" u="none">
                <a:solidFill>
                  <a:schemeClr val="dk1"/>
                </a:solidFill>
                <a:latin typeface="Arial"/>
                <a:ea typeface="Arial"/>
                <a:cs typeface="Arial"/>
                <a:sym typeface="Arial"/>
              </a:rPr>
              <a:t>Tries to avoid getting stuck in local maxima.</a:t>
            </a:r>
            <a:endParaRPr/>
          </a:p>
        </p:txBody>
      </p:sp>
      <p:sp>
        <p:nvSpPr>
          <p:cNvPr id="461" name="Google Shape;461;p40"/>
          <p:cNvSpPr txBox="1"/>
          <p:nvPr/>
        </p:nvSpPr>
        <p:spPr>
          <a:xfrm>
            <a:off x="723900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t/>
            </a:r>
            <a:endParaRPr b="0" i="0" sz="1000" u="non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C00000"/>
              </a:buClr>
              <a:buSzPts val="1500"/>
              <a:buFont typeface="Arial"/>
              <a:buNone/>
            </a:pPr>
            <a:fld id="{00000000-1234-1234-1234-123412341234}" type="slidenum">
              <a:rPr b="1" i="0" lang="en-US" sz="1500" u="none">
                <a:solidFill>
                  <a:srgbClr val="C00000"/>
                </a:solidFill>
                <a:latin typeface="Arial"/>
                <a:ea typeface="Arial"/>
                <a:cs typeface="Arial"/>
                <a:sym typeface="Arial"/>
              </a:rPr>
              <a:t>‹#›</a:t>
            </a:fld>
            <a:endParaRPr/>
          </a:p>
        </p:txBody>
      </p:sp>
      <p:pic>
        <p:nvPicPr>
          <p:cNvPr id="462" name="Google Shape;462;p40"/>
          <p:cNvPicPr preferRelativeResize="0"/>
          <p:nvPr/>
        </p:nvPicPr>
        <p:blipFill rotWithShape="1">
          <a:blip r:embed="rId3">
            <a:alphaModFix/>
          </a:blip>
          <a:srcRect b="0" l="0" r="0" t="0"/>
          <a:stretch/>
        </p:blipFill>
        <p:spPr>
          <a:xfrm>
            <a:off x="8229600" y="0"/>
            <a:ext cx="914400" cy="914400"/>
          </a:xfrm>
          <a:prstGeom prst="rect">
            <a:avLst/>
          </a:prstGeom>
          <a:noFill/>
          <a:ln>
            <a:noFill/>
          </a:ln>
          <a:effectLst>
            <a:reflection blurRad="0" dir="5400000" dist="50800" endA="300" endPos="55500" kx="0" rotWithShape="0" algn="bl" stA="50000" stPos="0" sy="-100000" ky="0"/>
          </a:effectLst>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1"/>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C00000"/>
              </a:buClr>
              <a:buSzPts val="4400"/>
              <a:buFont typeface="Arial"/>
              <a:buNone/>
            </a:pPr>
            <a:r>
              <a:rPr b="1" i="0" lang="en-US" sz="4400" u="none">
                <a:solidFill>
                  <a:srgbClr val="C00000"/>
                </a:solidFill>
                <a:latin typeface="Arial"/>
                <a:ea typeface="Arial"/>
                <a:cs typeface="Arial"/>
                <a:sym typeface="Arial"/>
              </a:rPr>
              <a:t>Simulated Annealing</a:t>
            </a:r>
            <a:endParaRPr/>
          </a:p>
        </p:txBody>
      </p:sp>
      <p:sp>
        <p:nvSpPr>
          <p:cNvPr id="468" name="Google Shape;468;p4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Escape local maxima by allowing “bad” moves.</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Idea: but gradually decrease their size and frequency.</a:t>
            </a:r>
            <a:endParaRPr/>
          </a:p>
          <a:p>
            <a:pPr indent="-342900" lvl="0" marL="34290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Origin; metallurgical annealing</a:t>
            </a:r>
            <a:endParaRPr/>
          </a:p>
          <a:p>
            <a:pPr indent="-342900" lvl="0" marL="34290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Bouncing ball analogy:</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Shaking hard (= high temperature).</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Shaking less (= lower the temperature).</a:t>
            </a:r>
            <a:endParaRPr/>
          </a:p>
          <a:p>
            <a:pPr indent="-342900" lvl="0" marL="34290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If T decreases slowly enough, best state is reached.</a:t>
            </a:r>
            <a:endParaRPr/>
          </a:p>
          <a:p>
            <a:pPr indent="-342900" lvl="0" marL="34290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Arial"/>
                <a:ea typeface="Arial"/>
                <a:cs typeface="Arial"/>
                <a:sym typeface="Arial"/>
              </a:rPr>
              <a:t>Applied for VLSI layout, airline scheduling, etc.</a:t>
            </a:r>
            <a:endParaRPr/>
          </a:p>
        </p:txBody>
      </p:sp>
      <p:pic>
        <p:nvPicPr>
          <p:cNvPr id="469" name="Google Shape;469;p41"/>
          <p:cNvPicPr preferRelativeResize="0"/>
          <p:nvPr/>
        </p:nvPicPr>
        <p:blipFill rotWithShape="1">
          <a:blip r:embed="rId3">
            <a:alphaModFix/>
          </a:blip>
          <a:srcRect b="0" l="0" r="0" t="0"/>
          <a:stretch/>
        </p:blipFill>
        <p:spPr>
          <a:xfrm>
            <a:off x="8229600" y="0"/>
            <a:ext cx="914400" cy="914400"/>
          </a:xfrm>
          <a:prstGeom prst="rect">
            <a:avLst/>
          </a:prstGeom>
          <a:noFill/>
          <a:ln>
            <a:noFill/>
          </a:ln>
          <a:effectLst>
            <a:reflection blurRad="0" dir="5400000" dist="50800" endA="300" endPos="55500" kx="0" rotWithShape="0" algn="bl" stA="50000" stPos="0" sy="-100000" ky="0"/>
          </a:effectLst>
        </p:spPr>
      </p:pic>
      <p:sp>
        <p:nvSpPr>
          <p:cNvPr id="470" name="Google Shape;470;p41"/>
          <p:cNvSpPr txBox="1"/>
          <p:nvPr/>
        </p:nvSpPr>
        <p:spPr>
          <a:xfrm>
            <a:off x="723900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t/>
            </a:r>
            <a:endParaRPr b="0" i="0" sz="1000" u="non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C00000"/>
              </a:buClr>
              <a:buSzPts val="1500"/>
              <a:buFont typeface="Arial"/>
              <a:buNone/>
            </a:pPr>
            <a:fld id="{00000000-1234-1234-1234-123412341234}" type="slidenum">
              <a:rPr b="1" i="0" lang="en-US" sz="1500" u="none">
                <a:solidFill>
                  <a:srgbClr val="C00000"/>
                </a:solidFill>
                <a:latin typeface="Arial"/>
                <a:ea typeface="Arial"/>
                <a:cs typeface="Arial"/>
                <a:sym typeface="Arial"/>
              </a:rPr>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function</a:t>
            </a:r>
            <a:r>
              <a:rPr b="0" i="0" lang="en-US" sz="1600" u="none">
                <a:solidFill>
                  <a:schemeClr val="dk1"/>
                </a:solidFill>
                <a:latin typeface="Arial"/>
                <a:ea typeface="Arial"/>
                <a:cs typeface="Arial"/>
                <a:sym typeface="Arial"/>
              </a:rPr>
              <a:t> SIMULATED-ANNEALING( </a:t>
            </a:r>
            <a:r>
              <a:rPr b="0" i="1" lang="en-US" sz="1600" u="none">
                <a:solidFill>
                  <a:schemeClr val="dk1"/>
                </a:solidFill>
                <a:latin typeface="Arial"/>
                <a:ea typeface="Arial"/>
                <a:cs typeface="Arial"/>
                <a:sym typeface="Arial"/>
              </a:rPr>
              <a:t>problem, schedule</a:t>
            </a:r>
            <a:r>
              <a:rPr b="0" i="0" lang="en-US" sz="1600" u="none">
                <a:solidFill>
                  <a:schemeClr val="dk1"/>
                </a:solidFill>
                <a:latin typeface="Arial"/>
                <a:ea typeface="Arial"/>
                <a:cs typeface="Arial"/>
                <a:sym typeface="Arial"/>
              </a:rPr>
              <a:t>) </a:t>
            </a:r>
            <a:r>
              <a:rPr b="1" i="0" lang="en-US" sz="1600" u="none">
                <a:solidFill>
                  <a:schemeClr val="dk1"/>
                </a:solidFill>
                <a:latin typeface="Arial"/>
                <a:ea typeface="Arial"/>
                <a:cs typeface="Arial"/>
                <a:sym typeface="Arial"/>
              </a:rPr>
              <a:t>return</a:t>
            </a:r>
            <a:r>
              <a:rPr b="0" i="0" lang="en-US" sz="1600" u="none">
                <a:solidFill>
                  <a:schemeClr val="dk1"/>
                </a:solidFill>
                <a:latin typeface="Arial"/>
                <a:ea typeface="Arial"/>
                <a:cs typeface="Arial"/>
                <a:sym typeface="Arial"/>
              </a:rPr>
              <a:t> a solution state</a:t>
            </a:r>
            <a:endParaRPr/>
          </a:p>
          <a:p>
            <a:pPr indent="-342900" lvl="0" marL="342900" rtl="0" algn="l">
              <a:lnSpc>
                <a:spcPct val="9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a:t>
            </a:r>
            <a:r>
              <a:rPr b="1" i="0" lang="en-US" sz="1600" u="none">
                <a:solidFill>
                  <a:schemeClr val="dk1"/>
                </a:solidFill>
                <a:latin typeface="Arial"/>
                <a:ea typeface="Arial"/>
                <a:cs typeface="Arial"/>
                <a:sym typeface="Arial"/>
              </a:rPr>
              <a:t>input:</a:t>
            </a:r>
            <a:r>
              <a:rPr b="0" i="0" lang="en-US" sz="1600" u="none">
                <a:solidFill>
                  <a:schemeClr val="dk1"/>
                </a:solidFill>
                <a:latin typeface="Arial"/>
                <a:ea typeface="Arial"/>
                <a:cs typeface="Arial"/>
                <a:sym typeface="Arial"/>
              </a:rPr>
              <a:t> </a:t>
            </a:r>
            <a:r>
              <a:rPr b="0" i="1" lang="en-US" sz="1600" u="none">
                <a:solidFill>
                  <a:schemeClr val="dk1"/>
                </a:solidFill>
                <a:latin typeface="Arial"/>
                <a:ea typeface="Arial"/>
                <a:cs typeface="Arial"/>
                <a:sym typeface="Arial"/>
              </a:rPr>
              <a:t>problem</a:t>
            </a:r>
            <a:r>
              <a:rPr b="0" i="0" lang="en-US" sz="1600" u="none">
                <a:solidFill>
                  <a:schemeClr val="dk1"/>
                </a:solidFill>
                <a:latin typeface="Arial"/>
                <a:ea typeface="Arial"/>
                <a:cs typeface="Arial"/>
                <a:sym typeface="Arial"/>
              </a:rPr>
              <a:t>, a problem</a:t>
            </a:r>
            <a:endParaRPr/>
          </a:p>
          <a:p>
            <a:pPr indent="-342900" lvl="0" marL="342900" rtl="0" algn="l">
              <a:lnSpc>
                <a:spcPct val="9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a:t>
            </a:r>
            <a:r>
              <a:rPr b="0" i="1" lang="en-US" sz="1600" u="none">
                <a:solidFill>
                  <a:schemeClr val="dk1"/>
                </a:solidFill>
                <a:latin typeface="Arial"/>
                <a:ea typeface="Arial"/>
                <a:cs typeface="Arial"/>
                <a:sym typeface="Arial"/>
              </a:rPr>
              <a:t>schedule</a:t>
            </a:r>
            <a:r>
              <a:rPr b="0" i="0" lang="en-US" sz="1600" u="none">
                <a:solidFill>
                  <a:schemeClr val="dk1"/>
                </a:solidFill>
                <a:latin typeface="Arial"/>
                <a:ea typeface="Arial"/>
                <a:cs typeface="Arial"/>
                <a:sym typeface="Arial"/>
              </a:rPr>
              <a:t>, a mapping from time to temperature</a:t>
            </a:r>
            <a:endParaRPr/>
          </a:p>
          <a:p>
            <a:pPr indent="-342900" lvl="0" marL="342900" rtl="0" algn="l">
              <a:lnSpc>
                <a:spcPct val="90000"/>
              </a:lnSpc>
              <a:spcBef>
                <a:spcPts val="320"/>
              </a:spcBef>
              <a:spcAft>
                <a:spcPts val="0"/>
              </a:spcAft>
              <a:buClr>
                <a:schemeClr val="dk1"/>
              </a:buClr>
              <a:buSzPts val="1600"/>
              <a:buFont typeface="Arial"/>
              <a:buNone/>
            </a:pPr>
            <a:r>
              <a:rPr b="0" i="1" lang="en-US" sz="1600" u="none">
                <a:solidFill>
                  <a:schemeClr val="dk1"/>
                </a:solidFill>
                <a:latin typeface="Arial"/>
                <a:ea typeface="Arial"/>
                <a:cs typeface="Arial"/>
                <a:sym typeface="Arial"/>
              </a:rPr>
              <a:t>	</a:t>
            </a:r>
            <a:r>
              <a:rPr b="1" i="0" lang="en-US" sz="1600" u="none">
                <a:solidFill>
                  <a:schemeClr val="dk1"/>
                </a:solidFill>
                <a:latin typeface="Arial"/>
                <a:ea typeface="Arial"/>
                <a:cs typeface="Arial"/>
                <a:sym typeface="Arial"/>
              </a:rPr>
              <a:t>local variables: </a:t>
            </a:r>
            <a:r>
              <a:rPr b="0" i="1" lang="en-US" sz="1600" u="none">
                <a:solidFill>
                  <a:schemeClr val="dk1"/>
                </a:solidFill>
                <a:latin typeface="Arial"/>
                <a:ea typeface="Arial"/>
                <a:cs typeface="Arial"/>
                <a:sym typeface="Arial"/>
              </a:rPr>
              <a:t>current</a:t>
            </a:r>
            <a:r>
              <a:rPr b="1" i="0" lang="en-US" sz="1600" u="none">
                <a:solidFill>
                  <a:schemeClr val="dk1"/>
                </a:solidFill>
                <a:latin typeface="Arial"/>
                <a:ea typeface="Arial"/>
                <a:cs typeface="Arial"/>
                <a:sym typeface="Arial"/>
              </a:rPr>
              <a:t>, </a:t>
            </a:r>
            <a:r>
              <a:rPr b="0" i="0" lang="en-US" sz="1600" u="none">
                <a:solidFill>
                  <a:schemeClr val="dk1"/>
                </a:solidFill>
                <a:latin typeface="Arial"/>
                <a:ea typeface="Arial"/>
                <a:cs typeface="Arial"/>
                <a:sym typeface="Arial"/>
              </a:rPr>
              <a:t>a node.</a:t>
            </a:r>
            <a:endParaRPr/>
          </a:p>
          <a:p>
            <a:pPr indent="-342900" lvl="0" marL="342900" rtl="0" algn="l">
              <a:lnSpc>
                <a:spcPct val="90000"/>
              </a:lnSpc>
              <a:spcBef>
                <a:spcPts val="32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			 </a:t>
            </a:r>
            <a:r>
              <a:rPr b="0" i="1" lang="en-US" sz="1600" u="none">
                <a:solidFill>
                  <a:schemeClr val="dk1"/>
                </a:solidFill>
                <a:latin typeface="Arial"/>
                <a:ea typeface="Arial"/>
                <a:cs typeface="Arial"/>
                <a:sym typeface="Arial"/>
              </a:rPr>
              <a:t>next</a:t>
            </a:r>
            <a:r>
              <a:rPr b="1" i="0" lang="en-US" sz="1600" u="none">
                <a:solidFill>
                  <a:schemeClr val="dk1"/>
                </a:solidFill>
                <a:latin typeface="Arial"/>
                <a:ea typeface="Arial"/>
                <a:cs typeface="Arial"/>
                <a:sym typeface="Arial"/>
              </a:rPr>
              <a:t>, </a:t>
            </a:r>
            <a:r>
              <a:rPr b="0" i="0" lang="en-US" sz="1600" u="none">
                <a:solidFill>
                  <a:schemeClr val="dk1"/>
                </a:solidFill>
                <a:latin typeface="Arial"/>
                <a:ea typeface="Arial"/>
                <a:cs typeface="Arial"/>
                <a:sym typeface="Arial"/>
              </a:rPr>
              <a:t>a node.</a:t>
            </a:r>
            <a:endParaRPr/>
          </a:p>
          <a:p>
            <a:pPr indent="-342900" lvl="0" marL="342900" rtl="0" algn="l">
              <a:lnSpc>
                <a:spcPct val="90000"/>
              </a:lnSpc>
              <a:spcBef>
                <a:spcPts val="32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			</a:t>
            </a:r>
            <a:r>
              <a:rPr b="0" i="1" lang="en-US" sz="1600" u="none">
                <a:solidFill>
                  <a:schemeClr val="dk1"/>
                </a:solidFill>
                <a:latin typeface="Arial"/>
                <a:ea typeface="Arial"/>
                <a:cs typeface="Arial"/>
                <a:sym typeface="Arial"/>
              </a:rPr>
              <a:t>T</a:t>
            </a:r>
            <a:r>
              <a:rPr b="1" i="0" lang="en-US" sz="1600" u="none">
                <a:solidFill>
                  <a:schemeClr val="dk1"/>
                </a:solidFill>
                <a:latin typeface="Arial"/>
                <a:ea typeface="Arial"/>
                <a:cs typeface="Arial"/>
                <a:sym typeface="Arial"/>
              </a:rPr>
              <a:t>, </a:t>
            </a:r>
            <a:r>
              <a:rPr b="0" i="0" lang="en-US" sz="1600" u="none">
                <a:solidFill>
                  <a:schemeClr val="dk1"/>
                </a:solidFill>
                <a:latin typeface="Arial"/>
                <a:ea typeface="Arial"/>
                <a:cs typeface="Arial"/>
                <a:sym typeface="Arial"/>
              </a:rPr>
              <a:t>a “temperature” controlling the probability of downward steps</a:t>
            </a:r>
            <a:endParaRPr/>
          </a:p>
          <a:p>
            <a:pPr indent="-342900" lvl="0" marL="342900" rtl="0" algn="l">
              <a:lnSpc>
                <a:spcPct val="90000"/>
              </a:lnSpc>
              <a:spcBef>
                <a:spcPts val="320"/>
              </a:spcBef>
              <a:spcAft>
                <a:spcPts val="0"/>
              </a:spcAft>
              <a:buClr>
                <a:schemeClr val="dk1"/>
              </a:buClr>
              <a:buSzPts val="1600"/>
              <a:buFont typeface="Arial"/>
              <a:buNone/>
            </a:pPr>
            <a:r>
              <a:rPr b="0" i="1" lang="en-US" sz="1600" u="none">
                <a:solidFill>
                  <a:schemeClr val="dk1"/>
                </a:solidFill>
                <a:latin typeface="Arial"/>
                <a:ea typeface="Arial"/>
                <a:cs typeface="Arial"/>
                <a:sym typeface="Arial"/>
              </a:rPr>
              <a:t>	</a:t>
            </a:r>
            <a:endParaRPr/>
          </a:p>
          <a:p>
            <a:pPr indent="-342900" lvl="0" marL="342900" rtl="0" algn="l">
              <a:lnSpc>
                <a:spcPct val="90000"/>
              </a:lnSpc>
              <a:spcBef>
                <a:spcPts val="320"/>
              </a:spcBef>
              <a:spcAft>
                <a:spcPts val="0"/>
              </a:spcAft>
              <a:buClr>
                <a:schemeClr val="dk1"/>
              </a:buClr>
              <a:buSzPts val="1600"/>
              <a:buFont typeface="Arial"/>
              <a:buNone/>
            </a:pPr>
            <a:r>
              <a:rPr b="0" i="1" lang="en-US" sz="1600" u="none">
                <a:solidFill>
                  <a:schemeClr val="dk1"/>
                </a:solidFill>
                <a:latin typeface="Arial"/>
                <a:ea typeface="Arial"/>
                <a:cs typeface="Arial"/>
                <a:sym typeface="Arial"/>
              </a:rPr>
              <a:t>	current ← </a:t>
            </a:r>
            <a:r>
              <a:rPr b="0" i="0" lang="en-US" sz="1600" u="none">
                <a:solidFill>
                  <a:schemeClr val="dk1"/>
                </a:solidFill>
                <a:latin typeface="Arial"/>
                <a:ea typeface="Arial"/>
                <a:cs typeface="Arial"/>
                <a:sym typeface="Arial"/>
              </a:rPr>
              <a:t>MAKE-NODE(INITIAL-STATE[</a:t>
            </a:r>
            <a:r>
              <a:rPr b="0" i="1" lang="en-US" sz="1600" u="none">
                <a:solidFill>
                  <a:schemeClr val="dk1"/>
                </a:solidFill>
                <a:latin typeface="Arial"/>
                <a:ea typeface="Arial"/>
                <a:cs typeface="Arial"/>
                <a:sym typeface="Arial"/>
              </a:rPr>
              <a:t>problem</a:t>
            </a:r>
            <a:r>
              <a:rPr b="0" i="0" lang="en-US" sz="1600" u="none">
                <a:solidFill>
                  <a:schemeClr val="dk1"/>
                </a:solidFill>
                <a:latin typeface="Arial"/>
                <a:ea typeface="Arial"/>
                <a:cs typeface="Arial"/>
                <a:sym typeface="Arial"/>
              </a:rPr>
              <a:t>])</a:t>
            </a:r>
            <a:endParaRPr/>
          </a:p>
          <a:p>
            <a:pPr indent="-342900" lvl="0" marL="342900" rtl="0" algn="l">
              <a:lnSpc>
                <a:spcPct val="9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a:t>
            </a:r>
            <a:r>
              <a:rPr b="1" i="0" lang="en-US" sz="1600" u="none">
                <a:solidFill>
                  <a:schemeClr val="dk1"/>
                </a:solidFill>
                <a:latin typeface="Arial"/>
                <a:ea typeface="Arial"/>
                <a:cs typeface="Arial"/>
                <a:sym typeface="Arial"/>
              </a:rPr>
              <a:t>for t ← 1 to ∞ do</a:t>
            </a:r>
            <a:endParaRPr/>
          </a:p>
          <a:p>
            <a:pPr indent="-342900" lvl="0" marL="342900" rtl="0" algn="l">
              <a:lnSpc>
                <a:spcPct val="90000"/>
              </a:lnSpc>
              <a:spcBef>
                <a:spcPts val="32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		</a:t>
            </a:r>
            <a:r>
              <a:rPr b="0" i="1" lang="en-US" sz="1600" u="none">
                <a:solidFill>
                  <a:schemeClr val="dk1"/>
                </a:solidFill>
                <a:latin typeface="Arial"/>
                <a:ea typeface="Arial"/>
                <a:cs typeface="Arial"/>
                <a:sym typeface="Arial"/>
              </a:rPr>
              <a:t>T ← schedule</a:t>
            </a:r>
            <a:r>
              <a:rPr b="0" i="0" lang="en-US" sz="1600" u="none">
                <a:solidFill>
                  <a:schemeClr val="dk1"/>
                </a:solidFill>
                <a:latin typeface="Arial"/>
                <a:ea typeface="Arial"/>
                <a:cs typeface="Arial"/>
                <a:sym typeface="Arial"/>
              </a:rPr>
              <a:t>[</a:t>
            </a:r>
            <a:r>
              <a:rPr b="0" i="1" lang="en-US" sz="1600" u="none">
                <a:solidFill>
                  <a:schemeClr val="dk1"/>
                </a:solidFill>
                <a:latin typeface="Arial"/>
                <a:ea typeface="Arial"/>
                <a:cs typeface="Arial"/>
                <a:sym typeface="Arial"/>
              </a:rPr>
              <a:t>t</a:t>
            </a:r>
            <a:r>
              <a:rPr b="0" i="0" lang="en-US" sz="1600" u="none">
                <a:solidFill>
                  <a:schemeClr val="dk1"/>
                </a:solidFill>
                <a:latin typeface="Arial"/>
                <a:ea typeface="Arial"/>
                <a:cs typeface="Arial"/>
                <a:sym typeface="Arial"/>
              </a:rPr>
              <a:t>]</a:t>
            </a:r>
            <a:endParaRPr/>
          </a:p>
          <a:p>
            <a:pPr indent="-342900" lvl="0" marL="342900" rtl="0" algn="l">
              <a:lnSpc>
                <a:spcPct val="9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a:t>
            </a:r>
            <a:r>
              <a:rPr b="1" i="0" lang="en-US" sz="1600" u="none">
                <a:solidFill>
                  <a:schemeClr val="dk1"/>
                </a:solidFill>
                <a:latin typeface="Arial"/>
                <a:ea typeface="Arial"/>
                <a:cs typeface="Arial"/>
                <a:sym typeface="Arial"/>
              </a:rPr>
              <a:t>if</a:t>
            </a:r>
            <a:r>
              <a:rPr b="0" i="0" lang="en-US" sz="1600" u="none">
                <a:solidFill>
                  <a:schemeClr val="dk1"/>
                </a:solidFill>
                <a:latin typeface="Arial"/>
                <a:ea typeface="Arial"/>
                <a:cs typeface="Arial"/>
                <a:sym typeface="Arial"/>
              </a:rPr>
              <a:t> </a:t>
            </a:r>
            <a:r>
              <a:rPr b="0" i="1" lang="en-US" sz="1600" u="none">
                <a:solidFill>
                  <a:schemeClr val="dk1"/>
                </a:solidFill>
                <a:latin typeface="Arial"/>
                <a:ea typeface="Arial"/>
                <a:cs typeface="Arial"/>
                <a:sym typeface="Arial"/>
              </a:rPr>
              <a:t>T = 0</a:t>
            </a:r>
            <a:r>
              <a:rPr b="0" i="0" lang="en-US" sz="1600" u="none">
                <a:solidFill>
                  <a:schemeClr val="dk1"/>
                </a:solidFill>
                <a:latin typeface="Arial"/>
                <a:ea typeface="Arial"/>
                <a:cs typeface="Arial"/>
                <a:sym typeface="Arial"/>
              </a:rPr>
              <a:t> </a:t>
            </a:r>
            <a:r>
              <a:rPr b="1" i="0" lang="en-US" sz="1600" u="none">
                <a:solidFill>
                  <a:schemeClr val="dk1"/>
                </a:solidFill>
                <a:latin typeface="Arial"/>
                <a:ea typeface="Arial"/>
                <a:cs typeface="Arial"/>
                <a:sym typeface="Arial"/>
              </a:rPr>
              <a:t>then return</a:t>
            </a:r>
            <a:r>
              <a:rPr b="0" i="0" lang="en-US" sz="1600" u="none">
                <a:solidFill>
                  <a:schemeClr val="dk1"/>
                </a:solidFill>
                <a:latin typeface="Arial"/>
                <a:ea typeface="Arial"/>
                <a:cs typeface="Arial"/>
                <a:sym typeface="Arial"/>
              </a:rPr>
              <a:t> </a:t>
            </a:r>
            <a:r>
              <a:rPr b="0" i="1" lang="en-US" sz="1600" u="none">
                <a:solidFill>
                  <a:schemeClr val="dk1"/>
                </a:solidFill>
                <a:latin typeface="Arial"/>
                <a:ea typeface="Arial"/>
                <a:cs typeface="Arial"/>
                <a:sym typeface="Arial"/>
              </a:rPr>
              <a:t>current</a:t>
            </a:r>
            <a:endParaRPr/>
          </a:p>
          <a:p>
            <a:pPr indent="-342900" lvl="0" marL="342900" rtl="0" algn="l">
              <a:lnSpc>
                <a:spcPct val="90000"/>
              </a:lnSpc>
              <a:spcBef>
                <a:spcPts val="32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		</a:t>
            </a:r>
            <a:r>
              <a:rPr b="0" i="1" lang="en-US" sz="1600" u="none">
                <a:solidFill>
                  <a:schemeClr val="dk1"/>
                </a:solidFill>
                <a:latin typeface="Arial"/>
                <a:ea typeface="Arial"/>
                <a:cs typeface="Arial"/>
                <a:sym typeface="Arial"/>
              </a:rPr>
              <a:t>next</a:t>
            </a:r>
            <a:r>
              <a:rPr b="0" i="0" lang="en-US" sz="1600" u="none">
                <a:solidFill>
                  <a:schemeClr val="dk1"/>
                </a:solidFill>
                <a:latin typeface="Arial"/>
                <a:ea typeface="Arial"/>
                <a:cs typeface="Arial"/>
                <a:sym typeface="Arial"/>
              </a:rPr>
              <a:t> ← a randomly selected successor of </a:t>
            </a:r>
            <a:r>
              <a:rPr b="0" i="1" lang="en-US" sz="1600" u="none">
                <a:solidFill>
                  <a:schemeClr val="dk1"/>
                </a:solidFill>
                <a:latin typeface="Arial"/>
                <a:ea typeface="Arial"/>
                <a:cs typeface="Arial"/>
                <a:sym typeface="Arial"/>
              </a:rPr>
              <a:t>current</a:t>
            </a:r>
            <a:endParaRPr/>
          </a:p>
          <a:p>
            <a:pPr indent="-342900" lvl="0" marL="342900" rtl="0" algn="l">
              <a:lnSpc>
                <a:spcPct val="90000"/>
              </a:lnSpc>
              <a:spcBef>
                <a:spcPts val="320"/>
              </a:spcBef>
              <a:spcAft>
                <a:spcPts val="0"/>
              </a:spcAft>
              <a:buClr>
                <a:schemeClr val="dk1"/>
              </a:buClr>
              <a:buSzPts val="1600"/>
              <a:buFont typeface="Arial"/>
              <a:buNone/>
            </a:pPr>
            <a:r>
              <a:rPr b="0" i="1" lang="en-US" sz="1600" u="none">
                <a:solidFill>
                  <a:schemeClr val="dk1"/>
                </a:solidFill>
                <a:latin typeface="Arial"/>
                <a:ea typeface="Arial"/>
                <a:cs typeface="Arial"/>
                <a:sym typeface="Arial"/>
              </a:rPr>
              <a:t>		∆E</a:t>
            </a:r>
            <a:r>
              <a:rPr b="0" i="0" lang="en-US" sz="1600" u="none">
                <a:solidFill>
                  <a:schemeClr val="dk1"/>
                </a:solidFill>
                <a:latin typeface="Arial"/>
                <a:ea typeface="Arial"/>
                <a:cs typeface="Arial"/>
                <a:sym typeface="Arial"/>
              </a:rPr>
              <a:t> ← </a:t>
            </a:r>
            <a:r>
              <a:rPr b="0" i="1" lang="en-US" sz="1600" u="none">
                <a:solidFill>
                  <a:schemeClr val="dk1"/>
                </a:solidFill>
                <a:latin typeface="Arial"/>
                <a:ea typeface="Arial"/>
                <a:cs typeface="Arial"/>
                <a:sym typeface="Arial"/>
              </a:rPr>
              <a:t> </a:t>
            </a:r>
            <a:r>
              <a:rPr b="0" i="0" lang="en-US" sz="1600" u="none">
                <a:solidFill>
                  <a:schemeClr val="dk1"/>
                </a:solidFill>
                <a:latin typeface="Arial"/>
                <a:ea typeface="Arial"/>
                <a:cs typeface="Arial"/>
                <a:sym typeface="Arial"/>
              </a:rPr>
              <a:t>VALUE[</a:t>
            </a:r>
            <a:r>
              <a:rPr b="0" i="1" lang="en-US" sz="1600" u="none">
                <a:solidFill>
                  <a:schemeClr val="dk1"/>
                </a:solidFill>
                <a:latin typeface="Arial"/>
                <a:ea typeface="Arial"/>
                <a:cs typeface="Arial"/>
                <a:sym typeface="Arial"/>
              </a:rPr>
              <a:t>next</a:t>
            </a:r>
            <a:r>
              <a:rPr b="0" i="0" lang="en-US" sz="1600" u="none">
                <a:solidFill>
                  <a:schemeClr val="dk1"/>
                </a:solidFill>
                <a:latin typeface="Arial"/>
                <a:ea typeface="Arial"/>
                <a:cs typeface="Arial"/>
                <a:sym typeface="Arial"/>
              </a:rPr>
              <a:t>] - VALUE[</a:t>
            </a:r>
            <a:r>
              <a:rPr b="0" i="1" lang="en-US" sz="1600" u="none">
                <a:solidFill>
                  <a:schemeClr val="dk1"/>
                </a:solidFill>
                <a:latin typeface="Arial"/>
                <a:ea typeface="Arial"/>
                <a:cs typeface="Arial"/>
                <a:sym typeface="Arial"/>
              </a:rPr>
              <a:t>current</a:t>
            </a:r>
            <a:r>
              <a:rPr b="0" i="0" lang="en-US" sz="1600" u="none">
                <a:solidFill>
                  <a:schemeClr val="dk1"/>
                </a:solidFill>
                <a:latin typeface="Arial"/>
                <a:ea typeface="Arial"/>
                <a:cs typeface="Arial"/>
                <a:sym typeface="Arial"/>
              </a:rPr>
              <a:t>]</a:t>
            </a:r>
            <a:endParaRPr b="1" i="0" sz="1600" u="none">
              <a:solidFill>
                <a:schemeClr val="dk1"/>
              </a:solidFill>
              <a:latin typeface="Arial"/>
              <a:ea typeface="Arial"/>
              <a:cs typeface="Arial"/>
              <a:sym typeface="Arial"/>
            </a:endParaRPr>
          </a:p>
          <a:p>
            <a:pPr indent="-342900" lvl="0" marL="342900" rtl="0" algn="l">
              <a:lnSpc>
                <a:spcPct val="9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a:t>
            </a:r>
            <a:r>
              <a:rPr b="1" i="0" lang="en-US" sz="1600" u="none">
                <a:solidFill>
                  <a:schemeClr val="dk1"/>
                </a:solidFill>
                <a:latin typeface="Arial"/>
                <a:ea typeface="Arial"/>
                <a:cs typeface="Arial"/>
                <a:sym typeface="Arial"/>
              </a:rPr>
              <a:t>if</a:t>
            </a:r>
            <a:r>
              <a:rPr b="0" i="0" lang="en-US" sz="1600" u="none">
                <a:solidFill>
                  <a:schemeClr val="dk1"/>
                </a:solidFill>
                <a:latin typeface="Arial"/>
                <a:ea typeface="Arial"/>
                <a:cs typeface="Arial"/>
                <a:sym typeface="Arial"/>
              </a:rPr>
              <a:t> </a:t>
            </a:r>
            <a:r>
              <a:rPr b="0" i="1" lang="en-US" sz="1600" u="none">
                <a:solidFill>
                  <a:schemeClr val="dk1"/>
                </a:solidFill>
                <a:latin typeface="Arial"/>
                <a:ea typeface="Arial"/>
                <a:cs typeface="Arial"/>
                <a:sym typeface="Arial"/>
              </a:rPr>
              <a:t>∆E &gt; </a:t>
            </a:r>
            <a:r>
              <a:rPr b="0" i="0" lang="en-US" sz="1600" u="none">
                <a:solidFill>
                  <a:schemeClr val="dk1"/>
                </a:solidFill>
                <a:latin typeface="Arial"/>
                <a:ea typeface="Arial"/>
                <a:cs typeface="Arial"/>
                <a:sym typeface="Arial"/>
              </a:rPr>
              <a:t>0 </a:t>
            </a:r>
            <a:r>
              <a:rPr b="1" i="0" lang="en-US" sz="1600" u="none">
                <a:solidFill>
                  <a:schemeClr val="dk1"/>
                </a:solidFill>
                <a:latin typeface="Arial"/>
                <a:ea typeface="Arial"/>
                <a:cs typeface="Arial"/>
                <a:sym typeface="Arial"/>
              </a:rPr>
              <a:t>then </a:t>
            </a:r>
            <a:r>
              <a:rPr b="0" i="1" lang="en-US" sz="1600" u="none">
                <a:solidFill>
                  <a:schemeClr val="dk1"/>
                </a:solidFill>
                <a:latin typeface="Arial"/>
                <a:ea typeface="Arial"/>
                <a:cs typeface="Arial"/>
                <a:sym typeface="Arial"/>
              </a:rPr>
              <a:t>current</a:t>
            </a:r>
            <a:r>
              <a:rPr b="0" i="0" lang="en-US" sz="1600" u="none">
                <a:solidFill>
                  <a:schemeClr val="dk1"/>
                </a:solidFill>
                <a:latin typeface="Arial"/>
                <a:ea typeface="Arial"/>
                <a:cs typeface="Arial"/>
                <a:sym typeface="Arial"/>
              </a:rPr>
              <a:t> ← </a:t>
            </a:r>
            <a:r>
              <a:rPr b="0" i="1" lang="en-US" sz="1600" u="none">
                <a:solidFill>
                  <a:schemeClr val="dk1"/>
                </a:solidFill>
                <a:latin typeface="Arial"/>
                <a:ea typeface="Arial"/>
                <a:cs typeface="Arial"/>
                <a:sym typeface="Arial"/>
              </a:rPr>
              <a:t>next </a:t>
            </a:r>
            <a:endParaRPr/>
          </a:p>
          <a:p>
            <a:pPr indent="-342900" lvl="0" marL="342900" rtl="0" algn="l">
              <a:lnSpc>
                <a:spcPct val="9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a:t>
            </a:r>
            <a:r>
              <a:rPr b="1" i="0" lang="en-US" sz="1600" u="none">
                <a:solidFill>
                  <a:schemeClr val="dk1"/>
                </a:solidFill>
                <a:latin typeface="Arial"/>
                <a:ea typeface="Arial"/>
                <a:cs typeface="Arial"/>
                <a:sym typeface="Arial"/>
              </a:rPr>
              <a:t>else</a:t>
            </a:r>
            <a:r>
              <a:rPr b="0" i="0" lang="en-US" sz="1600" u="none">
                <a:solidFill>
                  <a:schemeClr val="dk1"/>
                </a:solidFill>
                <a:latin typeface="Arial"/>
                <a:ea typeface="Arial"/>
                <a:cs typeface="Arial"/>
                <a:sym typeface="Arial"/>
              </a:rPr>
              <a:t> </a:t>
            </a:r>
            <a:r>
              <a:rPr b="0" i="1" lang="en-US" sz="1600" u="none">
                <a:solidFill>
                  <a:schemeClr val="dk1"/>
                </a:solidFill>
                <a:latin typeface="Arial"/>
                <a:ea typeface="Arial"/>
                <a:cs typeface="Arial"/>
                <a:sym typeface="Arial"/>
              </a:rPr>
              <a:t>current</a:t>
            </a:r>
            <a:r>
              <a:rPr b="0" i="0" lang="en-US" sz="1600" u="none">
                <a:solidFill>
                  <a:schemeClr val="dk1"/>
                </a:solidFill>
                <a:latin typeface="Arial"/>
                <a:ea typeface="Arial"/>
                <a:cs typeface="Arial"/>
                <a:sym typeface="Arial"/>
              </a:rPr>
              <a:t> ← </a:t>
            </a:r>
            <a:r>
              <a:rPr b="0" i="1" lang="en-US" sz="1600" u="none">
                <a:solidFill>
                  <a:schemeClr val="dk1"/>
                </a:solidFill>
                <a:latin typeface="Arial"/>
                <a:ea typeface="Arial"/>
                <a:cs typeface="Arial"/>
                <a:sym typeface="Arial"/>
              </a:rPr>
              <a:t>next </a:t>
            </a:r>
            <a:r>
              <a:rPr b="0" i="0" lang="en-US" sz="1600" u="none">
                <a:solidFill>
                  <a:schemeClr val="dk1"/>
                </a:solidFill>
                <a:latin typeface="Arial"/>
                <a:ea typeface="Arial"/>
                <a:cs typeface="Arial"/>
                <a:sym typeface="Arial"/>
              </a:rPr>
              <a:t>only with probability </a:t>
            </a:r>
            <a:r>
              <a:rPr b="0" i="1" lang="en-US" sz="1600" u="none">
                <a:solidFill>
                  <a:schemeClr val="dk1"/>
                </a:solidFill>
                <a:latin typeface="Arial"/>
                <a:ea typeface="Arial"/>
                <a:cs typeface="Arial"/>
                <a:sym typeface="Arial"/>
              </a:rPr>
              <a:t>e</a:t>
            </a:r>
            <a:r>
              <a:rPr b="0" baseline="30000" i="1" lang="en-US" sz="1600" u="none">
                <a:solidFill>
                  <a:schemeClr val="dk1"/>
                </a:solidFill>
                <a:latin typeface="Arial"/>
                <a:ea typeface="Arial"/>
                <a:cs typeface="Arial"/>
                <a:sym typeface="Arial"/>
              </a:rPr>
              <a:t>∆E /T</a:t>
            </a:r>
            <a:endParaRPr b="0" i="0" sz="1600" u="none">
              <a:solidFill>
                <a:schemeClr val="dk1"/>
              </a:solidFill>
              <a:latin typeface="Arial"/>
              <a:ea typeface="Arial"/>
              <a:cs typeface="Arial"/>
              <a:sym typeface="Arial"/>
            </a:endParaRPr>
          </a:p>
          <a:p>
            <a:pPr indent="-241300" lvl="0" marL="342900" rtl="0" algn="l">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p:txBody>
      </p:sp>
      <p:sp>
        <p:nvSpPr>
          <p:cNvPr id="476" name="Google Shape;476;p42"/>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C00000"/>
              </a:buClr>
              <a:buSzPts val="4400"/>
              <a:buFont typeface="Arial"/>
              <a:buNone/>
            </a:pPr>
            <a:r>
              <a:rPr b="1" i="0" lang="en-US" sz="4400" u="none">
                <a:solidFill>
                  <a:srgbClr val="C00000"/>
                </a:solidFill>
                <a:latin typeface="Arial"/>
                <a:ea typeface="Arial"/>
                <a:cs typeface="Arial"/>
                <a:sym typeface="Arial"/>
              </a:rPr>
              <a:t>Simulated Annealing</a:t>
            </a:r>
            <a:endParaRPr/>
          </a:p>
        </p:txBody>
      </p:sp>
      <p:sp>
        <p:nvSpPr>
          <p:cNvPr id="477" name="Google Shape;477;p42"/>
          <p:cNvSpPr txBox="1"/>
          <p:nvPr/>
        </p:nvSpPr>
        <p:spPr>
          <a:xfrm>
            <a:off x="723900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t/>
            </a:r>
            <a:endParaRPr b="0" i="0" sz="1000" u="non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C00000"/>
              </a:buClr>
              <a:buSzPts val="1500"/>
              <a:buFont typeface="Arial"/>
              <a:buNone/>
            </a:pPr>
            <a:fld id="{00000000-1234-1234-1234-123412341234}" type="slidenum">
              <a:rPr b="1" i="0" lang="en-US" sz="1500" u="none">
                <a:solidFill>
                  <a:srgbClr val="C00000"/>
                </a:solidFill>
                <a:latin typeface="Arial"/>
                <a:ea typeface="Arial"/>
                <a:cs typeface="Arial"/>
                <a:sym typeface="Arial"/>
              </a:rPr>
              <a:t>‹#›</a:t>
            </a:fld>
            <a:endParaRPr/>
          </a:p>
        </p:txBody>
      </p:sp>
      <p:pic>
        <p:nvPicPr>
          <p:cNvPr id="478" name="Google Shape;478;p42"/>
          <p:cNvPicPr preferRelativeResize="0"/>
          <p:nvPr/>
        </p:nvPicPr>
        <p:blipFill rotWithShape="1">
          <a:blip r:embed="rId3">
            <a:alphaModFix/>
          </a:blip>
          <a:srcRect b="0" l="0" r="0" t="0"/>
          <a:stretch/>
        </p:blipFill>
        <p:spPr>
          <a:xfrm>
            <a:off x="8229600" y="0"/>
            <a:ext cx="914400" cy="914400"/>
          </a:xfrm>
          <a:prstGeom prst="rect">
            <a:avLst/>
          </a:prstGeom>
          <a:noFill/>
          <a:ln>
            <a:noFill/>
          </a:ln>
          <a:effectLst>
            <a:reflection blurRad="0" dir="5400000" dist="50800" endA="300" endPos="55500" kx="0" rotWithShape="0" algn="bl" stA="50000" stPos="0" sy="-100000" ky="0"/>
          </a:effectLst>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43"/>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C00000"/>
              </a:buClr>
              <a:buSzPts val="4400"/>
              <a:buFont typeface="Arial"/>
              <a:buNone/>
            </a:pPr>
            <a:r>
              <a:rPr b="1" i="0" lang="en-US" sz="4400" u="none">
                <a:solidFill>
                  <a:srgbClr val="C00000"/>
                </a:solidFill>
                <a:latin typeface="Arial"/>
                <a:ea typeface="Arial"/>
                <a:cs typeface="Arial"/>
                <a:sym typeface="Arial"/>
              </a:rPr>
              <a:t>Local Beam Search</a:t>
            </a:r>
            <a:endParaRPr/>
          </a:p>
        </p:txBody>
      </p:sp>
      <p:sp>
        <p:nvSpPr>
          <p:cNvPr id="484" name="Google Shape;484;p4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rgbClr val="C00000"/>
              </a:buClr>
              <a:buSzPts val="2800"/>
              <a:buFont typeface="Arial"/>
              <a:buChar char="•"/>
            </a:pPr>
            <a:r>
              <a:rPr b="0" i="0" lang="en-US" sz="2800" u="none">
                <a:solidFill>
                  <a:schemeClr val="dk1"/>
                </a:solidFill>
                <a:latin typeface="Arial"/>
                <a:ea typeface="Arial"/>
                <a:cs typeface="Arial"/>
                <a:sym typeface="Arial"/>
              </a:rPr>
              <a:t>Keep track of </a:t>
            </a:r>
            <a:r>
              <a:rPr b="0" i="1" lang="en-US" sz="2800" u="none">
                <a:solidFill>
                  <a:schemeClr val="dk1"/>
                </a:solidFill>
                <a:latin typeface="Arial"/>
                <a:ea typeface="Arial"/>
                <a:cs typeface="Arial"/>
                <a:sym typeface="Arial"/>
              </a:rPr>
              <a:t>k</a:t>
            </a:r>
            <a:r>
              <a:rPr b="0" i="0" lang="en-US" sz="2800" u="none">
                <a:solidFill>
                  <a:schemeClr val="dk1"/>
                </a:solidFill>
                <a:latin typeface="Arial"/>
                <a:ea typeface="Arial"/>
                <a:cs typeface="Arial"/>
                <a:sym typeface="Arial"/>
              </a:rPr>
              <a:t> states instead of one</a:t>
            </a:r>
            <a:endParaRPr/>
          </a:p>
          <a:p>
            <a:pPr indent="-285750" lvl="1" marL="742950" rtl="0" algn="just">
              <a:lnSpc>
                <a:spcPct val="90000"/>
              </a:lnSpc>
              <a:spcBef>
                <a:spcPts val="400"/>
              </a:spcBef>
              <a:spcAft>
                <a:spcPts val="0"/>
              </a:spcAft>
              <a:buClr>
                <a:srgbClr val="C00000"/>
              </a:buClr>
              <a:buSzPts val="2000"/>
              <a:buFont typeface="Arial"/>
              <a:buChar char="–"/>
            </a:pPr>
            <a:r>
              <a:rPr b="0" i="0" lang="en-US" sz="2000" u="none">
                <a:solidFill>
                  <a:schemeClr val="dk1"/>
                </a:solidFill>
                <a:latin typeface="Arial"/>
                <a:ea typeface="Arial"/>
                <a:cs typeface="Arial"/>
                <a:sym typeface="Arial"/>
              </a:rPr>
              <a:t>Initially: </a:t>
            </a:r>
            <a:r>
              <a:rPr b="0" i="1" lang="en-US" sz="2000" u="none">
                <a:solidFill>
                  <a:schemeClr val="dk1"/>
                </a:solidFill>
                <a:latin typeface="Arial"/>
                <a:ea typeface="Arial"/>
                <a:cs typeface="Arial"/>
                <a:sym typeface="Arial"/>
              </a:rPr>
              <a:t>k</a:t>
            </a:r>
            <a:r>
              <a:rPr b="0" i="0" lang="en-US" sz="2000" u="none">
                <a:solidFill>
                  <a:schemeClr val="dk1"/>
                </a:solidFill>
                <a:latin typeface="Arial"/>
                <a:ea typeface="Arial"/>
                <a:cs typeface="Arial"/>
                <a:sym typeface="Arial"/>
              </a:rPr>
              <a:t> random states</a:t>
            </a:r>
            <a:endParaRPr/>
          </a:p>
          <a:p>
            <a:pPr indent="-285750" lvl="1" marL="742950" rtl="0" algn="just">
              <a:lnSpc>
                <a:spcPct val="90000"/>
              </a:lnSpc>
              <a:spcBef>
                <a:spcPts val="400"/>
              </a:spcBef>
              <a:spcAft>
                <a:spcPts val="0"/>
              </a:spcAft>
              <a:buClr>
                <a:srgbClr val="C00000"/>
              </a:buClr>
              <a:buSzPts val="2000"/>
              <a:buFont typeface="Arial"/>
              <a:buChar char="–"/>
            </a:pPr>
            <a:r>
              <a:rPr b="0" i="0" lang="en-US" sz="2000" u="none">
                <a:solidFill>
                  <a:schemeClr val="dk1"/>
                </a:solidFill>
                <a:latin typeface="Arial"/>
                <a:ea typeface="Arial"/>
                <a:cs typeface="Arial"/>
                <a:sym typeface="Arial"/>
              </a:rPr>
              <a:t>Next: determine all  successors of </a:t>
            </a:r>
            <a:r>
              <a:rPr b="0" i="1" lang="en-US" sz="2000" u="none">
                <a:solidFill>
                  <a:schemeClr val="dk1"/>
                </a:solidFill>
                <a:latin typeface="Arial"/>
                <a:ea typeface="Arial"/>
                <a:cs typeface="Arial"/>
                <a:sym typeface="Arial"/>
              </a:rPr>
              <a:t>k</a:t>
            </a:r>
            <a:r>
              <a:rPr b="0" i="0" lang="en-US" sz="2000" u="none">
                <a:solidFill>
                  <a:schemeClr val="dk1"/>
                </a:solidFill>
                <a:latin typeface="Arial"/>
                <a:ea typeface="Arial"/>
                <a:cs typeface="Arial"/>
                <a:sym typeface="Arial"/>
              </a:rPr>
              <a:t> states</a:t>
            </a:r>
            <a:endParaRPr/>
          </a:p>
          <a:p>
            <a:pPr indent="-285750" lvl="1" marL="742950" rtl="0" algn="just">
              <a:lnSpc>
                <a:spcPct val="90000"/>
              </a:lnSpc>
              <a:spcBef>
                <a:spcPts val="400"/>
              </a:spcBef>
              <a:spcAft>
                <a:spcPts val="0"/>
              </a:spcAft>
              <a:buClr>
                <a:srgbClr val="C00000"/>
              </a:buClr>
              <a:buSzPts val="2000"/>
              <a:buFont typeface="Arial"/>
              <a:buChar char="–"/>
            </a:pPr>
            <a:r>
              <a:rPr b="0" i="0" lang="en-US" sz="2000" u="none">
                <a:solidFill>
                  <a:schemeClr val="dk1"/>
                </a:solidFill>
                <a:latin typeface="Arial"/>
                <a:ea typeface="Arial"/>
                <a:cs typeface="Arial"/>
                <a:sym typeface="Arial"/>
              </a:rPr>
              <a:t>If any of successors is goal → finished</a:t>
            </a:r>
            <a:endParaRPr/>
          </a:p>
          <a:p>
            <a:pPr indent="-285750" lvl="1" marL="742950" rtl="0" algn="just">
              <a:lnSpc>
                <a:spcPct val="90000"/>
              </a:lnSpc>
              <a:spcBef>
                <a:spcPts val="400"/>
              </a:spcBef>
              <a:spcAft>
                <a:spcPts val="0"/>
              </a:spcAft>
              <a:buClr>
                <a:srgbClr val="C00000"/>
              </a:buClr>
              <a:buSzPts val="2000"/>
              <a:buFont typeface="Arial"/>
              <a:buChar char="–"/>
            </a:pPr>
            <a:r>
              <a:rPr b="0" i="0" lang="en-US" sz="2000" u="none">
                <a:solidFill>
                  <a:schemeClr val="dk1"/>
                </a:solidFill>
                <a:latin typeface="Arial"/>
                <a:ea typeface="Arial"/>
                <a:cs typeface="Arial"/>
                <a:sym typeface="Arial"/>
              </a:rPr>
              <a:t>Else select </a:t>
            </a:r>
            <a:r>
              <a:rPr b="0" i="1" lang="en-US" sz="2000" u="none">
                <a:solidFill>
                  <a:schemeClr val="dk1"/>
                </a:solidFill>
                <a:latin typeface="Arial"/>
                <a:ea typeface="Arial"/>
                <a:cs typeface="Arial"/>
                <a:sym typeface="Arial"/>
              </a:rPr>
              <a:t>k</a:t>
            </a:r>
            <a:r>
              <a:rPr b="0" i="0" lang="en-US" sz="2000" u="none">
                <a:solidFill>
                  <a:schemeClr val="dk1"/>
                </a:solidFill>
                <a:latin typeface="Arial"/>
                <a:ea typeface="Arial"/>
                <a:cs typeface="Arial"/>
                <a:sym typeface="Arial"/>
              </a:rPr>
              <a:t> best  from successors and repeat.</a:t>
            </a:r>
            <a:endParaRPr/>
          </a:p>
          <a:p>
            <a:pPr indent="-342900" lvl="0" marL="342900" rtl="0" algn="just">
              <a:lnSpc>
                <a:spcPct val="90000"/>
              </a:lnSpc>
              <a:spcBef>
                <a:spcPts val="560"/>
              </a:spcBef>
              <a:spcAft>
                <a:spcPts val="0"/>
              </a:spcAft>
              <a:buClr>
                <a:srgbClr val="C00000"/>
              </a:buClr>
              <a:buSzPts val="2800"/>
              <a:buFont typeface="Arial"/>
              <a:buChar char="•"/>
            </a:pPr>
            <a:r>
              <a:rPr b="0" i="0" lang="en-US" sz="2800" u="none">
                <a:solidFill>
                  <a:schemeClr val="dk1"/>
                </a:solidFill>
                <a:latin typeface="Arial"/>
                <a:ea typeface="Arial"/>
                <a:cs typeface="Arial"/>
                <a:sym typeface="Arial"/>
              </a:rPr>
              <a:t>Major difference with random-restart search</a:t>
            </a:r>
            <a:endParaRPr/>
          </a:p>
          <a:p>
            <a:pPr indent="-285750" lvl="1" marL="742950" rtl="0" algn="just">
              <a:lnSpc>
                <a:spcPct val="90000"/>
              </a:lnSpc>
              <a:spcBef>
                <a:spcPts val="400"/>
              </a:spcBef>
              <a:spcAft>
                <a:spcPts val="0"/>
              </a:spcAft>
              <a:buClr>
                <a:srgbClr val="C00000"/>
              </a:buClr>
              <a:buSzPts val="2000"/>
              <a:buFont typeface="Arial"/>
              <a:buChar char="–"/>
            </a:pPr>
            <a:r>
              <a:rPr b="0" i="0" lang="en-US" sz="2000" u="none">
                <a:solidFill>
                  <a:schemeClr val="dk1"/>
                </a:solidFill>
                <a:latin typeface="Arial"/>
                <a:ea typeface="Arial"/>
                <a:cs typeface="Arial"/>
                <a:sym typeface="Arial"/>
              </a:rPr>
              <a:t>Information is shared among </a:t>
            </a:r>
            <a:r>
              <a:rPr b="0" i="1" lang="en-US" sz="2000" u="none">
                <a:solidFill>
                  <a:schemeClr val="dk1"/>
                </a:solidFill>
                <a:latin typeface="Arial"/>
                <a:ea typeface="Arial"/>
                <a:cs typeface="Arial"/>
                <a:sym typeface="Arial"/>
              </a:rPr>
              <a:t>k</a:t>
            </a:r>
            <a:r>
              <a:rPr b="0" i="0" lang="en-US" sz="2000" u="none">
                <a:solidFill>
                  <a:schemeClr val="dk1"/>
                </a:solidFill>
                <a:latin typeface="Arial"/>
                <a:ea typeface="Arial"/>
                <a:cs typeface="Arial"/>
                <a:sym typeface="Arial"/>
              </a:rPr>
              <a:t> search threads.</a:t>
            </a:r>
            <a:endParaRPr/>
          </a:p>
          <a:p>
            <a:pPr indent="-342900" lvl="0" marL="342900" rtl="0" algn="just">
              <a:lnSpc>
                <a:spcPct val="90000"/>
              </a:lnSpc>
              <a:spcBef>
                <a:spcPts val="560"/>
              </a:spcBef>
              <a:spcAft>
                <a:spcPts val="0"/>
              </a:spcAft>
              <a:buClr>
                <a:srgbClr val="C00000"/>
              </a:buClr>
              <a:buSzPts val="2800"/>
              <a:buFont typeface="Arial"/>
              <a:buChar char="•"/>
            </a:pPr>
            <a:r>
              <a:rPr b="0" i="0" lang="en-US" sz="2800" u="none">
                <a:solidFill>
                  <a:schemeClr val="dk1"/>
                </a:solidFill>
                <a:latin typeface="Arial"/>
                <a:ea typeface="Arial"/>
                <a:cs typeface="Arial"/>
                <a:sym typeface="Arial"/>
              </a:rPr>
              <a:t>Can suffer from lack of diversity.</a:t>
            </a:r>
            <a:endParaRPr/>
          </a:p>
          <a:p>
            <a:pPr indent="-285750" lvl="1" marL="742950" rtl="0" algn="just">
              <a:lnSpc>
                <a:spcPct val="90000"/>
              </a:lnSpc>
              <a:spcBef>
                <a:spcPts val="400"/>
              </a:spcBef>
              <a:spcAft>
                <a:spcPts val="0"/>
              </a:spcAft>
              <a:buClr>
                <a:srgbClr val="C00000"/>
              </a:buClr>
              <a:buSzPts val="2000"/>
              <a:buFont typeface="Arial"/>
              <a:buChar char="–"/>
            </a:pPr>
            <a:r>
              <a:rPr b="0" i="0" lang="en-US" sz="2000" u="none">
                <a:solidFill>
                  <a:schemeClr val="dk1"/>
                </a:solidFill>
                <a:latin typeface="Arial"/>
                <a:ea typeface="Arial"/>
                <a:cs typeface="Arial"/>
                <a:sym typeface="Arial"/>
              </a:rPr>
              <a:t>Stochastic variant: choose k successors at proportionally to state success.</a:t>
            </a:r>
            <a:endParaRPr/>
          </a:p>
        </p:txBody>
      </p:sp>
      <p:pic>
        <p:nvPicPr>
          <p:cNvPr id="485" name="Google Shape;485;p43"/>
          <p:cNvPicPr preferRelativeResize="0"/>
          <p:nvPr/>
        </p:nvPicPr>
        <p:blipFill rotWithShape="1">
          <a:blip r:embed="rId3">
            <a:alphaModFix/>
          </a:blip>
          <a:srcRect b="0" l="0" r="0" t="0"/>
          <a:stretch/>
        </p:blipFill>
        <p:spPr>
          <a:xfrm>
            <a:off x="8229600" y="0"/>
            <a:ext cx="914400" cy="914400"/>
          </a:xfrm>
          <a:prstGeom prst="rect">
            <a:avLst/>
          </a:prstGeom>
          <a:noFill/>
          <a:ln>
            <a:noFill/>
          </a:ln>
          <a:effectLst>
            <a:reflection blurRad="0" dir="5400000" dist="50800" endA="300" endPos="55500" kx="0" rotWithShape="0" algn="bl" stA="50000" stPos="0" sy="-100000" ky="0"/>
          </a:effectLst>
        </p:spPr>
      </p:pic>
      <p:sp>
        <p:nvSpPr>
          <p:cNvPr id="486" name="Google Shape;486;p43"/>
          <p:cNvSpPr txBox="1"/>
          <p:nvPr/>
        </p:nvSpPr>
        <p:spPr>
          <a:xfrm>
            <a:off x="723900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t/>
            </a:r>
            <a:endParaRPr b="0" i="0" sz="1000" u="non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C00000"/>
              </a:buClr>
              <a:buSzPts val="1500"/>
              <a:buFont typeface="Arial"/>
              <a:buNone/>
            </a:pPr>
            <a:fld id="{00000000-1234-1234-1234-123412341234}" type="slidenum">
              <a:rPr b="1" i="0" lang="en-US" sz="1500" u="none">
                <a:solidFill>
                  <a:srgbClr val="C00000"/>
                </a:solidFill>
                <a:latin typeface="Arial"/>
                <a:ea typeface="Arial"/>
                <a:cs typeface="Arial"/>
                <a:sym typeface="Arial"/>
              </a:rPr>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44"/>
          <p:cNvSpPr txBox="1"/>
          <p:nvPr>
            <p:ph type="title"/>
          </p:nvPr>
        </p:nvSpPr>
        <p:spPr>
          <a:xfrm>
            <a:off x="685800" y="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C00000"/>
              </a:buClr>
              <a:buSzPts val="4400"/>
              <a:buFont typeface="Arial"/>
              <a:buNone/>
            </a:pPr>
            <a:r>
              <a:rPr b="1" i="0" lang="en-US" sz="4400" u="none">
                <a:solidFill>
                  <a:srgbClr val="C00000"/>
                </a:solidFill>
                <a:latin typeface="Arial"/>
                <a:ea typeface="Arial"/>
                <a:cs typeface="Arial"/>
                <a:sym typeface="Arial"/>
              </a:rPr>
              <a:t>Genetic Algorithms</a:t>
            </a:r>
            <a:endParaRPr/>
          </a:p>
        </p:txBody>
      </p:sp>
      <p:sp>
        <p:nvSpPr>
          <p:cNvPr id="492" name="Google Shape;492;p44"/>
          <p:cNvSpPr txBox="1"/>
          <p:nvPr>
            <p:ph idx="1" type="body"/>
          </p:nvPr>
        </p:nvSpPr>
        <p:spPr>
          <a:xfrm>
            <a:off x="152400" y="1600200"/>
            <a:ext cx="8839200" cy="838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C00000"/>
              </a:buClr>
              <a:buSzPts val="2860"/>
              <a:buFont typeface="Arial"/>
              <a:buChar char="•"/>
            </a:pPr>
            <a:r>
              <a:rPr b="0" i="0" lang="en-US" sz="2600" u="none">
                <a:solidFill>
                  <a:schemeClr val="dk1"/>
                </a:solidFill>
                <a:latin typeface="Arial"/>
                <a:ea typeface="Arial"/>
                <a:cs typeface="Arial"/>
                <a:sym typeface="Arial"/>
              </a:rPr>
              <a:t>Variant of local beam search with </a:t>
            </a:r>
            <a:r>
              <a:rPr b="0" i="1" lang="en-US" sz="2600" u="none">
                <a:solidFill>
                  <a:schemeClr val="dk1"/>
                </a:solidFill>
                <a:latin typeface="Arial"/>
                <a:ea typeface="Arial"/>
                <a:cs typeface="Arial"/>
                <a:sym typeface="Arial"/>
              </a:rPr>
              <a:t>sexual recombination.</a:t>
            </a:r>
            <a:endParaRPr/>
          </a:p>
        </p:txBody>
      </p:sp>
      <p:pic>
        <p:nvPicPr>
          <p:cNvPr descr="galoop2.jpg                                                    00105F05IRIDIA                         BC96F375:" id="493" name="Google Shape;493;p44"/>
          <p:cNvPicPr preferRelativeResize="0"/>
          <p:nvPr>
            <p:ph idx="1" type="body"/>
          </p:nvPr>
        </p:nvPicPr>
        <p:blipFill rotWithShape="1">
          <a:blip r:embed="rId3">
            <a:alphaModFix/>
          </a:blip>
          <a:srcRect b="0" l="0" r="0" t="0"/>
          <a:stretch/>
        </p:blipFill>
        <p:spPr>
          <a:xfrm>
            <a:off x="2057400" y="2590800"/>
            <a:ext cx="5105400" cy="3535362"/>
          </a:xfrm>
          <a:prstGeom prst="rect">
            <a:avLst/>
          </a:prstGeom>
          <a:noFill/>
          <a:ln>
            <a:noFill/>
          </a:ln>
        </p:spPr>
      </p:pic>
      <p:pic>
        <p:nvPicPr>
          <p:cNvPr id="494" name="Google Shape;494;p44"/>
          <p:cNvPicPr preferRelativeResize="0"/>
          <p:nvPr/>
        </p:nvPicPr>
        <p:blipFill rotWithShape="1">
          <a:blip r:embed="rId4">
            <a:alphaModFix/>
          </a:blip>
          <a:srcRect b="0" l="0" r="0" t="0"/>
          <a:stretch/>
        </p:blipFill>
        <p:spPr>
          <a:xfrm>
            <a:off x="8229600" y="0"/>
            <a:ext cx="914400" cy="914400"/>
          </a:xfrm>
          <a:prstGeom prst="rect">
            <a:avLst/>
          </a:prstGeom>
          <a:noFill/>
          <a:ln>
            <a:noFill/>
          </a:ln>
          <a:effectLst>
            <a:reflection blurRad="0" dir="5400000" dist="50800" endA="300" endPos="55500" kx="0" rotWithShape="0" algn="bl" stA="50000" stPos="0" sy="-100000" ky="0"/>
          </a:effectLst>
        </p:spPr>
      </p:pic>
      <p:sp>
        <p:nvSpPr>
          <p:cNvPr id="495" name="Google Shape;495;p44"/>
          <p:cNvSpPr txBox="1"/>
          <p:nvPr/>
        </p:nvSpPr>
        <p:spPr>
          <a:xfrm>
            <a:off x="723900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t/>
            </a:r>
            <a:endParaRPr b="0" i="0" sz="1000" u="non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C00000"/>
              </a:buClr>
              <a:buSzPts val="1500"/>
              <a:buFont typeface="Arial"/>
              <a:buNone/>
            </a:pPr>
            <a:fld id="{00000000-1234-1234-1234-123412341234}" type="slidenum">
              <a:rPr b="1" i="0" lang="en-US" sz="1500" u="none">
                <a:solidFill>
                  <a:srgbClr val="C00000"/>
                </a:solidFill>
                <a:latin typeface="Arial"/>
                <a:ea typeface="Arial"/>
                <a:cs typeface="Arial"/>
                <a:sym typeface="Arial"/>
              </a:rPr>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45"/>
          <p:cNvSpPr txBox="1"/>
          <p:nvPr>
            <p:ph type="title"/>
          </p:nvPr>
        </p:nvSpPr>
        <p:spPr>
          <a:xfrm>
            <a:off x="685800" y="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C00000"/>
              </a:buClr>
              <a:buSzPts val="4400"/>
              <a:buFont typeface="Arial"/>
              <a:buNone/>
            </a:pPr>
            <a:r>
              <a:rPr b="1" i="0" lang="en-US" sz="4400" u="none">
                <a:solidFill>
                  <a:srgbClr val="C00000"/>
                </a:solidFill>
                <a:latin typeface="Arial"/>
                <a:ea typeface="Arial"/>
                <a:cs typeface="Arial"/>
                <a:sym typeface="Arial"/>
              </a:rPr>
              <a:t>Genetic Algorithms</a:t>
            </a:r>
            <a:endParaRPr/>
          </a:p>
        </p:txBody>
      </p:sp>
      <p:sp>
        <p:nvSpPr>
          <p:cNvPr id="501" name="Google Shape;501;p45"/>
          <p:cNvSpPr txBox="1"/>
          <p:nvPr>
            <p:ph idx="1" type="body"/>
          </p:nvPr>
        </p:nvSpPr>
        <p:spPr>
          <a:xfrm>
            <a:off x="152400" y="990600"/>
            <a:ext cx="8839200" cy="54864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rgbClr val="C00000"/>
              </a:buClr>
              <a:buSzPts val="2640"/>
              <a:buFont typeface="Arial"/>
              <a:buChar char="•"/>
            </a:pPr>
            <a:r>
              <a:rPr b="0" i="0" lang="en-US" sz="2400" u="none">
                <a:solidFill>
                  <a:schemeClr val="dk1"/>
                </a:solidFill>
                <a:latin typeface="Arial"/>
                <a:ea typeface="Arial"/>
                <a:cs typeface="Arial"/>
                <a:sym typeface="Arial"/>
              </a:rPr>
              <a:t>GAs begin with a set of </a:t>
            </a:r>
            <a:r>
              <a:rPr b="0" i="1" lang="en-US" sz="2400" u="none">
                <a:solidFill>
                  <a:schemeClr val="dk1"/>
                </a:solidFill>
                <a:latin typeface="Arial"/>
                <a:ea typeface="Arial"/>
                <a:cs typeface="Arial"/>
                <a:sym typeface="Arial"/>
              </a:rPr>
              <a:t>k</a:t>
            </a:r>
            <a:r>
              <a:rPr b="0" i="0" lang="en-US" sz="2400" u="none">
                <a:solidFill>
                  <a:schemeClr val="dk1"/>
                </a:solidFill>
                <a:latin typeface="Arial"/>
                <a:ea typeface="Arial"/>
                <a:cs typeface="Arial"/>
                <a:sym typeface="Arial"/>
              </a:rPr>
              <a:t> randomly generated states, called the </a:t>
            </a:r>
            <a:r>
              <a:rPr b="1" i="1" lang="en-US" sz="2400" u="none">
                <a:solidFill>
                  <a:schemeClr val="dk1"/>
                </a:solidFill>
                <a:latin typeface="Arial"/>
                <a:ea typeface="Arial"/>
                <a:cs typeface="Arial"/>
                <a:sym typeface="Arial"/>
              </a:rPr>
              <a:t>population</a:t>
            </a:r>
            <a:r>
              <a:rPr b="0" i="0" lang="en-US" sz="2400" u="none">
                <a:solidFill>
                  <a:schemeClr val="dk1"/>
                </a:solidFill>
                <a:latin typeface="Arial"/>
                <a:ea typeface="Arial"/>
                <a:cs typeface="Arial"/>
                <a:sym typeface="Arial"/>
              </a:rPr>
              <a:t>.</a:t>
            </a:r>
            <a:endParaRPr/>
          </a:p>
          <a:p>
            <a:pPr indent="-342900" lvl="0" marL="342900" rtl="0" algn="just">
              <a:lnSpc>
                <a:spcPct val="100000"/>
              </a:lnSpc>
              <a:spcBef>
                <a:spcPts val="480"/>
              </a:spcBef>
              <a:spcAft>
                <a:spcPts val="0"/>
              </a:spcAft>
              <a:buClr>
                <a:srgbClr val="C00000"/>
              </a:buClr>
              <a:buSzPts val="2640"/>
              <a:buFont typeface="Arial"/>
              <a:buChar char="•"/>
            </a:pPr>
            <a:r>
              <a:rPr b="0" i="0" lang="en-US" sz="2400" u="none">
                <a:solidFill>
                  <a:schemeClr val="dk1"/>
                </a:solidFill>
                <a:latin typeface="Arial"/>
                <a:ea typeface="Arial"/>
                <a:cs typeface="Arial"/>
                <a:sym typeface="Arial"/>
              </a:rPr>
              <a:t>Each state, or </a:t>
            </a:r>
            <a:r>
              <a:rPr b="1" i="1" lang="en-US" sz="2400" u="none">
                <a:solidFill>
                  <a:schemeClr val="dk1"/>
                </a:solidFill>
                <a:latin typeface="Arial"/>
                <a:ea typeface="Arial"/>
                <a:cs typeface="Arial"/>
                <a:sym typeface="Arial"/>
              </a:rPr>
              <a:t>individual</a:t>
            </a:r>
            <a:r>
              <a:rPr b="0" i="0" lang="en-US" sz="2400" u="none">
                <a:solidFill>
                  <a:schemeClr val="dk1"/>
                </a:solidFill>
                <a:latin typeface="Arial"/>
                <a:ea typeface="Arial"/>
                <a:cs typeface="Arial"/>
                <a:sym typeface="Arial"/>
              </a:rPr>
              <a:t>, is represented as a string over a finite alphabet—most commonly, a string of 0s and 1s.</a:t>
            </a:r>
            <a:endParaRPr/>
          </a:p>
          <a:p>
            <a:pPr indent="-342900" lvl="0" marL="342900" rtl="0" algn="just">
              <a:lnSpc>
                <a:spcPct val="100000"/>
              </a:lnSpc>
              <a:spcBef>
                <a:spcPts val="480"/>
              </a:spcBef>
              <a:spcAft>
                <a:spcPts val="0"/>
              </a:spcAft>
              <a:buClr>
                <a:srgbClr val="C00000"/>
              </a:buClr>
              <a:buSzPts val="2640"/>
              <a:buFont typeface="Arial"/>
              <a:buChar char="•"/>
            </a:pPr>
            <a:r>
              <a:rPr b="0" i="0" lang="en-US" sz="2400" u="none">
                <a:solidFill>
                  <a:schemeClr val="dk1"/>
                </a:solidFill>
                <a:latin typeface="Arial"/>
                <a:ea typeface="Arial"/>
                <a:cs typeface="Arial"/>
                <a:sym typeface="Arial"/>
              </a:rPr>
              <a:t>For example, an 8-queens state must specify the positions of 8 queens, each in a column of 8 squares, and so requires     8 x log</a:t>
            </a:r>
            <a:r>
              <a:rPr b="0" baseline="-25000" i="0" lang="en-US" sz="2400" u="none">
                <a:solidFill>
                  <a:schemeClr val="dk1"/>
                </a:solidFill>
                <a:latin typeface="Arial"/>
                <a:ea typeface="Arial"/>
                <a:cs typeface="Arial"/>
                <a:sym typeface="Arial"/>
              </a:rPr>
              <a:t>2</a:t>
            </a:r>
            <a:r>
              <a:rPr b="0" i="0" lang="en-US" sz="2400" u="none">
                <a:solidFill>
                  <a:schemeClr val="dk1"/>
                </a:solidFill>
                <a:latin typeface="Arial"/>
                <a:ea typeface="Arial"/>
                <a:cs typeface="Arial"/>
                <a:sym typeface="Arial"/>
              </a:rPr>
              <a:t> 8 = 24 bits.</a:t>
            </a:r>
            <a:endParaRPr/>
          </a:p>
          <a:p>
            <a:pPr indent="-342900" lvl="0" marL="342900" rtl="0" algn="just">
              <a:lnSpc>
                <a:spcPct val="100000"/>
              </a:lnSpc>
              <a:spcBef>
                <a:spcPts val="480"/>
              </a:spcBef>
              <a:spcAft>
                <a:spcPts val="0"/>
              </a:spcAft>
              <a:buClr>
                <a:srgbClr val="C00000"/>
              </a:buClr>
              <a:buSzPts val="2640"/>
              <a:buFont typeface="Arial"/>
              <a:buChar char="•"/>
            </a:pPr>
            <a:r>
              <a:rPr b="0" i="0" lang="en-US" sz="2400" u="none">
                <a:solidFill>
                  <a:schemeClr val="dk1"/>
                </a:solidFill>
                <a:latin typeface="Arial"/>
                <a:ea typeface="Arial"/>
                <a:cs typeface="Arial"/>
                <a:sym typeface="Arial"/>
              </a:rPr>
              <a:t>Alternatively, the state could be represented as 8 digits, each in the range from 1 to 8.</a:t>
            </a:r>
            <a:endParaRPr/>
          </a:p>
          <a:p>
            <a:pPr indent="-342900" lvl="0" marL="342900" rtl="0" algn="just">
              <a:lnSpc>
                <a:spcPct val="100000"/>
              </a:lnSpc>
              <a:spcBef>
                <a:spcPts val="480"/>
              </a:spcBef>
              <a:spcAft>
                <a:spcPts val="0"/>
              </a:spcAft>
              <a:buClr>
                <a:srgbClr val="C00000"/>
              </a:buClr>
              <a:buSzPts val="2640"/>
              <a:buFont typeface="Arial"/>
              <a:buChar char="•"/>
            </a:pPr>
            <a:r>
              <a:rPr b="0" i="0" lang="en-US" sz="2400" u="none">
                <a:solidFill>
                  <a:schemeClr val="dk1"/>
                </a:solidFill>
                <a:latin typeface="Arial"/>
                <a:ea typeface="Arial"/>
                <a:cs typeface="Arial"/>
                <a:sym typeface="Arial"/>
              </a:rPr>
              <a:t>Figure 4.6(a) shows a population of four 8-digit strings representing 8-queens states.</a:t>
            </a:r>
            <a:endParaRPr/>
          </a:p>
          <a:p>
            <a:pPr indent="-342900" lvl="0" marL="342900" rtl="0" algn="just">
              <a:lnSpc>
                <a:spcPct val="100000"/>
              </a:lnSpc>
              <a:spcBef>
                <a:spcPts val="480"/>
              </a:spcBef>
              <a:spcAft>
                <a:spcPts val="0"/>
              </a:spcAft>
              <a:buClr>
                <a:srgbClr val="C00000"/>
              </a:buClr>
              <a:buSzPts val="2640"/>
              <a:buFont typeface="Arial"/>
              <a:buChar char="•"/>
            </a:pPr>
            <a:r>
              <a:rPr b="0" i="1" lang="en-US" sz="2400" u="none">
                <a:solidFill>
                  <a:schemeClr val="dk1"/>
                </a:solidFill>
                <a:latin typeface="Arial"/>
                <a:ea typeface="Arial"/>
                <a:cs typeface="Arial"/>
                <a:sym typeface="Arial"/>
              </a:rPr>
              <a:t> </a:t>
            </a:r>
            <a:endParaRPr/>
          </a:p>
          <a:p>
            <a:pPr indent="-342900" lvl="0" marL="342900" rtl="0" algn="just">
              <a:lnSpc>
                <a:spcPct val="100000"/>
              </a:lnSpc>
              <a:spcBef>
                <a:spcPts val="480"/>
              </a:spcBef>
              <a:spcAft>
                <a:spcPts val="0"/>
              </a:spcAft>
              <a:buClr>
                <a:srgbClr val="C00000"/>
              </a:buClr>
              <a:buSzPts val="2640"/>
              <a:buFont typeface="Arial"/>
              <a:buChar char="•"/>
            </a:pPr>
            <a:r>
              <a:rPr b="0" i="1" lang="en-US" sz="2400" u="none">
                <a:solidFill>
                  <a:schemeClr val="dk1"/>
                </a:solidFill>
                <a:latin typeface="Arial"/>
                <a:ea typeface="Arial"/>
                <a:cs typeface="Arial"/>
                <a:sym typeface="Arial"/>
              </a:rPr>
              <a:t> </a:t>
            </a:r>
            <a:endParaRPr/>
          </a:p>
        </p:txBody>
      </p:sp>
      <p:pic>
        <p:nvPicPr>
          <p:cNvPr id="502" name="Google Shape;502;p45"/>
          <p:cNvPicPr preferRelativeResize="0"/>
          <p:nvPr/>
        </p:nvPicPr>
        <p:blipFill rotWithShape="1">
          <a:blip r:embed="rId3">
            <a:alphaModFix/>
          </a:blip>
          <a:srcRect b="0" l="0" r="0" t="0"/>
          <a:stretch/>
        </p:blipFill>
        <p:spPr>
          <a:xfrm>
            <a:off x="8229600" y="0"/>
            <a:ext cx="914400" cy="914400"/>
          </a:xfrm>
          <a:prstGeom prst="rect">
            <a:avLst/>
          </a:prstGeom>
          <a:noFill/>
          <a:ln>
            <a:noFill/>
          </a:ln>
          <a:effectLst>
            <a:reflection blurRad="0" dir="5400000" dist="50800" endA="300" endPos="55500" kx="0" rotWithShape="0" algn="bl" stA="50000" stPos="0" sy="-100000" ky="0"/>
          </a:effectLst>
        </p:spPr>
      </p:pic>
      <p:sp>
        <p:nvSpPr>
          <p:cNvPr id="503" name="Google Shape;503;p45"/>
          <p:cNvSpPr txBox="1"/>
          <p:nvPr/>
        </p:nvSpPr>
        <p:spPr>
          <a:xfrm>
            <a:off x="723900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t/>
            </a:r>
            <a:endParaRPr b="0" i="0" sz="1000" u="non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C00000"/>
              </a:buClr>
              <a:buSzPts val="1500"/>
              <a:buFont typeface="Arial"/>
              <a:buNone/>
            </a:pPr>
            <a:fld id="{00000000-1234-1234-1234-123412341234}" type="slidenum">
              <a:rPr b="1" i="0" lang="en-US" sz="1500" u="none">
                <a:solidFill>
                  <a:srgbClr val="C00000"/>
                </a:solidFill>
                <a:latin typeface="Arial"/>
                <a:ea typeface="Arial"/>
                <a:cs typeface="Arial"/>
                <a:sym typeface="Arial"/>
              </a:rPr>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46"/>
          <p:cNvSpPr txBox="1"/>
          <p:nvPr>
            <p:ph idx="1" type="body"/>
          </p:nvPr>
        </p:nvSpPr>
        <p:spPr>
          <a:xfrm>
            <a:off x="76200" y="3505200"/>
            <a:ext cx="8839200" cy="2057400"/>
          </a:xfrm>
          <a:prstGeom prst="rect">
            <a:avLst/>
          </a:prstGeom>
          <a:noFill/>
          <a:ln>
            <a:noFill/>
          </a:ln>
        </p:spPr>
        <p:txBody>
          <a:bodyPr anchorCtr="0" anchor="t" bIns="45700" lIns="91425" spcFirstLastPara="1" rIns="91425" wrap="square" tIns="45700">
            <a:noAutofit/>
          </a:bodyPr>
          <a:lstStyle/>
          <a:p>
            <a:pPr indent="-457200" lvl="0" marL="457200" rtl="0" algn="just">
              <a:lnSpc>
                <a:spcPct val="100000"/>
              </a:lnSpc>
              <a:spcBef>
                <a:spcPts val="0"/>
              </a:spcBef>
              <a:spcAft>
                <a:spcPts val="0"/>
              </a:spcAft>
              <a:buClr>
                <a:schemeClr val="dk1"/>
              </a:buClr>
              <a:buSzPts val="2400"/>
              <a:buFont typeface="Comic Sans MS"/>
              <a:buChar char="•"/>
            </a:pPr>
            <a:r>
              <a:rPr b="0" i="0" lang="en-US" sz="2400" u="none">
                <a:solidFill>
                  <a:schemeClr val="dk1"/>
                </a:solidFill>
                <a:latin typeface="Comic Sans MS"/>
                <a:ea typeface="Comic Sans MS"/>
                <a:cs typeface="Comic Sans MS"/>
                <a:sym typeface="Comic Sans MS"/>
              </a:rPr>
              <a:t>Figure 4.6:</a:t>
            </a:r>
            <a:r>
              <a:rPr b="0" i="0" lang="en-US" sz="2400" u="none">
                <a:solidFill>
                  <a:schemeClr val="dk1"/>
                </a:solidFill>
                <a:latin typeface="Arial"/>
                <a:ea typeface="Arial"/>
                <a:cs typeface="Arial"/>
                <a:sym typeface="Arial"/>
              </a:rPr>
              <a:t> The three major operations in genetic algorithm. The initial population in </a:t>
            </a:r>
            <a:r>
              <a:rPr b="1" i="0" lang="en-US" sz="2400" u="none">
                <a:solidFill>
                  <a:schemeClr val="dk1"/>
                </a:solidFill>
                <a:latin typeface="Arial"/>
                <a:ea typeface="Arial"/>
                <a:cs typeface="Arial"/>
                <a:sym typeface="Arial"/>
              </a:rPr>
              <a:t>(a)</a:t>
            </a:r>
            <a:r>
              <a:rPr b="0" i="0" lang="en-US" sz="2400" u="none">
                <a:solidFill>
                  <a:schemeClr val="dk1"/>
                </a:solidFill>
                <a:latin typeface="Arial"/>
                <a:ea typeface="Arial"/>
                <a:cs typeface="Arial"/>
                <a:sym typeface="Arial"/>
              </a:rPr>
              <a:t> is ranked by the fitness function in </a:t>
            </a:r>
            <a:r>
              <a:rPr b="1" i="0" lang="en-US" sz="2400" u="none">
                <a:solidFill>
                  <a:schemeClr val="dk1"/>
                </a:solidFill>
                <a:latin typeface="Arial"/>
                <a:ea typeface="Arial"/>
                <a:cs typeface="Arial"/>
                <a:sym typeface="Arial"/>
              </a:rPr>
              <a:t>(b)</a:t>
            </a:r>
            <a:r>
              <a:rPr b="0" i="0" lang="en-US" sz="2400" u="none">
                <a:solidFill>
                  <a:schemeClr val="dk1"/>
                </a:solidFill>
                <a:latin typeface="Arial"/>
                <a:ea typeface="Arial"/>
                <a:cs typeface="Arial"/>
                <a:sym typeface="Arial"/>
              </a:rPr>
              <a:t>, resulting in pairs for mating in </a:t>
            </a:r>
            <a:r>
              <a:rPr b="1" i="0" lang="en-US" sz="2400" u="none">
                <a:solidFill>
                  <a:schemeClr val="dk1"/>
                </a:solidFill>
                <a:latin typeface="Arial"/>
                <a:ea typeface="Arial"/>
                <a:cs typeface="Arial"/>
                <a:sym typeface="Arial"/>
              </a:rPr>
              <a:t>(c)</a:t>
            </a:r>
            <a:r>
              <a:rPr b="0" i="0" lang="en-US" sz="2400" u="none">
                <a:solidFill>
                  <a:schemeClr val="dk1"/>
                </a:solidFill>
                <a:latin typeface="Arial"/>
                <a:ea typeface="Arial"/>
                <a:cs typeface="Arial"/>
                <a:sym typeface="Arial"/>
              </a:rPr>
              <a:t>. They produce offspring in </a:t>
            </a:r>
            <a:r>
              <a:rPr b="1" i="0" lang="en-US" sz="2400" u="none">
                <a:solidFill>
                  <a:schemeClr val="dk1"/>
                </a:solidFill>
                <a:latin typeface="Arial"/>
                <a:ea typeface="Arial"/>
                <a:cs typeface="Arial"/>
                <a:sym typeface="Arial"/>
              </a:rPr>
              <a:t>(d)</a:t>
            </a:r>
            <a:r>
              <a:rPr b="0" i="0" lang="en-US" sz="2400" u="none">
                <a:solidFill>
                  <a:schemeClr val="dk1"/>
                </a:solidFill>
                <a:latin typeface="Arial"/>
                <a:ea typeface="Arial"/>
                <a:cs typeface="Arial"/>
                <a:sym typeface="Arial"/>
              </a:rPr>
              <a:t>, which are subject to mutation in </a:t>
            </a:r>
            <a:r>
              <a:rPr b="1" i="0" lang="en-US" sz="2400" u="none">
                <a:solidFill>
                  <a:schemeClr val="dk1"/>
                </a:solidFill>
                <a:latin typeface="Arial"/>
                <a:ea typeface="Arial"/>
                <a:cs typeface="Arial"/>
                <a:sym typeface="Arial"/>
              </a:rPr>
              <a:t>(e)</a:t>
            </a:r>
            <a:r>
              <a:rPr b="0" i="0" lang="en-US" sz="2400" u="none">
                <a:solidFill>
                  <a:schemeClr val="dk1"/>
                </a:solidFill>
                <a:latin typeface="Arial"/>
                <a:ea typeface="Arial"/>
                <a:cs typeface="Arial"/>
                <a:sym typeface="Arial"/>
              </a:rPr>
              <a:t>.</a:t>
            </a:r>
            <a:endParaRPr/>
          </a:p>
        </p:txBody>
      </p:sp>
      <p:pic>
        <p:nvPicPr>
          <p:cNvPr descr="genetic.jpg                                                    00105F05IRIDIA                         BC96F375:" id="509" name="Google Shape;509;p46"/>
          <p:cNvPicPr preferRelativeResize="0"/>
          <p:nvPr>
            <p:ph idx="1" type="body"/>
          </p:nvPr>
        </p:nvPicPr>
        <p:blipFill rotWithShape="1">
          <a:blip r:embed="rId3">
            <a:alphaModFix/>
          </a:blip>
          <a:srcRect b="0" l="0" r="0" t="0"/>
          <a:stretch/>
        </p:blipFill>
        <p:spPr>
          <a:xfrm>
            <a:off x="625475" y="990600"/>
            <a:ext cx="8137525" cy="2465387"/>
          </a:xfrm>
          <a:prstGeom prst="rect">
            <a:avLst/>
          </a:prstGeom>
          <a:noFill/>
          <a:ln>
            <a:noFill/>
          </a:ln>
        </p:spPr>
      </p:pic>
      <p:sp>
        <p:nvSpPr>
          <p:cNvPr id="510" name="Google Shape;510;p46"/>
          <p:cNvSpPr txBox="1"/>
          <p:nvPr/>
        </p:nvSpPr>
        <p:spPr>
          <a:xfrm>
            <a:off x="723900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t/>
            </a:r>
            <a:endParaRPr b="0" i="0" sz="1000" u="non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C00000"/>
              </a:buClr>
              <a:buSzPts val="1500"/>
              <a:buFont typeface="Arial"/>
              <a:buNone/>
            </a:pPr>
            <a:fld id="{00000000-1234-1234-1234-123412341234}" type="slidenum">
              <a:rPr b="1" i="0" lang="en-US" sz="1500" u="none">
                <a:solidFill>
                  <a:srgbClr val="C00000"/>
                </a:solidFill>
                <a:latin typeface="Arial"/>
                <a:ea typeface="Arial"/>
                <a:cs typeface="Arial"/>
                <a:sym typeface="Arial"/>
              </a:rPr>
              <a:t>‹#›</a:t>
            </a:fld>
            <a:endParaRPr/>
          </a:p>
        </p:txBody>
      </p:sp>
      <p:sp>
        <p:nvSpPr>
          <p:cNvPr id="511" name="Google Shape;511;p46"/>
          <p:cNvSpPr txBox="1"/>
          <p:nvPr>
            <p:ph type="title"/>
          </p:nvPr>
        </p:nvSpPr>
        <p:spPr>
          <a:xfrm>
            <a:off x="685800" y="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C00000"/>
              </a:buClr>
              <a:buSzPts val="4400"/>
              <a:buFont typeface="Arial"/>
              <a:buNone/>
            </a:pPr>
            <a:r>
              <a:rPr b="1" i="0" lang="en-US" sz="4400" u="none">
                <a:solidFill>
                  <a:srgbClr val="C00000"/>
                </a:solidFill>
                <a:latin typeface="Arial"/>
                <a:ea typeface="Arial"/>
                <a:cs typeface="Arial"/>
                <a:sym typeface="Arial"/>
              </a:rPr>
              <a:t>Genetic Algorithms</a:t>
            </a:r>
            <a:endParaRPr/>
          </a:p>
        </p:txBody>
      </p:sp>
      <p:pic>
        <p:nvPicPr>
          <p:cNvPr id="512" name="Google Shape;512;p46"/>
          <p:cNvPicPr preferRelativeResize="0"/>
          <p:nvPr/>
        </p:nvPicPr>
        <p:blipFill rotWithShape="1">
          <a:blip r:embed="rId4">
            <a:alphaModFix/>
          </a:blip>
          <a:srcRect b="0" l="0" r="0" t="0"/>
          <a:stretch/>
        </p:blipFill>
        <p:spPr>
          <a:xfrm>
            <a:off x="8229600" y="0"/>
            <a:ext cx="914400" cy="914400"/>
          </a:xfrm>
          <a:prstGeom prst="rect">
            <a:avLst/>
          </a:prstGeom>
          <a:noFill/>
          <a:ln>
            <a:noFill/>
          </a:ln>
          <a:effectLst>
            <a:reflection blurRad="0" dir="0" dist="0" endA="300" endPos="35000" kx="0" rotWithShape="0" algn="bl" stA="52000" stPos="0" sy="-100000" ky="0"/>
          </a:effectLst>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47"/>
          <p:cNvSpPr txBox="1"/>
          <p:nvPr>
            <p:ph type="title"/>
          </p:nvPr>
        </p:nvSpPr>
        <p:spPr>
          <a:xfrm>
            <a:off x="685800" y="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C00000"/>
              </a:buClr>
              <a:buSzPts val="4400"/>
              <a:buFont typeface="Arial"/>
              <a:buNone/>
            </a:pPr>
            <a:r>
              <a:rPr b="1" i="0" lang="en-US" sz="4400" u="none">
                <a:solidFill>
                  <a:srgbClr val="C00000"/>
                </a:solidFill>
                <a:latin typeface="Arial"/>
                <a:ea typeface="Arial"/>
                <a:cs typeface="Arial"/>
                <a:sym typeface="Arial"/>
              </a:rPr>
              <a:t>Genetic Algorithms</a:t>
            </a:r>
            <a:endParaRPr/>
          </a:p>
        </p:txBody>
      </p:sp>
      <p:sp>
        <p:nvSpPr>
          <p:cNvPr id="518" name="Google Shape;518;p47"/>
          <p:cNvSpPr txBox="1"/>
          <p:nvPr>
            <p:ph idx="1" type="body"/>
          </p:nvPr>
        </p:nvSpPr>
        <p:spPr>
          <a:xfrm>
            <a:off x="152400" y="990600"/>
            <a:ext cx="8839200" cy="9906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rgbClr val="C00000"/>
              </a:buClr>
              <a:buSzPts val="2640"/>
              <a:buFont typeface="Arial"/>
              <a:buChar char="•"/>
            </a:pPr>
            <a:r>
              <a:rPr b="0" i="0" lang="en-US" sz="2400" u="none">
                <a:solidFill>
                  <a:schemeClr val="dk1"/>
                </a:solidFill>
                <a:latin typeface="Arial"/>
                <a:ea typeface="Arial"/>
                <a:cs typeface="Arial"/>
                <a:sym typeface="Arial"/>
              </a:rPr>
              <a:t>The 8-queens states involved in this reproduction step are shown in Figure 4.7.</a:t>
            </a:r>
            <a:endParaRPr/>
          </a:p>
        </p:txBody>
      </p:sp>
      <p:pic>
        <p:nvPicPr>
          <p:cNvPr id="519" name="Google Shape;519;p47"/>
          <p:cNvPicPr preferRelativeResize="0"/>
          <p:nvPr/>
        </p:nvPicPr>
        <p:blipFill rotWithShape="1">
          <a:blip r:embed="rId3">
            <a:alphaModFix/>
          </a:blip>
          <a:srcRect b="0" l="0" r="0" t="0"/>
          <a:stretch/>
        </p:blipFill>
        <p:spPr>
          <a:xfrm>
            <a:off x="8229600" y="0"/>
            <a:ext cx="914400" cy="914400"/>
          </a:xfrm>
          <a:prstGeom prst="rect">
            <a:avLst/>
          </a:prstGeom>
          <a:noFill/>
          <a:ln>
            <a:noFill/>
          </a:ln>
          <a:effectLst>
            <a:reflection blurRad="0" dir="5400000" dist="50800" endA="300" endPos="55500" kx="0" rotWithShape="0" algn="bl" stA="50000" stPos="0" sy="-100000" ky="0"/>
          </a:effectLst>
        </p:spPr>
      </p:pic>
      <p:sp>
        <p:nvSpPr>
          <p:cNvPr id="520" name="Google Shape;520;p47"/>
          <p:cNvSpPr txBox="1"/>
          <p:nvPr/>
        </p:nvSpPr>
        <p:spPr>
          <a:xfrm>
            <a:off x="723900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t/>
            </a:r>
            <a:endParaRPr b="0" i="0" sz="1000" u="non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C00000"/>
              </a:buClr>
              <a:buSzPts val="1500"/>
              <a:buFont typeface="Arial"/>
              <a:buNone/>
            </a:pPr>
            <a:fld id="{00000000-1234-1234-1234-123412341234}" type="slidenum">
              <a:rPr b="1" i="0" lang="en-US" sz="1500" u="none">
                <a:solidFill>
                  <a:srgbClr val="C00000"/>
                </a:solidFill>
                <a:latin typeface="Arial"/>
                <a:ea typeface="Arial"/>
                <a:cs typeface="Arial"/>
                <a:sym typeface="Arial"/>
              </a:rPr>
              <a:t>‹#›</a:t>
            </a:fld>
            <a:endParaRPr/>
          </a:p>
        </p:txBody>
      </p:sp>
      <p:sp>
        <p:nvSpPr>
          <p:cNvPr id="521" name="Google Shape;521;p47"/>
          <p:cNvSpPr txBox="1"/>
          <p:nvPr/>
        </p:nvSpPr>
        <p:spPr>
          <a:xfrm>
            <a:off x="76200" y="4572000"/>
            <a:ext cx="8839200" cy="1371600"/>
          </a:xfrm>
          <a:prstGeom prst="rect">
            <a:avLst/>
          </a:prstGeom>
          <a:noFill/>
          <a:ln>
            <a:noFill/>
          </a:ln>
        </p:spPr>
        <p:txBody>
          <a:bodyPr anchorCtr="0" anchor="t" bIns="45700" lIns="91425" spcFirstLastPara="1" rIns="91425" wrap="square" tIns="45700">
            <a:noAutofit/>
          </a:bodyPr>
          <a:lstStyle/>
          <a:p>
            <a:pPr indent="-457200" lvl="0" marL="457200" marR="0" rtl="0" algn="just">
              <a:lnSpc>
                <a:spcPct val="100000"/>
              </a:lnSpc>
              <a:spcBef>
                <a:spcPts val="0"/>
              </a:spcBef>
              <a:spcAft>
                <a:spcPts val="0"/>
              </a:spcAft>
              <a:buClr>
                <a:schemeClr val="dk1"/>
              </a:buClr>
              <a:buSzPts val="2400"/>
              <a:buFont typeface="Comic Sans MS"/>
              <a:buChar char="•"/>
            </a:pPr>
            <a:r>
              <a:rPr b="0" i="0" lang="en-US" sz="2400" u="none">
                <a:solidFill>
                  <a:schemeClr val="dk1"/>
                </a:solidFill>
                <a:latin typeface="Comic Sans MS"/>
                <a:ea typeface="Comic Sans MS"/>
                <a:cs typeface="Comic Sans MS"/>
                <a:sym typeface="Comic Sans MS"/>
              </a:rPr>
              <a:t>Figure 4.7:</a:t>
            </a:r>
            <a:r>
              <a:rPr b="0" i="0" lang="en-US" sz="2400" u="none">
                <a:solidFill>
                  <a:schemeClr val="dk1"/>
                </a:solidFill>
                <a:latin typeface="Arial"/>
                <a:ea typeface="Arial"/>
                <a:cs typeface="Arial"/>
                <a:sym typeface="Arial"/>
              </a:rPr>
              <a:t> The 8-queens states corresponding to the first two parents in Figure 4.6(c) and the first offspring in     Figure 4.6(d).</a:t>
            </a:r>
            <a:endParaRPr/>
          </a:p>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pic>
        <p:nvPicPr>
          <p:cNvPr descr="8queens-crossover.jpg                                          00105F05IRIDIA                         BC96F375:" id="522" name="Google Shape;522;p47"/>
          <p:cNvPicPr preferRelativeResize="0"/>
          <p:nvPr/>
        </p:nvPicPr>
        <p:blipFill rotWithShape="1">
          <a:blip r:embed="rId4">
            <a:alphaModFix/>
          </a:blip>
          <a:srcRect b="0" l="0" r="0" t="0"/>
          <a:stretch/>
        </p:blipFill>
        <p:spPr>
          <a:xfrm>
            <a:off x="609600" y="1981200"/>
            <a:ext cx="8321675" cy="24352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48"/>
          <p:cNvSpPr txBox="1"/>
          <p:nvPr>
            <p:ph type="title"/>
          </p:nvPr>
        </p:nvSpPr>
        <p:spPr>
          <a:xfrm>
            <a:off x="685800" y="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C00000"/>
              </a:buClr>
              <a:buSzPts val="4400"/>
              <a:buFont typeface="Arial"/>
              <a:buNone/>
            </a:pPr>
            <a:r>
              <a:rPr b="1" i="0" lang="en-US" sz="4400" u="none">
                <a:solidFill>
                  <a:srgbClr val="C00000"/>
                </a:solidFill>
                <a:latin typeface="Arial"/>
                <a:ea typeface="Arial"/>
                <a:cs typeface="Arial"/>
                <a:sym typeface="Arial"/>
              </a:rPr>
              <a:t>Genetic Algorithms</a:t>
            </a:r>
            <a:endParaRPr/>
          </a:p>
        </p:txBody>
      </p:sp>
      <p:sp>
        <p:nvSpPr>
          <p:cNvPr id="528" name="Google Shape;528;p48"/>
          <p:cNvSpPr txBox="1"/>
          <p:nvPr>
            <p:ph idx="1" type="body"/>
          </p:nvPr>
        </p:nvSpPr>
        <p:spPr>
          <a:xfrm>
            <a:off x="152400" y="990600"/>
            <a:ext cx="8839200" cy="54864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rgbClr val="C00000"/>
              </a:buClr>
              <a:buSzPts val="2640"/>
              <a:buFont typeface="Arial"/>
              <a:buChar char="•"/>
            </a:pPr>
            <a:r>
              <a:rPr b="0" i="0" lang="en-US" sz="2400" u="none">
                <a:solidFill>
                  <a:schemeClr val="dk1"/>
                </a:solidFill>
                <a:latin typeface="Arial"/>
                <a:ea typeface="Arial"/>
                <a:cs typeface="Arial"/>
                <a:sym typeface="Arial"/>
              </a:rPr>
              <a:t>The production of the next generation of states is shown in Figure 4.6(b)–(e).</a:t>
            </a:r>
            <a:endParaRPr/>
          </a:p>
          <a:p>
            <a:pPr indent="-342900" lvl="0" marL="342900" rtl="0" algn="just">
              <a:lnSpc>
                <a:spcPct val="100000"/>
              </a:lnSpc>
              <a:spcBef>
                <a:spcPts val="480"/>
              </a:spcBef>
              <a:spcAft>
                <a:spcPts val="0"/>
              </a:spcAft>
              <a:buClr>
                <a:srgbClr val="C00000"/>
              </a:buClr>
              <a:buSzPts val="2640"/>
              <a:buFont typeface="Arial"/>
              <a:buChar char="•"/>
            </a:pPr>
            <a:r>
              <a:rPr b="0" i="0" lang="en-US" sz="2400" u="none">
                <a:solidFill>
                  <a:schemeClr val="dk1"/>
                </a:solidFill>
                <a:latin typeface="Arial"/>
                <a:ea typeface="Arial"/>
                <a:cs typeface="Arial"/>
                <a:sym typeface="Arial"/>
              </a:rPr>
              <a:t>In (b), each state is rated by the objective function, or (in GA terminology) the </a:t>
            </a:r>
            <a:r>
              <a:rPr b="1" i="0" lang="en-US" sz="2400" u="none">
                <a:solidFill>
                  <a:schemeClr val="dk1"/>
                </a:solidFill>
                <a:latin typeface="Arial"/>
                <a:ea typeface="Arial"/>
                <a:cs typeface="Arial"/>
                <a:sym typeface="Arial"/>
              </a:rPr>
              <a:t>fitness function</a:t>
            </a:r>
            <a:r>
              <a:rPr b="0" i="0" lang="en-US" sz="2400" u="none">
                <a:solidFill>
                  <a:schemeClr val="dk1"/>
                </a:solidFill>
                <a:latin typeface="Arial"/>
                <a:ea typeface="Arial"/>
                <a:cs typeface="Arial"/>
                <a:sym typeface="Arial"/>
              </a:rPr>
              <a:t>.</a:t>
            </a:r>
            <a:endParaRPr/>
          </a:p>
          <a:p>
            <a:pPr indent="-342900" lvl="0" marL="342900" rtl="0" algn="just">
              <a:lnSpc>
                <a:spcPct val="100000"/>
              </a:lnSpc>
              <a:spcBef>
                <a:spcPts val="480"/>
              </a:spcBef>
              <a:spcAft>
                <a:spcPts val="0"/>
              </a:spcAft>
              <a:buClr>
                <a:srgbClr val="C00000"/>
              </a:buClr>
              <a:buSzPts val="2640"/>
              <a:buFont typeface="Arial"/>
              <a:buChar char="•"/>
            </a:pPr>
            <a:r>
              <a:rPr b="0" i="0" lang="en-US" sz="2400" u="none">
                <a:solidFill>
                  <a:schemeClr val="dk1"/>
                </a:solidFill>
                <a:latin typeface="Arial"/>
                <a:ea typeface="Arial"/>
                <a:cs typeface="Arial"/>
                <a:sym typeface="Arial"/>
              </a:rPr>
              <a:t>A </a:t>
            </a:r>
            <a:r>
              <a:rPr b="1" i="1" lang="en-US" sz="2400" u="none">
                <a:solidFill>
                  <a:schemeClr val="dk1"/>
                </a:solidFill>
                <a:latin typeface="Arial"/>
                <a:ea typeface="Arial"/>
                <a:cs typeface="Arial"/>
                <a:sym typeface="Arial"/>
              </a:rPr>
              <a:t>fitness function</a:t>
            </a:r>
            <a:r>
              <a:rPr b="0" i="0" lang="en-US" sz="2400" u="none">
                <a:solidFill>
                  <a:schemeClr val="dk1"/>
                </a:solidFill>
                <a:latin typeface="Arial"/>
                <a:ea typeface="Arial"/>
                <a:cs typeface="Arial"/>
                <a:sym typeface="Arial"/>
              </a:rPr>
              <a:t> should return higher values for better states, so, for the 8-queens problem we use the number of </a:t>
            </a:r>
            <a:r>
              <a:rPr b="0" i="1" lang="en-US" sz="2400" u="none">
                <a:solidFill>
                  <a:schemeClr val="dk1"/>
                </a:solidFill>
                <a:latin typeface="Arial"/>
                <a:ea typeface="Arial"/>
                <a:cs typeface="Arial"/>
                <a:sym typeface="Arial"/>
              </a:rPr>
              <a:t>nonattacking</a:t>
            </a:r>
            <a:r>
              <a:rPr b="0" i="0" lang="en-US" sz="2400" u="none">
                <a:solidFill>
                  <a:schemeClr val="dk1"/>
                </a:solidFill>
                <a:latin typeface="Arial"/>
                <a:ea typeface="Arial"/>
                <a:cs typeface="Arial"/>
                <a:sym typeface="Arial"/>
              </a:rPr>
              <a:t> pairs of queens, which has a value of 28 for a solution.</a:t>
            </a:r>
            <a:endParaRPr/>
          </a:p>
          <a:p>
            <a:pPr indent="-342900" lvl="0" marL="342900" rtl="0" algn="just">
              <a:lnSpc>
                <a:spcPct val="100000"/>
              </a:lnSpc>
              <a:spcBef>
                <a:spcPts val="480"/>
              </a:spcBef>
              <a:spcAft>
                <a:spcPts val="0"/>
              </a:spcAft>
              <a:buClr>
                <a:srgbClr val="C00000"/>
              </a:buClr>
              <a:buSzPts val="2640"/>
              <a:buFont typeface="Arial"/>
              <a:buChar char="•"/>
            </a:pPr>
            <a:r>
              <a:rPr b="0" i="0" lang="en-US" sz="2400" u="none">
                <a:solidFill>
                  <a:schemeClr val="dk1"/>
                </a:solidFill>
                <a:latin typeface="Arial"/>
                <a:ea typeface="Arial"/>
                <a:cs typeface="Arial"/>
                <a:sym typeface="Arial"/>
              </a:rPr>
              <a:t>The values of the four states are 24, 23, 20, and 11.</a:t>
            </a:r>
            <a:endParaRPr/>
          </a:p>
          <a:p>
            <a:pPr indent="-342900" lvl="0" marL="342900" rtl="0" algn="just">
              <a:lnSpc>
                <a:spcPct val="100000"/>
              </a:lnSpc>
              <a:spcBef>
                <a:spcPts val="480"/>
              </a:spcBef>
              <a:spcAft>
                <a:spcPts val="0"/>
              </a:spcAft>
              <a:buClr>
                <a:srgbClr val="C00000"/>
              </a:buClr>
              <a:buSzPts val="2640"/>
              <a:buFont typeface="Arial"/>
              <a:buChar char="•"/>
            </a:pPr>
            <a:r>
              <a:rPr b="0" i="0" lang="en-US" sz="2400" u="none">
                <a:solidFill>
                  <a:schemeClr val="dk1"/>
                </a:solidFill>
                <a:latin typeface="Arial"/>
                <a:ea typeface="Arial"/>
                <a:cs typeface="Arial"/>
                <a:sym typeface="Arial"/>
              </a:rPr>
              <a:t>In this particular variant of the genetic algorithm, the probability of being chosen for reproducing is directly proportional to the fitness score, and the percentages are shown next to the raw scores.</a:t>
            </a:r>
            <a:endParaRPr/>
          </a:p>
        </p:txBody>
      </p:sp>
      <p:pic>
        <p:nvPicPr>
          <p:cNvPr id="529" name="Google Shape;529;p48"/>
          <p:cNvPicPr preferRelativeResize="0"/>
          <p:nvPr/>
        </p:nvPicPr>
        <p:blipFill rotWithShape="1">
          <a:blip r:embed="rId3">
            <a:alphaModFix/>
          </a:blip>
          <a:srcRect b="0" l="0" r="0" t="0"/>
          <a:stretch/>
        </p:blipFill>
        <p:spPr>
          <a:xfrm>
            <a:off x="8229600" y="0"/>
            <a:ext cx="914400" cy="914400"/>
          </a:xfrm>
          <a:prstGeom prst="rect">
            <a:avLst/>
          </a:prstGeom>
          <a:noFill/>
          <a:ln>
            <a:noFill/>
          </a:ln>
          <a:effectLst>
            <a:reflection blurRad="0" dir="5400000" dist="50800" endA="300" endPos="55500" kx="0" rotWithShape="0" algn="bl" stA="50000" stPos="0" sy="-100000" ky="0"/>
          </a:effectLst>
        </p:spPr>
      </p:pic>
      <p:sp>
        <p:nvSpPr>
          <p:cNvPr id="530" name="Google Shape;530;p48"/>
          <p:cNvSpPr txBox="1"/>
          <p:nvPr/>
        </p:nvSpPr>
        <p:spPr>
          <a:xfrm>
            <a:off x="723900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t/>
            </a:r>
            <a:endParaRPr b="0" i="0" sz="1000" u="non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C00000"/>
              </a:buClr>
              <a:buSzPts val="1500"/>
              <a:buFont typeface="Arial"/>
              <a:buNone/>
            </a:pPr>
            <a:fld id="{00000000-1234-1234-1234-123412341234}" type="slidenum">
              <a:rPr b="1" i="0" lang="en-US" sz="1500" u="none">
                <a:solidFill>
                  <a:srgbClr val="C00000"/>
                </a:solidFill>
                <a:latin typeface="Arial"/>
                <a:ea typeface="Arial"/>
                <a:cs typeface="Arial"/>
                <a:sym typeface="Arial"/>
              </a:rPr>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49"/>
          <p:cNvSpPr txBox="1"/>
          <p:nvPr>
            <p:ph type="title"/>
          </p:nvPr>
        </p:nvSpPr>
        <p:spPr>
          <a:xfrm>
            <a:off x="685800" y="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C00000"/>
              </a:buClr>
              <a:buSzPts val="4400"/>
              <a:buFont typeface="Arial"/>
              <a:buNone/>
            </a:pPr>
            <a:r>
              <a:rPr b="1" i="0" lang="en-US" sz="4400" u="none">
                <a:solidFill>
                  <a:srgbClr val="C00000"/>
                </a:solidFill>
                <a:latin typeface="Arial"/>
                <a:ea typeface="Arial"/>
                <a:cs typeface="Arial"/>
                <a:sym typeface="Arial"/>
              </a:rPr>
              <a:t>Genetic Algorithms</a:t>
            </a:r>
            <a:endParaRPr/>
          </a:p>
        </p:txBody>
      </p:sp>
      <p:sp>
        <p:nvSpPr>
          <p:cNvPr id="536" name="Google Shape;536;p49"/>
          <p:cNvSpPr txBox="1"/>
          <p:nvPr>
            <p:ph idx="1" type="body"/>
          </p:nvPr>
        </p:nvSpPr>
        <p:spPr>
          <a:xfrm>
            <a:off x="152400" y="990600"/>
            <a:ext cx="8839200" cy="54864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rgbClr val="C00000"/>
              </a:buClr>
              <a:buSzPts val="2640"/>
              <a:buFont typeface="Arial"/>
              <a:buChar char="•"/>
            </a:pPr>
            <a:r>
              <a:rPr b="0" i="0" lang="en-US" sz="2400" u="none">
                <a:solidFill>
                  <a:schemeClr val="dk1"/>
                </a:solidFill>
                <a:latin typeface="Arial"/>
                <a:ea typeface="Arial"/>
                <a:cs typeface="Arial"/>
                <a:sym typeface="Arial"/>
              </a:rPr>
              <a:t>In (c), two pairs are selected at random for reproduction, in accordance with the probabilities in (b).</a:t>
            </a:r>
            <a:endParaRPr/>
          </a:p>
          <a:p>
            <a:pPr indent="-342900" lvl="0" marL="342900" rtl="0" algn="just">
              <a:lnSpc>
                <a:spcPct val="100000"/>
              </a:lnSpc>
              <a:spcBef>
                <a:spcPts val="480"/>
              </a:spcBef>
              <a:spcAft>
                <a:spcPts val="0"/>
              </a:spcAft>
              <a:buClr>
                <a:srgbClr val="C00000"/>
              </a:buClr>
              <a:buSzPts val="2640"/>
              <a:buFont typeface="Arial"/>
              <a:buChar char="•"/>
            </a:pPr>
            <a:r>
              <a:rPr b="0" i="0" lang="en-US" sz="2400" u="none">
                <a:solidFill>
                  <a:schemeClr val="dk1"/>
                </a:solidFill>
                <a:latin typeface="Arial"/>
                <a:ea typeface="Arial"/>
                <a:cs typeface="Arial"/>
                <a:sym typeface="Arial"/>
              </a:rPr>
              <a:t>Notice that one individual is selected twice and one not at all.</a:t>
            </a:r>
            <a:endParaRPr/>
          </a:p>
          <a:p>
            <a:pPr indent="-342900" lvl="0" marL="342900" rtl="0" algn="just">
              <a:lnSpc>
                <a:spcPct val="100000"/>
              </a:lnSpc>
              <a:spcBef>
                <a:spcPts val="480"/>
              </a:spcBef>
              <a:spcAft>
                <a:spcPts val="0"/>
              </a:spcAft>
              <a:buClr>
                <a:srgbClr val="C00000"/>
              </a:buClr>
              <a:buSzPts val="2640"/>
              <a:buFont typeface="Arial"/>
              <a:buChar char="•"/>
            </a:pPr>
            <a:r>
              <a:rPr b="0" i="0" lang="en-US" sz="2400" u="none">
                <a:solidFill>
                  <a:schemeClr val="dk1"/>
                </a:solidFill>
                <a:latin typeface="Arial"/>
                <a:ea typeface="Arial"/>
                <a:cs typeface="Arial"/>
                <a:sym typeface="Arial"/>
              </a:rPr>
              <a:t>For each pair to be mated, a crossover point is chosen randomly from the positions in the string.</a:t>
            </a:r>
            <a:endParaRPr/>
          </a:p>
          <a:p>
            <a:pPr indent="-342900" lvl="0" marL="342900" rtl="0" algn="just">
              <a:lnSpc>
                <a:spcPct val="100000"/>
              </a:lnSpc>
              <a:spcBef>
                <a:spcPts val="480"/>
              </a:spcBef>
              <a:spcAft>
                <a:spcPts val="0"/>
              </a:spcAft>
              <a:buClr>
                <a:srgbClr val="C00000"/>
              </a:buClr>
              <a:buSzPts val="2640"/>
              <a:buFont typeface="Arial"/>
              <a:buChar char="•"/>
            </a:pPr>
            <a:r>
              <a:rPr b="0" i="0" lang="en-US" sz="2400" u="none">
                <a:solidFill>
                  <a:schemeClr val="dk1"/>
                </a:solidFill>
                <a:latin typeface="Arial"/>
                <a:ea typeface="Arial"/>
                <a:cs typeface="Arial"/>
                <a:sym typeface="Arial"/>
              </a:rPr>
              <a:t>In Figure 4.6, the crossover points are after the third digit in the first pair and after the fifth digit in the second pair.</a:t>
            </a:r>
            <a:endParaRPr/>
          </a:p>
          <a:p>
            <a:pPr indent="-342900" lvl="0" marL="342900" rtl="0" algn="just">
              <a:lnSpc>
                <a:spcPct val="100000"/>
              </a:lnSpc>
              <a:spcBef>
                <a:spcPts val="480"/>
              </a:spcBef>
              <a:spcAft>
                <a:spcPts val="0"/>
              </a:spcAft>
              <a:buClr>
                <a:srgbClr val="C00000"/>
              </a:buClr>
              <a:buSzPts val="2640"/>
              <a:buFont typeface="Arial"/>
              <a:buChar char="•"/>
            </a:pPr>
            <a:r>
              <a:rPr b="0" i="0" lang="en-US" sz="2400" u="none">
                <a:solidFill>
                  <a:schemeClr val="dk1"/>
                </a:solidFill>
                <a:latin typeface="Arial"/>
                <a:ea typeface="Arial"/>
                <a:cs typeface="Arial"/>
                <a:sym typeface="Arial"/>
              </a:rPr>
              <a:t>In (d), the offspring themselves are created by crossing over the parent strings at the crossover point.</a:t>
            </a:r>
            <a:endParaRPr/>
          </a:p>
          <a:p>
            <a:pPr indent="-342900" lvl="0" marL="342900" rtl="0" algn="just">
              <a:lnSpc>
                <a:spcPct val="100000"/>
              </a:lnSpc>
              <a:spcBef>
                <a:spcPts val="480"/>
              </a:spcBef>
              <a:spcAft>
                <a:spcPts val="0"/>
              </a:spcAft>
              <a:buClr>
                <a:srgbClr val="C00000"/>
              </a:buClr>
              <a:buSzPts val="2640"/>
              <a:buFont typeface="Arial"/>
              <a:buChar char="•"/>
            </a:pPr>
            <a:r>
              <a:rPr b="0" i="0" lang="en-US" sz="2400" u="none">
                <a:solidFill>
                  <a:schemeClr val="dk1"/>
                </a:solidFill>
                <a:latin typeface="Arial"/>
                <a:ea typeface="Arial"/>
                <a:cs typeface="Arial"/>
                <a:sym typeface="Arial"/>
              </a:rPr>
              <a:t>For example, the first child of the first pair gets the first three digits from the first parent and the remaining digits from the second parent, whereas the second child gets the first three digits from the second parent and the rest from the first parent.</a:t>
            </a:r>
            <a:endParaRPr/>
          </a:p>
        </p:txBody>
      </p:sp>
      <p:pic>
        <p:nvPicPr>
          <p:cNvPr id="537" name="Google Shape;537;p49"/>
          <p:cNvPicPr preferRelativeResize="0"/>
          <p:nvPr/>
        </p:nvPicPr>
        <p:blipFill rotWithShape="1">
          <a:blip r:embed="rId3">
            <a:alphaModFix/>
          </a:blip>
          <a:srcRect b="0" l="0" r="0" t="0"/>
          <a:stretch/>
        </p:blipFill>
        <p:spPr>
          <a:xfrm>
            <a:off x="8229600" y="0"/>
            <a:ext cx="914400" cy="914400"/>
          </a:xfrm>
          <a:prstGeom prst="rect">
            <a:avLst/>
          </a:prstGeom>
          <a:noFill/>
          <a:ln>
            <a:noFill/>
          </a:ln>
          <a:effectLst>
            <a:reflection blurRad="0" dir="5400000" dist="50800" endA="300" endPos="55500" kx="0" rotWithShape="0" algn="bl" stA="50000" stPos="0" sy="-100000" ky="0"/>
          </a:effectLst>
        </p:spPr>
      </p:pic>
      <p:sp>
        <p:nvSpPr>
          <p:cNvPr id="538" name="Google Shape;538;p49"/>
          <p:cNvSpPr txBox="1"/>
          <p:nvPr/>
        </p:nvSpPr>
        <p:spPr>
          <a:xfrm>
            <a:off x="723900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t/>
            </a:r>
            <a:endParaRPr b="0" i="0" sz="1000" u="non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C00000"/>
              </a:buClr>
              <a:buSzPts val="1500"/>
              <a:buFont typeface="Arial"/>
              <a:buNone/>
            </a:pPr>
            <a:fld id="{00000000-1234-1234-1234-123412341234}" type="slidenum">
              <a:rPr b="1" i="0" lang="en-US" sz="1500" u="none">
                <a:solidFill>
                  <a:srgbClr val="C00000"/>
                </a:solidFill>
                <a:latin typeface="Arial"/>
                <a:ea typeface="Arial"/>
                <a:cs typeface="Arial"/>
                <a:sym typeface="Arial"/>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5"/>
          <p:cNvSpPr txBox="1"/>
          <p:nvPr>
            <p:ph type="title"/>
          </p:nvPr>
        </p:nvSpPr>
        <p:spPr>
          <a:xfrm>
            <a:off x="152400" y="0"/>
            <a:ext cx="8763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C00000"/>
              </a:buClr>
              <a:buSzPts val="4400"/>
              <a:buFont typeface="Arial"/>
              <a:buNone/>
            </a:pPr>
            <a:r>
              <a:rPr b="1" i="0" lang="en-US" sz="4400" u="none">
                <a:solidFill>
                  <a:srgbClr val="C00000"/>
                </a:solidFill>
                <a:latin typeface="Arial"/>
                <a:ea typeface="Arial"/>
                <a:cs typeface="Arial"/>
                <a:sym typeface="Arial"/>
              </a:rPr>
              <a:t>Romania with Step Costs in Km</a:t>
            </a:r>
            <a:endParaRPr/>
          </a:p>
        </p:txBody>
      </p:sp>
      <p:graphicFrame>
        <p:nvGraphicFramePr>
          <p:cNvPr id="170" name="Google Shape;170;p5"/>
          <p:cNvGraphicFramePr/>
          <p:nvPr/>
        </p:nvGraphicFramePr>
        <p:xfrm>
          <a:off x="228600" y="1219200"/>
          <a:ext cx="3992562" cy="1981200"/>
        </p:xfrm>
        <a:graphic>
          <a:graphicData uri="http://schemas.openxmlformats.org/presentationml/2006/ole">
            <mc:AlternateContent>
              <mc:Choice Requires="v">
                <p:oleObj r:id="rId4" imgH="1981200" imgW="3992562" progId="Paint.Picture" spid="_x0000_s1">
                  <p:embed/>
                </p:oleObj>
              </mc:Choice>
              <mc:Fallback>
                <p:oleObj r:id="rId5" imgH="1981200" imgW="3992562" progId="Paint.Picture">
                  <p:embed/>
                  <p:pic>
                    <p:nvPicPr>
                      <p:cNvPr id="170" name="Google Shape;170;p5"/>
                      <p:cNvPicPr preferRelativeResize="0"/>
                      <p:nvPr>
                        <p:ph idx="1" type="body"/>
                      </p:nvPr>
                    </p:nvPicPr>
                    <p:blipFill rotWithShape="1">
                      <a:blip r:embed="rId6">
                        <a:alphaModFix/>
                      </a:blip>
                      <a:srcRect b="0" l="0" r="0" t="0"/>
                      <a:stretch/>
                    </p:blipFill>
                    <p:spPr>
                      <a:xfrm>
                        <a:off x="228600" y="1219200"/>
                        <a:ext cx="3992562" cy="1981200"/>
                      </a:xfrm>
                      <a:prstGeom prst="rect">
                        <a:avLst/>
                      </a:prstGeom>
                      <a:noFill/>
                      <a:ln>
                        <a:noFill/>
                      </a:ln>
                    </p:spPr>
                  </p:pic>
                </p:oleObj>
              </mc:Fallback>
            </mc:AlternateContent>
          </a:graphicData>
        </a:graphic>
      </p:graphicFrame>
      <p:graphicFrame>
        <p:nvGraphicFramePr>
          <p:cNvPr id="171" name="Google Shape;171;p5"/>
          <p:cNvGraphicFramePr/>
          <p:nvPr/>
        </p:nvGraphicFramePr>
        <p:xfrm>
          <a:off x="228600" y="3276600"/>
          <a:ext cx="4343400" cy="3021012"/>
        </p:xfrm>
        <a:graphic>
          <a:graphicData uri="http://schemas.openxmlformats.org/presentationml/2006/ole">
            <mc:AlternateContent>
              <mc:Choice Requires="v">
                <p:oleObj r:id="rId7" imgH="3021012" imgW="4343400" progId="Paint.Picture" spid="_x0000_s2">
                  <p:embed/>
                </p:oleObj>
              </mc:Choice>
              <mc:Fallback>
                <p:oleObj r:id="rId8" imgH="3021012" imgW="4343400" progId="Paint.Picture">
                  <p:embed/>
                  <p:pic>
                    <p:nvPicPr>
                      <p:cNvPr id="171" name="Google Shape;171;p5"/>
                      <p:cNvPicPr preferRelativeResize="0"/>
                      <p:nvPr>
                        <p:ph idx="2" type="body"/>
                      </p:nvPr>
                    </p:nvPicPr>
                    <p:blipFill rotWithShape="1">
                      <a:blip r:embed="rId9">
                        <a:alphaModFix/>
                      </a:blip>
                      <a:srcRect b="0" l="0" r="0" t="0"/>
                      <a:stretch/>
                    </p:blipFill>
                    <p:spPr>
                      <a:xfrm>
                        <a:off x="228600" y="3276600"/>
                        <a:ext cx="4343400" cy="3021012"/>
                      </a:xfrm>
                      <a:prstGeom prst="rect">
                        <a:avLst/>
                      </a:prstGeom>
                      <a:noFill/>
                      <a:ln>
                        <a:noFill/>
                      </a:ln>
                    </p:spPr>
                  </p:pic>
                </p:oleObj>
              </mc:Fallback>
            </mc:AlternateContent>
          </a:graphicData>
        </a:graphic>
      </p:graphicFrame>
      <p:sp>
        <p:nvSpPr>
          <p:cNvPr id="172" name="Google Shape;172;p5"/>
          <p:cNvSpPr txBox="1"/>
          <p:nvPr>
            <p:ph idx="1" type="body"/>
          </p:nvPr>
        </p:nvSpPr>
        <p:spPr>
          <a:xfrm>
            <a:off x="4648200" y="1371600"/>
            <a:ext cx="4114800" cy="49530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dk1"/>
              </a:buClr>
              <a:buSzPts val="2800"/>
              <a:buFont typeface="Arial"/>
              <a:buChar char="•"/>
            </a:pPr>
            <a:r>
              <a:rPr b="0" i="1" lang="en-US" sz="2800" u="none">
                <a:solidFill>
                  <a:schemeClr val="dk1"/>
                </a:solidFill>
                <a:latin typeface="Arial"/>
                <a:ea typeface="Arial"/>
                <a:cs typeface="Arial"/>
                <a:sym typeface="Arial"/>
              </a:rPr>
              <a:t>h</a:t>
            </a:r>
            <a:r>
              <a:rPr b="0" baseline="-25000" i="1" lang="en-US" sz="2800" u="none">
                <a:solidFill>
                  <a:schemeClr val="dk1"/>
                </a:solidFill>
                <a:latin typeface="Arial"/>
                <a:ea typeface="Arial"/>
                <a:cs typeface="Arial"/>
                <a:sym typeface="Arial"/>
              </a:rPr>
              <a:t>SLD </a:t>
            </a:r>
            <a:r>
              <a:rPr b="0" i="0" lang="en-US" sz="2800" u="none">
                <a:solidFill>
                  <a:schemeClr val="dk1"/>
                </a:solidFill>
                <a:latin typeface="Arial"/>
                <a:ea typeface="Arial"/>
                <a:cs typeface="Arial"/>
                <a:sym typeface="Arial"/>
              </a:rPr>
              <a:t>= straight-line distance heuristic</a:t>
            </a:r>
            <a:endParaRPr/>
          </a:p>
          <a:p>
            <a:pPr indent="-342900" lvl="0" marL="342900" rtl="0" algn="just">
              <a:lnSpc>
                <a:spcPct val="100000"/>
              </a:lnSpc>
              <a:spcBef>
                <a:spcPts val="560"/>
              </a:spcBef>
              <a:spcAft>
                <a:spcPts val="0"/>
              </a:spcAft>
              <a:buClr>
                <a:schemeClr val="dk1"/>
              </a:buClr>
              <a:buSzPts val="2800"/>
              <a:buFont typeface="Arial"/>
              <a:buChar char="•"/>
            </a:pPr>
            <a:r>
              <a:rPr b="0" i="1" lang="en-US" sz="2800" u="none">
                <a:solidFill>
                  <a:schemeClr val="dk1"/>
                </a:solidFill>
                <a:latin typeface="Arial"/>
                <a:ea typeface="Arial"/>
                <a:cs typeface="Arial"/>
                <a:sym typeface="Arial"/>
              </a:rPr>
              <a:t>h</a:t>
            </a:r>
            <a:r>
              <a:rPr b="0" baseline="-25000" i="1" lang="en-US" sz="2800" u="none">
                <a:solidFill>
                  <a:schemeClr val="dk1"/>
                </a:solidFill>
                <a:latin typeface="Arial"/>
                <a:ea typeface="Arial"/>
                <a:cs typeface="Arial"/>
                <a:sym typeface="Arial"/>
              </a:rPr>
              <a:t>SLD</a:t>
            </a:r>
            <a:r>
              <a:rPr b="0" i="1" lang="en-US" sz="2800" u="none">
                <a:solidFill>
                  <a:schemeClr val="dk1"/>
                </a:solidFill>
                <a:latin typeface="Arial"/>
                <a:ea typeface="Arial"/>
                <a:cs typeface="Arial"/>
                <a:sym typeface="Arial"/>
              </a:rPr>
              <a:t> </a:t>
            </a:r>
            <a:r>
              <a:rPr b="0" i="0" lang="en-US" sz="2800" u="none">
                <a:solidFill>
                  <a:schemeClr val="dk1"/>
                </a:solidFill>
                <a:latin typeface="Arial"/>
                <a:ea typeface="Arial"/>
                <a:cs typeface="Arial"/>
                <a:sym typeface="Arial"/>
              </a:rPr>
              <a:t>cannot be computed from the problem description itself</a:t>
            </a:r>
            <a:endParaRPr/>
          </a:p>
          <a:p>
            <a:pPr indent="-342900" lvl="0" marL="342900" rtl="0" algn="just">
              <a:lnSpc>
                <a:spcPct val="10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In </a:t>
            </a:r>
            <a:r>
              <a:rPr b="1" i="0" lang="en-US" sz="2800" u="none">
                <a:solidFill>
                  <a:schemeClr val="dk1"/>
                </a:solidFill>
                <a:latin typeface="Arial"/>
                <a:ea typeface="Arial"/>
                <a:cs typeface="Arial"/>
                <a:sym typeface="Arial"/>
              </a:rPr>
              <a:t>greedy best-first search </a:t>
            </a:r>
            <a:r>
              <a:rPr b="0" i="1" lang="en-US" sz="2800" u="none">
                <a:solidFill>
                  <a:schemeClr val="dk1"/>
                </a:solidFill>
                <a:latin typeface="Arial"/>
                <a:ea typeface="Arial"/>
                <a:cs typeface="Arial"/>
                <a:sym typeface="Arial"/>
              </a:rPr>
              <a:t>f(n)=h(n)</a:t>
            </a:r>
            <a:endParaRPr/>
          </a:p>
          <a:p>
            <a:pPr indent="-285750" lvl="1" marL="742950" rtl="0" algn="just">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Expand node that is closest to goal</a:t>
            </a:r>
            <a:endParaRPr/>
          </a:p>
        </p:txBody>
      </p:sp>
      <p:sp>
        <p:nvSpPr>
          <p:cNvPr id="173" name="Google Shape;173;p5"/>
          <p:cNvSpPr txBox="1"/>
          <p:nvPr/>
        </p:nvSpPr>
        <p:spPr>
          <a:xfrm>
            <a:off x="723900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r>
              <a:t/>
            </a:r>
            <a:endParaRPr b="0" i="0" sz="1400" u="none">
              <a:solidFill>
                <a:schemeClr val="dk1"/>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id="174" name="Google Shape;174;p5"/>
          <p:cNvPicPr preferRelativeResize="0"/>
          <p:nvPr/>
        </p:nvPicPr>
        <p:blipFill rotWithShape="1">
          <a:blip r:embed="rId10">
            <a:alphaModFix/>
          </a:blip>
          <a:srcRect b="0" l="0" r="0" t="0"/>
          <a:stretch/>
        </p:blipFill>
        <p:spPr>
          <a:xfrm>
            <a:off x="8686800" y="0"/>
            <a:ext cx="457200" cy="457200"/>
          </a:xfrm>
          <a:prstGeom prst="rect">
            <a:avLst/>
          </a:prstGeom>
          <a:noFill/>
          <a:ln>
            <a:noFill/>
          </a:ln>
        </p:spPr>
      </p:pic>
    </p:spTree>
  </p:cSld>
  <p:clrMapOvr>
    <a:masterClrMapping/>
  </p:clrMapOvr>
  <p:transition spd="slow">
    <p:fade thruBlk="1"/>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50"/>
          <p:cNvSpPr txBox="1"/>
          <p:nvPr>
            <p:ph type="title"/>
          </p:nvPr>
        </p:nvSpPr>
        <p:spPr>
          <a:xfrm>
            <a:off x="685800" y="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C00000"/>
              </a:buClr>
              <a:buSzPts val="4400"/>
              <a:buFont typeface="Arial"/>
              <a:buNone/>
            </a:pPr>
            <a:r>
              <a:rPr b="1" i="0" lang="en-US" sz="4400" u="none">
                <a:solidFill>
                  <a:srgbClr val="C00000"/>
                </a:solidFill>
                <a:latin typeface="Arial"/>
                <a:ea typeface="Arial"/>
                <a:cs typeface="Arial"/>
                <a:sym typeface="Arial"/>
              </a:rPr>
              <a:t>Genetic Algorithms</a:t>
            </a:r>
            <a:endParaRPr/>
          </a:p>
        </p:txBody>
      </p:sp>
      <p:sp>
        <p:nvSpPr>
          <p:cNvPr id="544" name="Google Shape;544;p50"/>
          <p:cNvSpPr txBox="1"/>
          <p:nvPr>
            <p:ph idx="1" type="body"/>
          </p:nvPr>
        </p:nvSpPr>
        <p:spPr>
          <a:xfrm>
            <a:off x="152400" y="990600"/>
            <a:ext cx="8839200" cy="9906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rgbClr val="C00000"/>
              </a:buClr>
              <a:buSzPts val="2640"/>
              <a:buFont typeface="Arial"/>
              <a:buChar char="•"/>
            </a:pPr>
            <a:r>
              <a:rPr b="0" i="0" lang="en-US" sz="2400" u="none">
                <a:solidFill>
                  <a:schemeClr val="dk1"/>
                </a:solidFill>
                <a:latin typeface="Arial"/>
                <a:ea typeface="Arial"/>
                <a:cs typeface="Arial"/>
                <a:sym typeface="Arial"/>
              </a:rPr>
              <a:t>The 8-queens states involved in this reproduction step are shown in Figure 4.7.</a:t>
            </a:r>
            <a:endParaRPr/>
          </a:p>
        </p:txBody>
      </p:sp>
      <p:pic>
        <p:nvPicPr>
          <p:cNvPr id="545" name="Google Shape;545;p50"/>
          <p:cNvPicPr preferRelativeResize="0"/>
          <p:nvPr/>
        </p:nvPicPr>
        <p:blipFill rotWithShape="1">
          <a:blip r:embed="rId3">
            <a:alphaModFix/>
          </a:blip>
          <a:srcRect b="0" l="0" r="0" t="0"/>
          <a:stretch/>
        </p:blipFill>
        <p:spPr>
          <a:xfrm>
            <a:off x="8229600" y="0"/>
            <a:ext cx="914400" cy="914400"/>
          </a:xfrm>
          <a:prstGeom prst="rect">
            <a:avLst/>
          </a:prstGeom>
          <a:noFill/>
          <a:ln>
            <a:noFill/>
          </a:ln>
          <a:effectLst>
            <a:reflection blurRad="0" dir="5400000" dist="50800" endA="300" endPos="55500" kx="0" rotWithShape="0" algn="bl" stA="50000" stPos="0" sy="-100000" ky="0"/>
          </a:effectLst>
        </p:spPr>
      </p:pic>
      <p:sp>
        <p:nvSpPr>
          <p:cNvPr id="546" name="Google Shape;546;p50"/>
          <p:cNvSpPr txBox="1"/>
          <p:nvPr/>
        </p:nvSpPr>
        <p:spPr>
          <a:xfrm>
            <a:off x="723900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t/>
            </a:r>
            <a:endParaRPr b="0" i="0" sz="1000" u="non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C00000"/>
              </a:buClr>
              <a:buSzPts val="1500"/>
              <a:buFont typeface="Arial"/>
              <a:buNone/>
            </a:pPr>
            <a:fld id="{00000000-1234-1234-1234-123412341234}" type="slidenum">
              <a:rPr b="1" i="0" lang="en-US" sz="1500" u="none">
                <a:solidFill>
                  <a:srgbClr val="C00000"/>
                </a:solidFill>
                <a:latin typeface="Arial"/>
                <a:ea typeface="Arial"/>
                <a:cs typeface="Arial"/>
                <a:sym typeface="Arial"/>
              </a:rPr>
              <a:t>‹#›</a:t>
            </a:fld>
            <a:endParaRPr/>
          </a:p>
        </p:txBody>
      </p:sp>
      <p:sp>
        <p:nvSpPr>
          <p:cNvPr id="547" name="Google Shape;547;p50"/>
          <p:cNvSpPr txBox="1"/>
          <p:nvPr/>
        </p:nvSpPr>
        <p:spPr>
          <a:xfrm>
            <a:off x="76200" y="4572000"/>
            <a:ext cx="8839200" cy="1371600"/>
          </a:xfrm>
          <a:prstGeom prst="rect">
            <a:avLst/>
          </a:prstGeom>
          <a:noFill/>
          <a:ln>
            <a:noFill/>
          </a:ln>
        </p:spPr>
        <p:txBody>
          <a:bodyPr anchorCtr="0" anchor="t" bIns="45700" lIns="91425" spcFirstLastPara="1" rIns="91425" wrap="square" tIns="45700">
            <a:noAutofit/>
          </a:bodyPr>
          <a:lstStyle/>
          <a:p>
            <a:pPr indent="-457200" lvl="0" marL="457200" marR="0" rtl="0" algn="just">
              <a:lnSpc>
                <a:spcPct val="100000"/>
              </a:lnSpc>
              <a:spcBef>
                <a:spcPts val="0"/>
              </a:spcBef>
              <a:spcAft>
                <a:spcPts val="0"/>
              </a:spcAft>
              <a:buClr>
                <a:schemeClr val="dk1"/>
              </a:buClr>
              <a:buSzPts val="2400"/>
              <a:buFont typeface="Comic Sans MS"/>
              <a:buChar char="•"/>
            </a:pPr>
            <a:r>
              <a:rPr b="0" i="0" lang="en-US" sz="2400" u="none">
                <a:solidFill>
                  <a:schemeClr val="dk1"/>
                </a:solidFill>
                <a:latin typeface="Comic Sans MS"/>
                <a:ea typeface="Comic Sans MS"/>
                <a:cs typeface="Comic Sans MS"/>
                <a:sym typeface="Comic Sans MS"/>
              </a:rPr>
              <a:t>Figure 4.7:</a:t>
            </a:r>
            <a:r>
              <a:rPr b="0" i="0" lang="en-US" sz="2400" u="none">
                <a:solidFill>
                  <a:schemeClr val="dk1"/>
                </a:solidFill>
                <a:latin typeface="Arial"/>
                <a:ea typeface="Arial"/>
                <a:cs typeface="Arial"/>
                <a:sym typeface="Arial"/>
              </a:rPr>
              <a:t> The 8-queens states corresponding to the first two parents in Figure 4.6(c) and the first offspring in     Figure 4.6(d).</a:t>
            </a:r>
            <a:endParaRPr/>
          </a:p>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pic>
        <p:nvPicPr>
          <p:cNvPr descr="8queens-crossover.jpg                                          00105F05IRIDIA                         BC96F375:" id="548" name="Google Shape;548;p50"/>
          <p:cNvPicPr preferRelativeResize="0"/>
          <p:nvPr/>
        </p:nvPicPr>
        <p:blipFill rotWithShape="1">
          <a:blip r:embed="rId4">
            <a:alphaModFix/>
          </a:blip>
          <a:srcRect b="0" l="0" r="0" t="0"/>
          <a:stretch/>
        </p:blipFill>
        <p:spPr>
          <a:xfrm>
            <a:off x="609600" y="1981200"/>
            <a:ext cx="8321675" cy="24352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51"/>
          <p:cNvSpPr txBox="1"/>
          <p:nvPr>
            <p:ph type="title"/>
          </p:nvPr>
        </p:nvSpPr>
        <p:spPr>
          <a:xfrm>
            <a:off x="685800" y="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C00000"/>
              </a:buClr>
              <a:buSzPts val="4400"/>
              <a:buFont typeface="Arial"/>
              <a:buNone/>
            </a:pPr>
            <a:r>
              <a:rPr b="1" i="0" lang="en-US" sz="4400" u="none">
                <a:solidFill>
                  <a:srgbClr val="C00000"/>
                </a:solidFill>
                <a:latin typeface="Arial"/>
                <a:ea typeface="Arial"/>
                <a:cs typeface="Arial"/>
                <a:sym typeface="Arial"/>
              </a:rPr>
              <a:t>Genetic Algorithms</a:t>
            </a:r>
            <a:endParaRPr/>
          </a:p>
        </p:txBody>
      </p:sp>
      <p:sp>
        <p:nvSpPr>
          <p:cNvPr id="554" name="Google Shape;554;p51"/>
          <p:cNvSpPr txBox="1"/>
          <p:nvPr>
            <p:ph idx="1" type="body"/>
          </p:nvPr>
        </p:nvSpPr>
        <p:spPr>
          <a:xfrm>
            <a:off x="152400" y="990600"/>
            <a:ext cx="8839200" cy="5486400"/>
          </a:xfrm>
          <a:prstGeom prst="rect">
            <a:avLst/>
          </a:prstGeom>
          <a:noFill/>
          <a:ln>
            <a:noFill/>
          </a:ln>
        </p:spPr>
        <p:txBody>
          <a:bodyPr anchorCtr="0" anchor="t" bIns="45700" lIns="91425" spcFirstLastPara="1" rIns="91425" wrap="square" tIns="45700">
            <a:noAutofit/>
          </a:bodyPr>
          <a:lstStyle/>
          <a:p>
            <a:pPr indent="-342900" lvl="0" marL="342900" rtl="0" algn="just">
              <a:lnSpc>
                <a:spcPct val="125000"/>
              </a:lnSpc>
              <a:spcBef>
                <a:spcPts val="0"/>
              </a:spcBef>
              <a:spcAft>
                <a:spcPts val="0"/>
              </a:spcAft>
              <a:buClr>
                <a:srgbClr val="C00000"/>
              </a:buClr>
              <a:buSzPts val="3080"/>
              <a:buFont typeface="Arial"/>
              <a:buChar char="•"/>
            </a:pPr>
            <a:r>
              <a:rPr b="0" i="0" lang="en-US" sz="2800" u="none">
                <a:solidFill>
                  <a:schemeClr val="dk1"/>
                </a:solidFill>
                <a:latin typeface="Arial"/>
                <a:ea typeface="Arial"/>
                <a:cs typeface="Arial"/>
                <a:sym typeface="Arial"/>
              </a:rPr>
              <a:t>The example shows that when two parent states are quite different, the crossover operation can produce a state that is a long way from either parent state.</a:t>
            </a:r>
            <a:endParaRPr/>
          </a:p>
          <a:p>
            <a:pPr indent="-342900" lvl="0" marL="342900" rtl="0" algn="just">
              <a:lnSpc>
                <a:spcPct val="125000"/>
              </a:lnSpc>
              <a:spcBef>
                <a:spcPts val="560"/>
              </a:spcBef>
              <a:spcAft>
                <a:spcPts val="0"/>
              </a:spcAft>
              <a:buClr>
                <a:srgbClr val="C00000"/>
              </a:buClr>
              <a:buSzPts val="3080"/>
              <a:buFont typeface="Arial"/>
              <a:buChar char="•"/>
            </a:pPr>
            <a:r>
              <a:rPr b="0" i="0" lang="en-US" sz="2800" u="none">
                <a:solidFill>
                  <a:schemeClr val="dk1"/>
                </a:solidFill>
                <a:latin typeface="Arial"/>
                <a:ea typeface="Arial"/>
                <a:cs typeface="Arial"/>
                <a:sym typeface="Arial"/>
              </a:rPr>
              <a:t>It is often the case that the population is quite diverse early on in the process, so crossover (like simulated annealing) frequently takes large steps in the state space early in the search process and smaller steps later on when must individuals are quite similar.</a:t>
            </a:r>
            <a:endParaRPr/>
          </a:p>
        </p:txBody>
      </p:sp>
      <p:pic>
        <p:nvPicPr>
          <p:cNvPr id="555" name="Google Shape;555;p51"/>
          <p:cNvPicPr preferRelativeResize="0"/>
          <p:nvPr/>
        </p:nvPicPr>
        <p:blipFill rotWithShape="1">
          <a:blip r:embed="rId3">
            <a:alphaModFix/>
          </a:blip>
          <a:srcRect b="0" l="0" r="0" t="0"/>
          <a:stretch/>
        </p:blipFill>
        <p:spPr>
          <a:xfrm>
            <a:off x="8229600" y="0"/>
            <a:ext cx="914400" cy="914400"/>
          </a:xfrm>
          <a:prstGeom prst="rect">
            <a:avLst/>
          </a:prstGeom>
          <a:noFill/>
          <a:ln>
            <a:noFill/>
          </a:ln>
          <a:effectLst>
            <a:reflection blurRad="0" dir="5400000" dist="50800" endA="300" endPos="55500" kx="0" rotWithShape="0" algn="bl" stA="50000" stPos="0" sy="-100000" ky="0"/>
          </a:effectLst>
        </p:spPr>
      </p:pic>
      <p:sp>
        <p:nvSpPr>
          <p:cNvPr id="556" name="Google Shape;556;p51"/>
          <p:cNvSpPr txBox="1"/>
          <p:nvPr/>
        </p:nvSpPr>
        <p:spPr>
          <a:xfrm>
            <a:off x="723900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t/>
            </a:r>
            <a:endParaRPr b="0" i="0" sz="1000" u="non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C00000"/>
              </a:buClr>
              <a:buSzPts val="1500"/>
              <a:buFont typeface="Arial"/>
              <a:buNone/>
            </a:pPr>
            <a:fld id="{00000000-1234-1234-1234-123412341234}" type="slidenum">
              <a:rPr b="1" i="0" lang="en-US" sz="1500" u="none">
                <a:solidFill>
                  <a:srgbClr val="C00000"/>
                </a:solidFill>
                <a:latin typeface="Arial"/>
                <a:ea typeface="Arial"/>
                <a:cs typeface="Arial"/>
                <a:sym typeface="Arial"/>
              </a:rPr>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52"/>
          <p:cNvSpPr txBox="1"/>
          <p:nvPr>
            <p:ph type="title"/>
          </p:nvPr>
        </p:nvSpPr>
        <p:spPr>
          <a:xfrm>
            <a:off x="685800" y="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C00000"/>
              </a:buClr>
              <a:buSzPts val="4400"/>
              <a:buFont typeface="Arial"/>
              <a:buNone/>
            </a:pPr>
            <a:r>
              <a:rPr b="1" i="0" lang="en-US" sz="4400" u="none">
                <a:solidFill>
                  <a:srgbClr val="C00000"/>
                </a:solidFill>
                <a:latin typeface="Arial"/>
                <a:ea typeface="Arial"/>
                <a:cs typeface="Arial"/>
                <a:sym typeface="Arial"/>
              </a:rPr>
              <a:t>Genetic Algorithms</a:t>
            </a:r>
            <a:endParaRPr/>
          </a:p>
        </p:txBody>
      </p:sp>
      <p:sp>
        <p:nvSpPr>
          <p:cNvPr id="562" name="Google Shape;562;p52"/>
          <p:cNvSpPr txBox="1"/>
          <p:nvPr>
            <p:ph idx="1" type="body"/>
          </p:nvPr>
        </p:nvSpPr>
        <p:spPr>
          <a:xfrm>
            <a:off x="152400" y="990600"/>
            <a:ext cx="8839200" cy="3810000"/>
          </a:xfrm>
          <a:prstGeom prst="rect">
            <a:avLst/>
          </a:prstGeom>
          <a:noFill/>
          <a:ln>
            <a:noFill/>
          </a:ln>
        </p:spPr>
        <p:txBody>
          <a:bodyPr anchorCtr="0" anchor="t" bIns="45700" lIns="91425" spcFirstLastPara="1" rIns="91425" wrap="square" tIns="45700">
            <a:noAutofit/>
          </a:bodyPr>
          <a:lstStyle/>
          <a:p>
            <a:pPr indent="-342900" lvl="0" marL="342900" rtl="0" algn="just">
              <a:lnSpc>
                <a:spcPct val="114000"/>
              </a:lnSpc>
              <a:spcBef>
                <a:spcPts val="0"/>
              </a:spcBef>
              <a:spcAft>
                <a:spcPts val="0"/>
              </a:spcAft>
              <a:buClr>
                <a:srgbClr val="C00000"/>
              </a:buClr>
              <a:buSzPts val="2860"/>
              <a:buFont typeface="Arial"/>
              <a:buChar char="•"/>
            </a:pPr>
            <a:r>
              <a:rPr b="0" i="0" lang="en-US" sz="2600" u="none">
                <a:solidFill>
                  <a:schemeClr val="dk1"/>
                </a:solidFill>
                <a:latin typeface="Arial"/>
                <a:ea typeface="Arial"/>
                <a:cs typeface="Arial"/>
                <a:sym typeface="Arial"/>
              </a:rPr>
              <a:t>Finally, in (e), each location is subject to random mutation with a small independent probability.</a:t>
            </a:r>
            <a:endParaRPr/>
          </a:p>
          <a:p>
            <a:pPr indent="-342900" lvl="0" marL="342900" rtl="0" algn="just">
              <a:lnSpc>
                <a:spcPct val="114000"/>
              </a:lnSpc>
              <a:spcBef>
                <a:spcPts val="520"/>
              </a:spcBef>
              <a:spcAft>
                <a:spcPts val="0"/>
              </a:spcAft>
              <a:buClr>
                <a:srgbClr val="C00000"/>
              </a:buClr>
              <a:buSzPts val="2860"/>
              <a:buFont typeface="Arial"/>
              <a:buChar char="•"/>
            </a:pPr>
            <a:r>
              <a:rPr b="0" i="0" lang="en-US" sz="2600" u="none">
                <a:solidFill>
                  <a:schemeClr val="dk1"/>
                </a:solidFill>
                <a:latin typeface="Arial"/>
                <a:ea typeface="Arial"/>
                <a:cs typeface="Arial"/>
                <a:sym typeface="Arial"/>
              </a:rPr>
              <a:t>One digit was mutated in the first, third, and fourth offspring.</a:t>
            </a:r>
            <a:endParaRPr/>
          </a:p>
          <a:p>
            <a:pPr indent="-342900" lvl="0" marL="342900" rtl="0" algn="just">
              <a:lnSpc>
                <a:spcPct val="114000"/>
              </a:lnSpc>
              <a:spcBef>
                <a:spcPts val="520"/>
              </a:spcBef>
              <a:spcAft>
                <a:spcPts val="0"/>
              </a:spcAft>
              <a:buClr>
                <a:srgbClr val="C00000"/>
              </a:buClr>
              <a:buSzPts val="2860"/>
              <a:buFont typeface="Arial"/>
              <a:buChar char="•"/>
            </a:pPr>
            <a:r>
              <a:rPr b="0" i="0" lang="en-US" sz="2600" u="none">
                <a:solidFill>
                  <a:schemeClr val="dk1"/>
                </a:solidFill>
                <a:latin typeface="Arial"/>
                <a:ea typeface="Arial"/>
                <a:cs typeface="Arial"/>
                <a:sym typeface="Arial"/>
              </a:rPr>
              <a:t>In the 8-queens problem, this corresponds to choosing a queen at random and moving it to a random square in its column.</a:t>
            </a:r>
            <a:endParaRPr/>
          </a:p>
        </p:txBody>
      </p:sp>
      <p:pic>
        <p:nvPicPr>
          <p:cNvPr id="563" name="Google Shape;563;p52"/>
          <p:cNvPicPr preferRelativeResize="0"/>
          <p:nvPr/>
        </p:nvPicPr>
        <p:blipFill rotWithShape="1">
          <a:blip r:embed="rId3">
            <a:alphaModFix/>
          </a:blip>
          <a:srcRect b="0" l="0" r="0" t="0"/>
          <a:stretch/>
        </p:blipFill>
        <p:spPr>
          <a:xfrm>
            <a:off x="8229600" y="0"/>
            <a:ext cx="914400" cy="914400"/>
          </a:xfrm>
          <a:prstGeom prst="rect">
            <a:avLst/>
          </a:prstGeom>
          <a:noFill/>
          <a:ln>
            <a:noFill/>
          </a:ln>
          <a:effectLst>
            <a:reflection blurRad="0" dir="5400000" dist="50800" endA="300" endPos="55500" kx="0" rotWithShape="0" algn="bl" stA="50000" stPos="0" sy="-100000" ky="0"/>
          </a:effectLst>
        </p:spPr>
      </p:pic>
      <p:sp>
        <p:nvSpPr>
          <p:cNvPr id="564" name="Google Shape;564;p52"/>
          <p:cNvSpPr txBox="1"/>
          <p:nvPr/>
        </p:nvSpPr>
        <p:spPr>
          <a:xfrm>
            <a:off x="723900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t/>
            </a:r>
            <a:endParaRPr b="0" i="0" sz="1000" u="non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C00000"/>
              </a:buClr>
              <a:buSzPts val="1500"/>
              <a:buFont typeface="Arial"/>
              <a:buNone/>
            </a:pPr>
            <a:fld id="{00000000-1234-1234-1234-123412341234}" type="slidenum">
              <a:rPr b="1" i="0" lang="en-US" sz="1500" u="none">
                <a:solidFill>
                  <a:srgbClr val="C00000"/>
                </a:solidFill>
                <a:latin typeface="Arial"/>
                <a:ea typeface="Arial"/>
                <a:cs typeface="Arial"/>
                <a:sym typeface="Arial"/>
              </a:rPr>
              <a:t>‹#›</a:t>
            </a:fld>
            <a:endParaRPr/>
          </a:p>
        </p:txBody>
      </p:sp>
      <p:pic>
        <p:nvPicPr>
          <p:cNvPr descr="8queens-crossover.jpg                                          00105F05IRIDIA                         BC96F375:" id="565" name="Google Shape;565;p52"/>
          <p:cNvPicPr preferRelativeResize="0"/>
          <p:nvPr/>
        </p:nvPicPr>
        <p:blipFill rotWithShape="1">
          <a:blip r:embed="rId4">
            <a:alphaModFix/>
          </a:blip>
          <a:srcRect b="0" l="0" r="0" t="0"/>
          <a:stretch/>
        </p:blipFill>
        <p:spPr>
          <a:xfrm>
            <a:off x="685800" y="4354512"/>
            <a:ext cx="7772400" cy="2274887"/>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53"/>
          <p:cNvSpPr txBox="1"/>
          <p:nvPr/>
        </p:nvSpPr>
        <p:spPr>
          <a:xfrm>
            <a:off x="723900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t/>
            </a:r>
            <a:endParaRPr b="0" i="0" sz="1000" u="non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C00000"/>
              </a:buClr>
              <a:buSzPts val="1500"/>
              <a:buFont typeface="Arial"/>
              <a:buNone/>
            </a:pPr>
            <a:fld id="{00000000-1234-1234-1234-123412341234}" type="slidenum">
              <a:rPr b="1" i="0" lang="en-US" sz="1500" u="none">
                <a:solidFill>
                  <a:srgbClr val="C00000"/>
                </a:solidFill>
                <a:latin typeface="Arial"/>
                <a:ea typeface="Arial"/>
                <a:cs typeface="Arial"/>
                <a:sym typeface="Arial"/>
              </a:rPr>
              <a:t>‹#›</a:t>
            </a:fld>
            <a:endParaRPr/>
          </a:p>
        </p:txBody>
      </p:sp>
      <p:pic>
        <p:nvPicPr>
          <p:cNvPr id="571" name="Google Shape;571;p53"/>
          <p:cNvPicPr preferRelativeResize="0"/>
          <p:nvPr/>
        </p:nvPicPr>
        <p:blipFill rotWithShape="1">
          <a:blip r:embed="rId3">
            <a:alphaModFix/>
          </a:blip>
          <a:srcRect b="0" l="0" r="0" t="0"/>
          <a:stretch/>
        </p:blipFill>
        <p:spPr>
          <a:xfrm>
            <a:off x="9525" y="2754312"/>
            <a:ext cx="9144000" cy="2732087"/>
          </a:xfrm>
          <a:prstGeom prst="rect">
            <a:avLst/>
          </a:prstGeom>
          <a:noFill/>
          <a:ln>
            <a:noFill/>
          </a:ln>
        </p:spPr>
      </p:pic>
      <p:sp>
        <p:nvSpPr>
          <p:cNvPr id="572" name="Google Shape;572;p53"/>
          <p:cNvSpPr txBox="1"/>
          <p:nvPr>
            <p:ph type="title"/>
          </p:nvPr>
        </p:nvSpPr>
        <p:spPr>
          <a:xfrm>
            <a:off x="685800" y="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C00000"/>
              </a:buClr>
              <a:buSzPts val="4400"/>
              <a:buFont typeface="Arial"/>
              <a:buNone/>
            </a:pPr>
            <a:r>
              <a:rPr b="1" i="0" lang="en-US" sz="4400" u="none">
                <a:solidFill>
                  <a:srgbClr val="C00000"/>
                </a:solidFill>
                <a:latin typeface="Arial"/>
                <a:ea typeface="Arial"/>
                <a:cs typeface="Arial"/>
                <a:sym typeface="Arial"/>
              </a:rPr>
              <a:t>Genetic Algorithms</a:t>
            </a:r>
            <a:endParaRPr/>
          </a:p>
        </p:txBody>
      </p:sp>
      <p:sp>
        <p:nvSpPr>
          <p:cNvPr id="573" name="Google Shape;573;p53"/>
          <p:cNvSpPr txBox="1"/>
          <p:nvPr>
            <p:ph idx="1" type="body"/>
          </p:nvPr>
        </p:nvSpPr>
        <p:spPr>
          <a:xfrm>
            <a:off x="0" y="1066800"/>
            <a:ext cx="9144000" cy="16002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dk1"/>
              </a:buClr>
              <a:buSzPts val="2400"/>
              <a:buFont typeface="Comic Sans MS"/>
              <a:buChar char="•"/>
            </a:pPr>
            <a:r>
              <a:rPr b="0" i="0" lang="en-US" sz="2400" u="none">
                <a:solidFill>
                  <a:schemeClr val="dk1"/>
                </a:solidFill>
                <a:latin typeface="Comic Sans MS"/>
                <a:ea typeface="Comic Sans MS"/>
                <a:cs typeface="Comic Sans MS"/>
                <a:sym typeface="Comic Sans MS"/>
              </a:rPr>
              <a:t> Figure:</a:t>
            </a:r>
            <a:r>
              <a:rPr b="0" i="0" lang="en-US" sz="2400" u="none">
                <a:solidFill>
                  <a:schemeClr val="dk1"/>
                </a:solidFill>
                <a:latin typeface="Arial"/>
                <a:ea typeface="Arial"/>
                <a:cs typeface="Arial"/>
                <a:sym typeface="Arial"/>
              </a:rPr>
              <a:t> A genetic algorithm. The algorithm is the same as the one diagrammed in the figure in slide no. 45, with one variation: in this more popular version, each mating of two parents produces only one offspring, not two.</a:t>
            </a:r>
            <a:endParaRPr/>
          </a:p>
        </p:txBody>
      </p:sp>
      <p:pic>
        <p:nvPicPr>
          <p:cNvPr id="574" name="Google Shape;574;p53"/>
          <p:cNvPicPr preferRelativeResize="0"/>
          <p:nvPr/>
        </p:nvPicPr>
        <p:blipFill rotWithShape="1">
          <a:blip r:embed="rId4">
            <a:alphaModFix/>
          </a:blip>
          <a:srcRect b="0" l="0" r="0" t="0"/>
          <a:stretch/>
        </p:blipFill>
        <p:spPr>
          <a:xfrm>
            <a:off x="8229600" y="0"/>
            <a:ext cx="914400" cy="914400"/>
          </a:xfrm>
          <a:prstGeom prst="rect">
            <a:avLst/>
          </a:prstGeom>
          <a:noFill/>
          <a:ln>
            <a:noFill/>
          </a:ln>
          <a:effectLst>
            <a:reflection blurRad="0" dir="5400000" dist="50800" endA="300" endPos="55500" kx="0" rotWithShape="0" algn="bl" stA="50000" stPos="0" sy="-100000" ky="0"/>
          </a:effectLst>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54"/>
          <p:cNvSpPr txBox="1"/>
          <p:nvPr>
            <p:ph idx="1" type="body"/>
          </p:nvPr>
        </p:nvSpPr>
        <p:spPr>
          <a:xfrm>
            <a:off x="457200" y="1600200"/>
            <a:ext cx="8229600" cy="3962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function</a:t>
            </a:r>
            <a:r>
              <a:rPr b="0" i="0" lang="en-US" sz="1600" u="none">
                <a:solidFill>
                  <a:schemeClr val="dk1"/>
                </a:solidFill>
                <a:latin typeface="Arial"/>
                <a:ea typeface="Arial"/>
                <a:cs typeface="Arial"/>
                <a:sym typeface="Arial"/>
              </a:rPr>
              <a:t> GENETIC_ALGORITHM( </a:t>
            </a:r>
            <a:r>
              <a:rPr b="0" i="1" lang="en-US" sz="1600" u="none">
                <a:solidFill>
                  <a:schemeClr val="dk1"/>
                </a:solidFill>
                <a:latin typeface="Arial"/>
                <a:ea typeface="Arial"/>
                <a:cs typeface="Arial"/>
                <a:sym typeface="Arial"/>
              </a:rPr>
              <a:t>population, </a:t>
            </a:r>
            <a:r>
              <a:rPr b="0" i="0" lang="en-US" sz="1600" u="none">
                <a:solidFill>
                  <a:schemeClr val="dk1"/>
                </a:solidFill>
                <a:latin typeface="Arial"/>
                <a:ea typeface="Arial"/>
                <a:cs typeface="Arial"/>
                <a:sym typeface="Arial"/>
              </a:rPr>
              <a:t>FITNESS-FN) </a:t>
            </a:r>
            <a:r>
              <a:rPr b="1" i="0" lang="en-US" sz="1600" u="none">
                <a:solidFill>
                  <a:schemeClr val="dk1"/>
                </a:solidFill>
                <a:latin typeface="Arial"/>
                <a:ea typeface="Arial"/>
                <a:cs typeface="Arial"/>
                <a:sym typeface="Arial"/>
              </a:rPr>
              <a:t>return</a:t>
            </a:r>
            <a:r>
              <a:rPr b="0" i="0" lang="en-US" sz="1600" u="none">
                <a:solidFill>
                  <a:schemeClr val="dk1"/>
                </a:solidFill>
                <a:latin typeface="Arial"/>
                <a:ea typeface="Arial"/>
                <a:cs typeface="Arial"/>
                <a:sym typeface="Arial"/>
              </a:rPr>
              <a:t> an individual</a:t>
            </a:r>
            <a:endParaRPr/>
          </a:p>
          <a:p>
            <a:pPr indent="-342900" lvl="0" marL="342900" rtl="0" algn="l">
              <a:lnSpc>
                <a:spcPct val="9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a:t>
            </a:r>
            <a:r>
              <a:rPr b="1" i="0" lang="en-US" sz="1600" u="none">
                <a:solidFill>
                  <a:schemeClr val="dk1"/>
                </a:solidFill>
                <a:latin typeface="Arial"/>
                <a:ea typeface="Arial"/>
                <a:cs typeface="Arial"/>
                <a:sym typeface="Arial"/>
              </a:rPr>
              <a:t>input:</a:t>
            </a:r>
            <a:r>
              <a:rPr b="0" i="0" lang="en-US" sz="1600" u="none">
                <a:solidFill>
                  <a:schemeClr val="dk1"/>
                </a:solidFill>
                <a:latin typeface="Arial"/>
                <a:ea typeface="Arial"/>
                <a:cs typeface="Arial"/>
                <a:sym typeface="Arial"/>
              </a:rPr>
              <a:t> </a:t>
            </a:r>
            <a:r>
              <a:rPr b="0" i="1" lang="en-US" sz="1600" u="none">
                <a:solidFill>
                  <a:schemeClr val="dk1"/>
                </a:solidFill>
                <a:latin typeface="Arial"/>
                <a:ea typeface="Arial"/>
                <a:cs typeface="Arial"/>
                <a:sym typeface="Arial"/>
              </a:rPr>
              <a:t>population</a:t>
            </a:r>
            <a:r>
              <a:rPr b="0" i="0" lang="en-US" sz="1600" u="none">
                <a:solidFill>
                  <a:schemeClr val="dk1"/>
                </a:solidFill>
                <a:latin typeface="Arial"/>
                <a:ea typeface="Arial"/>
                <a:cs typeface="Arial"/>
                <a:sym typeface="Arial"/>
              </a:rPr>
              <a:t>, a set of individuals</a:t>
            </a:r>
            <a:endParaRPr/>
          </a:p>
          <a:p>
            <a:pPr indent="-342900" lvl="0" marL="342900" rtl="0" algn="l">
              <a:lnSpc>
                <a:spcPct val="9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FITNESS-FN, a function which determines the quality of the individual</a:t>
            </a:r>
            <a:endParaRPr/>
          </a:p>
          <a:p>
            <a:pPr indent="-342900" lvl="0" marL="342900" rtl="0" algn="l">
              <a:lnSpc>
                <a:spcPct val="9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a:t>
            </a:r>
            <a:r>
              <a:rPr b="1" i="0" lang="en-US" sz="1600" u="none">
                <a:solidFill>
                  <a:schemeClr val="dk1"/>
                </a:solidFill>
                <a:latin typeface="Arial"/>
                <a:ea typeface="Arial"/>
                <a:cs typeface="Arial"/>
                <a:sym typeface="Arial"/>
              </a:rPr>
              <a:t>repeat</a:t>
            </a:r>
            <a:endParaRPr/>
          </a:p>
          <a:p>
            <a:pPr indent="-342900" lvl="0" marL="342900" rtl="0" algn="l">
              <a:lnSpc>
                <a:spcPct val="90000"/>
              </a:lnSpc>
              <a:spcBef>
                <a:spcPts val="32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		</a:t>
            </a:r>
            <a:r>
              <a:rPr b="0" i="1" lang="en-US" sz="1600" u="none">
                <a:solidFill>
                  <a:schemeClr val="dk1"/>
                </a:solidFill>
                <a:latin typeface="Arial"/>
                <a:ea typeface="Arial"/>
                <a:cs typeface="Arial"/>
                <a:sym typeface="Arial"/>
              </a:rPr>
              <a:t>new_population ← </a:t>
            </a:r>
            <a:r>
              <a:rPr b="0" i="0" lang="en-US" sz="1600" u="none">
                <a:solidFill>
                  <a:schemeClr val="dk1"/>
                </a:solidFill>
                <a:latin typeface="Arial"/>
                <a:ea typeface="Arial"/>
                <a:cs typeface="Arial"/>
                <a:sym typeface="Arial"/>
              </a:rPr>
              <a:t>empty set</a:t>
            </a:r>
            <a:endParaRPr/>
          </a:p>
          <a:p>
            <a:pPr indent="-342900" lvl="0" marL="342900" rtl="0" algn="l">
              <a:lnSpc>
                <a:spcPct val="9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a:t>
            </a:r>
            <a:r>
              <a:rPr b="1" i="0" lang="en-US" sz="1600" u="none">
                <a:solidFill>
                  <a:schemeClr val="dk1"/>
                </a:solidFill>
                <a:latin typeface="Arial"/>
                <a:ea typeface="Arial"/>
                <a:cs typeface="Arial"/>
                <a:sym typeface="Arial"/>
              </a:rPr>
              <a:t>loop for</a:t>
            </a:r>
            <a:r>
              <a:rPr b="0" i="0" lang="en-US" sz="1600" u="none">
                <a:solidFill>
                  <a:schemeClr val="dk1"/>
                </a:solidFill>
                <a:latin typeface="Arial"/>
                <a:ea typeface="Arial"/>
                <a:cs typeface="Arial"/>
                <a:sym typeface="Arial"/>
              </a:rPr>
              <a:t> i </a:t>
            </a:r>
            <a:r>
              <a:rPr b="1" i="0" lang="en-US" sz="1600" u="none">
                <a:solidFill>
                  <a:schemeClr val="dk1"/>
                </a:solidFill>
                <a:latin typeface="Arial"/>
                <a:ea typeface="Arial"/>
                <a:cs typeface="Arial"/>
                <a:sym typeface="Arial"/>
              </a:rPr>
              <a:t>from</a:t>
            </a:r>
            <a:r>
              <a:rPr b="0" i="0" lang="en-US" sz="1600" u="none">
                <a:solidFill>
                  <a:schemeClr val="dk1"/>
                </a:solidFill>
                <a:latin typeface="Arial"/>
                <a:ea typeface="Arial"/>
                <a:cs typeface="Arial"/>
                <a:sym typeface="Arial"/>
              </a:rPr>
              <a:t> 1 </a:t>
            </a:r>
            <a:r>
              <a:rPr b="1" i="0" lang="en-US" sz="1600" u="none">
                <a:solidFill>
                  <a:schemeClr val="dk1"/>
                </a:solidFill>
                <a:latin typeface="Arial"/>
                <a:ea typeface="Arial"/>
                <a:cs typeface="Arial"/>
                <a:sym typeface="Arial"/>
              </a:rPr>
              <a:t>to</a:t>
            </a:r>
            <a:r>
              <a:rPr b="0" i="0" lang="en-US" sz="1600" u="none">
                <a:solidFill>
                  <a:schemeClr val="dk1"/>
                </a:solidFill>
                <a:latin typeface="Arial"/>
                <a:ea typeface="Arial"/>
                <a:cs typeface="Arial"/>
                <a:sym typeface="Arial"/>
              </a:rPr>
              <a:t> SIZE(</a:t>
            </a:r>
            <a:r>
              <a:rPr b="0" i="1" lang="en-US" sz="1600" u="none">
                <a:solidFill>
                  <a:schemeClr val="dk1"/>
                </a:solidFill>
                <a:latin typeface="Arial"/>
                <a:ea typeface="Arial"/>
                <a:cs typeface="Arial"/>
                <a:sym typeface="Arial"/>
              </a:rPr>
              <a:t>population</a:t>
            </a:r>
            <a:r>
              <a:rPr b="0" i="0" lang="en-US" sz="1600" u="none">
                <a:solidFill>
                  <a:schemeClr val="dk1"/>
                </a:solidFill>
                <a:latin typeface="Arial"/>
                <a:ea typeface="Arial"/>
                <a:cs typeface="Arial"/>
                <a:sym typeface="Arial"/>
              </a:rPr>
              <a:t>) </a:t>
            </a:r>
            <a:r>
              <a:rPr b="1" i="0" lang="en-US" sz="1600" u="none">
                <a:solidFill>
                  <a:schemeClr val="dk1"/>
                </a:solidFill>
                <a:latin typeface="Arial"/>
                <a:ea typeface="Arial"/>
                <a:cs typeface="Arial"/>
                <a:sym typeface="Arial"/>
              </a:rPr>
              <a:t>do</a:t>
            </a:r>
            <a:endParaRPr b="0" i="0" sz="1600" u="none">
              <a:solidFill>
                <a:schemeClr val="dk1"/>
              </a:solidFill>
              <a:latin typeface="Arial"/>
              <a:ea typeface="Arial"/>
              <a:cs typeface="Arial"/>
              <a:sym typeface="Arial"/>
            </a:endParaRPr>
          </a:p>
          <a:p>
            <a:pPr indent="-342900" lvl="0" marL="342900" rtl="0" algn="l">
              <a:lnSpc>
                <a:spcPct val="90000"/>
              </a:lnSpc>
              <a:spcBef>
                <a:spcPts val="32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			</a:t>
            </a:r>
            <a:r>
              <a:rPr b="0" i="1" lang="en-US" sz="1600" u="none">
                <a:solidFill>
                  <a:schemeClr val="dk1"/>
                </a:solidFill>
                <a:latin typeface="Arial"/>
                <a:ea typeface="Arial"/>
                <a:cs typeface="Arial"/>
                <a:sym typeface="Arial"/>
              </a:rPr>
              <a:t>x ← </a:t>
            </a:r>
            <a:r>
              <a:rPr b="0" i="0" lang="en-US" sz="1600" u="none">
                <a:solidFill>
                  <a:schemeClr val="dk1"/>
                </a:solidFill>
                <a:latin typeface="Arial"/>
                <a:ea typeface="Arial"/>
                <a:cs typeface="Arial"/>
                <a:sym typeface="Arial"/>
              </a:rPr>
              <a:t>RANDOM_SELECTION(</a:t>
            </a:r>
            <a:r>
              <a:rPr b="0" i="1" lang="en-US" sz="1600" u="none">
                <a:solidFill>
                  <a:schemeClr val="dk1"/>
                </a:solidFill>
                <a:latin typeface="Arial"/>
                <a:ea typeface="Arial"/>
                <a:cs typeface="Arial"/>
                <a:sym typeface="Arial"/>
              </a:rPr>
              <a:t>population</a:t>
            </a:r>
            <a:r>
              <a:rPr b="0" i="0" lang="en-US" sz="1600" u="none">
                <a:solidFill>
                  <a:schemeClr val="dk1"/>
                </a:solidFill>
                <a:latin typeface="Arial"/>
                <a:ea typeface="Arial"/>
                <a:cs typeface="Arial"/>
                <a:sym typeface="Arial"/>
              </a:rPr>
              <a:t>, FITNESS_FN)	</a:t>
            </a:r>
            <a:r>
              <a:rPr b="1" i="0" lang="en-US" sz="1600" u="none">
                <a:solidFill>
                  <a:schemeClr val="dk1"/>
                </a:solidFill>
                <a:latin typeface="Arial"/>
                <a:ea typeface="Arial"/>
                <a:cs typeface="Arial"/>
                <a:sym typeface="Arial"/>
              </a:rPr>
              <a:t>		</a:t>
            </a:r>
            <a:r>
              <a:rPr b="0" i="1" lang="en-US" sz="1600" u="none">
                <a:solidFill>
                  <a:schemeClr val="dk1"/>
                </a:solidFill>
                <a:latin typeface="Arial"/>
                <a:ea typeface="Arial"/>
                <a:cs typeface="Arial"/>
                <a:sym typeface="Arial"/>
              </a:rPr>
              <a:t>y ← </a:t>
            </a:r>
            <a:r>
              <a:rPr b="0" i="0" lang="en-US" sz="1600" u="none">
                <a:solidFill>
                  <a:schemeClr val="dk1"/>
                </a:solidFill>
                <a:latin typeface="Arial"/>
                <a:ea typeface="Arial"/>
                <a:cs typeface="Arial"/>
                <a:sym typeface="Arial"/>
              </a:rPr>
              <a:t>RANDOM_SELECTION(</a:t>
            </a:r>
            <a:r>
              <a:rPr b="0" i="1" lang="en-US" sz="1600" u="none">
                <a:solidFill>
                  <a:schemeClr val="dk1"/>
                </a:solidFill>
                <a:latin typeface="Arial"/>
                <a:ea typeface="Arial"/>
                <a:cs typeface="Arial"/>
                <a:sym typeface="Arial"/>
              </a:rPr>
              <a:t>population</a:t>
            </a:r>
            <a:r>
              <a:rPr b="0" i="0" lang="en-US" sz="1600" u="none">
                <a:solidFill>
                  <a:schemeClr val="dk1"/>
                </a:solidFill>
                <a:latin typeface="Arial"/>
                <a:ea typeface="Arial"/>
                <a:cs typeface="Arial"/>
                <a:sym typeface="Arial"/>
              </a:rPr>
              <a:t>, FITNESS_FN)</a:t>
            </a:r>
            <a:endParaRPr/>
          </a:p>
          <a:p>
            <a:pPr indent="-342900" lvl="0" marL="342900" rtl="0" algn="l">
              <a:lnSpc>
                <a:spcPct val="90000"/>
              </a:lnSpc>
              <a:spcBef>
                <a:spcPts val="32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			</a:t>
            </a:r>
            <a:r>
              <a:rPr b="0" i="1" lang="en-US" sz="1600" u="none">
                <a:solidFill>
                  <a:schemeClr val="dk1"/>
                </a:solidFill>
                <a:latin typeface="Arial"/>
                <a:ea typeface="Arial"/>
                <a:cs typeface="Arial"/>
                <a:sym typeface="Arial"/>
              </a:rPr>
              <a:t>child ← </a:t>
            </a:r>
            <a:r>
              <a:rPr b="0" i="0" lang="en-US" sz="1600" u="none">
                <a:solidFill>
                  <a:schemeClr val="dk1"/>
                </a:solidFill>
                <a:latin typeface="Arial"/>
                <a:ea typeface="Arial"/>
                <a:cs typeface="Arial"/>
                <a:sym typeface="Arial"/>
              </a:rPr>
              <a:t>REPRODUCE(</a:t>
            </a:r>
            <a:r>
              <a:rPr b="0" i="1" lang="en-US" sz="1600" u="none">
                <a:solidFill>
                  <a:schemeClr val="dk1"/>
                </a:solidFill>
                <a:latin typeface="Arial"/>
                <a:ea typeface="Arial"/>
                <a:cs typeface="Arial"/>
                <a:sym typeface="Arial"/>
              </a:rPr>
              <a:t>x,y</a:t>
            </a:r>
            <a:r>
              <a:rPr b="0" i="0" lang="en-US" sz="1600" u="none">
                <a:solidFill>
                  <a:schemeClr val="dk1"/>
                </a:solidFill>
                <a:latin typeface="Arial"/>
                <a:ea typeface="Arial"/>
                <a:cs typeface="Arial"/>
                <a:sym typeface="Arial"/>
              </a:rPr>
              <a:t>)</a:t>
            </a:r>
            <a:endParaRPr/>
          </a:p>
          <a:p>
            <a:pPr indent="-342900" lvl="0" marL="342900" rtl="0" algn="l">
              <a:lnSpc>
                <a:spcPct val="9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a:t>
            </a:r>
            <a:r>
              <a:rPr b="1" i="0" lang="en-US" sz="1600" u="none">
                <a:solidFill>
                  <a:schemeClr val="dk1"/>
                </a:solidFill>
                <a:latin typeface="Arial"/>
                <a:ea typeface="Arial"/>
                <a:cs typeface="Arial"/>
                <a:sym typeface="Arial"/>
              </a:rPr>
              <a:t>if</a:t>
            </a:r>
            <a:r>
              <a:rPr b="0" i="0" lang="en-US" sz="1600" u="none">
                <a:solidFill>
                  <a:schemeClr val="dk1"/>
                </a:solidFill>
                <a:latin typeface="Arial"/>
                <a:ea typeface="Arial"/>
                <a:cs typeface="Arial"/>
                <a:sym typeface="Arial"/>
              </a:rPr>
              <a:t> (small random probability) </a:t>
            </a:r>
            <a:r>
              <a:rPr b="1" i="0" lang="en-US" sz="1600" u="none">
                <a:solidFill>
                  <a:schemeClr val="dk1"/>
                </a:solidFill>
                <a:latin typeface="Arial"/>
                <a:ea typeface="Arial"/>
                <a:cs typeface="Arial"/>
                <a:sym typeface="Arial"/>
              </a:rPr>
              <a:t>then </a:t>
            </a:r>
            <a:r>
              <a:rPr b="0" i="1" lang="en-US" sz="1600" u="none">
                <a:solidFill>
                  <a:schemeClr val="dk1"/>
                </a:solidFill>
                <a:latin typeface="Arial"/>
                <a:ea typeface="Arial"/>
                <a:cs typeface="Arial"/>
                <a:sym typeface="Arial"/>
              </a:rPr>
              <a:t>child  ← </a:t>
            </a:r>
            <a:r>
              <a:rPr b="0" i="0" lang="en-US" sz="1600" u="none">
                <a:solidFill>
                  <a:schemeClr val="dk1"/>
                </a:solidFill>
                <a:latin typeface="Arial"/>
                <a:ea typeface="Arial"/>
                <a:cs typeface="Arial"/>
                <a:sym typeface="Arial"/>
              </a:rPr>
              <a:t>MUTATE(</a:t>
            </a:r>
            <a:r>
              <a:rPr b="0" i="1" lang="en-US" sz="1600" u="none">
                <a:solidFill>
                  <a:schemeClr val="dk1"/>
                </a:solidFill>
                <a:latin typeface="Arial"/>
                <a:ea typeface="Arial"/>
                <a:cs typeface="Arial"/>
                <a:sym typeface="Arial"/>
              </a:rPr>
              <a:t>child </a:t>
            </a:r>
            <a:r>
              <a:rPr b="0" i="0" lang="en-US" sz="1600" u="none">
                <a:solidFill>
                  <a:schemeClr val="dk1"/>
                </a:solidFill>
                <a:latin typeface="Arial"/>
                <a:ea typeface="Arial"/>
                <a:cs typeface="Arial"/>
                <a:sym typeface="Arial"/>
              </a:rPr>
              <a:t>)</a:t>
            </a:r>
            <a:endParaRPr/>
          </a:p>
          <a:p>
            <a:pPr indent="-342900" lvl="0" marL="342900" rtl="0" algn="l">
              <a:lnSpc>
                <a:spcPct val="9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add </a:t>
            </a:r>
            <a:r>
              <a:rPr b="0" i="1" lang="en-US" sz="1600" u="none">
                <a:solidFill>
                  <a:schemeClr val="dk1"/>
                </a:solidFill>
                <a:latin typeface="Arial"/>
                <a:ea typeface="Arial"/>
                <a:cs typeface="Arial"/>
                <a:sym typeface="Arial"/>
              </a:rPr>
              <a:t>child</a:t>
            </a:r>
            <a:r>
              <a:rPr b="0" i="0" lang="en-US" sz="1600" u="none">
                <a:solidFill>
                  <a:schemeClr val="dk1"/>
                </a:solidFill>
                <a:latin typeface="Arial"/>
                <a:ea typeface="Arial"/>
                <a:cs typeface="Arial"/>
                <a:sym typeface="Arial"/>
              </a:rPr>
              <a:t> to </a:t>
            </a:r>
            <a:r>
              <a:rPr b="0" i="1" lang="en-US" sz="1600" u="none">
                <a:solidFill>
                  <a:schemeClr val="dk1"/>
                </a:solidFill>
                <a:latin typeface="Arial"/>
                <a:ea typeface="Arial"/>
                <a:cs typeface="Arial"/>
                <a:sym typeface="Arial"/>
              </a:rPr>
              <a:t>new_population</a:t>
            </a:r>
            <a:endParaRPr b="0" i="0" sz="1600" u="none">
              <a:solidFill>
                <a:schemeClr val="dk1"/>
              </a:solidFill>
              <a:latin typeface="Arial"/>
              <a:ea typeface="Arial"/>
              <a:cs typeface="Arial"/>
              <a:sym typeface="Arial"/>
            </a:endParaRPr>
          </a:p>
          <a:p>
            <a:pPr indent="-342900" lvl="0" marL="342900" rtl="0" algn="l">
              <a:lnSpc>
                <a:spcPct val="90000"/>
              </a:lnSpc>
              <a:spcBef>
                <a:spcPts val="320"/>
              </a:spcBef>
              <a:spcAft>
                <a:spcPts val="0"/>
              </a:spcAft>
              <a:buClr>
                <a:schemeClr val="dk1"/>
              </a:buClr>
              <a:buSzPts val="1600"/>
              <a:buFont typeface="Arial"/>
              <a:buNone/>
            </a:pPr>
            <a:r>
              <a:rPr b="0" i="1" lang="en-US" sz="1600" u="none">
                <a:solidFill>
                  <a:schemeClr val="dk1"/>
                </a:solidFill>
                <a:latin typeface="Arial"/>
                <a:ea typeface="Arial"/>
                <a:cs typeface="Arial"/>
                <a:sym typeface="Arial"/>
              </a:rPr>
              <a:t>		population  ←  new_population</a:t>
            </a:r>
            <a:endParaRPr/>
          </a:p>
          <a:p>
            <a:pPr indent="-342900" lvl="0" marL="342900" rtl="0" algn="l">
              <a:lnSpc>
                <a:spcPct val="9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a:t>
            </a:r>
            <a:r>
              <a:rPr b="1" i="0" lang="en-US" sz="1600" u="none">
                <a:solidFill>
                  <a:schemeClr val="dk1"/>
                </a:solidFill>
                <a:latin typeface="Arial"/>
                <a:ea typeface="Arial"/>
                <a:cs typeface="Arial"/>
                <a:sym typeface="Arial"/>
              </a:rPr>
              <a:t>until</a:t>
            </a:r>
            <a:r>
              <a:rPr b="0" i="0" lang="en-US" sz="1600" u="none">
                <a:solidFill>
                  <a:schemeClr val="dk1"/>
                </a:solidFill>
                <a:latin typeface="Arial"/>
                <a:ea typeface="Arial"/>
                <a:cs typeface="Arial"/>
                <a:sym typeface="Arial"/>
              </a:rPr>
              <a:t> some individual is fit enough or enough time has elapsed</a:t>
            </a:r>
            <a:endParaRPr/>
          </a:p>
          <a:p>
            <a:pPr indent="-342900" lvl="0" marL="342900" rtl="0" algn="l">
              <a:lnSpc>
                <a:spcPct val="9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a:t>
            </a:r>
            <a:r>
              <a:rPr b="1" i="0" lang="en-US" sz="1600" u="none">
                <a:solidFill>
                  <a:schemeClr val="dk1"/>
                </a:solidFill>
                <a:latin typeface="Arial"/>
                <a:ea typeface="Arial"/>
                <a:cs typeface="Arial"/>
                <a:sym typeface="Arial"/>
              </a:rPr>
              <a:t>return</a:t>
            </a:r>
            <a:r>
              <a:rPr b="0" i="0" lang="en-US" sz="1600" u="none">
                <a:solidFill>
                  <a:schemeClr val="dk1"/>
                </a:solidFill>
                <a:latin typeface="Arial"/>
                <a:ea typeface="Arial"/>
                <a:cs typeface="Arial"/>
                <a:sym typeface="Arial"/>
              </a:rPr>
              <a:t> the best individual</a:t>
            </a:r>
            <a:endParaRPr/>
          </a:p>
        </p:txBody>
      </p:sp>
      <p:sp>
        <p:nvSpPr>
          <p:cNvPr id="580" name="Google Shape;580;p54"/>
          <p:cNvSpPr txBox="1"/>
          <p:nvPr/>
        </p:nvSpPr>
        <p:spPr>
          <a:xfrm>
            <a:off x="723900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000"/>
              <a:buFont typeface="Arial"/>
              <a:buNone/>
            </a:pPr>
            <a:r>
              <a:t/>
            </a:r>
            <a:endParaRPr b="0" i="0" sz="1000" u="none">
              <a:solidFill>
                <a:schemeClr val="dk1"/>
              </a:solidFill>
              <a:latin typeface="Arial"/>
              <a:ea typeface="Arial"/>
              <a:cs typeface="Arial"/>
              <a:sym typeface="Arial"/>
            </a:endParaRPr>
          </a:p>
          <a:p>
            <a:pPr indent="0" lvl="0" marL="0" marR="0" rtl="0" algn="r">
              <a:lnSpc>
                <a:spcPct val="100000"/>
              </a:lnSpc>
              <a:spcBef>
                <a:spcPts val="0"/>
              </a:spcBef>
              <a:spcAft>
                <a:spcPts val="0"/>
              </a:spcAft>
              <a:buClr>
                <a:srgbClr val="C00000"/>
              </a:buClr>
              <a:buSzPts val="1500"/>
              <a:buFont typeface="Arial"/>
              <a:buNone/>
            </a:pPr>
            <a:fld id="{00000000-1234-1234-1234-123412341234}" type="slidenum">
              <a:rPr b="1" i="0" lang="en-US" sz="1500" u="none">
                <a:solidFill>
                  <a:srgbClr val="C00000"/>
                </a:solidFill>
                <a:latin typeface="Arial"/>
                <a:ea typeface="Arial"/>
                <a:cs typeface="Arial"/>
                <a:sym typeface="Arial"/>
              </a:rPr>
              <a:t>‹#›</a:t>
            </a:fld>
            <a:endParaRPr/>
          </a:p>
        </p:txBody>
      </p:sp>
      <p:sp>
        <p:nvSpPr>
          <p:cNvPr id="581" name="Google Shape;581;p54"/>
          <p:cNvSpPr txBox="1"/>
          <p:nvPr>
            <p:ph type="title"/>
          </p:nvPr>
        </p:nvSpPr>
        <p:spPr>
          <a:xfrm>
            <a:off x="685800" y="0"/>
            <a:ext cx="7772400"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C00000"/>
              </a:buClr>
              <a:buSzPts val="4400"/>
              <a:buFont typeface="Arial"/>
              <a:buNone/>
            </a:pPr>
            <a:r>
              <a:rPr b="1" i="0" lang="en-US" sz="4400" u="none">
                <a:solidFill>
                  <a:srgbClr val="C00000"/>
                </a:solidFill>
                <a:latin typeface="Arial"/>
                <a:ea typeface="Arial"/>
                <a:cs typeface="Arial"/>
                <a:sym typeface="Arial"/>
              </a:rPr>
              <a:t>Genetic Algorithms</a:t>
            </a:r>
            <a:endParaRPr/>
          </a:p>
        </p:txBody>
      </p:sp>
      <p:pic>
        <p:nvPicPr>
          <p:cNvPr id="582" name="Google Shape;582;p54"/>
          <p:cNvPicPr preferRelativeResize="0"/>
          <p:nvPr/>
        </p:nvPicPr>
        <p:blipFill rotWithShape="1">
          <a:blip r:embed="rId3">
            <a:alphaModFix/>
          </a:blip>
          <a:srcRect b="0" l="0" r="0" t="0"/>
          <a:stretch/>
        </p:blipFill>
        <p:spPr>
          <a:xfrm>
            <a:off x="8229600" y="0"/>
            <a:ext cx="914400" cy="914400"/>
          </a:xfrm>
          <a:prstGeom prst="rect">
            <a:avLst/>
          </a:prstGeom>
          <a:noFill/>
          <a:ln>
            <a:noFill/>
          </a:ln>
          <a:effectLst>
            <a:reflection blurRad="0" dir="5400000" dist="50800" endA="300" endPos="55500" kx="0" rotWithShape="0" algn="bl" stA="50000" stPos="0" sy="-100000" ky="0"/>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6"/>
          <p:cNvSpPr txBox="1"/>
          <p:nvPr>
            <p:ph type="title"/>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C00000"/>
              </a:buClr>
              <a:buSzPts val="4400"/>
              <a:buFont typeface="Arial"/>
              <a:buNone/>
            </a:pPr>
            <a:r>
              <a:rPr b="1" i="0" lang="en-US" sz="4400" u="none">
                <a:solidFill>
                  <a:srgbClr val="C00000"/>
                </a:solidFill>
                <a:latin typeface="Arial"/>
                <a:ea typeface="Arial"/>
                <a:cs typeface="Arial"/>
                <a:sym typeface="Arial"/>
              </a:rPr>
              <a:t>Greedy Search: Example</a:t>
            </a:r>
            <a:endParaRPr/>
          </a:p>
        </p:txBody>
      </p:sp>
      <p:pic>
        <p:nvPicPr>
          <p:cNvPr id="180" name="Google Shape;180;p6"/>
          <p:cNvPicPr preferRelativeResize="0"/>
          <p:nvPr>
            <p:ph idx="1" type="body"/>
          </p:nvPr>
        </p:nvPicPr>
        <p:blipFill rotWithShape="1">
          <a:blip r:embed="rId3">
            <a:alphaModFix/>
          </a:blip>
          <a:srcRect b="0" l="0" r="0" t="0"/>
          <a:stretch/>
        </p:blipFill>
        <p:spPr>
          <a:xfrm>
            <a:off x="685800" y="2209800"/>
            <a:ext cx="7772400" cy="3405187"/>
          </a:xfrm>
          <a:prstGeom prst="rect">
            <a:avLst/>
          </a:prstGeom>
          <a:noFill/>
          <a:ln>
            <a:noFill/>
          </a:ln>
        </p:spPr>
      </p:pic>
      <p:sp>
        <p:nvSpPr>
          <p:cNvPr id="181" name="Google Shape;181;p6"/>
          <p:cNvSpPr txBox="1"/>
          <p:nvPr/>
        </p:nvSpPr>
        <p:spPr>
          <a:xfrm>
            <a:off x="6934200" y="6550025"/>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id="182" name="Google Shape;182;p6"/>
          <p:cNvPicPr preferRelativeResize="0"/>
          <p:nvPr/>
        </p:nvPicPr>
        <p:blipFill rotWithShape="1">
          <a:blip r:embed="rId4">
            <a:alphaModFix/>
          </a:blip>
          <a:srcRect b="0" l="0" r="0" t="0"/>
          <a:stretch/>
        </p:blipFill>
        <p:spPr>
          <a:xfrm>
            <a:off x="8229600" y="0"/>
            <a:ext cx="914400" cy="914400"/>
          </a:xfrm>
          <a:prstGeom prst="rect">
            <a:avLst/>
          </a:prstGeom>
          <a:noFill/>
          <a:ln>
            <a:noFill/>
          </a:ln>
        </p:spPr>
      </p:pic>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7"/>
          <p:cNvSpPr txBox="1"/>
          <p:nvPr>
            <p:ph type="title"/>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Arial"/>
              <a:buNone/>
            </a:pPr>
            <a:r>
              <a:rPr b="0" i="0" lang="en-US" sz="4400" u="none">
                <a:solidFill>
                  <a:srgbClr val="FF0000"/>
                </a:solidFill>
                <a:latin typeface="Arial"/>
                <a:ea typeface="Arial"/>
                <a:cs typeface="Arial"/>
                <a:sym typeface="Arial"/>
              </a:rPr>
              <a:t>Greedy Search: Example</a:t>
            </a:r>
            <a:endParaRPr/>
          </a:p>
        </p:txBody>
      </p:sp>
      <p:pic>
        <p:nvPicPr>
          <p:cNvPr id="188" name="Google Shape;188;p7"/>
          <p:cNvPicPr preferRelativeResize="0"/>
          <p:nvPr>
            <p:ph idx="1" type="body"/>
          </p:nvPr>
        </p:nvPicPr>
        <p:blipFill rotWithShape="1">
          <a:blip r:embed="rId3">
            <a:alphaModFix/>
          </a:blip>
          <a:srcRect b="0" l="0" r="0" t="0"/>
          <a:stretch/>
        </p:blipFill>
        <p:spPr>
          <a:xfrm>
            <a:off x="685800" y="2652712"/>
            <a:ext cx="7772400" cy="2771775"/>
          </a:xfrm>
          <a:prstGeom prst="rect">
            <a:avLst/>
          </a:prstGeom>
          <a:noFill/>
          <a:ln>
            <a:noFill/>
          </a:ln>
        </p:spPr>
      </p:pic>
      <p:sp>
        <p:nvSpPr>
          <p:cNvPr id="189" name="Google Shape;189;p7"/>
          <p:cNvSpPr txBox="1"/>
          <p:nvPr/>
        </p:nvSpPr>
        <p:spPr>
          <a:xfrm>
            <a:off x="6934200" y="6550025"/>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id="190" name="Google Shape;190;p7"/>
          <p:cNvPicPr preferRelativeResize="0"/>
          <p:nvPr/>
        </p:nvPicPr>
        <p:blipFill rotWithShape="1">
          <a:blip r:embed="rId4">
            <a:alphaModFix/>
          </a:blip>
          <a:srcRect b="0" l="0" r="0" t="0"/>
          <a:stretch/>
        </p:blipFill>
        <p:spPr>
          <a:xfrm>
            <a:off x="8229600" y="0"/>
            <a:ext cx="914400" cy="914400"/>
          </a:xfrm>
          <a:prstGeom prst="rect">
            <a:avLst/>
          </a:prstGeom>
          <a:noFill/>
          <a:ln>
            <a:noFill/>
          </a:ln>
        </p:spPr>
      </p:pic>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8"/>
          <p:cNvSpPr txBox="1"/>
          <p:nvPr>
            <p:ph type="title"/>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Arial"/>
              <a:buNone/>
            </a:pPr>
            <a:r>
              <a:rPr b="0" i="0" lang="en-US" sz="4400" u="none">
                <a:solidFill>
                  <a:srgbClr val="FF0000"/>
                </a:solidFill>
                <a:latin typeface="Arial"/>
                <a:ea typeface="Arial"/>
                <a:cs typeface="Arial"/>
                <a:sym typeface="Arial"/>
              </a:rPr>
              <a:t>Greedy Search: Example</a:t>
            </a:r>
            <a:endParaRPr/>
          </a:p>
        </p:txBody>
      </p:sp>
      <p:pic>
        <p:nvPicPr>
          <p:cNvPr id="196" name="Google Shape;196;p8"/>
          <p:cNvPicPr preferRelativeResize="0"/>
          <p:nvPr>
            <p:ph idx="1" type="body"/>
          </p:nvPr>
        </p:nvPicPr>
        <p:blipFill rotWithShape="1">
          <a:blip r:embed="rId3">
            <a:alphaModFix/>
          </a:blip>
          <a:srcRect b="0" l="0" r="0" t="0"/>
          <a:stretch/>
        </p:blipFill>
        <p:spPr>
          <a:xfrm>
            <a:off x="738187" y="2276475"/>
            <a:ext cx="7666037" cy="3524250"/>
          </a:xfrm>
          <a:prstGeom prst="rect">
            <a:avLst/>
          </a:prstGeom>
          <a:noFill/>
          <a:ln>
            <a:noFill/>
          </a:ln>
        </p:spPr>
      </p:pic>
      <p:sp>
        <p:nvSpPr>
          <p:cNvPr id="197" name="Google Shape;197;p8"/>
          <p:cNvSpPr txBox="1"/>
          <p:nvPr/>
        </p:nvSpPr>
        <p:spPr>
          <a:xfrm>
            <a:off x="6934200" y="6550025"/>
            <a:ext cx="2133600" cy="2317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id="198" name="Google Shape;198;p8"/>
          <p:cNvPicPr preferRelativeResize="0"/>
          <p:nvPr/>
        </p:nvPicPr>
        <p:blipFill rotWithShape="1">
          <a:blip r:embed="rId4">
            <a:alphaModFix/>
          </a:blip>
          <a:srcRect b="0" l="0" r="0" t="0"/>
          <a:stretch/>
        </p:blipFill>
        <p:spPr>
          <a:xfrm>
            <a:off x="8229600" y="0"/>
            <a:ext cx="914400" cy="914400"/>
          </a:xfrm>
          <a:prstGeom prst="rect">
            <a:avLst/>
          </a:prstGeom>
          <a:noFill/>
          <a:ln>
            <a:noFill/>
          </a:ln>
        </p:spPr>
      </p:pic>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9"/>
          <p:cNvSpPr txBox="1"/>
          <p:nvPr>
            <p:ph type="title"/>
          </p:nvPr>
        </p:nvSpPr>
        <p:spPr>
          <a:xfrm>
            <a:off x="685800" y="76200"/>
            <a:ext cx="77724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400"/>
              <a:buFont typeface="Arial"/>
              <a:buNone/>
            </a:pPr>
            <a:r>
              <a:rPr b="0" i="0" lang="en-US" sz="4400" u="none">
                <a:solidFill>
                  <a:srgbClr val="FF0000"/>
                </a:solidFill>
                <a:latin typeface="Arial"/>
                <a:ea typeface="Arial"/>
                <a:cs typeface="Arial"/>
                <a:sym typeface="Arial"/>
              </a:rPr>
              <a:t>Greedy Search: Example</a:t>
            </a:r>
            <a:endParaRPr/>
          </a:p>
        </p:txBody>
      </p:sp>
      <p:pic>
        <p:nvPicPr>
          <p:cNvPr id="204" name="Google Shape;204;p9"/>
          <p:cNvPicPr preferRelativeResize="0"/>
          <p:nvPr>
            <p:ph idx="1" type="body"/>
          </p:nvPr>
        </p:nvPicPr>
        <p:blipFill rotWithShape="1">
          <a:blip r:embed="rId3">
            <a:alphaModFix/>
          </a:blip>
          <a:srcRect b="0" l="0" r="0" t="0"/>
          <a:stretch/>
        </p:blipFill>
        <p:spPr>
          <a:xfrm>
            <a:off x="1219200" y="1600200"/>
            <a:ext cx="6934200" cy="2651125"/>
          </a:xfrm>
          <a:prstGeom prst="rect">
            <a:avLst/>
          </a:prstGeom>
          <a:noFill/>
          <a:ln>
            <a:noFill/>
          </a:ln>
        </p:spPr>
      </p:pic>
      <p:sp>
        <p:nvSpPr>
          <p:cNvPr id="205" name="Google Shape;205;p9"/>
          <p:cNvSpPr txBox="1"/>
          <p:nvPr>
            <p:ph idx="1" type="body"/>
          </p:nvPr>
        </p:nvSpPr>
        <p:spPr>
          <a:xfrm>
            <a:off x="685800" y="4495800"/>
            <a:ext cx="7772400" cy="1981200"/>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Goal reached</a:t>
            </a:r>
            <a:endParaRPr/>
          </a:p>
          <a:p>
            <a:pPr indent="-285750" lvl="1" marL="742950" rtl="0" algn="just">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For this example no node is expanded that is not on the solution path</a:t>
            </a:r>
            <a:endParaRPr/>
          </a:p>
          <a:p>
            <a:pPr indent="-285750" lvl="1" marL="742950" rtl="0" algn="just">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But not optimal (see Arad, Sibiu, Rimnicu Vilcea, Pitesti)</a:t>
            </a:r>
            <a:endParaRPr/>
          </a:p>
        </p:txBody>
      </p:sp>
      <p:sp>
        <p:nvSpPr>
          <p:cNvPr id="206" name="Google Shape;206;p9"/>
          <p:cNvSpPr txBox="1"/>
          <p:nvPr/>
        </p:nvSpPr>
        <p:spPr>
          <a:xfrm>
            <a:off x="7239000" y="6400800"/>
            <a:ext cx="1905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r>
              <a:t/>
            </a:r>
            <a:endParaRPr b="0" i="0" sz="1400" u="none">
              <a:solidFill>
                <a:schemeClr val="dk1"/>
              </a:solidFill>
              <a:latin typeface="Arial"/>
              <a:ea typeface="Arial"/>
              <a:cs typeface="Arial"/>
              <a:sym typeface="Arial"/>
            </a:endParaRPr>
          </a:p>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id="207" name="Google Shape;207;p9"/>
          <p:cNvPicPr preferRelativeResize="0"/>
          <p:nvPr/>
        </p:nvPicPr>
        <p:blipFill rotWithShape="1">
          <a:blip r:embed="rId4">
            <a:alphaModFix/>
          </a:blip>
          <a:srcRect b="0" l="0" r="0" t="0"/>
          <a:stretch/>
        </p:blipFill>
        <p:spPr>
          <a:xfrm>
            <a:off x="8229600" y="0"/>
            <a:ext cx="914400" cy="914400"/>
          </a:xfrm>
          <a:prstGeom prst="rect">
            <a:avLst/>
          </a:prstGeom>
          <a:noFill/>
          <a:ln>
            <a:noFill/>
          </a:ln>
        </p:spPr>
      </p:pic>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3_Default Design">
  <a:themeElements>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Default Design">
  <a:themeElements>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Default Design">
  <a:themeElements>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4_Default Design">
  <a:themeElements>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2010-10-20T20:10:34Z</dcterms:created>
  <dc:creator>Md. Tarek Habib Mihir</dc:creator>
</cp:coreProperties>
</file>