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742100" cy="9872650"/>
  <p:embeddedFontLst>
    <p:embeddedFont>
      <p:font typeface="EB Garamon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10">
          <p15:clr>
            <a:srgbClr val="000000"/>
          </p15:clr>
        </p15:guide>
        <p15:guide id="2" pos="2124">
          <p15:clr>
            <a:srgbClr val="000000"/>
          </p15:clr>
        </p15:guide>
      </p15:notesGuideLst>
    </p:ext>
    <p:ext uri="GoogleSlidesCustomDataVersion2">
      <go:slidesCustomData xmlns:go="http://customooxmlschemas.google.com/" r:id="rId29" roundtripDataSignature="AMtx7mjzbG3tRZgZObwdMvbfaPUJTty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2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bold.fntdata"/><Relationship Id="rId25" Type="http://schemas.openxmlformats.org/officeDocument/2006/relationships/font" Target="fonts/EBGaramond-regular.fntdata"/><Relationship Id="rId28" Type="http://schemas.openxmlformats.org/officeDocument/2006/relationships/font" Target="fonts/EBGaramond-boldItalic.fntdata"/><Relationship Id="rId27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33475" y="690562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33475" y="690562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33475" y="690562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33475" y="690562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33475" y="690562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33475" y="690562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133475" y="690562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133475" y="690562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912812" y="747712"/>
            <a:ext cx="4916487" cy="3687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903287" y="739775"/>
            <a:ext cx="4935537" cy="3703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912812" y="747712"/>
            <a:ext cx="4916487" cy="3687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912812" y="747712"/>
            <a:ext cx="4916487" cy="3687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74687" y="4689475"/>
            <a:ext cx="5392737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5" name="Google Shape;65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8" name="Google Shape;58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6934200" y="6550025"/>
            <a:ext cx="2133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/>
        </p:nvSpPr>
        <p:spPr>
          <a:xfrm>
            <a:off x="0" y="41148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b="1" i="0" lang="en-US" sz="26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 of Computer Science and Engineering</a:t>
            </a:r>
            <a:endParaRPr b="1" i="0" sz="2800" u="none" cap="none" strike="noStrike"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Daffodil</a:t>
            </a:r>
            <a:r>
              <a:rPr b="1" i="0" lang="en-US" sz="27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700" u="none" cap="none" strike="noStrik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International</a:t>
            </a:r>
            <a:r>
              <a:rPr b="1" i="0" lang="en-US" sz="27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University</a:t>
            </a:r>
            <a:endParaRPr/>
          </a:p>
        </p:txBody>
      </p:sp>
      <p:sp>
        <p:nvSpPr>
          <p:cNvPr id="84" name="Google Shape;84;p1"/>
          <p:cNvSpPr txBox="1"/>
          <p:nvPr/>
        </p:nvSpPr>
        <p:spPr>
          <a:xfrm>
            <a:off x="304800" y="2514600"/>
            <a:ext cx="8534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Topic – 8: Expert Systems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</p:pic>
      <p:sp>
        <p:nvSpPr>
          <p:cNvPr id="86" name="Google Shape;86;p1"/>
          <p:cNvSpPr txBox="1"/>
          <p:nvPr/>
        </p:nvSpPr>
        <p:spPr>
          <a:xfrm>
            <a:off x="457200" y="9144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CSE </a:t>
            </a:r>
            <a:r>
              <a:rPr b="1" lang="en-US" sz="4400">
                <a:solidFill>
                  <a:srgbClr val="FF0000"/>
                </a:solidFill>
              </a:rPr>
              <a:t>411</a:t>
            </a:r>
            <a:r>
              <a:rPr b="1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Artificial Intelligence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7-05" id="163" name="Google Shape;163;p10"/>
          <p:cNvPicPr preferRelativeResize="0"/>
          <p:nvPr/>
        </p:nvPicPr>
        <p:blipFill rotWithShape="1">
          <a:blip r:embed="rId3">
            <a:alphaModFix/>
          </a:blip>
          <a:srcRect b="19999" l="50009" r="0" t="19999"/>
          <a:stretch/>
        </p:blipFill>
        <p:spPr>
          <a:xfrm>
            <a:off x="3937000" y="1703387"/>
            <a:ext cx="5207000" cy="468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4002087" y="3848100"/>
            <a:ext cx="1552575" cy="12414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 rot="-5400000">
            <a:off x="852487" y="2147483647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" y="-1814400"/>
                </a:moveTo>
                <a:lnTo>
                  <a:pt x="-1" y="-1814400"/>
                </a:lnTo>
                <a:lnTo>
                  <a:pt x="-1" y="-18144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852475" y="2147483647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592137" y="1611312"/>
            <a:ext cx="2852737" cy="3387725"/>
          </a:xfrm>
          <a:prstGeom prst="wedgeRectCallout">
            <a:avLst>
              <a:gd fmla="val 27334" name="adj1"/>
              <a:gd fmla="val 17987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1842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Base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Stores all relevant information, data, rules, cases, and relationships used by the expert system.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If-then Statements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Fuzzy Logic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/>
          <p:nvPr>
            <p:ph type="title"/>
          </p:nvPr>
        </p:nvSpPr>
        <p:spPr>
          <a:xfrm>
            <a:off x="609600" y="158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an Expert System…</a:t>
            </a:r>
            <a:endParaRPr/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7-05" id="177" name="Google Shape;177;p11"/>
          <p:cNvPicPr preferRelativeResize="0"/>
          <p:nvPr/>
        </p:nvPicPr>
        <p:blipFill rotWithShape="1">
          <a:blip r:embed="rId3">
            <a:alphaModFix/>
          </a:blip>
          <a:srcRect b="19999" l="50009" r="0" t="19999"/>
          <a:stretch/>
        </p:blipFill>
        <p:spPr>
          <a:xfrm>
            <a:off x="3937000" y="1703387"/>
            <a:ext cx="5207000" cy="468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 txBox="1"/>
          <p:nvPr/>
        </p:nvSpPr>
        <p:spPr>
          <a:xfrm>
            <a:off x="5797550" y="1819275"/>
            <a:ext cx="1552575" cy="12414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 rot="-5400000">
            <a:off x="852487" y="2147483647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" y="-1814400"/>
                </a:moveTo>
                <a:lnTo>
                  <a:pt x="-1" y="-1814400"/>
                </a:lnTo>
                <a:lnTo>
                  <a:pt x="-1" y="-18144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852475" y="2147483647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592137" y="1611312"/>
            <a:ext cx="2852737" cy="3536950"/>
          </a:xfrm>
          <a:prstGeom prst="wedgeRectCallout">
            <a:avLst>
              <a:gd fmla="val 40423" name="adj1"/>
              <a:gd fmla="val 3519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1842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Engine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Seeks information and relationships from the knowledge base and provides answers, predictions, and suggestions the way a human expert would.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 Chaining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Chaining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>
            <p:ph type="title"/>
          </p:nvPr>
        </p:nvSpPr>
        <p:spPr>
          <a:xfrm>
            <a:off x="609600" y="158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an Expert System…</a:t>
            </a:r>
            <a:endParaRPr/>
          </a:p>
        </p:txBody>
      </p:sp>
      <p:pic>
        <p:nvPicPr>
          <p:cNvPr id="183" name="Google Shape;18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228600" y="1660525"/>
            <a:ext cx="8720137" cy="382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86D9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Seeks information and relationships from the knowledge base and provides answers, predictions, and suggestions the way a human expert would.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486D9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words, the inference engine is the component that delivers the expert advice.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486D9"/>
              </a:buClr>
              <a:buSzPts val="2800"/>
              <a:buFont typeface="Noto Sans Symbols"/>
              <a:buChar char="❑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 chaining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486D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conclusions and working backward to the supporting facts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486D9"/>
              </a:buClr>
              <a:buSzPts val="2800"/>
              <a:buFont typeface="Noto Sans Symbols"/>
              <a:buChar char="❑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chaining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486D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with the facts and working forwards to the conclusions</a:t>
            </a:r>
            <a:endParaRPr/>
          </a:p>
        </p:txBody>
      </p:sp>
      <p:sp>
        <p:nvSpPr>
          <p:cNvPr id="190" name="Google Shape;190;p12"/>
          <p:cNvSpPr txBox="1"/>
          <p:nvPr>
            <p:ph type="title"/>
          </p:nvPr>
        </p:nvSpPr>
        <p:spPr>
          <a:xfrm>
            <a:off x="609600" y="15875"/>
            <a:ext cx="8001000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an Expert System…</a:t>
            </a:r>
            <a:endParaRPr/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7-05" id="199" name="Google Shape;199;p13"/>
          <p:cNvPicPr preferRelativeResize="0"/>
          <p:nvPr/>
        </p:nvPicPr>
        <p:blipFill rotWithShape="1">
          <a:blip r:embed="rId3">
            <a:alphaModFix/>
          </a:blip>
          <a:srcRect b="19999" l="50009" r="0" t="19999"/>
          <a:stretch/>
        </p:blipFill>
        <p:spPr>
          <a:xfrm>
            <a:off x="3937000" y="1703387"/>
            <a:ext cx="5207000" cy="468788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/>
          <p:nvPr/>
        </p:nvSpPr>
        <p:spPr>
          <a:xfrm>
            <a:off x="3984625" y="1803400"/>
            <a:ext cx="1552575" cy="12414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/>
          <p:nvPr/>
        </p:nvSpPr>
        <p:spPr>
          <a:xfrm rot="-5400000">
            <a:off x="852487" y="2147483647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" y="-1814400"/>
                </a:moveTo>
                <a:lnTo>
                  <a:pt x="-1" y="-1814400"/>
                </a:lnTo>
                <a:lnTo>
                  <a:pt x="-1" y="-18144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852475" y="2147483647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592137" y="1611312"/>
            <a:ext cx="2852737" cy="3479800"/>
          </a:xfrm>
          <a:prstGeom prst="wedgeRectCallout">
            <a:avLst>
              <a:gd fmla="val 27081" name="adj1"/>
              <a:gd fmla="val 2128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1842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 Facility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a user to understand how the expert system arrived at certain conclusions or results.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 it allows a doctor to find out the logic or rationale of the diagnosis made by a medical expert system</a:t>
            </a:r>
            <a:endParaRPr/>
          </a:p>
        </p:txBody>
      </p:sp>
      <p:sp>
        <p:nvSpPr>
          <p:cNvPr id="204" name="Google Shape;204;p13"/>
          <p:cNvSpPr txBox="1"/>
          <p:nvPr>
            <p:ph type="title"/>
          </p:nvPr>
        </p:nvSpPr>
        <p:spPr>
          <a:xfrm>
            <a:off x="609600" y="15875"/>
            <a:ext cx="8001000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an Expert System…</a:t>
            </a:r>
            <a:endParaRPr/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Font typeface="Arial"/>
              <a:buNone/>
            </a:pPr>
            <a:fld id="{00000000-1234-1234-1234-123412341234}" type="slidenum">
              <a:rPr b="1" i="0" lang="en-US" sz="17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7-05" id="213" name="Google Shape;213;p14"/>
          <p:cNvPicPr preferRelativeResize="0"/>
          <p:nvPr/>
        </p:nvPicPr>
        <p:blipFill rotWithShape="1">
          <a:blip r:embed="rId3">
            <a:alphaModFix/>
          </a:blip>
          <a:srcRect b="19999" l="50009" r="0" t="19999"/>
          <a:stretch/>
        </p:blipFill>
        <p:spPr>
          <a:xfrm>
            <a:off x="3937000" y="1703387"/>
            <a:ext cx="5207000" cy="468788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5762625" y="3829050"/>
            <a:ext cx="1552575" cy="12414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 rot="-5400000">
            <a:off x="852487" y="2147483647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" y="-1814400"/>
                </a:moveTo>
                <a:lnTo>
                  <a:pt x="-1" y="-1814400"/>
                </a:lnTo>
                <a:lnTo>
                  <a:pt x="-1" y="-18144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852475" y="2147483647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698500" y="1657350"/>
            <a:ext cx="2852737" cy="3133725"/>
          </a:xfrm>
          <a:prstGeom prst="wedgeRectCallout">
            <a:avLst>
              <a:gd fmla="val 38284" name="adj1"/>
              <a:gd fmla="val 15035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1842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acquisition facility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convenient and efficient means of capturing and storing all the components of the knowledge base.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Acts as an interface between experts and the knowledge base.</a:t>
            </a:r>
            <a:endParaRPr/>
          </a:p>
        </p:txBody>
      </p:sp>
      <p:sp>
        <p:nvSpPr>
          <p:cNvPr id="218" name="Google Shape;218;p14"/>
          <p:cNvSpPr txBox="1"/>
          <p:nvPr>
            <p:ph type="title"/>
          </p:nvPr>
        </p:nvSpPr>
        <p:spPr>
          <a:xfrm>
            <a:off x="609600" y="15875"/>
            <a:ext cx="8001000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an Expert System…</a:t>
            </a:r>
            <a:endParaRPr/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Font typeface="Arial"/>
              <a:buNone/>
            </a:pPr>
            <a:fld id="{00000000-1234-1234-1234-123412341234}" type="slidenum">
              <a:rPr b="1" i="0" lang="en-US" sz="17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7-05" id="227" name="Google Shape;227;p15"/>
          <p:cNvPicPr preferRelativeResize="0"/>
          <p:nvPr/>
        </p:nvPicPr>
        <p:blipFill rotWithShape="1">
          <a:blip r:embed="rId3">
            <a:alphaModFix/>
          </a:blip>
          <a:srcRect b="19999" l="50009" r="0" t="19999"/>
          <a:stretch/>
        </p:blipFill>
        <p:spPr>
          <a:xfrm>
            <a:off x="3937000" y="1703387"/>
            <a:ext cx="5207000" cy="468788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5"/>
          <p:cNvSpPr txBox="1"/>
          <p:nvPr/>
        </p:nvSpPr>
        <p:spPr>
          <a:xfrm>
            <a:off x="7591425" y="3798887"/>
            <a:ext cx="1552575" cy="12414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/>
          <p:nvPr/>
        </p:nvSpPr>
        <p:spPr>
          <a:xfrm rot="-5400000">
            <a:off x="852487" y="2147483647"/>
            <a:ext cx="15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" y="-1814400"/>
                </a:moveTo>
                <a:lnTo>
                  <a:pt x="-1" y="-1814400"/>
                </a:lnTo>
                <a:lnTo>
                  <a:pt x="-1" y="-18144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852475" y="2147483647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592137" y="1611312"/>
            <a:ext cx="2852737" cy="3698875"/>
          </a:xfrm>
          <a:prstGeom prst="wedgeRectCallout">
            <a:avLst>
              <a:gd fmla="val 52251" name="adj1"/>
              <a:gd fmla="val 14517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71842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Specialized user interface software employed for designing, creating, updating, and using expert systems.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purpose of the user interface is to make the development and use of an expert system easier for users and decision makers</a:t>
            </a:r>
            <a:endParaRPr/>
          </a:p>
        </p:txBody>
      </p:sp>
      <p:sp>
        <p:nvSpPr>
          <p:cNvPr id="232" name="Google Shape;232;p15"/>
          <p:cNvSpPr txBox="1"/>
          <p:nvPr>
            <p:ph type="title"/>
          </p:nvPr>
        </p:nvSpPr>
        <p:spPr>
          <a:xfrm>
            <a:off x="609600" y="15875"/>
            <a:ext cx="8001000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an Expert System…</a:t>
            </a:r>
            <a:endParaRPr/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Font typeface="Arial"/>
              <a:buNone/>
            </a:pPr>
            <a:fld id="{00000000-1234-1234-1234-123412341234}" type="slidenum">
              <a:rPr b="1" i="0" lang="en-US" sz="17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7-09" id="240" name="Google Shape;240;p16"/>
          <p:cNvPicPr preferRelativeResize="0"/>
          <p:nvPr/>
        </p:nvPicPr>
        <p:blipFill rotWithShape="1">
          <a:blip r:embed="rId3">
            <a:alphaModFix/>
          </a:blip>
          <a:srcRect b="25000" l="39695" r="0" t="23750"/>
          <a:stretch/>
        </p:blipFill>
        <p:spPr>
          <a:xfrm>
            <a:off x="941387" y="1709737"/>
            <a:ext cx="7183437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6"/>
          <p:cNvSpPr txBox="1"/>
          <p:nvPr>
            <p:ph type="title"/>
          </p:nvPr>
        </p:nvSpPr>
        <p:spPr>
          <a:xfrm>
            <a:off x="609600" y="158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Participants in Developing and Using Expert Systems</a:t>
            </a:r>
            <a:endParaRPr/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Font typeface="Arial"/>
              <a:buNone/>
            </a:pPr>
            <a:fld id="{00000000-1234-1234-1234-123412341234}" type="slidenum">
              <a:rPr b="1" i="0" lang="en-US" sz="17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idx="1" type="body"/>
          </p:nvPr>
        </p:nvSpPr>
        <p:spPr>
          <a:xfrm>
            <a:off x="228600" y="1517650"/>
            <a:ext cx="8686800" cy="512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86D9"/>
              </a:buClr>
              <a:buSzPts val="2800"/>
              <a:buFont typeface="Noto Sans Symbols"/>
              <a:buChar char="❑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3C6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area of knowledge addressed by the expert system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486D9"/>
              </a:buClr>
              <a:buSzPts val="2800"/>
              <a:buFont typeface="Noto Sans Symbols"/>
              <a:buChar char="❑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Expert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86D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individual or group who has the expertise or knowledge one is trying to capture in the expert system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486D9"/>
              </a:buClr>
              <a:buSzPts val="2800"/>
              <a:buFont typeface="Noto Sans Symbols"/>
              <a:buChar char="❑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Engineer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86D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individual who has training or expertise in the design, development, implementation, and maintenance of an expert system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486D9"/>
              </a:buClr>
              <a:buSzPts val="2800"/>
              <a:buFont typeface="Noto Sans Symbols"/>
              <a:buChar char="❑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User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486D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individual or group who uses and benefits from the expert system</a:t>
            </a:r>
            <a:endParaRPr/>
          </a:p>
        </p:txBody>
      </p:sp>
      <p:sp>
        <p:nvSpPr>
          <p:cNvPr id="250" name="Google Shape;250;p17"/>
          <p:cNvSpPr txBox="1"/>
          <p:nvPr>
            <p:ph type="title"/>
          </p:nvPr>
        </p:nvSpPr>
        <p:spPr>
          <a:xfrm>
            <a:off x="609600" y="158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Participants in Developing and Using Expert Systems…</a:t>
            </a:r>
            <a:endParaRPr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Font typeface="Arial"/>
              <a:buNone/>
            </a:pPr>
            <a:fld id="{00000000-1234-1234-1234-123412341234}" type="slidenum">
              <a:rPr b="1" i="0" lang="en-US" sz="17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0" y="15875"/>
            <a:ext cx="9144000" cy="120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Expert Systems Development</a:t>
            </a:r>
            <a:endParaRPr/>
          </a:p>
        </p:txBody>
      </p:sp>
      <p:pic>
        <p:nvPicPr>
          <p:cNvPr id="259" name="Google Shape;2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8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700"/>
              <a:buFont typeface="Arial"/>
              <a:buNone/>
            </a:pPr>
            <a:fld id="{00000000-1234-1234-1234-123412341234}" type="slidenum">
              <a:rPr b="1" i="0" lang="en-US" sz="17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p18"/>
          <p:cNvSpPr txBox="1"/>
          <p:nvPr/>
        </p:nvSpPr>
        <p:spPr>
          <a:xfrm>
            <a:off x="0" y="3276600"/>
            <a:ext cx="9144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in the expert system development process</a:t>
            </a:r>
            <a:endParaRPr/>
          </a:p>
        </p:txBody>
      </p:sp>
      <p:pic>
        <p:nvPicPr>
          <p:cNvPr descr="Fig 7-6" id="262" name="Google Shape;2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05000"/>
            <a:ext cx="9144000" cy="128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8" name="Google Shape;268;p19"/>
          <p:cNvSpPr txBox="1"/>
          <p:nvPr>
            <p:ph idx="1" type="body"/>
          </p:nvPr>
        </p:nvSpPr>
        <p:spPr>
          <a:xfrm>
            <a:off x="2667000" y="1066800"/>
            <a:ext cx="6172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EB Garamond"/>
              <a:buNone/>
            </a:pPr>
            <a:r>
              <a:rPr b="0" i="0" lang="en-US" sz="6600" u="none">
                <a:solidFill>
                  <a:srgbClr val="C00000"/>
                </a:solidFill>
                <a:latin typeface="EB Garamond"/>
                <a:ea typeface="EB Garamond"/>
                <a:cs typeface="EB Garamond"/>
                <a:sym typeface="EB Garamond"/>
              </a:rPr>
              <a:t>THANKS…</a:t>
            </a:r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kx="0" rotWithShape="0" algn="bl" stA="50000" stPos="0" sy="-100000" ky="0"/>
          </a:effectLst>
        </p:spPr>
      </p:pic>
      <p:pic>
        <p:nvPicPr>
          <p:cNvPr id="270" name="Google Shape;2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2103437"/>
            <a:ext cx="4953000" cy="475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6200" y="838200"/>
            <a:ext cx="8915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287" lvl="0" marL="142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omic Sans MS"/>
              <a:buChar char="•"/>
            </a:pPr>
            <a:r>
              <a:rPr b="1" i="0" lang="en-US" sz="32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Introduction</a:t>
            </a:r>
            <a:endParaRPr/>
          </a:p>
          <a:p>
            <a:pPr indent="-14287" lvl="0" marL="142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omic Sans MS"/>
              <a:buChar char="•"/>
            </a:pPr>
            <a:r>
              <a:rPr b="1" i="0" lang="en-US" sz="32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Characteristics and Limitations of an Expert System</a:t>
            </a:r>
            <a:endParaRPr/>
          </a:p>
          <a:p>
            <a:pPr indent="-14287" lvl="0" marL="142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omic Sans MS"/>
              <a:buChar char="•"/>
            </a:pPr>
            <a:r>
              <a:rPr b="1" i="0" lang="en-US" sz="32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Components of an Expert System</a:t>
            </a:r>
            <a:endParaRPr/>
          </a:p>
          <a:p>
            <a:pPr indent="-14287" lvl="0" marL="142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omic Sans MS"/>
              <a:buChar char="•"/>
            </a:pPr>
            <a:r>
              <a:rPr b="1" i="0" lang="en-US" sz="32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Participants in Developing and Using          Expert Systems</a:t>
            </a:r>
            <a:endParaRPr/>
          </a:p>
          <a:p>
            <a:pPr indent="-14287" lvl="0" marL="142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Comic Sans MS"/>
              <a:buChar char="•"/>
            </a:pPr>
            <a:r>
              <a:rPr b="1" i="0" lang="en-US" sz="32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Expert Systems Development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914400" y="76200"/>
            <a:ext cx="716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omic Sans MS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 Contents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</p:pic>
      <p:sp>
        <p:nvSpPr>
          <p:cNvPr id="95" name="Google Shape;95;p2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914400" y="76200"/>
            <a:ext cx="716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omic Sans MS"/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References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</p:pic>
      <p:sp>
        <p:nvSpPr>
          <p:cNvPr id="103" name="Google Shape;103;p3"/>
          <p:cNvSpPr txBox="1"/>
          <p:nvPr/>
        </p:nvSpPr>
        <p:spPr>
          <a:xfrm>
            <a:off x="76200" y="16764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6412" lvl="0" marL="5207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omic Sans MS"/>
              <a:buChar char="•"/>
            </a:pPr>
            <a:r>
              <a:rPr b="1" i="1" lang="en-US" sz="26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“Fundamentals of Information Systems,” 8</a:t>
            </a:r>
            <a:r>
              <a:rPr b="1" baseline="30000" i="1" lang="en-US" sz="26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</a:t>
            </a:r>
            <a:r>
              <a:rPr b="1" i="1" lang="en-US" sz="26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edt., Ralph M. Stair and George W. Reynolds, Cengage Learning.</a:t>
            </a:r>
            <a:endParaRPr b="1" i="0" sz="2600" u="none" cap="none" strike="noStrike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9075" lvl="2" marL="569912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450"/>
              <a:buFont typeface="Noto Sans Symbols"/>
              <a:buChar char="☞"/>
            </a:pPr>
            <a:r>
              <a:rPr b="1" i="0" lang="en-US" sz="2300" u="none" cap="none" strike="noStrike">
                <a:solidFill>
                  <a:srgbClr val="FF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300" u="none" cap="none" strike="noStrike">
                <a:solidFill>
                  <a:srgbClr val="FF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Chapter 7 (Knowledge Management and Specialized Information Systems)</a:t>
            </a:r>
            <a:endParaRPr b="1" i="1" sz="2300" u="none" cap="none" strike="noStrike">
              <a:solidFill>
                <a:srgbClr val="FF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06412" lvl="0" marL="5207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omic Sans MS"/>
              <a:buChar char="•"/>
            </a:pPr>
            <a:r>
              <a:rPr b="1" i="1" lang="en-US" sz="2600" u="none" cap="none" strike="noStrike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“Introduction to Artificial Intelligence and Expert Systems,” D. W. Patterson, Prentice Hall of India.</a:t>
            </a:r>
            <a:endParaRPr b="1" i="0" sz="2600" u="none" cap="none" strike="noStrike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9075" lvl="2" marL="569912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450"/>
              <a:buFont typeface="Noto Sans Symbols"/>
              <a:buChar char="☞"/>
            </a:pPr>
            <a:r>
              <a:rPr b="1" i="0" lang="en-US" sz="2300" u="none" cap="none" strike="noStrike">
                <a:solidFill>
                  <a:srgbClr val="FF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300" u="none" cap="none" strike="noStrike">
                <a:solidFill>
                  <a:srgbClr val="FF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Chapter 15 (Expert Systems Architectures)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457200" y="1657350"/>
            <a:ext cx="8180387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expert system consists of hardware and software that stores knowledge and makes inferences, enabling a novice to perform at the level of an expert.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systems have many applications: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Business 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Diagnosis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Industry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Etc…</a:t>
            </a:r>
            <a:endParaRPr/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609600" y="15875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639762" y="16764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4FF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explain its reasoning or suggested decisions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A94FF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display “intelligent” behavior 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A94FF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draw conclusions from complex relationships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A94FF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provide portable knowledge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A94FF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deal with uncertainty</a:t>
            </a:r>
            <a:endParaRPr/>
          </a:p>
        </p:txBody>
      </p:sp>
      <p:sp>
        <p:nvSpPr>
          <p:cNvPr id="120" name="Google Shape;120;p5"/>
          <p:cNvSpPr txBox="1"/>
          <p:nvPr>
            <p:ph type="title"/>
          </p:nvPr>
        </p:nvSpPr>
        <p:spPr>
          <a:xfrm>
            <a:off x="609600" y="15875"/>
            <a:ext cx="80010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Characteristics and Limitations of an Expert System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700087" y="1704975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86D9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widely used or tested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486D9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 to use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486D9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to relatively narrow problems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486D9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readily deal with “mixed” knowledge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486D9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Possibility of error</a:t>
            </a:r>
            <a:endParaRPr/>
          </a:p>
        </p:txBody>
      </p:sp>
      <p:sp>
        <p:nvSpPr>
          <p:cNvPr id="128" name="Google Shape;128;p6"/>
          <p:cNvSpPr txBox="1"/>
          <p:nvPr>
            <p:ph type="title"/>
          </p:nvPr>
        </p:nvSpPr>
        <p:spPr>
          <a:xfrm>
            <a:off x="609600" y="15875"/>
            <a:ext cx="80010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Characteristics and Limitations of an Expert System…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655637" y="1662112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86D9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Cannot refine its own knowledge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486D9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Difficult to maintain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486D9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have high development costs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A94FF"/>
              </a:buClr>
              <a:buSzPts val="2800"/>
              <a:buFont typeface="Noto Sans Symbols"/>
              <a:buChar char="▪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 shell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486D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software packages and tools used to develop expert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486D9"/>
              </a:buClr>
              <a:buSzPts val="3200"/>
              <a:buFont typeface="Noto Sans Symbols"/>
              <a:buChar char="❑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Raises legal and ethical concerns</a:t>
            </a:r>
            <a:endParaRPr/>
          </a:p>
        </p:txBody>
      </p:sp>
      <p:sp>
        <p:nvSpPr>
          <p:cNvPr id="136" name="Google Shape;136;p7"/>
          <p:cNvSpPr txBox="1"/>
          <p:nvPr>
            <p:ph type="title"/>
          </p:nvPr>
        </p:nvSpPr>
        <p:spPr>
          <a:xfrm>
            <a:off x="609600" y="15875"/>
            <a:ext cx="80010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Characteristics and Limitations of an Expert System…</a:t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295400" y="6400800"/>
            <a:ext cx="678656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7.14.  Components of an expert system. </a:t>
            </a:r>
            <a:endParaRPr/>
          </a:p>
        </p:txBody>
      </p:sp>
      <p:sp>
        <p:nvSpPr>
          <p:cNvPr id="144" name="Google Shape;144;p8"/>
          <p:cNvSpPr txBox="1"/>
          <p:nvPr>
            <p:ph type="title"/>
          </p:nvPr>
        </p:nvSpPr>
        <p:spPr>
          <a:xfrm>
            <a:off x="609600" y="158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an Expert System</a:t>
            </a:r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7-05" id="147" name="Google Shape;147;p8"/>
          <p:cNvPicPr preferRelativeResize="0"/>
          <p:nvPr/>
        </p:nvPicPr>
        <p:blipFill rotWithShape="1">
          <a:blip r:embed="rId4">
            <a:alphaModFix/>
          </a:blip>
          <a:srcRect b="19999" l="50009" r="0" t="19999"/>
          <a:stretch/>
        </p:blipFill>
        <p:spPr>
          <a:xfrm>
            <a:off x="1752600" y="1295400"/>
            <a:ext cx="5662612" cy="509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152400" y="1219200"/>
            <a:ext cx="8915400" cy="5045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86D9"/>
              </a:buClr>
              <a:buSzPts val="2500"/>
              <a:buFont typeface="Noto Sans Symbols"/>
              <a:buChar char="❑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expert system consists of a collection of integrated and related components, including a knowledge base, an inference engine, an explanation facility, a knowledge base acquisition facility, and a user interface.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486D9"/>
              </a:buClr>
              <a:buSzPts val="2500"/>
              <a:buFont typeface="Noto Sans Symbols"/>
              <a:buChar char="❑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diagram of a typical expert system is shown in </a:t>
            </a:r>
            <a:r>
              <a:rPr b="0" i="0" lang="en-US" sz="2500" u="none">
                <a:solidFill>
                  <a:srgbClr val="3486D9"/>
                </a:solidFill>
                <a:latin typeface="Arial"/>
                <a:ea typeface="Arial"/>
                <a:cs typeface="Arial"/>
                <a:sym typeface="Arial"/>
              </a:rPr>
              <a:t>Fig. 7.14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486D9"/>
              </a:buClr>
              <a:buSzPts val="2500"/>
              <a:buFont typeface="Noto Sans Symbols"/>
              <a:buChar char="❑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figure, the user interacts with the interface, which interacts with the inference engine.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486D9"/>
              </a:buClr>
              <a:buSzPts val="2500"/>
              <a:buFont typeface="Noto Sans Symbols"/>
              <a:buChar char="❑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inference engine interacts with the other expert system components.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486D9"/>
              </a:buClr>
              <a:buSzPts val="2500"/>
              <a:buFont typeface="Noto Sans Symbols"/>
              <a:buChar char="❑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components must work together to provide expertise.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486D9"/>
              </a:buClr>
              <a:buSzPts val="2500"/>
              <a:buFont typeface="Noto Sans Symbols"/>
              <a:buChar char="❑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figure also shows the inference engine coordinating the flow of knowledge to other components of the expert system.</a:t>
            </a:r>
            <a:endParaRPr/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609600" y="158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an Expert System…</a:t>
            </a:r>
            <a:endParaRPr/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 txBox="1"/>
          <p:nvPr/>
        </p:nvSpPr>
        <p:spPr>
          <a:xfrm>
            <a:off x="8637587" y="6492875"/>
            <a:ext cx="5064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2010-10-20T20:10:34Z</dcterms:created>
  <dc:creator>Md. Tarek Habib Mihir</dc:creator>
</cp:coreProperties>
</file>