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9144000"/>
  <p:notesSz cx="6858000" cy="9144000"/>
  <p:embeddedFontLst>
    <p:embeddedFont>
      <p:font typeface="Cabin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1" roundtripDataSignature="AMtx7mg/Iq083jIVAvHy4FKOYT0WlAdG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424CA30-F160-4CC9-A0C8-F9698F64A545}">
  <a:tblStyle styleId="{5424CA30-F160-4CC9-A0C8-F9698F64A54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bin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Cabin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Cabin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Cabin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4" name="Google Shape;74;p2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5" name="Google Shape;7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1" name="Google Shape;8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3" name="Google Shape;43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9" name="Google Shape;49;p1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0" name="Google Shape;50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5" name="Google Shape;65;p2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6" name="Google Shape;66;p2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7" name="Google Shape;67;p2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8" name="Google Shape;68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Dynamic Memory Allocation</a:t>
            </a:r>
            <a:br>
              <a:rPr b="1" i="0" lang="en-US" sz="44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44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Self-referential Structure</a:t>
            </a:r>
            <a:endParaRPr/>
          </a:p>
        </p:txBody>
      </p:sp>
      <p:pic>
        <p:nvPicPr>
          <p:cNvPr descr="Home"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52400"/>
            <a:ext cx="2971800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s.png" id="90" name="Google Shape;9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43800" y="304800"/>
            <a:ext cx="1111250" cy="9175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/>
        </p:nvSpPr>
        <p:spPr>
          <a:xfrm>
            <a:off x="1447800" y="4994450"/>
            <a:ext cx="6400800" cy="1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02060"/>
                </a:solidFill>
                <a:latin typeface="Cabin"/>
                <a:ea typeface="Cabin"/>
                <a:cs typeface="Cabin"/>
                <a:sym typeface="Cabin"/>
              </a:rPr>
              <a:t>Md. Rafidul Hasan Khan</a:t>
            </a:r>
            <a:endParaRPr sz="2100">
              <a:solidFill>
                <a:srgbClr val="00206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Cabin"/>
                <a:ea typeface="Cabin"/>
                <a:cs typeface="Cabin"/>
                <a:sym typeface="Cabin"/>
              </a:rPr>
              <a:t>Lecturer, Dept. of CSE, FSIT</a:t>
            </a:r>
            <a:endParaRPr sz="1800">
              <a:solidFill>
                <a:srgbClr val="002060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Cabin"/>
                <a:ea typeface="Cabin"/>
                <a:cs typeface="Cabin"/>
                <a:sym typeface="Cabin"/>
              </a:rPr>
              <a:t>rafidul.cse0401.c@diu.edu.bd</a:t>
            </a:r>
            <a:endParaRPr b="1" sz="33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/>
          </a:p>
        </p:txBody>
      </p:sp>
      <p:sp>
        <p:nvSpPr>
          <p:cNvPr id="174" name="Google Shape;174;p10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Dynamic memory allocation is the key to create dynamic allocation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Self-referential structure plays the most vital role in dynamic data structure</a:t>
            </a:r>
            <a:endParaRPr/>
          </a:p>
        </p:txBody>
      </p:sp>
      <p:sp>
        <p:nvSpPr>
          <p:cNvPr id="175" name="Google Shape;175;p10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76" name="Google Shape;176;p10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@DIUBLC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Dynamic Memory Allocation (1/4)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Allocate memory dynamically i.e. when the program runs in the memory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Powerful concept of programming dynamic structure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is allocated form the hep location of the memory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memory allocation is the heart of the data structure</a:t>
            </a:r>
            <a:endParaRPr/>
          </a:p>
        </p:txBody>
      </p:sp>
      <p:sp>
        <p:nvSpPr>
          <p:cNvPr id="98" name="Google Shape;98;p2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@DIUBLC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Dynamic Memory Allocation(2/4)</a:t>
            </a:r>
            <a:endParaRPr/>
          </a:p>
        </p:txBody>
      </p:sp>
      <p:sp>
        <p:nvSpPr>
          <p:cNvPr id="105" name="Google Shape;105;p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700"/>
              <a:buFont typeface="Arial"/>
              <a:buChar char="•"/>
            </a:pPr>
            <a:r>
              <a:rPr b="0" i="0" lang="en-US" sz="27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How to allocate memory dynamically?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Use the library function </a:t>
            </a:r>
            <a:r>
              <a:rPr b="1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malloc()</a:t>
            </a: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form the library </a:t>
            </a:r>
            <a:r>
              <a:rPr b="1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stdlib.h</a:t>
            </a:r>
            <a:endParaRPr b="0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Syntax:  int *p; p = (int*) malloc(n * sizeof(int));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First declare a pointer of the desired type 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 this case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int *p; (</a:t>
            </a:r>
            <a:r>
              <a:rPr b="0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pointer of type int)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Second call the function </a:t>
            </a:r>
            <a:r>
              <a:rPr b="1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malloc()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first part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(int*)</a:t>
            </a:r>
            <a:r>
              <a:rPr b="0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is called type cast (used to convert the character pointer returned by malloc to desired type and in this cae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int)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–"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is the number of location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–"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sizeof</a:t>
            </a:r>
            <a:r>
              <a:rPr b="0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is a macro function to get the size of data type in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byte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–"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sizeof(int)</a:t>
            </a:r>
            <a:r>
              <a:rPr b="0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means get byte for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int </a:t>
            </a:r>
            <a:r>
              <a:rPr b="0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data type </a:t>
            </a:r>
            <a:endParaRPr/>
          </a:p>
        </p:txBody>
      </p:sp>
      <p:sp>
        <p:nvSpPr>
          <p:cNvPr id="106" name="Google Shape;106;p3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07" name="Google Shape;107;p3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@DIUBLC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Dynamic Memory Allocation (3/4)</a:t>
            </a:r>
            <a:endParaRPr/>
          </a:p>
        </p:txBody>
      </p:sp>
      <p:sp>
        <p:nvSpPr>
          <p:cNvPr id="113" name="Google Shape;113;p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Some example: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	int *p;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	p = (int *) malloc(4 * sizeof(int) );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    [p is a pointer pointing to an array now]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   0                   1                2               3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p[0] = 5;  p[1] = 7;</a:t>
            </a:r>
            <a:endParaRPr b="1" i="0" sz="2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4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15" name="Google Shape;115;p4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@DIUBLC</a:t>
            </a:r>
            <a:endParaRPr/>
          </a:p>
        </p:txBody>
      </p:sp>
      <p:graphicFrame>
        <p:nvGraphicFramePr>
          <p:cNvPr id="116" name="Google Shape;116;p4"/>
          <p:cNvGraphicFramePr/>
          <p:nvPr/>
        </p:nvGraphicFramePr>
        <p:xfrm>
          <a:off x="1295400" y="403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{5424CA30-F160-4CC9-A0C8-F9698F64A545}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</a:t>
                      </a:r>
                      <a:r>
                        <a:rPr b="1" i="0" lang="en-US" sz="18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   </a:t>
                      </a:r>
                      <a:r>
                        <a:rPr b="1" i="0" lang="en-US" sz="18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17" name="Google Shape;117;p4"/>
          <p:cNvCxnSpPr/>
          <p:nvPr/>
        </p:nvCxnSpPr>
        <p:spPr>
          <a:xfrm rot="5400000">
            <a:off x="914338" y="3581338"/>
            <a:ext cx="914400" cy="3300"/>
          </a:xfrm>
          <a:prstGeom prst="curvedConnector3">
            <a:avLst>
              <a:gd fmla="val 10800" name="adj1"/>
            </a:avLst>
          </a:prstGeom>
          <a:noFill/>
          <a:ln cap="flat" cmpd="sng" w="38100">
            <a:solidFill>
              <a:srgbClr val="8064A2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Dynamic Memory Allocation (4/4)</a:t>
            </a:r>
            <a:endParaRPr/>
          </a:p>
        </p:txBody>
      </p:sp>
      <p:sp>
        <p:nvSpPr>
          <p:cNvPr id="123" name="Google Shape;123;p5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24" name="Google Shape;124;p5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@DIUBLC</a:t>
            </a:r>
            <a:endParaRPr/>
          </a:p>
        </p:txBody>
      </p:sp>
      <p:pic>
        <p:nvPicPr>
          <p:cNvPr id="125" name="Google Shape;12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295400"/>
            <a:ext cx="8558212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Self-Referential Structure (1/4)</a:t>
            </a:r>
            <a:endParaRPr/>
          </a:p>
        </p:txBody>
      </p:sp>
      <p:sp>
        <p:nvSpPr>
          <p:cNvPr id="131" name="Google Shape;131;p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 structure (</a:t>
            </a:r>
            <a:r>
              <a:rPr b="1" i="0" lang="en-US" sz="32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struct</a:t>
            </a:r>
            <a:r>
              <a:rPr b="1" i="0" lang="en-US" sz="32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in c) whose one member is a pointer of its own type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–"/>
            </a:pPr>
            <a:r>
              <a:rPr b="1" i="0" lang="en-US" sz="2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e.g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struct Point{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         int data;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         struct Point *pt;}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pt</a:t>
            </a:r>
            <a:r>
              <a:rPr b="1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is a pointer member of the type</a:t>
            </a:r>
            <a:r>
              <a:rPr b="1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struct Point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pt</a:t>
            </a: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is a pointer member of the same type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It is called a self-referential structure as it refer to itself  </a:t>
            </a:r>
            <a:endParaRPr/>
          </a:p>
        </p:txBody>
      </p:sp>
      <p:sp>
        <p:nvSpPr>
          <p:cNvPr id="132" name="Google Shape;132;p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sp>
        <p:nvSpPr>
          <p:cNvPr id="133" name="Google Shape;133;p6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@DIUBLC</a:t>
            </a:r>
            <a:endParaRPr/>
          </a:p>
        </p:txBody>
      </p:sp>
      <p:graphicFrame>
        <p:nvGraphicFramePr>
          <p:cNvPr id="134" name="Google Shape;134;p6"/>
          <p:cNvGraphicFramePr/>
          <p:nvPr/>
        </p:nvGraphicFramePr>
        <p:xfrm>
          <a:off x="5181600" y="297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{5424CA30-F160-4CC9-A0C8-F9698F64A545}</a:tableStyleId>
              </a:tblPr>
              <a:tblGrid>
                <a:gridCol w="914400"/>
                <a:gridCol w="9144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5" name="Google Shape;135;p6"/>
          <p:cNvSpPr txBox="1"/>
          <p:nvPr/>
        </p:nvSpPr>
        <p:spPr>
          <a:xfrm>
            <a:off x="5410200" y="3276600"/>
            <a:ext cx="14033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       pt </a:t>
            </a:r>
            <a:endParaRPr/>
          </a:p>
        </p:txBody>
      </p:sp>
      <p:cxnSp>
        <p:nvCxnSpPr>
          <p:cNvPr id="136" name="Google Shape;136;p6"/>
          <p:cNvCxnSpPr/>
          <p:nvPr/>
        </p:nvCxnSpPr>
        <p:spPr>
          <a:xfrm>
            <a:off x="6477000" y="3124200"/>
            <a:ext cx="914400" cy="1587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sp>
        <p:nvSpPr>
          <p:cNvPr id="137" name="Google Shape;137;p6"/>
          <p:cNvSpPr txBox="1"/>
          <p:nvPr/>
        </p:nvSpPr>
        <p:spPr>
          <a:xfrm>
            <a:off x="5105400" y="3733800"/>
            <a:ext cx="21209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(how it looks like)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Self-Referential Structure (2/4)</a:t>
            </a:r>
            <a:endParaRPr/>
          </a:p>
        </p:txBody>
      </p:sp>
      <p:sp>
        <p:nvSpPr>
          <p:cNvPr id="143" name="Google Shape;143;p7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@DIUBLC</a:t>
            </a:r>
            <a:endParaRPr/>
          </a:p>
        </p:txBody>
      </p:sp>
      <p:sp>
        <p:nvSpPr>
          <p:cNvPr id="144" name="Google Shape;144;p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145" name="Google Shape;14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295400"/>
            <a:ext cx="8067675" cy="5132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Self-Referential Structure (3/4)</a:t>
            </a:r>
            <a:endParaRPr/>
          </a:p>
        </p:txBody>
      </p:sp>
      <p:sp>
        <p:nvSpPr>
          <p:cNvPr id="151" name="Google Shape;151;p8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@DIUBLC</a:t>
            </a:r>
            <a:endParaRPr/>
          </a:p>
        </p:txBody>
      </p:sp>
      <p:sp>
        <p:nvSpPr>
          <p:cNvPr id="152" name="Google Shape;152;p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pic>
        <p:nvPicPr>
          <p:cNvPr id="153" name="Google Shape;15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25" y="1295400"/>
            <a:ext cx="7572375" cy="4786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Self-Referential Structure (4/4)</a:t>
            </a:r>
            <a:endParaRPr/>
          </a:p>
        </p:txBody>
      </p:sp>
      <p:sp>
        <p:nvSpPr>
          <p:cNvPr id="159" name="Google Shape;159;p9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struct Point{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	int data;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	struct Point *pt; };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typedef struct Point point;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point *head;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head = (point*) malloc(sizeof(point));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head-&gt;data = 5;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head-&gt;pt = (point*) malloc(sizeof(point)); 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head-&gt;pt-&gt;data=7;  head-&gt;pt-&gt;pt=NULL;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@DIUBLC</a:t>
            </a:r>
            <a:endParaRPr/>
          </a:p>
        </p:txBody>
      </p:sp>
      <p:sp>
        <p:nvSpPr>
          <p:cNvPr id="161" name="Google Shape;161;p9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  <p:graphicFrame>
        <p:nvGraphicFramePr>
          <p:cNvPr id="162" name="Google Shape;162;p9"/>
          <p:cNvGraphicFramePr/>
          <p:nvPr/>
        </p:nvGraphicFramePr>
        <p:xfrm>
          <a:off x="3810000" y="365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{5424CA30-F160-4CC9-A0C8-F9698F64A545}</a:tableStyleId>
              </a:tblPr>
              <a:tblGrid>
                <a:gridCol w="914400"/>
                <a:gridCol w="9144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63" name="Google Shape;163;p9"/>
          <p:cNvCxnSpPr/>
          <p:nvPr/>
        </p:nvCxnSpPr>
        <p:spPr>
          <a:xfrm>
            <a:off x="5105400" y="3810000"/>
            <a:ext cx="914400" cy="1587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graphicFrame>
        <p:nvGraphicFramePr>
          <p:cNvPr id="164" name="Google Shape;164;p9"/>
          <p:cNvGraphicFramePr/>
          <p:nvPr/>
        </p:nvGraphicFramePr>
        <p:xfrm>
          <a:off x="6019800" y="365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{5424CA30-F160-4CC9-A0C8-F9698F64A545}</a:tableStyleId>
              </a:tblPr>
              <a:tblGrid>
                <a:gridCol w="914400"/>
                <a:gridCol w="9144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65" name="Google Shape;165;p9"/>
          <p:cNvCxnSpPr/>
          <p:nvPr/>
        </p:nvCxnSpPr>
        <p:spPr>
          <a:xfrm>
            <a:off x="7315200" y="3810000"/>
            <a:ext cx="914400" cy="1587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  <p:sp>
        <p:nvSpPr>
          <p:cNvPr id="166" name="Google Shape;166;p9"/>
          <p:cNvSpPr txBox="1"/>
          <p:nvPr/>
        </p:nvSpPr>
        <p:spPr>
          <a:xfrm>
            <a:off x="8229600" y="3657600"/>
            <a:ext cx="5445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endParaRPr/>
          </a:p>
        </p:txBody>
      </p:sp>
      <p:sp>
        <p:nvSpPr>
          <p:cNvPr id="167" name="Google Shape;167;p9"/>
          <p:cNvSpPr txBox="1"/>
          <p:nvPr/>
        </p:nvSpPr>
        <p:spPr>
          <a:xfrm>
            <a:off x="2667000" y="3429000"/>
            <a:ext cx="7239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endParaRPr/>
          </a:p>
        </p:txBody>
      </p:sp>
      <p:cxnSp>
        <p:nvCxnSpPr>
          <p:cNvPr id="168" name="Google Shape;168;p9"/>
          <p:cNvCxnSpPr/>
          <p:nvPr/>
        </p:nvCxnSpPr>
        <p:spPr>
          <a:xfrm>
            <a:off x="3276600" y="3657600"/>
            <a:ext cx="533400" cy="1524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blurRad="63500" dir="5400000" dist="2300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2020-04-23T12:59:59Z</dcterms:created>
  <dc:creator>User</dc:creator>
</cp:coreProperties>
</file>