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9"/>
  </p:notesMasterIdLst>
  <p:sldIdLst>
    <p:sldId id="256" r:id="rId2"/>
    <p:sldId id="266" r:id="rId3"/>
    <p:sldId id="267" r:id="rId4"/>
    <p:sldId id="268" r:id="rId5"/>
    <p:sldId id="269" r:id="rId6"/>
    <p:sldId id="270" r:id="rId7"/>
    <p:sldId id="271" r:id="rId8"/>
    <p:sldId id="260" r:id="rId9"/>
    <p:sldId id="261" r:id="rId10"/>
    <p:sldId id="262" r:id="rId11"/>
    <p:sldId id="258" r:id="rId12"/>
    <p:sldId id="316" r:id="rId13"/>
    <p:sldId id="315" r:id="rId14"/>
    <p:sldId id="259" r:id="rId15"/>
    <p:sldId id="263" r:id="rId16"/>
    <p:sldId id="265"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89455" autoAdjust="0"/>
  </p:normalViewPr>
  <p:slideViewPr>
    <p:cSldViewPr>
      <p:cViewPr varScale="1">
        <p:scale>
          <a:sx n="72" d="100"/>
          <a:sy n="72" d="100"/>
        </p:scale>
        <p:origin x="2035" y="53"/>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8/6/2023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1C0BBC-583C-42F1-99F0-A9970C625DE3}" type="datetime1">
              <a:rPr lang="en-US" smtClean="0"/>
              <a:pPr/>
              <a:t>8/6/2023</a:t>
            </a:fld>
            <a:endParaRPr lang="en-US"/>
          </a:p>
        </p:txBody>
      </p:sp>
      <p:sp>
        <p:nvSpPr>
          <p:cNvPr id="5" name="Footer Placeholder 4"/>
          <p:cNvSpPr>
            <a:spLocks noGrp="1"/>
          </p:cNvSpPr>
          <p:nvPr>
            <p:ph type="ftr" sz="quarter" idx="11"/>
          </p:nvPr>
        </p:nvSpPr>
        <p:spPr/>
        <p:txBody>
          <a:bodyPr/>
          <a:lstStyle/>
          <a:p>
            <a:r>
              <a:rPr lang="en-US"/>
              <a:t>Md. Golam Moazzam, Dept. of CSE, JU</a:t>
            </a:r>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18786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C0BBC-583C-42F1-99F0-A9970C625DE3}" type="datetime1">
              <a:rPr lang="en-US" smtClean="0"/>
              <a:pPr/>
              <a:t>8/6/2023</a:t>
            </a:fld>
            <a:endParaRPr lang="en-US"/>
          </a:p>
        </p:txBody>
      </p:sp>
      <p:sp>
        <p:nvSpPr>
          <p:cNvPr id="5" name="Footer Placeholder 4"/>
          <p:cNvSpPr>
            <a:spLocks noGrp="1"/>
          </p:cNvSpPr>
          <p:nvPr>
            <p:ph type="ftr" sz="quarter" idx="11"/>
          </p:nvPr>
        </p:nvSpPr>
        <p:spPr/>
        <p:txBody>
          <a:bodyPr/>
          <a:lstStyle/>
          <a:p>
            <a:r>
              <a:rPr lang="en-US"/>
              <a:t>Md. Golam Moazzam, Dept. of CSE, JU</a:t>
            </a:r>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69553525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C0BBC-583C-42F1-99F0-A9970C625DE3}" type="datetime1">
              <a:rPr lang="en-US" smtClean="0"/>
              <a:pPr/>
              <a:t>8/6/2023</a:t>
            </a:fld>
            <a:endParaRPr lang="en-US"/>
          </a:p>
        </p:txBody>
      </p:sp>
      <p:sp>
        <p:nvSpPr>
          <p:cNvPr id="5" name="Footer Placeholder 4"/>
          <p:cNvSpPr>
            <a:spLocks noGrp="1"/>
          </p:cNvSpPr>
          <p:nvPr>
            <p:ph type="ftr" sz="quarter" idx="11"/>
          </p:nvPr>
        </p:nvSpPr>
        <p:spPr/>
        <p:txBody>
          <a:bodyPr/>
          <a:lstStyle/>
          <a:p>
            <a:r>
              <a:rPr lang="en-US"/>
              <a:t>Md. Golam Moazzam, Dept. of CSE, JU</a:t>
            </a:r>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80026844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051934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714118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606980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4293558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581004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967812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3209520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14980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1C0BBC-583C-42F1-99F0-A9970C625DE3}" type="datetime1">
              <a:rPr lang="en-US" smtClean="0"/>
              <a:pPr/>
              <a:t>8/6/2023</a:t>
            </a:fld>
            <a:endParaRPr lang="en-US"/>
          </a:p>
        </p:txBody>
      </p:sp>
      <p:sp>
        <p:nvSpPr>
          <p:cNvPr id="5" name="Footer Placeholder 4"/>
          <p:cNvSpPr>
            <a:spLocks noGrp="1"/>
          </p:cNvSpPr>
          <p:nvPr>
            <p:ph type="ftr" sz="quarter" idx="11"/>
          </p:nvPr>
        </p:nvSpPr>
        <p:spPr/>
        <p:txBody>
          <a:bodyPr/>
          <a:lstStyle/>
          <a:p>
            <a:r>
              <a:rPr lang="en-US"/>
              <a:t>Md. Golam Moazzam, Dept. of CSE, JU</a:t>
            </a:r>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74911284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4129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3954073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42104124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225880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4159438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734587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726536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1869812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71D60C-4F28-4B3A-B514-0D39C0EEA5BD}"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75709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1C0BBC-583C-42F1-99F0-A9970C625DE3}" type="datetime1">
              <a:rPr lang="en-US" smtClean="0"/>
              <a:pPr/>
              <a:t>8/6/2023</a:t>
            </a:fld>
            <a:endParaRPr lang="en-US"/>
          </a:p>
        </p:txBody>
      </p:sp>
      <p:sp>
        <p:nvSpPr>
          <p:cNvPr id="5" name="Footer Placeholder 4"/>
          <p:cNvSpPr>
            <a:spLocks noGrp="1"/>
          </p:cNvSpPr>
          <p:nvPr>
            <p:ph type="ftr" sz="quarter" idx="11"/>
          </p:nvPr>
        </p:nvSpPr>
        <p:spPr/>
        <p:txBody>
          <a:bodyPr/>
          <a:lstStyle/>
          <a:p>
            <a:r>
              <a:rPr lang="en-US"/>
              <a:t>Md. Golam Moazzam, Dept. of CSE, JU</a:t>
            </a:r>
          </a:p>
        </p:txBody>
      </p:sp>
      <p:sp>
        <p:nvSpPr>
          <p:cNvPr id="6" name="Slide Number Placeholder 5"/>
          <p:cNvSpPr>
            <a:spLocks noGrp="1"/>
          </p:cNvSpPr>
          <p:nvPr>
            <p:ph type="sldNum" sz="quarter" idx="12"/>
          </p:nvPr>
        </p:nvSpPr>
        <p:spPr/>
        <p:txBody>
          <a:bodyPr/>
          <a:lstStyle/>
          <a:p>
            <a:fld id="{8C9281A4-4C9D-4645-98E5-DC94BB779CF3}"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6814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1C0BBC-583C-42F1-99F0-A9970C625DE3}"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2769522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1C0BBC-583C-42F1-99F0-A9970C625DE3}" type="datetime1">
              <a:rPr lang="en-US" smtClean="0"/>
              <a:pPr/>
              <a:t>8/6/2023</a:t>
            </a:fld>
            <a:endParaRPr lang="en-US"/>
          </a:p>
        </p:txBody>
      </p:sp>
      <p:sp>
        <p:nvSpPr>
          <p:cNvPr id="8" name="Footer Placeholder 7"/>
          <p:cNvSpPr>
            <a:spLocks noGrp="1"/>
          </p:cNvSpPr>
          <p:nvPr>
            <p:ph type="ftr" sz="quarter" idx="11"/>
          </p:nvPr>
        </p:nvSpPr>
        <p:spPr/>
        <p:txBody>
          <a:bodyPr/>
          <a:lstStyle/>
          <a:p>
            <a:r>
              <a:rPr lang="en-US"/>
              <a:t>Md. Golam Moazzam, Dept. of CSE, JU</a:t>
            </a:r>
          </a:p>
        </p:txBody>
      </p:sp>
      <p:sp>
        <p:nvSpPr>
          <p:cNvPr id="9" name="Slide Number Placeholder 8"/>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316644749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1C0BBC-583C-42F1-99F0-A9970C625DE3}" type="datetime1">
              <a:rPr lang="en-US" smtClean="0"/>
              <a:pPr/>
              <a:t>8/6/2023</a:t>
            </a:fld>
            <a:endParaRPr lang="en-US"/>
          </a:p>
        </p:txBody>
      </p:sp>
      <p:sp>
        <p:nvSpPr>
          <p:cNvPr id="4" name="Footer Placeholder 3"/>
          <p:cNvSpPr>
            <a:spLocks noGrp="1"/>
          </p:cNvSpPr>
          <p:nvPr>
            <p:ph type="ftr" sz="quarter" idx="11"/>
          </p:nvPr>
        </p:nvSpPr>
        <p:spPr/>
        <p:txBody>
          <a:bodyPr/>
          <a:lstStyle/>
          <a:p>
            <a:r>
              <a:rPr lang="en-US"/>
              <a:t>Md. Golam Moazzam, Dept. of CSE, JU</a:t>
            </a:r>
          </a:p>
        </p:txBody>
      </p:sp>
      <p:sp>
        <p:nvSpPr>
          <p:cNvPr id="5" name="Slide Number Placeholder 4"/>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61092274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1C0BBC-583C-42F1-99F0-A9970C625DE3}" type="datetime1">
              <a:rPr lang="en-US" smtClean="0"/>
              <a:pPr/>
              <a:t>8/6/2023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Md. Golam Moazzam, Dept. of CSE, JU</a:t>
            </a:r>
          </a:p>
        </p:txBody>
      </p:sp>
      <p:sp>
        <p:nvSpPr>
          <p:cNvPr id="9" name="Slide Number Placeholder 8"/>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62027367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61C0BBC-583C-42F1-99F0-A9970C625DE3}" type="datetime1">
              <a:rPr lang="en-US" smtClean="0"/>
              <a:pPr/>
              <a:t>8/6/2023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Md. Golam Moazzam, Dept. of CSE, JU</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9281A4-4C9D-4645-98E5-DC94BB779CF3}" type="slidenum">
              <a:rPr lang="en-US" smtClean="0"/>
              <a:pPr/>
              <a:t>‹#›</a:t>
            </a:fld>
            <a:endParaRPr lang="en-US"/>
          </a:p>
        </p:txBody>
      </p:sp>
    </p:spTree>
    <p:extLst>
      <p:ext uri="{BB962C8B-B14F-4D97-AF65-F5344CB8AC3E}">
        <p14:creationId xmlns:p14="http://schemas.microsoft.com/office/powerpoint/2010/main" val="30831493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C0BBC-583C-42F1-99F0-A9970C625DE3}" type="datetime1">
              <a:rPr lang="en-US" smtClean="0"/>
              <a:pPr/>
              <a:t>8/6/2023</a:t>
            </a:fld>
            <a:endParaRPr lang="en-US"/>
          </a:p>
        </p:txBody>
      </p:sp>
      <p:sp>
        <p:nvSpPr>
          <p:cNvPr id="6" name="Footer Placeholder 5"/>
          <p:cNvSpPr>
            <a:spLocks noGrp="1"/>
          </p:cNvSpPr>
          <p:nvPr>
            <p:ph type="ftr" sz="quarter" idx="11"/>
          </p:nvPr>
        </p:nvSpPr>
        <p:spPr/>
        <p:txBody>
          <a:bodyPr/>
          <a:lstStyle/>
          <a:p>
            <a:r>
              <a:rPr lang="en-US"/>
              <a:t>Md. Golam Moazzam, Dept. of CSE, JU</a:t>
            </a:r>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extLst>
      <p:ext uri="{BB962C8B-B14F-4D97-AF65-F5344CB8AC3E}">
        <p14:creationId xmlns:p14="http://schemas.microsoft.com/office/powerpoint/2010/main" val="232395371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1C0BBC-583C-42F1-99F0-A9970C625DE3}" type="datetime1">
              <a:rPr lang="en-US" smtClean="0"/>
              <a:pPr/>
              <a:t>8/6/2023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Md. Golam Moazzam, Dept. of CSE, JU</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C9281A4-4C9D-4645-98E5-DC94BB779CF3}"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JU Mon eps.tif"/>
          <p:cNvPicPr>
            <a:picLocks noChangeAspect="1"/>
          </p:cNvPicPr>
          <p:nvPr userDrawn="1"/>
        </p:nvPicPr>
        <p:blipFill>
          <a:blip r:embed="rId30" cstate="print"/>
          <a:stretch>
            <a:fillRect/>
          </a:stretch>
        </p:blipFill>
        <p:spPr>
          <a:xfrm>
            <a:off x="381000" y="228600"/>
            <a:ext cx="917067" cy="1135254"/>
          </a:xfrm>
          <a:prstGeom prst="rect">
            <a:avLst/>
          </a:prstGeom>
        </p:spPr>
      </p:pic>
      <p:sp>
        <p:nvSpPr>
          <p:cNvPr id="12" name="TextBox 11"/>
          <p:cNvSpPr txBox="1"/>
          <p:nvPr userDrawn="1"/>
        </p:nvSpPr>
        <p:spPr>
          <a:xfrm>
            <a:off x="2133600" y="685800"/>
            <a:ext cx="5715000" cy="369332"/>
          </a:xfrm>
          <a:prstGeom prst="rect">
            <a:avLst/>
          </a:prstGeom>
          <a:noFill/>
        </p:spPr>
        <p:txBody>
          <a:bodyPr wrap="square" rtlCol="0">
            <a:spAutoFit/>
          </a:bodyPr>
          <a:lstStyle/>
          <a:p>
            <a:r>
              <a:rPr lang="en-US" dirty="0"/>
              <a:t>Indexing and Hashing</a:t>
            </a:r>
          </a:p>
        </p:txBody>
      </p:sp>
    </p:spTree>
    <p:extLst>
      <p:ext uri="{BB962C8B-B14F-4D97-AF65-F5344CB8AC3E}">
        <p14:creationId xmlns:p14="http://schemas.microsoft.com/office/powerpoint/2010/main" val="2364021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3.bin"/><Relationship Id="rId2" Type="http://schemas.openxmlformats.org/officeDocument/2006/relationships/slideLayout" Target="../slideLayouts/slideLayout2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8.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latin typeface="Times New Roman" pitchFamily="18" charset="0"/>
                <a:cs typeface="Times New Roman" pitchFamily="18" charset="0"/>
              </a:rPr>
              <a:pPr/>
              <a:t>8/6/2023</a:t>
            </a:fld>
            <a:endParaRPr lang="en-US" dirty="0">
              <a:solidFill>
                <a:srgbClr val="00B050"/>
              </a:solidFill>
              <a:latin typeface="Times New Roman" pitchFamily="18" charset="0"/>
              <a:cs typeface="Times New Roman" pitchFamily="18" charset="0"/>
            </a:endParaRPr>
          </a:p>
        </p:txBody>
      </p:sp>
      <p:sp>
        <p:nvSpPr>
          <p:cNvPr id="20" name="Footer Placeholder 19"/>
          <p:cNvSpPr>
            <a:spLocks noGrp="1"/>
          </p:cNvSpPr>
          <p:nvPr>
            <p:ph type="ftr" sz="quarter" idx="11"/>
          </p:nvPr>
        </p:nvSpPr>
        <p:spPr>
          <a:xfrm>
            <a:off x="2764639" y="6096000"/>
            <a:ext cx="3617103" cy="728911"/>
          </a:xfrm>
        </p:spPr>
        <p:txBody>
          <a:bodyPr/>
          <a:lstStyle/>
          <a:p>
            <a:r>
              <a:rPr lang="en-US" sz="1600" dirty="0">
                <a:solidFill>
                  <a:srgbClr val="00B050"/>
                </a:solidFill>
                <a:latin typeface="Times New Roman" pitchFamily="18" charset="0"/>
                <a:cs typeface="Times New Roman" pitchFamily="18" charset="0"/>
              </a:rPr>
              <a:t>Indrani Sen Toma Dept. of CSE, DIU</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latin typeface="Times New Roman" pitchFamily="18" charset="0"/>
                <a:cs typeface="Times New Roman" pitchFamily="18" charset="0"/>
              </a:rPr>
              <a:pPr/>
              <a:t>1</a:t>
            </a:fld>
            <a:endParaRPr lang="en-US" dirty="0">
              <a:solidFill>
                <a:srgbClr val="00B050"/>
              </a:solidFill>
              <a:latin typeface="Times New Roman" pitchFamily="18" charset="0"/>
              <a:cs typeface="Times New Roman" pitchFamily="18" charset="0"/>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a:t>
            </a:r>
          </a:p>
        </p:txBody>
      </p:sp>
      <p:sp>
        <p:nvSpPr>
          <p:cNvPr id="17" name="Content Placeholder 16"/>
          <p:cNvSpPr>
            <a:spLocks noGrp="1"/>
          </p:cNvSpPr>
          <p:nvPr>
            <p:ph sz="half" idx="4294967295"/>
          </p:nvPr>
        </p:nvSpPr>
        <p:spPr>
          <a:xfrm>
            <a:off x="2362200" y="1905000"/>
            <a:ext cx="5791200" cy="3276600"/>
          </a:xfrm>
          <a:prstGeom prst="rect">
            <a:avLst/>
          </a:prstGeom>
        </p:spPr>
        <p:txBody>
          <a:bodyPr>
            <a:normAutofit fontScale="85000" lnSpcReduction="10000"/>
          </a:bodyPr>
          <a:lstStyle/>
          <a:p>
            <a:pPr algn="ctr">
              <a:buNone/>
            </a:pPr>
            <a:r>
              <a:rPr lang="en-US" sz="16600" dirty="0">
                <a:latin typeface="Times New Roman" pitchFamily="18" charset="0"/>
                <a:cs typeface="Times New Roman" pitchFamily="18" charset="0"/>
              </a:rPr>
              <a:t>C</a:t>
            </a:r>
            <a:r>
              <a:rPr lang="en-US" sz="7200" dirty="0">
                <a:latin typeface="Times New Roman" pitchFamily="18" charset="0"/>
                <a:cs typeface="Times New Roman" pitchFamily="18" charset="0"/>
              </a:rPr>
              <a:t>hapter </a:t>
            </a:r>
            <a:r>
              <a:rPr lang="en-US" sz="19900" dirty="0">
                <a:latin typeface="Times New Roman" pitchFamily="18" charset="0"/>
                <a:cs typeface="Times New Roman" pitchFamily="18" charset="0"/>
              </a:rPr>
              <a:t>06</a:t>
            </a:r>
            <a:endParaRPr lang="en-US" sz="7200" dirty="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p:spPr>
        <p:style>
          <a:lnRef idx="1">
            <a:schemeClr val="accent1"/>
          </a:lnRef>
          <a:fillRef idx="0">
            <a:schemeClr val="accent1"/>
          </a:fillRef>
          <a:effectRef idx="0">
            <a:schemeClr val="accent1"/>
          </a:effectRef>
          <a:fontRef idx="minor">
            <a:schemeClr val="tx1"/>
          </a:fontRef>
        </p:style>
      </p:cxnSp>
      <p:sp>
        <p:nvSpPr>
          <p:cNvPr id="2" name="AutoShape 2" descr="Daffodil International University : Rankings, Fees &amp; Courses ..."/>
          <p:cNvSpPr>
            <a:spLocks noChangeAspect="1" noChangeArrowheads="1"/>
          </p:cNvSpPr>
          <p:nvPr/>
        </p:nvSpPr>
        <p:spPr bwMode="auto">
          <a:xfrm>
            <a:off x="155575" y="-144463"/>
            <a:ext cx="1516058" cy="15160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ffodil International University : Rankings, Fees &amp; Cours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Office of the Public Relations, DIU"/>
          <p:cNvSpPr>
            <a:spLocks noChangeAspect="1" noChangeArrowheads="1"/>
          </p:cNvSpPr>
          <p:nvPr/>
        </p:nvSpPr>
        <p:spPr bwMode="auto">
          <a:xfrm>
            <a:off x="307974" y="7937"/>
            <a:ext cx="2354255" cy="2354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Office of the Public Relations, DI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10</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3429000" y="1143000"/>
            <a:ext cx="5715000" cy="37338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Example 6.7: Transform . . . . . postfix expression P:</a:t>
            </a: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Q:     A + (B*C - (D /E ↑ F)*G)*H)</a:t>
            </a: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956474705"/>
              </p:ext>
            </p:extLst>
          </p:nvPr>
        </p:nvGraphicFramePr>
        <p:xfrm>
          <a:off x="762000" y="2362199"/>
          <a:ext cx="7924800" cy="4122535"/>
        </p:xfrm>
        <a:graphic>
          <a:graphicData uri="http://schemas.openxmlformats.org/drawingml/2006/table">
            <a:tbl>
              <a:tblPr/>
              <a:tblGrid>
                <a:gridCol w="1978086">
                  <a:extLst>
                    <a:ext uri="{9D8B030D-6E8A-4147-A177-3AD203B41FA5}">
                      <a16:colId xmlns:a16="http://schemas.microsoft.com/office/drawing/2014/main" val="20000"/>
                    </a:ext>
                  </a:extLst>
                </a:gridCol>
                <a:gridCol w="2008930">
                  <a:extLst>
                    <a:ext uri="{9D8B030D-6E8A-4147-A177-3AD203B41FA5}">
                      <a16:colId xmlns:a16="http://schemas.microsoft.com/office/drawing/2014/main" val="20001"/>
                    </a:ext>
                  </a:extLst>
                </a:gridCol>
                <a:gridCol w="3937784">
                  <a:extLst>
                    <a:ext uri="{9D8B030D-6E8A-4147-A177-3AD203B41FA5}">
                      <a16:colId xmlns:a16="http://schemas.microsoft.com/office/drawing/2014/main" val="20002"/>
                    </a:ext>
                  </a:extLst>
                </a:gridCol>
              </a:tblGrid>
              <a:tr h="288472">
                <a:tc>
                  <a:txBody>
                    <a:bodyPr/>
                    <a:lstStyle/>
                    <a:p>
                      <a:pPr marL="0" marR="0" algn="ctr">
                        <a:lnSpc>
                          <a:spcPct val="115000"/>
                        </a:lnSpc>
                        <a:spcBef>
                          <a:spcPts val="0"/>
                        </a:spcBef>
                        <a:spcAft>
                          <a:spcPts val="0"/>
                        </a:spcAft>
                      </a:pPr>
                      <a:r>
                        <a:rPr lang="en-US" sz="1800" b="1" dirty="0">
                          <a:latin typeface="Times New Roman"/>
                          <a:ea typeface="Calibri"/>
                          <a:cs typeface="Times New Roman"/>
                        </a:rPr>
                        <a:t>Symbol Scanned</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STACK</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Expression, P</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8472">
                <a:tc>
                  <a:txBody>
                    <a:bodyPr/>
                    <a:lstStyle/>
                    <a:p>
                      <a:pPr marL="0" marR="0" algn="ctr">
                        <a:lnSpc>
                          <a:spcPct val="115000"/>
                        </a:lnSpc>
                        <a:spcBef>
                          <a:spcPts val="0"/>
                        </a:spcBef>
                        <a:spcAft>
                          <a:spcPts val="0"/>
                        </a:spcAft>
                      </a:pPr>
                      <a:r>
                        <a:rPr lang="en-US" sz="1800" dirty="0">
                          <a:latin typeface="Times New Roman"/>
                          <a:ea typeface="Calibri"/>
                          <a:cs typeface="Times New Roman"/>
                        </a:rPr>
                        <a:t>D</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A  B  C  *  D</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E</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A  B  C  *  D  E</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  -  (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F</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  -  (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  F</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  F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  F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G</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A  B  C  *  D  E  F  ↑  /  G</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847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A  B  C  *  D  E  F  ↑  /  G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8472">
                <a:tc>
                  <a:txBody>
                    <a:bodyPr/>
                    <a:lstStyle/>
                    <a:p>
                      <a:pPr marL="0" marR="0" algn="ctr">
                        <a:lnSpc>
                          <a:spcPct val="115000"/>
                        </a:lnSpc>
                        <a:spcBef>
                          <a:spcPts val="0"/>
                        </a:spcBef>
                        <a:spcAft>
                          <a:spcPts val="0"/>
                        </a:spcAft>
                      </a:pPr>
                      <a:r>
                        <a:rPr lang="en-US" sz="1800" dirty="0">
                          <a:latin typeface="Times New Roman"/>
                          <a:ea typeface="Calibri"/>
                          <a:cs typeface="Times New Roman"/>
                        </a:rPr>
                        <a:t>*</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  F  ↑  /  G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8472">
                <a:tc>
                  <a:txBody>
                    <a:bodyPr/>
                    <a:lstStyle/>
                    <a:p>
                      <a:pPr marL="0" marR="0" algn="ctr">
                        <a:lnSpc>
                          <a:spcPct val="115000"/>
                        </a:lnSpc>
                        <a:spcBef>
                          <a:spcPts val="0"/>
                        </a:spcBef>
                        <a:spcAft>
                          <a:spcPts val="0"/>
                        </a:spcAft>
                      </a:pPr>
                      <a:r>
                        <a:rPr lang="en-US" sz="1800" dirty="0">
                          <a:latin typeface="Times New Roman"/>
                          <a:ea typeface="Calibri"/>
                          <a:cs typeface="Times New Roman"/>
                        </a:rPr>
                        <a:t>H</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  F  ↑  /  G  *  -  H</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576943">
                <a:tc>
                  <a:txBody>
                    <a:bodyPr/>
                    <a:lstStyle/>
                    <a:p>
                      <a:pPr marL="0" marR="0" algn="ctr">
                        <a:lnSpc>
                          <a:spcPct val="115000"/>
                        </a:lnSpc>
                        <a:spcBef>
                          <a:spcPts val="0"/>
                        </a:spcBef>
                        <a:spcAft>
                          <a:spcPts val="0"/>
                        </a:spcAft>
                      </a:pPr>
                      <a:r>
                        <a:rPr lang="en-US" sz="1800" dirty="0">
                          <a:latin typeface="Times New Roman"/>
                          <a:ea typeface="Calibri"/>
                          <a:cs typeface="Times New Roman"/>
                        </a:rPr>
                        <a:t>)</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Times New Roman"/>
                        <a:ea typeface="Calibri"/>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  D  E  F  ↑  /  G  *  -  H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11</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868863"/>
          </a:xfrm>
          <a:prstGeom prst="rect">
            <a:avLst/>
          </a:prstGeom>
        </p:spPr>
        <p:txBody>
          <a:bodyPr>
            <a:normAutofit/>
          </a:bodyPr>
          <a:lstStyle/>
          <a:p>
            <a:pPr>
              <a:buFont typeface="Wingdings" pitchFamily="2" charset="2"/>
              <a:buChar char="q"/>
            </a:pPr>
            <a:r>
              <a:rPr lang="en-US" sz="2000" b="1" dirty="0">
                <a:latin typeface="Times New Roman" pitchFamily="18" charset="0"/>
                <a:cs typeface="Times New Roman" pitchFamily="18" charset="0"/>
              </a:rPr>
              <a:t>Solved Problem 6.10: Transform the following arithmetic infix expression Q into its equivalent postfix expression P:</a:t>
            </a: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Q:     ((A + B)*D) ↑ (E-F)</a:t>
            </a:r>
            <a:endParaRPr lang="en-US" sz="2000"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Solution:</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Push “(” onto stack and then add “)” to the end of Q. Thus, Q becomes</a:t>
            </a:r>
          </a:p>
          <a:p>
            <a:pPr lvl="1">
              <a:buNone/>
            </a:pPr>
            <a:r>
              <a:rPr lang="en-US" sz="2000" dirty="0">
                <a:latin typeface="Times New Roman" pitchFamily="18" charset="0"/>
                <a:cs typeface="Times New Roman" pitchFamily="18" charset="0"/>
              </a:rPr>
              <a:t>			Q:    ((A + B) * D) ↑ (E-F) )</a:t>
            </a:r>
          </a:p>
          <a:p>
            <a:pPr lvl="1"/>
            <a:r>
              <a:rPr lang="en-US" sz="2000" dirty="0">
                <a:latin typeface="Times New Roman" pitchFamily="18" charset="0"/>
                <a:cs typeface="Times New Roman" pitchFamily="18" charset="0"/>
              </a:rPr>
              <a:t>Start scanning. The following table shows the status of STACK and of the string P as each element of Q is scanned.</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12</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219200"/>
            <a:ext cx="8229600" cy="4953000"/>
          </a:xfrm>
          <a:prstGeom prst="rect">
            <a:avLst/>
          </a:prstGeom>
        </p:spPr>
        <p:txBody>
          <a:bodyPr/>
          <a:lstStyle/>
          <a:p>
            <a:pPr>
              <a:buFont typeface="Wingdings" pitchFamily="2" charset="2"/>
              <a:buChar char="q"/>
            </a:pPr>
            <a:r>
              <a:rPr lang="en-US" sz="1600" b="1" dirty="0">
                <a:latin typeface="Times New Roman" pitchFamily="18" charset="0"/>
                <a:cs typeface="Times New Roman" pitchFamily="18" charset="0"/>
              </a:rPr>
              <a:t>Solved Problem 6.10: Transform . . .  postfix expression P:</a:t>
            </a:r>
            <a:endParaRPr lang="en-US" sz="1600" dirty="0">
              <a:latin typeface="Times New Roman" pitchFamily="18" charset="0"/>
              <a:cs typeface="Times New Roman" pitchFamily="18" charset="0"/>
            </a:endParaRPr>
          </a:p>
          <a:p>
            <a:pPr>
              <a:buNone/>
            </a:pPr>
            <a:r>
              <a:rPr lang="en-US" sz="1600" b="1" dirty="0">
                <a:latin typeface="Times New Roman" pitchFamily="18" charset="0"/>
                <a:cs typeface="Times New Roman" pitchFamily="18" charset="0"/>
              </a:rPr>
              <a:t>			Q:     ((A + B)*D) ↑ (E-F))</a:t>
            </a:r>
            <a:endParaRPr lang="en-US" sz="1600" dirty="0">
              <a:latin typeface="Times New Roman" pitchFamily="18" charset="0"/>
              <a:cs typeface="Times New Roman" pitchFamily="18" charset="0"/>
            </a:endParaRPr>
          </a:p>
          <a:p>
            <a:pPr>
              <a:buNone/>
            </a:pPr>
            <a:endParaRPr lang="en-US" sz="1600" b="1" dirty="0">
              <a:latin typeface="Times New Roman" pitchFamily="18" charset="0"/>
              <a:cs typeface="Times New Roman" pitchFamily="18" charset="0"/>
            </a:endParaRPr>
          </a:p>
          <a:p>
            <a:pPr>
              <a:buNone/>
            </a:pP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buNone/>
            </a:pPr>
            <a:r>
              <a:rPr lang="en-US" sz="1600" dirty="0">
                <a:latin typeface="Times New Roman" pitchFamily="18" charset="0"/>
                <a:cs typeface="Times New Roman" pitchFamily="18" charset="0"/>
              </a:rPr>
              <a:t>	</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516785687"/>
              </p:ext>
            </p:extLst>
          </p:nvPr>
        </p:nvGraphicFramePr>
        <p:xfrm>
          <a:off x="457201" y="2209799"/>
          <a:ext cx="8229600" cy="4267204"/>
        </p:xfrm>
        <a:graphic>
          <a:graphicData uri="http://schemas.openxmlformats.org/drawingml/2006/table">
            <a:tbl>
              <a:tblPr/>
              <a:tblGrid>
                <a:gridCol w="2019743">
                  <a:extLst>
                    <a:ext uri="{9D8B030D-6E8A-4147-A177-3AD203B41FA5}">
                      <a16:colId xmlns:a16="http://schemas.microsoft.com/office/drawing/2014/main" val="20000"/>
                    </a:ext>
                  </a:extLst>
                </a:gridCol>
                <a:gridCol w="1919957">
                  <a:extLst>
                    <a:ext uri="{9D8B030D-6E8A-4147-A177-3AD203B41FA5}">
                      <a16:colId xmlns:a16="http://schemas.microsoft.com/office/drawing/2014/main" val="20001"/>
                    </a:ext>
                  </a:extLst>
                </a:gridCol>
                <a:gridCol w="4289900">
                  <a:extLst>
                    <a:ext uri="{9D8B030D-6E8A-4147-A177-3AD203B41FA5}">
                      <a16:colId xmlns:a16="http://schemas.microsoft.com/office/drawing/2014/main" val="20002"/>
                    </a:ext>
                  </a:extLst>
                </a:gridCol>
              </a:tblGrid>
              <a:tr h="251012">
                <a:tc>
                  <a:txBody>
                    <a:bodyPr/>
                    <a:lstStyle/>
                    <a:p>
                      <a:pPr marL="0" marR="0" algn="ctr">
                        <a:lnSpc>
                          <a:spcPct val="115000"/>
                        </a:lnSpc>
                        <a:spcBef>
                          <a:spcPts val="0"/>
                        </a:spcBef>
                        <a:spcAft>
                          <a:spcPts val="0"/>
                        </a:spcAft>
                      </a:pPr>
                      <a:r>
                        <a:rPr lang="en-US" sz="1200" b="1" dirty="0">
                          <a:latin typeface="Times New Roman" pitchFamily="18" charset="0"/>
                          <a:ea typeface="Calibri"/>
                          <a:cs typeface="Times New Roman" pitchFamily="18" charset="0"/>
                        </a:rPr>
                        <a:t>Symbol Scanned</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latin typeface="Times New Roman" pitchFamily="18" charset="0"/>
                          <a:ea typeface="Calibri"/>
                          <a:cs typeface="Times New Roman" pitchFamily="18" charset="0"/>
                        </a:rPr>
                        <a:t>STACK</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latin typeface="Times New Roman" pitchFamily="18" charset="0"/>
                          <a:ea typeface="Calibri"/>
                          <a:cs typeface="Times New Roman" pitchFamily="18" charset="0"/>
                        </a:rPr>
                        <a:t>Expression, P</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 (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dirty="0">
                          <a:latin typeface="Times New Roman" pitchFamily="18" charset="0"/>
                          <a:ea typeface="Calibri"/>
                          <a:cs typeface="Times New Roman" pitchFamily="18" charset="0"/>
                        </a:rPr>
                        <a:t>( (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dirty="0">
                          <a:latin typeface="Times New Roman" pitchFamily="18" charset="0"/>
                          <a:ea typeface="Calibri"/>
                          <a:cs typeface="Times New Roman" pitchFamily="18" charset="0"/>
                        </a:rPr>
                        <a:t>( ( (</a:t>
                      </a:r>
                      <a:r>
                        <a:rPr lang="en-US" sz="1200" baseline="0" dirty="0">
                          <a:latin typeface="Times New Roman" pitchFamily="18" charset="0"/>
                          <a:ea typeface="Calibri"/>
                          <a:cs typeface="Times New Roman" pitchFamily="18" charset="0"/>
                        </a:rPr>
                        <a:t>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B</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 ( (</a:t>
                      </a:r>
                      <a:r>
                        <a:rPr lang="en-US" sz="1200" baseline="0" dirty="0">
                          <a:latin typeface="Times New Roman" pitchFamily="18" charset="0"/>
                          <a:ea typeface="Calibri"/>
                          <a:cs typeface="Times New Roman" pitchFamily="18" charset="0"/>
                        </a:rPr>
                        <a:t>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 (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 *</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D</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 *</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Calibri"/>
                          <a:cs typeface="Times New Roman" pitchFamily="18" charset="0"/>
                        </a:rPr>
                        <a:t>↑</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a:t>
                      </a:r>
                      <a:r>
                        <a:rPr lang="en-US" sz="1200" dirty="0">
                          <a:latin typeface="Times New Roman" pitchFamily="18" charset="0"/>
                          <a:ea typeface="Calibri"/>
                          <a:cs typeface="Times New Roman" pitchFamily="18" charset="0"/>
                        </a:rPr>
                        <a:t>↑</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a:t>
                      </a:r>
                      <a:r>
                        <a:rPr lang="en-US" sz="1200" dirty="0">
                          <a:latin typeface="Times New Roman" pitchFamily="18" charset="0"/>
                          <a:ea typeface="Calibri"/>
                          <a:cs typeface="Times New Roman" pitchFamily="18" charset="0"/>
                        </a:rPr>
                        <a:t>↑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E</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a:t>
                      </a:r>
                      <a:r>
                        <a:rPr lang="en-US" sz="1200" dirty="0">
                          <a:latin typeface="Times New Roman" pitchFamily="18" charset="0"/>
                          <a:ea typeface="Calibri"/>
                          <a:cs typeface="Times New Roman" pitchFamily="18" charset="0"/>
                        </a:rPr>
                        <a:t>↑ ( </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 E</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a:t>
                      </a:r>
                      <a:r>
                        <a:rPr lang="en-US" sz="1200" dirty="0">
                          <a:latin typeface="Times New Roman" pitchFamily="18" charset="0"/>
                          <a:ea typeface="Calibri"/>
                          <a:cs typeface="Times New Roman" pitchFamily="18" charset="0"/>
                        </a:rPr>
                        <a:t>↑ ( -</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 E</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F</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Times New Roman"/>
                          <a:cs typeface="Times New Roman" pitchFamily="18" charset="0"/>
                        </a:rPr>
                        <a:t>( </a:t>
                      </a:r>
                      <a:r>
                        <a:rPr lang="en-US" sz="1200" dirty="0">
                          <a:latin typeface="Times New Roman" pitchFamily="18" charset="0"/>
                          <a:ea typeface="Calibri"/>
                          <a:cs typeface="Times New Roman" pitchFamily="18" charset="0"/>
                        </a:rPr>
                        <a:t>↑ ( -</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 E F</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200" dirty="0">
                          <a:latin typeface="Times New Roman" pitchFamily="18" charset="0"/>
                          <a:ea typeface="Times New Roman"/>
                          <a:cs typeface="Times New Roman" pitchFamily="18" charset="0"/>
                        </a:rPr>
                        <a:t>( </a:t>
                      </a:r>
                      <a:r>
                        <a:rPr lang="en-US" sz="1200" dirty="0">
                          <a:latin typeface="Times New Roman" pitchFamily="18" charset="0"/>
                          <a:ea typeface="Calibri"/>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 E F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1012">
                <a:tc>
                  <a:txBody>
                    <a:bodyPr/>
                    <a:lstStyle/>
                    <a:p>
                      <a:pPr marL="0" marR="0" algn="ctr">
                        <a:lnSpc>
                          <a:spcPct val="115000"/>
                        </a:lnSpc>
                        <a:spcBef>
                          <a:spcPts val="0"/>
                        </a:spcBef>
                        <a:spcAft>
                          <a:spcPts val="0"/>
                        </a:spcAft>
                      </a:pPr>
                      <a:r>
                        <a:rPr lang="en-US" sz="1200" dirty="0">
                          <a:latin typeface="Times New Roman" pitchFamily="18" charset="0"/>
                          <a:ea typeface="Times New Roman"/>
                          <a:cs typeface="Times New Roman" pitchFamily="18" charset="0"/>
                        </a:rPr>
                        <a:t>)</a:t>
                      </a: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200" dirty="0">
                        <a:latin typeface="Times New Roman" pitchFamily="18" charset="0"/>
                        <a:ea typeface="Calibri"/>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itchFamily="18" charset="0"/>
                          <a:ea typeface="Calibri"/>
                          <a:cs typeface="Times New Roman" pitchFamily="18" charset="0"/>
                        </a:rPr>
                        <a:t>A  B + D * E F - ↑</a:t>
                      </a:r>
                      <a:endParaRPr lang="en-US" sz="1200" dirty="0">
                        <a:latin typeface="Times New Roman" pitchFamily="18" charset="0"/>
                        <a:ea typeface="Times New Roman"/>
                        <a:cs typeface="Times New Roman" pitchFamily="18" charset="0"/>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13</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191000"/>
          </a:xfrm>
          <a:prstGeom prst="rect">
            <a:avLst/>
          </a:prstGeom>
        </p:spPr>
        <p:txBody>
          <a:bodyPr>
            <a:normAutofit fontScale="92500" lnSpcReduction="10000"/>
          </a:bodyPr>
          <a:lstStyle/>
          <a:p>
            <a:pPr>
              <a:buFont typeface="Wingdings" pitchFamily="2" charset="2"/>
              <a:buChar char="q"/>
            </a:pPr>
            <a:r>
              <a:rPr lang="en-US" sz="2000" b="1" dirty="0">
                <a:latin typeface="Times New Roman" pitchFamily="18" charset="0"/>
                <a:cs typeface="Times New Roman" pitchFamily="18" charset="0"/>
              </a:rPr>
              <a:t>Algorithm 6.6: Write an algorithm that transforms the infix expression into its equivalent postfix expression.</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POLISH (Q, P)</a:t>
            </a:r>
          </a:p>
          <a:p>
            <a:pPr>
              <a:buNone/>
            </a:pPr>
            <a:r>
              <a:rPr lang="en-US" sz="2000" dirty="0">
                <a:latin typeface="Times New Roman" pitchFamily="18" charset="0"/>
                <a:cs typeface="Times New Roman" pitchFamily="18" charset="0"/>
              </a:rPr>
              <a:t>	Suppose Q is an arithmetic expression written in infix notation. This algorithm finds the equivalent postfix expression P.</a:t>
            </a:r>
          </a:p>
          <a:p>
            <a:pPr lvl="0">
              <a:buNone/>
            </a:pPr>
            <a:endParaRPr lang="en-US" sz="2000" dirty="0">
              <a:latin typeface="Times New Roman" pitchFamily="18" charset="0"/>
              <a:cs typeface="Times New Roman" pitchFamily="18" charset="0"/>
            </a:endParaRPr>
          </a:p>
          <a:p>
            <a:pPr lvl="2">
              <a:buNone/>
            </a:pPr>
            <a:r>
              <a:rPr lang="en-US" sz="2000" dirty="0">
                <a:latin typeface="Times New Roman" pitchFamily="18" charset="0"/>
                <a:cs typeface="Times New Roman" pitchFamily="18" charset="0"/>
              </a:rPr>
              <a:t>1.	 Push “(” onto STACK and add “)” to the end of Q.</a:t>
            </a:r>
          </a:p>
          <a:p>
            <a:pPr lvl="2">
              <a:buNone/>
            </a:pPr>
            <a:r>
              <a:rPr lang="en-US" sz="2000" dirty="0">
                <a:latin typeface="Times New Roman" pitchFamily="18" charset="0"/>
                <a:cs typeface="Times New Roman" pitchFamily="18" charset="0"/>
              </a:rPr>
              <a:t>2.  Scan Q from left to right and repeat steps 3 to 6 for each element of Q until the STACK is empty.</a:t>
            </a:r>
          </a:p>
          <a:p>
            <a:pPr lvl="2">
              <a:buNone/>
            </a:pPr>
            <a:r>
              <a:rPr lang="en-US" sz="2000" dirty="0">
                <a:latin typeface="Times New Roman" pitchFamily="18" charset="0"/>
                <a:cs typeface="Times New Roman" pitchFamily="18" charset="0"/>
              </a:rPr>
              <a:t>3.  	If an operand is encountered, add it to P.</a:t>
            </a:r>
          </a:p>
          <a:p>
            <a:pPr marL="1371600" lvl="2" indent="-457200">
              <a:buNone/>
            </a:pPr>
            <a:r>
              <a:rPr lang="en-US" sz="2000" dirty="0">
                <a:latin typeface="Times New Roman" pitchFamily="18" charset="0"/>
                <a:cs typeface="Times New Roman" pitchFamily="18" charset="0"/>
              </a:rPr>
              <a:t>4.		If a left parenthesis is encountered, push it onto STACK.</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14</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5486400"/>
          </a:xfrm>
          <a:prstGeom prst="rect">
            <a:avLst/>
          </a:prstGeom>
        </p:spPr>
        <p:txBody>
          <a:bodyPr>
            <a:normAutofit/>
          </a:bodyPr>
          <a:lstStyle/>
          <a:p>
            <a:pPr>
              <a:buFont typeface="Wingdings" pitchFamily="2" charset="2"/>
              <a:buChar char="q"/>
            </a:pPr>
            <a:r>
              <a:rPr lang="en-US" sz="2000" b="1" dirty="0">
                <a:latin typeface="Times New Roman" pitchFamily="18" charset="0"/>
                <a:cs typeface="Times New Roman" pitchFamily="18" charset="0"/>
              </a:rPr>
              <a:t>Algorithm 6.6: Write an algorithm that transforms the infix expression into its equivalent postfix expression.</a:t>
            </a:r>
            <a:endParaRPr lang="en-US" sz="2000" dirty="0">
              <a:latin typeface="Times New Roman" pitchFamily="18" charset="0"/>
              <a:cs typeface="Times New Roman" pitchFamily="18" charset="0"/>
            </a:endParaRPr>
          </a:p>
          <a:p>
            <a:pPr lvl="2">
              <a:buNone/>
            </a:pPr>
            <a:r>
              <a:rPr lang="en-US" sz="1800" dirty="0">
                <a:latin typeface="Times New Roman" pitchFamily="18" charset="0"/>
                <a:cs typeface="Times New Roman" pitchFamily="18" charset="0"/>
              </a:rPr>
              <a:t>5. 	If an operator      is encountered, then</a:t>
            </a:r>
          </a:p>
          <a:p>
            <a:pPr lvl="2">
              <a:buNone/>
            </a:pPr>
            <a:r>
              <a:rPr lang="en-US" sz="1800" dirty="0">
                <a:latin typeface="Times New Roman" pitchFamily="18" charset="0"/>
                <a:cs typeface="Times New Roman" pitchFamily="18" charset="0"/>
              </a:rPr>
              <a:t>		   (a) Repeatedly pop from STACK and add to P each </a:t>
            </a:r>
          </a:p>
          <a:p>
            <a:pPr lvl="2">
              <a:buNone/>
            </a:pPr>
            <a:r>
              <a:rPr lang="en-US" sz="1800" dirty="0">
                <a:latin typeface="Times New Roman" pitchFamily="18" charset="0"/>
                <a:cs typeface="Times New Roman" pitchFamily="18" charset="0"/>
              </a:rPr>
              <a:t>                      operator (on the top of STACK) which has the same </a:t>
            </a:r>
          </a:p>
          <a:p>
            <a:pPr lvl="2">
              <a:buNone/>
            </a:pPr>
            <a:r>
              <a:rPr lang="en-US" sz="1800" dirty="0">
                <a:latin typeface="Times New Roman" pitchFamily="18" charset="0"/>
                <a:cs typeface="Times New Roman" pitchFamily="18" charset="0"/>
              </a:rPr>
              <a:t>                      precedence as or higher precedence than     . </a:t>
            </a:r>
          </a:p>
          <a:p>
            <a:pPr lvl="2">
              <a:buNone/>
            </a:pPr>
            <a:r>
              <a:rPr lang="en-US" sz="1800" dirty="0">
                <a:latin typeface="Times New Roman" pitchFamily="18" charset="0"/>
                <a:cs typeface="Times New Roman" pitchFamily="18" charset="0"/>
              </a:rPr>
              <a:t>		   (b) Add    to STACK.</a:t>
            </a:r>
          </a:p>
          <a:p>
            <a:pPr lvl="2">
              <a:buNone/>
            </a:pPr>
            <a:r>
              <a:rPr lang="en-US" sz="1800" dirty="0">
                <a:latin typeface="Times New Roman" pitchFamily="18" charset="0"/>
                <a:cs typeface="Times New Roman" pitchFamily="18" charset="0"/>
              </a:rPr>
              <a:t>               [End of if structure]</a:t>
            </a:r>
          </a:p>
          <a:p>
            <a:pPr lvl="2">
              <a:buNone/>
            </a:pPr>
            <a:r>
              <a:rPr lang="en-US" sz="1800" dirty="0">
                <a:latin typeface="Times New Roman" pitchFamily="18" charset="0"/>
                <a:cs typeface="Times New Roman" pitchFamily="18" charset="0"/>
              </a:rPr>
              <a:t>6. 	If a right parenthesis is encountered, then</a:t>
            </a:r>
          </a:p>
          <a:p>
            <a:pPr lvl="2">
              <a:buNone/>
            </a:pPr>
            <a:r>
              <a:rPr lang="en-US" sz="1800" dirty="0">
                <a:latin typeface="Times New Roman" pitchFamily="18" charset="0"/>
                <a:cs typeface="Times New Roman" pitchFamily="18" charset="0"/>
              </a:rPr>
              <a:t>		  (a) Repeatedly pop from STACK and add to P each</a:t>
            </a:r>
          </a:p>
          <a:p>
            <a:pPr lvl="2">
              <a:buNone/>
            </a:pPr>
            <a:r>
              <a:rPr lang="en-US" sz="1800" dirty="0">
                <a:latin typeface="Times New Roman" pitchFamily="18" charset="0"/>
                <a:cs typeface="Times New Roman" pitchFamily="18" charset="0"/>
              </a:rPr>
              <a:t>                     operator (on the top of  STACK) until a left parenthesis </a:t>
            </a:r>
          </a:p>
          <a:p>
            <a:pPr lvl="2">
              <a:buNone/>
            </a:pPr>
            <a:r>
              <a:rPr lang="en-US" sz="1800" dirty="0">
                <a:latin typeface="Times New Roman" pitchFamily="18" charset="0"/>
                <a:cs typeface="Times New Roman" pitchFamily="18" charset="0"/>
              </a:rPr>
              <a:t>                     is encountered.</a:t>
            </a:r>
          </a:p>
          <a:p>
            <a:pPr lvl="2">
              <a:buNone/>
            </a:pPr>
            <a:r>
              <a:rPr lang="en-US" sz="1800" dirty="0">
                <a:latin typeface="Times New Roman" pitchFamily="18" charset="0"/>
                <a:cs typeface="Times New Roman" pitchFamily="18" charset="0"/>
              </a:rPr>
              <a:t> 		   (b) Remove the left parenthesis.</a:t>
            </a:r>
          </a:p>
          <a:p>
            <a:pPr lvl="2">
              <a:buNone/>
            </a:pPr>
            <a:r>
              <a:rPr lang="en-US" sz="1800" dirty="0">
                <a:latin typeface="Times New Roman" pitchFamily="18" charset="0"/>
                <a:cs typeface="Times New Roman" pitchFamily="18" charset="0"/>
              </a:rPr>
              <a:t>                [End of if structure]</a:t>
            </a:r>
          </a:p>
          <a:p>
            <a:pPr lvl="2">
              <a:buNone/>
            </a:pPr>
            <a:r>
              <a:rPr lang="en-US" sz="1800" dirty="0">
                <a:latin typeface="Times New Roman" pitchFamily="18" charset="0"/>
                <a:cs typeface="Times New Roman" pitchFamily="18" charset="0"/>
              </a:rPr>
              <a:t>        [End of Step 2 loop]</a:t>
            </a:r>
          </a:p>
          <a:p>
            <a:pPr>
              <a:buNone/>
            </a:pPr>
            <a:r>
              <a:rPr lang="en-US" sz="1800" dirty="0">
                <a:latin typeface="Times New Roman" pitchFamily="18" charset="0"/>
                <a:cs typeface="Times New Roman" pitchFamily="18" charset="0"/>
              </a:rPr>
              <a:t>		7. Exit.</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49" name="Object 1"/>
          <p:cNvGraphicFramePr>
            <a:graphicFrameLocks noChangeAspect="1"/>
          </p:cNvGraphicFramePr>
          <p:nvPr/>
        </p:nvGraphicFramePr>
        <p:xfrm>
          <a:off x="3733800" y="2120153"/>
          <a:ext cx="230104" cy="257175"/>
        </p:xfrm>
        <a:graphic>
          <a:graphicData uri="http://schemas.openxmlformats.org/presentationml/2006/ole">
            <mc:AlternateContent xmlns:mc="http://schemas.openxmlformats.org/markup-compatibility/2006">
              <mc:Choice xmlns:v="urn:schemas-microsoft-com:vml" Requires="v">
                <p:oleObj spid="_x0000_s2075" name="Equation" r:id="rId4" imgW="164814" imgH="177492" progId="Equation.3">
                  <p:embed/>
                </p:oleObj>
              </mc:Choice>
              <mc:Fallback>
                <p:oleObj name="Equation" r:id="rId4" imgW="164814" imgH="177492"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120153"/>
                        <a:ext cx="230104"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6553200" y="3095625"/>
          <a:ext cx="230188" cy="257175"/>
        </p:xfrm>
        <a:graphic>
          <a:graphicData uri="http://schemas.openxmlformats.org/presentationml/2006/ole">
            <mc:AlternateContent xmlns:mc="http://schemas.openxmlformats.org/markup-compatibility/2006">
              <mc:Choice xmlns:v="urn:schemas-microsoft-com:vml" Requires="v">
                <p:oleObj spid="_x0000_s2076" name="Equation" r:id="rId6" imgW="164814" imgH="177492" progId="Equation.3">
                  <p:embed/>
                </p:oleObj>
              </mc:Choice>
              <mc:Fallback>
                <p:oleObj name="Equation" r:id="rId6" imgW="164814" imgH="177492"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095625"/>
                        <a:ext cx="23018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3325906" y="3429000"/>
          <a:ext cx="230188" cy="257175"/>
        </p:xfrm>
        <a:graphic>
          <a:graphicData uri="http://schemas.openxmlformats.org/presentationml/2006/ole">
            <mc:AlternateContent xmlns:mc="http://schemas.openxmlformats.org/markup-compatibility/2006">
              <mc:Choice xmlns:v="urn:schemas-microsoft-com:vml" Requires="v">
                <p:oleObj spid="_x0000_s2077" name="Equation" r:id="rId7" imgW="164814" imgH="177492" progId="Equation.3">
                  <p:embed/>
                </p:oleObj>
              </mc:Choice>
              <mc:Fallback>
                <p:oleObj name="Equation" r:id="rId7" imgW="164814" imgH="177492"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5906" y="3429000"/>
                        <a:ext cx="23018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15</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868863"/>
          </a:xfrm>
          <a:prstGeom prst="rect">
            <a:avLst/>
          </a:prstGeom>
        </p:spPr>
        <p:txBody>
          <a:bodyPr>
            <a:normAutofit/>
          </a:bodyPr>
          <a:lstStyle/>
          <a:p>
            <a:pPr>
              <a:buFont typeface="Wingdings" pitchFamily="2" charset="2"/>
              <a:buChar char="q"/>
            </a:pPr>
            <a:r>
              <a:rPr lang="en-US" sz="2000" b="1" dirty="0">
                <a:latin typeface="Times New Roman" pitchFamily="18" charset="0"/>
                <a:cs typeface="Times New Roman" pitchFamily="18" charset="0"/>
              </a:rPr>
              <a:t>Example 6.6:</a:t>
            </a:r>
            <a:r>
              <a:rPr lang="en-US" sz="2000" dirty="0">
                <a:latin typeface="Times New Roman" pitchFamily="18" charset="0"/>
                <a:cs typeface="Times New Roman" pitchFamily="18" charset="0"/>
              </a:rPr>
              <a:t> Find the value of the following arithmetic expression P written in postfix notation:</a:t>
            </a:r>
          </a:p>
          <a:p>
            <a:pPr>
              <a:buNone/>
            </a:pPr>
            <a:r>
              <a:rPr lang="en-US" sz="2000" dirty="0">
                <a:latin typeface="Times New Roman" pitchFamily="18" charset="0"/>
                <a:cs typeface="Times New Roman" pitchFamily="18" charset="0"/>
              </a:rPr>
              <a:t>			P:    5,  6,  2,  +,  *,  12,  4,  /, -</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Solution:</a:t>
            </a:r>
          </a:p>
          <a:p>
            <a:pPr>
              <a:buNone/>
            </a:pPr>
            <a:r>
              <a:rPr lang="en-US" sz="2000" dirty="0">
                <a:latin typeface="Times New Roman" pitchFamily="18" charset="0"/>
                <a:cs typeface="Times New Roman" pitchFamily="18" charset="0"/>
              </a:rPr>
              <a:t>	- First we add a sentinel right parenthesis at the end of P:</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 Start scanning from left to right. The following table shows the contents of STACK as each element of P is scanned. The final number in STACK, 37, which is assigned to VALUE when the sentinel ")" is scanned, is the value of P.</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Table 15"/>
          <p:cNvGraphicFramePr>
            <a:graphicFrameLocks noGrp="1"/>
          </p:cNvGraphicFramePr>
          <p:nvPr/>
        </p:nvGraphicFramePr>
        <p:xfrm>
          <a:off x="1371600" y="3740785"/>
          <a:ext cx="6327458" cy="678815"/>
        </p:xfrm>
        <a:graphic>
          <a:graphicData uri="http://schemas.openxmlformats.org/drawingml/2006/table">
            <a:tbl>
              <a:tblPr/>
              <a:tblGrid>
                <a:gridCol w="423494">
                  <a:extLst>
                    <a:ext uri="{9D8B030D-6E8A-4147-A177-3AD203B41FA5}">
                      <a16:colId xmlns:a16="http://schemas.microsoft.com/office/drawing/2014/main" val="20000"/>
                    </a:ext>
                  </a:extLst>
                </a:gridCol>
                <a:gridCol w="578752">
                  <a:extLst>
                    <a:ext uri="{9D8B030D-6E8A-4147-A177-3AD203B41FA5}">
                      <a16:colId xmlns:a16="http://schemas.microsoft.com/office/drawing/2014/main" val="20001"/>
                    </a:ext>
                  </a:extLst>
                </a:gridCol>
                <a:gridCol w="578752">
                  <a:extLst>
                    <a:ext uri="{9D8B030D-6E8A-4147-A177-3AD203B41FA5}">
                      <a16:colId xmlns:a16="http://schemas.microsoft.com/office/drawing/2014/main" val="20002"/>
                    </a:ext>
                  </a:extLst>
                </a:gridCol>
                <a:gridCol w="578752">
                  <a:extLst>
                    <a:ext uri="{9D8B030D-6E8A-4147-A177-3AD203B41FA5}">
                      <a16:colId xmlns:a16="http://schemas.microsoft.com/office/drawing/2014/main" val="20003"/>
                    </a:ext>
                  </a:extLst>
                </a:gridCol>
                <a:gridCol w="578752">
                  <a:extLst>
                    <a:ext uri="{9D8B030D-6E8A-4147-A177-3AD203B41FA5}">
                      <a16:colId xmlns:a16="http://schemas.microsoft.com/office/drawing/2014/main" val="20004"/>
                    </a:ext>
                  </a:extLst>
                </a:gridCol>
                <a:gridCol w="578752">
                  <a:extLst>
                    <a:ext uri="{9D8B030D-6E8A-4147-A177-3AD203B41FA5}">
                      <a16:colId xmlns:a16="http://schemas.microsoft.com/office/drawing/2014/main" val="20005"/>
                    </a:ext>
                  </a:extLst>
                </a:gridCol>
                <a:gridCol w="594694">
                  <a:extLst>
                    <a:ext uri="{9D8B030D-6E8A-4147-A177-3AD203B41FA5}">
                      <a16:colId xmlns:a16="http://schemas.microsoft.com/office/drawing/2014/main" val="20006"/>
                    </a:ext>
                  </a:extLst>
                </a:gridCol>
                <a:gridCol w="578752">
                  <a:extLst>
                    <a:ext uri="{9D8B030D-6E8A-4147-A177-3AD203B41FA5}">
                      <a16:colId xmlns:a16="http://schemas.microsoft.com/office/drawing/2014/main" val="20007"/>
                    </a:ext>
                  </a:extLst>
                </a:gridCol>
                <a:gridCol w="578752">
                  <a:extLst>
                    <a:ext uri="{9D8B030D-6E8A-4147-A177-3AD203B41FA5}">
                      <a16:colId xmlns:a16="http://schemas.microsoft.com/office/drawing/2014/main" val="20008"/>
                    </a:ext>
                  </a:extLst>
                </a:gridCol>
                <a:gridCol w="578752">
                  <a:extLst>
                    <a:ext uri="{9D8B030D-6E8A-4147-A177-3AD203B41FA5}">
                      <a16:colId xmlns:a16="http://schemas.microsoft.com/office/drawing/2014/main" val="20009"/>
                    </a:ext>
                  </a:extLst>
                </a:gridCol>
                <a:gridCol w="679254">
                  <a:extLst>
                    <a:ext uri="{9D8B030D-6E8A-4147-A177-3AD203B41FA5}">
                      <a16:colId xmlns:a16="http://schemas.microsoft.com/office/drawing/2014/main" val="20010"/>
                    </a:ext>
                  </a:extLst>
                </a:gridCol>
              </a:tblGrid>
              <a:tr h="286512">
                <a:tc>
                  <a:txBody>
                    <a:bodyPr/>
                    <a:lstStyle/>
                    <a:p>
                      <a:pPr marL="0" marR="0" algn="ctr">
                        <a:lnSpc>
                          <a:spcPct val="115000"/>
                        </a:lnSpc>
                        <a:spcBef>
                          <a:spcPts val="0"/>
                        </a:spcBef>
                        <a:spcAft>
                          <a:spcPts val="0"/>
                        </a:spcAft>
                        <a:tabLst>
                          <a:tab pos="1925955" algn="l"/>
                        </a:tabLst>
                      </a:pPr>
                      <a:r>
                        <a:rPr lang="en-US" sz="2000" dirty="0">
                          <a:latin typeface="Times New Roman"/>
                          <a:ea typeface="Times New Roman"/>
                          <a:cs typeface="Times New Roman"/>
                        </a:rPr>
                        <a:t>P:</a:t>
                      </a:r>
                      <a:endParaRPr lang="en-US" sz="2000" dirty="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5,</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6,</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2,</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12,</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4,</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86512">
                <a:tc>
                  <a:txBody>
                    <a:bodyPr/>
                    <a:lstStyle/>
                    <a:p>
                      <a:pPr marL="0" marR="0" algn="ctr">
                        <a:lnSpc>
                          <a:spcPct val="115000"/>
                        </a:lnSpc>
                        <a:spcBef>
                          <a:spcPts val="0"/>
                        </a:spcBef>
                        <a:spcAft>
                          <a:spcPts val="0"/>
                        </a:spcAft>
                        <a:tabLst>
                          <a:tab pos="1925955" algn="l"/>
                        </a:tabLst>
                      </a:pP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(1)</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(2)</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(3)</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(4)</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(5)</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(6)</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(7)</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(8)</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(9)</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dirty="0">
                          <a:latin typeface="Times New Roman"/>
                          <a:ea typeface="Times New Roman"/>
                          <a:cs typeface="Times New Roman"/>
                        </a:rPr>
                        <a:t>(10)</a:t>
                      </a:r>
                      <a:endParaRPr lang="en-US" sz="2000" dirty="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20" name="Footer Placeholder 19"/>
          <p:cNvSpPr>
            <a:spLocks noGrp="1"/>
          </p:cNvSpPr>
          <p:nvPr>
            <p:ph type="ftr" sz="quarter" idx="11"/>
          </p:nvPr>
        </p:nvSpPr>
        <p:spPr/>
        <p:txBody>
          <a:bodyPr/>
          <a:lstStyle/>
          <a:p>
            <a:r>
              <a:rPr lang="en-US">
                <a:solidFill>
                  <a:srgbClr val="00B050"/>
                </a:solidFill>
              </a:rPr>
              <a:t>Md. Golam Moazzam, Dept. of CSE, JU</a:t>
            </a: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16</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53340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Example 6.6:</a:t>
            </a:r>
            <a:r>
              <a:rPr lang="en-US" sz="2000" dirty="0">
                <a:latin typeface="Times New Roman" pitchFamily="18" charset="0"/>
                <a:cs typeface="Times New Roman" pitchFamily="18" charset="0"/>
              </a:rPr>
              <a:t> Find the value of the following arithmetic expression P written in postfix notation:</a:t>
            </a:r>
          </a:p>
          <a:p>
            <a:pPr>
              <a:buNone/>
            </a:pPr>
            <a:r>
              <a:rPr lang="en-US" sz="2000" dirty="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Solution:</a:t>
            </a:r>
          </a:p>
          <a:p>
            <a:pPr>
              <a:buNone/>
            </a:pPr>
            <a:r>
              <a:rPr lang="en-US" sz="2000" dirty="0">
                <a:latin typeface="Times New Roman" pitchFamily="18" charset="0"/>
                <a:cs typeface="Times New Roman" pitchFamily="18" charset="0"/>
              </a:rPr>
              <a:t>	</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Table 15"/>
          <p:cNvGraphicFramePr>
            <a:graphicFrameLocks noGrp="1"/>
          </p:cNvGraphicFramePr>
          <p:nvPr/>
        </p:nvGraphicFramePr>
        <p:xfrm>
          <a:off x="1902142" y="2042160"/>
          <a:ext cx="6327458" cy="678815"/>
        </p:xfrm>
        <a:graphic>
          <a:graphicData uri="http://schemas.openxmlformats.org/drawingml/2006/table">
            <a:tbl>
              <a:tblPr/>
              <a:tblGrid>
                <a:gridCol w="423494">
                  <a:extLst>
                    <a:ext uri="{9D8B030D-6E8A-4147-A177-3AD203B41FA5}">
                      <a16:colId xmlns:a16="http://schemas.microsoft.com/office/drawing/2014/main" val="20000"/>
                    </a:ext>
                  </a:extLst>
                </a:gridCol>
                <a:gridCol w="578752">
                  <a:extLst>
                    <a:ext uri="{9D8B030D-6E8A-4147-A177-3AD203B41FA5}">
                      <a16:colId xmlns:a16="http://schemas.microsoft.com/office/drawing/2014/main" val="20001"/>
                    </a:ext>
                  </a:extLst>
                </a:gridCol>
                <a:gridCol w="578752">
                  <a:extLst>
                    <a:ext uri="{9D8B030D-6E8A-4147-A177-3AD203B41FA5}">
                      <a16:colId xmlns:a16="http://schemas.microsoft.com/office/drawing/2014/main" val="20002"/>
                    </a:ext>
                  </a:extLst>
                </a:gridCol>
                <a:gridCol w="578752">
                  <a:extLst>
                    <a:ext uri="{9D8B030D-6E8A-4147-A177-3AD203B41FA5}">
                      <a16:colId xmlns:a16="http://schemas.microsoft.com/office/drawing/2014/main" val="20003"/>
                    </a:ext>
                  </a:extLst>
                </a:gridCol>
                <a:gridCol w="578752">
                  <a:extLst>
                    <a:ext uri="{9D8B030D-6E8A-4147-A177-3AD203B41FA5}">
                      <a16:colId xmlns:a16="http://schemas.microsoft.com/office/drawing/2014/main" val="20004"/>
                    </a:ext>
                  </a:extLst>
                </a:gridCol>
                <a:gridCol w="578752">
                  <a:extLst>
                    <a:ext uri="{9D8B030D-6E8A-4147-A177-3AD203B41FA5}">
                      <a16:colId xmlns:a16="http://schemas.microsoft.com/office/drawing/2014/main" val="20005"/>
                    </a:ext>
                  </a:extLst>
                </a:gridCol>
                <a:gridCol w="594694">
                  <a:extLst>
                    <a:ext uri="{9D8B030D-6E8A-4147-A177-3AD203B41FA5}">
                      <a16:colId xmlns:a16="http://schemas.microsoft.com/office/drawing/2014/main" val="20006"/>
                    </a:ext>
                  </a:extLst>
                </a:gridCol>
                <a:gridCol w="578752">
                  <a:extLst>
                    <a:ext uri="{9D8B030D-6E8A-4147-A177-3AD203B41FA5}">
                      <a16:colId xmlns:a16="http://schemas.microsoft.com/office/drawing/2014/main" val="20007"/>
                    </a:ext>
                  </a:extLst>
                </a:gridCol>
                <a:gridCol w="578752">
                  <a:extLst>
                    <a:ext uri="{9D8B030D-6E8A-4147-A177-3AD203B41FA5}">
                      <a16:colId xmlns:a16="http://schemas.microsoft.com/office/drawing/2014/main" val="20008"/>
                    </a:ext>
                  </a:extLst>
                </a:gridCol>
                <a:gridCol w="578752">
                  <a:extLst>
                    <a:ext uri="{9D8B030D-6E8A-4147-A177-3AD203B41FA5}">
                      <a16:colId xmlns:a16="http://schemas.microsoft.com/office/drawing/2014/main" val="20009"/>
                    </a:ext>
                  </a:extLst>
                </a:gridCol>
                <a:gridCol w="679254">
                  <a:extLst>
                    <a:ext uri="{9D8B030D-6E8A-4147-A177-3AD203B41FA5}">
                      <a16:colId xmlns:a16="http://schemas.microsoft.com/office/drawing/2014/main" val="20010"/>
                    </a:ext>
                  </a:extLst>
                </a:gridCol>
              </a:tblGrid>
              <a:tr h="286512">
                <a:tc>
                  <a:txBody>
                    <a:bodyPr/>
                    <a:lstStyle/>
                    <a:p>
                      <a:pPr marL="0" marR="0" algn="ctr">
                        <a:lnSpc>
                          <a:spcPct val="115000"/>
                        </a:lnSpc>
                        <a:spcBef>
                          <a:spcPts val="0"/>
                        </a:spcBef>
                        <a:spcAft>
                          <a:spcPts val="0"/>
                        </a:spcAft>
                        <a:tabLst>
                          <a:tab pos="1925955" algn="l"/>
                        </a:tabLst>
                      </a:pPr>
                      <a:r>
                        <a:rPr lang="en-US" sz="2000" dirty="0">
                          <a:latin typeface="Times New Roman"/>
                          <a:ea typeface="Times New Roman"/>
                          <a:cs typeface="Times New Roman"/>
                        </a:rPr>
                        <a:t>P:</a:t>
                      </a:r>
                      <a:endParaRPr lang="en-US" sz="2000" dirty="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5,</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6,</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2,</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12,</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4,</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a:t>
                      </a:r>
                      <a:endParaRPr lang="en-US" sz="200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86512">
                <a:tc>
                  <a:txBody>
                    <a:bodyPr/>
                    <a:lstStyle/>
                    <a:p>
                      <a:pPr marL="0" marR="0" algn="ctr">
                        <a:lnSpc>
                          <a:spcPct val="115000"/>
                        </a:lnSpc>
                        <a:spcBef>
                          <a:spcPts val="0"/>
                        </a:spcBef>
                        <a:spcAft>
                          <a:spcPts val="0"/>
                        </a:spcAft>
                        <a:tabLst>
                          <a:tab pos="1925955" algn="l"/>
                        </a:tabLst>
                      </a:pPr>
                      <a:endParaRPr lang="en-US" sz="2000" dirty="0">
                        <a:latin typeface="Times New Roman"/>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(1)</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(2)</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(3)</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(4)</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(5)</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(6)</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(7)</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(8)</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a:latin typeface="Times New Roman"/>
                          <a:ea typeface="Times New Roman"/>
                          <a:cs typeface="Times New Roman"/>
                        </a:rPr>
                        <a:t>(9)</a:t>
                      </a:r>
                      <a:endParaRPr lang="en-US" sz="2000">
                        <a:latin typeface="Calibri"/>
                        <a:ea typeface="Times New Roman"/>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tabLst>
                          <a:tab pos="1925955" algn="l"/>
                        </a:tabLst>
                      </a:pPr>
                      <a:r>
                        <a:rPr lang="en-US" sz="2000" dirty="0">
                          <a:latin typeface="Times New Roman"/>
                          <a:ea typeface="Times New Roman"/>
                          <a:cs typeface="Times New Roman"/>
                        </a:rPr>
                        <a:t>(10)</a:t>
                      </a:r>
                      <a:endParaRPr lang="en-US" sz="2000" dirty="0">
                        <a:latin typeface="Calibri"/>
                        <a:ea typeface="Times New Roman"/>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1981200" y="3200400"/>
          <a:ext cx="4572000" cy="3039618"/>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Symbol Scanned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STACK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5</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6</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2</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12</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4</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a:t>
                      </a:r>
                    </a:p>
                    <a:p>
                      <a:pPr marL="342900" marR="0" lvl="0" indent="-342900">
                        <a:lnSpc>
                          <a:spcPct val="115000"/>
                        </a:lnSpc>
                        <a:spcBef>
                          <a:spcPts val="0"/>
                        </a:spcBef>
                        <a:spcAft>
                          <a:spcPts val="0"/>
                        </a:spcAft>
                        <a:buFont typeface="+mj-lt"/>
                        <a:buAutoNum type="arabicParenBoth"/>
                        <a:tabLst>
                          <a:tab pos="1925955" algn="l"/>
                        </a:tabLst>
                      </a:pPr>
                      <a:r>
                        <a:rPr lang="en-US" sz="1600" dirty="0">
                          <a:latin typeface="Times New Roman" pitchFamily="18" charset="0"/>
                          <a:ea typeface="Times New Roman"/>
                          <a:cs typeface="Times New Roman"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5</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5, 6</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5, 6, 2</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5, 8</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40</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40, 12</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40, 12, 4</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40, 3</a:t>
                      </a:r>
                    </a:p>
                    <a:p>
                      <a:pPr marL="0" marR="0">
                        <a:lnSpc>
                          <a:spcPct val="115000"/>
                        </a:lnSpc>
                        <a:spcBef>
                          <a:spcPts val="0"/>
                        </a:spcBef>
                        <a:spcAft>
                          <a:spcPts val="0"/>
                        </a:spcAft>
                        <a:tabLst>
                          <a:tab pos="1925955" algn="l"/>
                        </a:tabLst>
                      </a:pPr>
                      <a:r>
                        <a:rPr lang="en-US" sz="1600" dirty="0">
                          <a:latin typeface="Times New Roman" pitchFamily="18" charset="0"/>
                          <a:ea typeface="Times New Roman"/>
                          <a:cs typeface="Times New Roman" pitchFamily="18" charset="0"/>
                        </a:rPr>
                        <a:t>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17</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5029200"/>
          </a:xfrm>
          <a:prstGeom prst="rect">
            <a:avLst/>
          </a:prstGeom>
        </p:spPr>
        <p:txBody>
          <a:bodyPr>
            <a:normAutofit fontScale="92500" lnSpcReduction="10000"/>
          </a:bodyPr>
          <a:lstStyle/>
          <a:p>
            <a:pPr>
              <a:buFont typeface="Wingdings" pitchFamily="2" charset="2"/>
              <a:buChar char="q"/>
            </a:pPr>
            <a:r>
              <a:rPr lang="en-US" sz="2000" b="1" dirty="0">
                <a:latin typeface="Times New Roman" pitchFamily="18" charset="0"/>
                <a:cs typeface="Times New Roman" pitchFamily="18" charset="0"/>
              </a:rPr>
              <a:t>Algorithm 6.5: Write an algorithm that finds the value of an arithmetic expression written in postfix notation.</a:t>
            </a:r>
            <a:endParaRPr lang="en-US" sz="20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t>
            </a:r>
            <a:r>
              <a:rPr lang="en-US" sz="1600" dirty="0">
                <a:latin typeface="Times New Roman" pitchFamily="18" charset="0"/>
                <a:cs typeface="Times New Roman" pitchFamily="18" charset="0"/>
              </a:rPr>
              <a:t>This algorithm finds the VALUE of an arithmetic expression P written in postfix notation.</a:t>
            </a:r>
          </a:p>
          <a:p>
            <a:pPr lvl="2">
              <a:buNone/>
            </a:pPr>
            <a:endParaRPr lang="en-US" sz="1600" dirty="0">
              <a:latin typeface="Times New Roman" pitchFamily="18" charset="0"/>
              <a:cs typeface="Times New Roman" pitchFamily="18" charset="0"/>
            </a:endParaRPr>
          </a:p>
          <a:p>
            <a:pPr lvl="2">
              <a:buNone/>
            </a:pPr>
            <a:r>
              <a:rPr lang="en-US" sz="1600" dirty="0">
                <a:latin typeface="Times New Roman" pitchFamily="18" charset="0"/>
                <a:cs typeface="Times New Roman" pitchFamily="18" charset="0"/>
              </a:rPr>
              <a:t>1.	 Add a right parenthesis “)” at the end of P.</a:t>
            </a:r>
          </a:p>
          <a:p>
            <a:pPr lvl="2">
              <a:buNone/>
            </a:pPr>
            <a:r>
              <a:rPr lang="en-US" sz="1600" dirty="0">
                <a:latin typeface="Times New Roman" pitchFamily="18" charset="0"/>
                <a:cs typeface="Times New Roman" pitchFamily="18" charset="0"/>
              </a:rPr>
              <a:t>2.  Scan P from left to right and repeat Steps 3 and 4 for each element  of P until the sentinel ")" is encountered.</a:t>
            </a:r>
          </a:p>
          <a:p>
            <a:pPr lvl="2">
              <a:buNone/>
            </a:pPr>
            <a:r>
              <a:rPr lang="en-US" sz="1600" dirty="0">
                <a:latin typeface="Times New Roman" pitchFamily="18" charset="0"/>
                <a:cs typeface="Times New Roman" pitchFamily="18" charset="0"/>
              </a:rPr>
              <a:t>3.       If an operand is encountered, put it on STACK.</a:t>
            </a:r>
          </a:p>
          <a:p>
            <a:pPr lvl="2">
              <a:buNone/>
            </a:pPr>
            <a:r>
              <a:rPr lang="en-US" sz="1600" dirty="0">
                <a:latin typeface="Times New Roman" pitchFamily="18" charset="0"/>
                <a:cs typeface="Times New Roman" pitchFamily="18" charset="0"/>
              </a:rPr>
              <a:t>4.       If an operator       is encountered, then:</a:t>
            </a:r>
          </a:p>
          <a:p>
            <a:pPr lvl="2">
              <a:buNone/>
            </a:pPr>
            <a:r>
              <a:rPr lang="en-US" sz="1600" dirty="0">
                <a:latin typeface="Times New Roman" pitchFamily="18" charset="0"/>
                <a:cs typeface="Times New Roman" pitchFamily="18" charset="0"/>
              </a:rPr>
              <a:t>		a)  Remove the two top elements of STACK, where A is the top</a:t>
            </a:r>
          </a:p>
          <a:p>
            <a:pPr lvl="2">
              <a:buNone/>
            </a:pPr>
            <a:r>
              <a:rPr lang="en-US" sz="1600" dirty="0">
                <a:latin typeface="Times New Roman" pitchFamily="18" charset="0"/>
                <a:cs typeface="Times New Roman" pitchFamily="18" charset="0"/>
              </a:rPr>
              <a:t>		     element and B is the next-to-top element.</a:t>
            </a:r>
          </a:p>
          <a:p>
            <a:pPr lvl="2">
              <a:buNone/>
            </a:pPr>
            <a:r>
              <a:rPr lang="en-US" sz="1600" dirty="0">
                <a:latin typeface="Times New Roman" pitchFamily="18" charset="0"/>
                <a:cs typeface="Times New Roman" pitchFamily="18" charset="0"/>
              </a:rPr>
              <a:t>		b) Evaluate  B    A.</a:t>
            </a:r>
          </a:p>
          <a:p>
            <a:pPr lvl="2">
              <a:buNone/>
            </a:pPr>
            <a:r>
              <a:rPr lang="en-US" sz="1600" dirty="0">
                <a:latin typeface="Times New Roman" pitchFamily="18" charset="0"/>
                <a:cs typeface="Times New Roman" pitchFamily="18" charset="0"/>
              </a:rPr>
              <a:t>		c)  Place the result of (b) back on STACK.</a:t>
            </a:r>
          </a:p>
          <a:p>
            <a:pPr lvl="2">
              <a:buNone/>
            </a:pPr>
            <a:r>
              <a:rPr lang="en-US" sz="1600" dirty="0">
                <a:latin typeface="Times New Roman" pitchFamily="18" charset="0"/>
                <a:cs typeface="Times New Roman" pitchFamily="18" charset="0"/>
              </a:rPr>
              <a:t>            [End of If structure]</a:t>
            </a:r>
          </a:p>
          <a:p>
            <a:pPr>
              <a:buNone/>
            </a:pPr>
            <a:r>
              <a:rPr lang="en-US" sz="1600" dirty="0">
                <a:latin typeface="Times New Roman" pitchFamily="18" charset="0"/>
                <a:cs typeface="Times New Roman" pitchFamily="18" charset="0"/>
              </a:rPr>
              <a:t>                       [End of Step 2 loop.]</a:t>
            </a:r>
          </a:p>
          <a:p>
            <a:pPr lvl="0">
              <a:buNone/>
            </a:pPr>
            <a:r>
              <a:rPr lang="en-US" sz="1600" dirty="0">
                <a:latin typeface="Times New Roman" pitchFamily="18" charset="0"/>
                <a:cs typeface="Times New Roman" pitchFamily="18" charset="0"/>
              </a:rPr>
              <a:t>		5.  Set VALUE equal to the top element on STACK.</a:t>
            </a:r>
          </a:p>
          <a:p>
            <a:pPr lvl="0">
              <a:buNone/>
            </a:pPr>
            <a:r>
              <a:rPr lang="en-US" sz="1600" dirty="0">
                <a:latin typeface="Times New Roman" pitchFamily="18" charset="0"/>
                <a:cs typeface="Times New Roman" pitchFamily="18" charset="0"/>
              </a:rPr>
              <a:t>		6.  Exit.</a:t>
            </a:r>
          </a:p>
          <a:p>
            <a:pPr lvl="2">
              <a:buNone/>
            </a:pPr>
            <a:endParaRPr lang="en-US" sz="2000" dirty="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7" name="Object 5"/>
          <p:cNvGraphicFramePr>
            <a:graphicFrameLocks noChangeAspect="1"/>
          </p:cNvGraphicFramePr>
          <p:nvPr/>
        </p:nvGraphicFramePr>
        <p:xfrm>
          <a:off x="3213847" y="3844178"/>
          <a:ext cx="230187" cy="257175"/>
        </p:xfrm>
        <a:graphic>
          <a:graphicData uri="http://schemas.openxmlformats.org/presentationml/2006/ole">
            <mc:AlternateContent xmlns:mc="http://schemas.openxmlformats.org/markup-compatibility/2006">
              <mc:Choice xmlns:v="urn:schemas-microsoft-com:vml" Requires="v">
                <p:oleObj spid="_x0000_s19474" name="Equation" r:id="rId4" imgW="164814" imgH="177492" progId="Equation.3">
                  <p:embed/>
                </p:oleObj>
              </mc:Choice>
              <mc:Fallback>
                <p:oleObj name="Equation" r:id="rId4" imgW="164814" imgH="17749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3847" y="3844178"/>
                        <a:ext cx="230187"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8" name="Object 6"/>
          <p:cNvGraphicFramePr>
            <a:graphicFrameLocks noChangeAspect="1"/>
          </p:cNvGraphicFramePr>
          <p:nvPr/>
        </p:nvGraphicFramePr>
        <p:xfrm>
          <a:off x="3606706" y="4695825"/>
          <a:ext cx="230188" cy="257175"/>
        </p:xfrm>
        <a:graphic>
          <a:graphicData uri="http://schemas.openxmlformats.org/presentationml/2006/ole">
            <mc:AlternateContent xmlns:mc="http://schemas.openxmlformats.org/markup-compatibility/2006">
              <mc:Choice xmlns:v="urn:schemas-microsoft-com:vml" Requires="v">
                <p:oleObj spid="_x0000_s19475" name="Equation" r:id="rId6" imgW="164814" imgH="177492" progId="Equation.3">
                  <p:embed/>
                </p:oleObj>
              </mc:Choice>
              <mc:Fallback>
                <p:oleObj name="Equation" r:id="rId6" imgW="164814" imgH="17749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706" y="4695825"/>
                        <a:ext cx="23018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9530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Stacks</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A stack is a list of elements in which an element may be inserted or deleted only at one end, called the top of the stack. </a:t>
            </a:r>
          </a:p>
          <a:p>
            <a:pPr lvl="1"/>
            <a:r>
              <a:rPr lang="en-US" sz="2000" dirty="0">
                <a:latin typeface="Times New Roman" pitchFamily="18" charset="0"/>
                <a:cs typeface="Times New Roman" pitchFamily="18" charset="0"/>
              </a:rPr>
              <a:t>This means that elements are removed from a stack in the reverse order of that in which they were inserted into the stack.</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Two basic operations associated with stacks:</a:t>
            </a:r>
          </a:p>
          <a:p>
            <a:pPr lvl="2"/>
            <a:r>
              <a:rPr lang="en-US" sz="2000" dirty="0">
                <a:latin typeface="Times New Roman" pitchFamily="18" charset="0"/>
                <a:cs typeface="Times New Roman" pitchFamily="18" charset="0"/>
              </a:rPr>
              <a:t>“Push” is the term used to insert an element into a stack.</a:t>
            </a:r>
          </a:p>
          <a:p>
            <a:pPr lvl="2"/>
            <a:r>
              <a:rPr lang="en-US" sz="2000" dirty="0">
                <a:latin typeface="Times New Roman" pitchFamily="18" charset="0"/>
                <a:cs typeface="Times New Roman" pitchFamily="18" charset="0"/>
              </a:rPr>
              <a:t>“Pop” is the term used to delete an element from a stack.</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9530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Diagrams of Stacks</a:t>
            </a:r>
            <a:endParaRPr lang="en-US" sz="2000" dirty="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pic>
        <p:nvPicPr>
          <p:cNvPr id="10" name="Picture 9" descr="C:\Users\a\Desktop\c.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35161"/>
            <a:ext cx="6894291" cy="43047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9530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Procedure 6.1:</a:t>
            </a:r>
            <a:r>
              <a:rPr lang="en-US" sz="2000" dirty="0">
                <a:latin typeface="Times New Roman" pitchFamily="18" charset="0"/>
                <a:cs typeface="Times New Roman" pitchFamily="18" charset="0"/>
              </a:rPr>
              <a:t> Write a procedure that pushes an ITEM onto a stack.</a:t>
            </a:r>
            <a:endParaRPr lang="en-US" sz="2000" b="1"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PUSH (STACK, TOP, MAXSTK, ITEM)</a:t>
            </a:r>
          </a:p>
          <a:p>
            <a:pPr>
              <a:buNone/>
            </a:pPr>
            <a:r>
              <a:rPr lang="en-US" sz="2000" dirty="0">
                <a:latin typeface="Times New Roman" pitchFamily="18" charset="0"/>
                <a:cs typeface="Times New Roman" pitchFamily="18" charset="0"/>
              </a:rPr>
              <a:t>		This procedure pushes an ITEM onto a stack.</a:t>
            </a:r>
          </a:p>
          <a:p>
            <a:pPr lvl="0">
              <a:buNone/>
            </a:pPr>
            <a:endParaRPr lang="en-US" sz="2000" dirty="0">
              <a:latin typeface="Times New Roman" pitchFamily="18" charset="0"/>
              <a:cs typeface="Times New Roman" pitchFamily="18" charset="0"/>
            </a:endParaRPr>
          </a:p>
          <a:p>
            <a:pPr lvl="0">
              <a:buNone/>
            </a:pPr>
            <a:r>
              <a:rPr lang="en-US" sz="2000" dirty="0">
                <a:latin typeface="Times New Roman" pitchFamily="18" charset="0"/>
                <a:cs typeface="Times New Roman" pitchFamily="18" charset="0"/>
              </a:rPr>
              <a:t>		1.  If TOP = MAXSTK, then: Print: OVERFLOW and Return.</a:t>
            </a:r>
          </a:p>
          <a:p>
            <a:pPr lvl="0">
              <a:buNone/>
            </a:pPr>
            <a:r>
              <a:rPr lang="en-US" sz="2000" dirty="0">
                <a:latin typeface="Times New Roman" pitchFamily="18" charset="0"/>
                <a:cs typeface="Times New Roman" pitchFamily="18" charset="0"/>
              </a:rPr>
              <a:t>		2.  Set TOP = TOP + 1.</a:t>
            </a:r>
          </a:p>
          <a:p>
            <a:pPr lvl="0">
              <a:buNone/>
            </a:pPr>
            <a:r>
              <a:rPr lang="en-US" sz="2000" dirty="0">
                <a:latin typeface="Times New Roman" pitchFamily="18" charset="0"/>
                <a:cs typeface="Times New Roman" pitchFamily="18" charset="0"/>
              </a:rPr>
              <a:t>		3.  Set STACK[TOP] = ITEM. </a:t>
            </a:r>
          </a:p>
          <a:p>
            <a:pPr>
              <a:buNone/>
            </a:pPr>
            <a:r>
              <a:rPr lang="en-US" sz="2000" dirty="0">
                <a:latin typeface="Times New Roman" pitchFamily="18" charset="0"/>
                <a:cs typeface="Times New Roman" pitchFamily="18" charset="0"/>
              </a:rPr>
              <a:t>		4.  Return.</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9530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Procedure 6.2:</a:t>
            </a:r>
            <a:r>
              <a:rPr lang="en-US" sz="2000" dirty="0">
                <a:latin typeface="Times New Roman" pitchFamily="18" charset="0"/>
                <a:cs typeface="Times New Roman" pitchFamily="18" charset="0"/>
              </a:rPr>
              <a:t> Write a procedure that deletes the top element of a stack. </a:t>
            </a:r>
            <a:endParaRPr lang="en-US" sz="2000" b="1"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POP (STACK, TOP, ITEM)</a:t>
            </a:r>
          </a:p>
          <a:p>
            <a:pPr>
              <a:buNone/>
            </a:pPr>
            <a:r>
              <a:rPr lang="en-US" sz="2000" dirty="0">
                <a:latin typeface="Times New Roman" pitchFamily="18" charset="0"/>
                <a:cs typeface="Times New Roman" pitchFamily="18" charset="0"/>
              </a:rPr>
              <a:t>		This procedure deletes the top element of STACK and assigns it to 	the variable ITEM.</a:t>
            </a:r>
          </a:p>
          <a:p>
            <a:pPr lvl="0">
              <a:buNone/>
            </a:pPr>
            <a:endParaRPr lang="en-US" sz="2000" dirty="0">
              <a:latin typeface="Times New Roman" pitchFamily="18" charset="0"/>
              <a:cs typeface="Times New Roman" pitchFamily="18" charset="0"/>
            </a:endParaRPr>
          </a:p>
          <a:p>
            <a:pPr lvl="0">
              <a:buNone/>
            </a:pPr>
            <a:r>
              <a:rPr lang="en-US" sz="2000" dirty="0">
                <a:latin typeface="Times New Roman" pitchFamily="18" charset="0"/>
                <a:cs typeface="Times New Roman" pitchFamily="18" charset="0"/>
              </a:rPr>
              <a:t>		1.  If TOP = 0, then: Print: UNDERFLOW, and Return.</a:t>
            </a:r>
          </a:p>
          <a:p>
            <a:pPr lvl="0">
              <a:buNone/>
            </a:pPr>
            <a:r>
              <a:rPr lang="en-US" sz="2000" dirty="0">
                <a:latin typeface="Times New Roman" pitchFamily="18" charset="0"/>
                <a:cs typeface="Times New Roman" pitchFamily="18" charset="0"/>
              </a:rPr>
              <a:t>		2.  Set ITEM = STACK[TOP]. </a:t>
            </a:r>
          </a:p>
          <a:p>
            <a:pPr lvl="0">
              <a:buNone/>
            </a:pPr>
            <a:r>
              <a:rPr lang="en-US" sz="2000" dirty="0">
                <a:latin typeface="Times New Roman" pitchFamily="18" charset="0"/>
                <a:cs typeface="Times New Roman" pitchFamily="18" charset="0"/>
              </a:rPr>
              <a:t>		3.  Set TOP = TOP – 1. </a:t>
            </a:r>
          </a:p>
          <a:p>
            <a:pPr>
              <a:buNone/>
            </a:pPr>
            <a:r>
              <a:rPr lang="en-US" sz="2000" dirty="0">
                <a:latin typeface="Times New Roman" pitchFamily="18" charset="0"/>
                <a:cs typeface="Times New Roman" pitchFamily="18" charset="0"/>
              </a:rPr>
              <a:t>		4.  Return.</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953000"/>
          </a:xfrm>
          <a:prstGeom prst="rect">
            <a:avLst/>
          </a:prstGeom>
        </p:spPr>
        <p:txBody>
          <a:bodyPr>
            <a:normAutofit/>
          </a:bodyPr>
          <a:lstStyle/>
          <a:p>
            <a:pPr>
              <a:buFont typeface="Wingdings" pitchFamily="2" charset="2"/>
              <a:buChar char="q"/>
            </a:pPr>
            <a:r>
              <a:rPr lang="en-US" sz="2000" b="1" dirty="0">
                <a:latin typeface="Times New Roman" pitchFamily="18" charset="0"/>
                <a:cs typeface="Times New Roman" pitchFamily="18" charset="0"/>
              </a:rPr>
              <a:t>ARITHMETIC EXPRESSIONS; POLISH NOTATION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Infix notation:</a:t>
            </a:r>
            <a:r>
              <a:rPr lang="en-US" sz="2000" dirty="0">
                <a:latin typeface="Times New Roman" pitchFamily="18" charset="0"/>
                <a:cs typeface="Times New Roman" pitchFamily="18" charset="0"/>
              </a:rPr>
              <a:t> The operator symbol is placed between its two operands. Example:     A+B,     A-B,     A*B,    A/B</a:t>
            </a:r>
          </a:p>
          <a:p>
            <a:pPr lvl="1"/>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Prefix notation:</a:t>
            </a:r>
            <a:r>
              <a:rPr lang="en-US" sz="2000" dirty="0">
                <a:latin typeface="Times New Roman" pitchFamily="18" charset="0"/>
                <a:cs typeface="Times New Roman" pitchFamily="18" charset="0"/>
              </a:rPr>
              <a:t> The operator symbol is placed before its two operands. Example:     +AB,     -AB,     *AB,    /AB</a:t>
            </a:r>
          </a:p>
          <a:p>
            <a:pPr lvl="2"/>
            <a:r>
              <a:rPr lang="en-US" sz="2000" dirty="0">
                <a:latin typeface="Times New Roman" pitchFamily="18" charset="0"/>
                <a:cs typeface="Times New Roman" pitchFamily="18" charset="0"/>
              </a:rPr>
              <a:t>This notation is also known as </a:t>
            </a:r>
            <a:r>
              <a:rPr lang="en-US" sz="2000" b="1" dirty="0">
                <a:latin typeface="Times New Roman" pitchFamily="18" charset="0"/>
                <a:cs typeface="Times New Roman" pitchFamily="18" charset="0"/>
              </a:rPr>
              <a:t>Polish notation</a:t>
            </a:r>
            <a:r>
              <a:rPr lang="en-US" sz="2000" dirty="0">
                <a:latin typeface="Times New Roman" pitchFamily="18" charset="0"/>
                <a:cs typeface="Times New Roman" pitchFamily="18" charset="0"/>
              </a:rPr>
              <a:t>, named after the Polish mathematician Jan </a:t>
            </a:r>
            <a:r>
              <a:rPr lang="en-US" sz="2000" dirty="0" err="1">
                <a:latin typeface="Times New Roman" pitchFamily="18" charset="0"/>
                <a:cs typeface="Times New Roman" pitchFamily="18" charset="0"/>
              </a:rPr>
              <a:t>Lukasiewicz</a:t>
            </a:r>
            <a:r>
              <a:rPr lang="en-US" sz="2000" dirty="0">
                <a:latin typeface="Times New Roman" pitchFamily="18" charset="0"/>
                <a:cs typeface="Times New Roman" pitchFamily="18" charset="0"/>
              </a:rPr>
              <a:t>. </a:t>
            </a:r>
          </a:p>
          <a:p>
            <a:pPr lvl="2"/>
            <a:r>
              <a:rPr lang="en-US" sz="2000" dirty="0">
                <a:latin typeface="Times New Roman" pitchFamily="18" charset="0"/>
                <a:cs typeface="Times New Roman" pitchFamily="18" charset="0"/>
              </a:rPr>
              <a:t>The fundamental property of Polish notation is that the order in which the operations are to be performed is completely determined by the positions of the operators and operands in the expression. Accordingly, one never needs parentheses when writing expressions in Polish notation.</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573588"/>
          </a:xfrm>
          <a:prstGeom prst="rect">
            <a:avLst/>
          </a:prstGeom>
        </p:spPr>
        <p:txBody>
          <a:bodyPr>
            <a:normAutofit/>
          </a:bodyPr>
          <a:lstStyle/>
          <a:p>
            <a:pPr>
              <a:buFont typeface="Wingdings" pitchFamily="2" charset="2"/>
              <a:buChar char="q"/>
            </a:pPr>
            <a:r>
              <a:rPr lang="en-US" sz="2000" b="1" dirty="0">
                <a:latin typeface="Times New Roman" pitchFamily="18" charset="0"/>
                <a:cs typeface="Times New Roman" pitchFamily="18" charset="0"/>
              </a:rPr>
              <a:t>ARITHMETIC EXPRESSIONS; POLISH NOTATION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Postfix notation:</a:t>
            </a:r>
            <a:r>
              <a:rPr lang="en-US" sz="2000" dirty="0">
                <a:latin typeface="Times New Roman" pitchFamily="18" charset="0"/>
                <a:cs typeface="Times New Roman" pitchFamily="18" charset="0"/>
              </a:rPr>
              <a:t> The operator symbol is placed after its two operands. Example:     AB+,     AB-,     AB*,    AB/</a:t>
            </a:r>
          </a:p>
          <a:p>
            <a:pPr lvl="1"/>
            <a:endParaRPr lang="en-US" sz="20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This notation is also known as </a:t>
            </a:r>
            <a:r>
              <a:rPr lang="en-US" sz="2000" b="1" dirty="0">
                <a:latin typeface="Times New Roman" pitchFamily="18" charset="0"/>
                <a:cs typeface="Times New Roman" pitchFamily="18" charset="0"/>
              </a:rPr>
              <a:t>Reverse Polish notation</a:t>
            </a:r>
            <a:r>
              <a:rPr lang="en-US" sz="2000" dirty="0">
                <a:latin typeface="Times New Roman" pitchFamily="18" charset="0"/>
                <a:cs typeface="Times New Roman" pitchFamily="18" charset="0"/>
              </a:rPr>
              <a:t>.</a:t>
            </a:r>
          </a:p>
          <a:p>
            <a:pPr lvl="2"/>
            <a:r>
              <a:rPr lang="en-US" sz="2000" dirty="0">
                <a:latin typeface="Times New Roman" pitchFamily="18" charset="0"/>
                <a:cs typeface="Times New Roman" pitchFamily="18" charset="0"/>
              </a:rPr>
              <a:t>One never needs parentheses to determine the order of the operations in any arithmetic expression written in reverse Polish notation.</a:t>
            </a:r>
          </a:p>
          <a:p>
            <a:pPr lvl="1"/>
            <a:r>
              <a:rPr lang="en-US" sz="2000" dirty="0">
                <a:latin typeface="Times New Roman" pitchFamily="18" charset="0"/>
                <a:cs typeface="Times New Roman" pitchFamily="18" charset="0"/>
              </a:rPr>
              <a:t>The computer usually evaluates an arithmetic expression written in infix notation in two steps. First, it converts the expression to </a:t>
            </a:r>
            <a:r>
              <a:rPr lang="en-US" sz="2000" b="1" dirty="0">
                <a:latin typeface="Times New Roman" pitchFamily="18" charset="0"/>
                <a:cs typeface="Times New Roman" pitchFamily="18" charset="0"/>
              </a:rPr>
              <a:t>postfix notation</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then it evaluates the postfix expression.</a:t>
            </a:r>
            <a:r>
              <a:rPr lang="en-US" sz="2000" dirty="0">
                <a:latin typeface="Times New Roman" pitchFamily="18" charset="0"/>
                <a:cs typeface="Times New Roman" pitchFamily="18" charset="0"/>
              </a:rPr>
              <a:t> In each step, the stack is the main tool that is used to accomplish the given task. </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9530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Example 6.7: Transform the following arithmetic infix expression Q into its equivalent postfix expression P:</a:t>
            </a: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Q:     A + (B*C - (D /E ↑ F)*G)*H</a:t>
            </a:r>
            <a:endParaRPr lang="en-US" sz="2000"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Solution:</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Push “(” onto stack and then add “)” to the end of Q. Thus, Q becomes</a:t>
            </a:r>
          </a:p>
          <a:p>
            <a:pPr lvl="1">
              <a:buNone/>
            </a:pPr>
            <a:r>
              <a:rPr lang="en-US" sz="2000" dirty="0">
                <a:latin typeface="Times New Roman" pitchFamily="18" charset="0"/>
                <a:cs typeface="Times New Roman" pitchFamily="18" charset="0"/>
              </a:rPr>
              <a:t>			Q:    A + ( B * C - ( D / E ↑ F ) * G ) * H )</a:t>
            </a:r>
          </a:p>
          <a:p>
            <a:pPr lvl="1"/>
            <a:r>
              <a:rPr lang="en-US" sz="2000" dirty="0">
                <a:latin typeface="Times New Roman" pitchFamily="18" charset="0"/>
                <a:cs typeface="Times New Roman" pitchFamily="18" charset="0"/>
              </a:rPr>
              <a:t>Start scanning. The following table shows the status of STACK and of the string P as each element of Q is scanned.</a:t>
            </a: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Date Placeholder 17"/>
          <p:cNvSpPr>
            <a:spLocks noGrp="1"/>
          </p:cNvSpPr>
          <p:nvPr>
            <p:ph type="dt" sz="half" idx="10"/>
          </p:nvPr>
        </p:nvSpPr>
        <p:spPr/>
        <p:txBody>
          <a:bodyPr/>
          <a:lstStyle/>
          <a:p>
            <a:fld id="{31336AC4-08FA-43B6-BC1F-4DD4E68448CC}" type="datetime1">
              <a:rPr lang="en-US" smtClean="0">
                <a:solidFill>
                  <a:srgbClr val="00B050"/>
                </a:solidFill>
              </a:rPr>
              <a:pPr/>
              <a:t>8/6/2023</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a:solidFill>
                <a:srgbClr val="00B050"/>
              </a:solidFill>
            </a:endParaRPr>
          </a:p>
        </p:txBody>
      </p:sp>
      <p:sp>
        <p:nvSpPr>
          <p:cNvPr id="15" name="Title 14"/>
          <p:cNvSpPr>
            <a:spLocks noGrp="1"/>
          </p:cNvSpPr>
          <p:nvPr>
            <p:ph type="title" idx="4294967295"/>
          </p:nvPr>
        </p:nvSpPr>
        <p:spPr>
          <a:xfrm>
            <a:off x="2209800" y="350838"/>
            <a:ext cx="6934200" cy="792162"/>
          </a:xfrm>
          <a:prstGeom prst="rect">
            <a:avLst/>
          </a:prstGeom>
        </p:spPr>
        <p:txBody>
          <a:bodyPr/>
          <a:lstStyle/>
          <a:p>
            <a:r>
              <a:rPr lang="en-US" dirty="0">
                <a:latin typeface="Times New Roman" pitchFamily="18" charset="0"/>
                <a:cs typeface="Times New Roman" pitchFamily="18" charset="0"/>
              </a:rPr>
              <a:t>Data Structures- </a:t>
            </a:r>
            <a:r>
              <a:rPr lang="en-US" sz="4000" dirty="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914400" y="1371600"/>
            <a:ext cx="8229600" cy="4267200"/>
          </a:xfrm>
          <a:prstGeom prst="rect">
            <a:avLst/>
          </a:prstGeom>
        </p:spPr>
        <p:txBody>
          <a:bodyPr/>
          <a:lstStyle/>
          <a:p>
            <a:pPr>
              <a:buFont typeface="Wingdings" pitchFamily="2" charset="2"/>
              <a:buChar char="q"/>
            </a:pPr>
            <a:r>
              <a:rPr lang="en-US" sz="2000" b="1" dirty="0">
                <a:latin typeface="Times New Roman" pitchFamily="18" charset="0"/>
                <a:cs typeface="Times New Roman" pitchFamily="18" charset="0"/>
              </a:rPr>
              <a:t>Example 6.7: Transform the following arithmetic infix expression Q into its equivalent postfix expression P:</a:t>
            </a: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Q:     (A + (B*C - (D /E ↑ F)*G)*H)</a:t>
            </a: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	</a:t>
            </a:r>
          </a:p>
          <a:p>
            <a:pPr>
              <a:buNone/>
            </a:pPr>
            <a:r>
              <a:rPr lang="en-US" sz="2000" b="1" dirty="0">
                <a:latin typeface="Times New Roman" pitchFamily="18" charset="0"/>
                <a:cs typeface="Times New Roman" pitchFamily="18" charset="0"/>
              </a:rPr>
              <a:t>	Solution:</a:t>
            </a:r>
            <a:endParaRPr lang="en-US" sz="2000" dirty="0">
              <a:latin typeface="Times New Roman" pitchFamily="18" charset="0"/>
              <a:cs typeface="Times New Roman" pitchFamily="18" charset="0"/>
            </a:endParaRPr>
          </a:p>
        </p:txBody>
      </p:sp>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603773749"/>
              </p:ext>
            </p:extLst>
          </p:nvPr>
        </p:nvGraphicFramePr>
        <p:xfrm>
          <a:off x="1219200" y="3284406"/>
          <a:ext cx="7162799" cy="2659194"/>
        </p:xfrm>
        <a:graphic>
          <a:graphicData uri="http://schemas.openxmlformats.org/drawingml/2006/table">
            <a:tbl>
              <a:tblPr/>
              <a:tblGrid>
                <a:gridCol w="1757925">
                  <a:extLst>
                    <a:ext uri="{9D8B030D-6E8A-4147-A177-3AD203B41FA5}">
                      <a16:colId xmlns:a16="http://schemas.microsoft.com/office/drawing/2014/main" val="20000"/>
                    </a:ext>
                  </a:extLst>
                </a:gridCol>
                <a:gridCol w="1841510">
                  <a:extLst>
                    <a:ext uri="{9D8B030D-6E8A-4147-A177-3AD203B41FA5}">
                      <a16:colId xmlns:a16="http://schemas.microsoft.com/office/drawing/2014/main" val="20001"/>
                    </a:ext>
                  </a:extLst>
                </a:gridCol>
                <a:gridCol w="3563364">
                  <a:extLst>
                    <a:ext uri="{9D8B030D-6E8A-4147-A177-3AD203B41FA5}">
                      <a16:colId xmlns:a16="http://schemas.microsoft.com/office/drawing/2014/main" val="20002"/>
                    </a:ext>
                  </a:extLst>
                </a:gridCol>
              </a:tblGrid>
              <a:tr h="284524">
                <a:tc>
                  <a:txBody>
                    <a:bodyPr/>
                    <a:lstStyle/>
                    <a:p>
                      <a:pPr marL="0" marR="0" algn="ctr">
                        <a:lnSpc>
                          <a:spcPct val="115000"/>
                        </a:lnSpc>
                        <a:spcBef>
                          <a:spcPts val="0"/>
                        </a:spcBef>
                        <a:spcAft>
                          <a:spcPts val="0"/>
                        </a:spcAft>
                      </a:pPr>
                      <a:r>
                        <a:rPr lang="en-US" sz="1800" b="1" dirty="0">
                          <a:latin typeface="Times New Roman"/>
                          <a:ea typeface="Calibri"/>
                          <a:cs typeface="Times New Roman"/>
                        </a:rPr>
                        <a:t>Symbol Scanned</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Times New Roman"/>
                          <a:ea typeface="Calibri"/>
                          <a:cs typeface="Times New Roman"/>
                        </a:rPr>
                        <a:t>STACK</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a:latin typeface="Times New Roman"/>
                          <a:ea typeface="Calibri"/>
                          <a:cs typeface="Times New Roman"/>
                        </a:rPr>
                        <a:t>Expression, P</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2262">
                <a:tc>
                  <a:txBody>
                    <a:bodyPr/>
                    <a:lstStyle/>
                    <a:p>
                      <a:pPr marL="0" marR="0" algn="ctr">
                        <a:lnSpc>
                          <a:spcPct val="115000"/>
                        </a:lnSpc>
                        <a:spcBef>
                          <a:spcPts val="0"/>
                        </a:spcBef>
                        <a:spcAft>
                          <a:spcPts val="0"/>
                        </a:spcAft>
                      </a:pPr>
                      <a:r>
                        <a:rPr lang="en-US" sz="1800">
                          <a:latin typeface="Times New Roman"/>
                          <a:ea typeface="Calibri"/>
                          <a:cs typeface="Times New Roman"/>
                        </a:rPr>
                        <a:t>A</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2262">
                <a:tc>
                  <a:txBody>
                    <a:bodyPr/>
                    <a:lstStyle/>
                    <a:p>
                      <a:pPr marL="0" marR="0" algn="ctr">
                        <a:lnSpc>
                          <a:spcPct val="115000"/>
                        </a:lnSpc>
                        <a:spcBef>
                          <a:spcPts val="0"/>
                        </a:spcBef>
                        <a:spcAft>
                          <a:spcPts val="0"/>
                        </a:spcAft>
                      </a:pPr>
                      <a:r>
                        <a:rPr lang="en-US" sz="1800" dirty="0">
                          <a:latin typeface="Times New Roman"/>
                          <a:ea typeface="Calibri"/>
                          <a:cs typeface="Times New Roman"/>
                        </a:rPr>
                        <a:t>+</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226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2262">
                <a:tc>
                  <a:txBody>
                    <a:bodyPr/>
                    <a:lstStyle/>
                    <a:p>
                      <a:pPr marL="0" marR="0" algn="ctr">
                        <a:lnSpc>
                          <a:spcPct val="115000"/>
                        </a:lnSpc>
                        <a:spcBef>
                          <a:spcPts val="0"/>
                        </a:spcBef>
                        <a:spcAft>
                          <a:spcPts val="0"/>
                        </a:spcAft>
                      </a:pPr>
                      <a:r>
                        <a:rPr lang="en-US" sz="1800" dirty="0">
                          <a:latin typeface="Times New Roman"/>
                          <a:ea typeface="Calibri"/>
                          <a:cs typeface="Times New Roman"/>
                        </a:rPr>
                        <a:t>B</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226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A  B</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2262">
                <a:tc>
                  <a:txBody>
                    <a:bodyPr/>
                    <a:lstStyle/>
                    <a:p>
                      <a:pPr marL="0" marR="0" algn="ctr">
                        <a:lnSpc>
                          <a:spcPct val="115000"/>
                        </a:lnSpc>
                        <a:spcBef>
                          <a:spcPts val="0"/>
                        </a:spcBef>
                        <a:spcAft>
                          <a:spcPts val="0"/>
                        </a:spcAft>
                      </a:pPr>
                      <a:r>
                        <a:rPr lang="en-US" sz="1800">
                          <a:latin typeface="Times New Roman"/>
                          <a:ea typeface="Calibri"/>
                          <a:cs typeface="Times New Roman"/>
                        </a:rPr>
                        <a:t>C</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 + (  *</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Calibri"/>
                          <a:cs typeface="Times New Roman"/>
                        </a:rPr>
                        <a:t>A  B  C</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4226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42262">
                <a:tc>
                  <a:txBody>
                    <a:bodyPr/>
                    <a:lstStyle/>
                    <a:p>
                      <a:pPr marL="0" marR="0" algn="ctr">
                        <a:lnSpc>
                          <a:spcPct val="115000"/>
                        </a:lnSpc>
                        <a:spcBef>
                          <a:spcPts val="0"/>
                        </a:spcBef>
                        <a:spcAft>
                          <a:spcPts val="0"/>
                        </a:spcAft>
                      </a:pPr>
                      <a:r>
                        <a:rPr lang="en-US" sz="1800">
                          <a:latin typeface="Times New Roman"/>
                          <a:ea typeface="Calibri"/>
                          <a:cs typeface="Times New Roman"/>
                        </a:rPr>
                        <a:t>(</a:t>
                      </a:r>
                      <a:endParaRPr lang="en-US" sz="180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 + (  -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Calibri"/>
                          <a:cs typeface="Times New Roman"/>
                        </a:rPr>
                        <a:t>A  B  C  *</a:t>
                      </a:r>
                      <a:endParaRPr lang="en-US" sz="1800" dirty="0">
                        <a:latin typeface="Calibri"/>
                        <a:ea typeface="Times New Roman"/>
                        <a:cs typeface="Times New Roman"/>
                      </a:endParaRPr>
                    </a:p>
                  </a:txBody>
                  <a:tcPr marL="63106" marR="6310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1791</TotalTime>
  <Words>2054</Words>
  <Application>Microsoft Office PowerPoint</Application>
  <PresentationFormat>On-screen Show (4:3)</PresentationFormat>
  <Paragraphs>368</Paragraphs>
  <Slides>17</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Calibri</vt:lpstr>
      <vt:lpstr>Calibri Light</vt:lpstr>
      <vt:lpstr>Times New Roman</vt:lpstr>
      <vt:lpstr>Wingdings</vt:lpstr>
      <vt:lpstr>Retrospect</vt:lpstr>
      <vt:lpstr>Equation</vt:lpstr>
      <vt:lpstr>Data Structures</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Motasem Billah  Asik</cp:lastModifiedBy>
  <cp:revision>1815</cp:revision>
  <dcterms:created xsi:type="dcterms:W3CDTF">2014-09-22T15:27:45Z</dcterms:created>
  <dcterms:modified xsi:type="dcterms:W3CDTF">2023-08-06T04:38:32Z</dcterms:modified>
</cp:coreProperties>
</file>