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izyoNvE1G/gHYp2gpZnjwV0ooN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BDDD50-A655-47DB-BE03-2EF5D08AE0AB}">
  <a:tblStyle styleId="{75BDDD50-A655-47DB-BE03-2EF5D08AE0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63"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6" name="Google Shape;52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1" name="Google Shape;62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9"/>
          <p:cNvSpPr txBox="1">
            <a:spLocks noGrp="1"/>
          </p:cNvSpPr>
          <p:nvPr>
            <p:ph type="ctrTitle"/>
          </p:nvPr>
        </p:nvSpPr>
        <p:spPr>
          <a:xfrm>
            <a:off x="2123768" y="3136489"/>
            <a:ext cx="9340645" cy="1995951"/>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spcBef>
                <a:spcPts val="0"/>
              </a:spcBef>
              <a:spcAft>
                <a:spcPts val="0"/>
              </a:spcAft>
              <a:buSzPts val="1400"/>
              <a:buNone/>
              <a:defRPr sz="48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 name="Google Shape;18;p29"/>
          <p:cNvSpPr txBox="1">
            <a:spLocks noGrp="1"/>
          </p:cNvSpPr>
          <p:nvPr>
            <p:ph type="subTitle" idx="1"/>
          </p:nvPr>
        </p:nvSpPr>
        <p:spPr>
          <a:xfrm>
            <a:off x="1622319" y="1632152"/>
            <a:ext cx="9843077" cy="904568"/>
          </a:xfrm>
          <a:prstGeom prst="rect">
            <a:avLst/>
          </a:prstGeom>
          <a:noFill/>
          <a:ln>
            <a:noFill/>
          </a:ln>
        </p:spPr>
        <p:txBody>
          <a:bodyPr spcFirstLastPara="1" wrap="square" lIns="91425" tIns="45700" rIns="91425" bIns="45700" anchor="t" anchorCtr="0">
            <a:normAutofit/>
          </a:bodyPr>
          <a:lstStyle>
            <a:lvl1pPr lvl="0" algn="r">
              <a:spcBef>
                <a:spcPts val="747"/>
              </a:spcBef>
              <a:spcAft>
                <a:spcPts val="0"/>
              </a:spcAft>
              <a:buClr>
                <a:schemeClr val="lt1"/>
              </a:buClr>
              <a:buSzPts val="3733"/>
              <a:buNone/>
              <a:defRPr sz="3733" b="0" i="0">
                <a:solidFill>
                  <a:schemeClr val="lt1"/>
                </a:solidFill>
              </a:defRPr>
            </a:lvl1pPr>
            <a:lvl2pPr lvl="1" algn="ctr">
              <a:spcBef>
                <a:spcPts val="740"/>
              </a:spcBef>
              <a:spcAft>
                <a:spcPts val="0"/>
              </a:spcAft>
              <a:buClr>
                <a:srgbClr val="888888"/>
              </a:buClr>
              <a:buSzPts val="3700"/>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20"/>
              </a:spcBef>
              <a:spcAft>
                <a:spcPts val="0"/>
              </a:spcAft>
              <a:buClr>
                <a:srgbClr val="888888"/>
              </a:buClr>
              <a:buSzPts val="2600"/>
              <a:buNone/>
              <a:defRPr>
                <a:solidFill>
                  <a:srgbClr val="888888"/>
                </a:solidFill>
              </a:defRPr>
            </a:lvl4pPr>
            <a:lvl5pPr lvl="4" algn="ctr">
              <a:spcBef>
                <a:spcPts val="520"/>
              </a:spcBef>
              <a:spcAft>
                <a:spcPts val="0"/>
              </a:spcAft>
              <a:buClr>
                <a:srgbClr val="888888"/>
              </a:buClr>
              <a:buSzPts val="26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19" name="Google Shape;19;p29"/>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9"/>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33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3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533"/>
              </a:spcBef>
              <a:spcAft>
                <a:spcPts val="0"/>
              </a:spcAft>
              <a:buClr>
                <a:srgbClr val="888888"/>
              </a:buClr>
              <a:buSzPts val="2667"/>
              <a:buNone/>
              <a:defRPr sz="2667">
                <a:solidFill>
                  <a:srgbClr val="888888"/>
                </a:solidFill>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7"/>
              </a:spcBef>
              <a:spcAft>
                <a:spcPts val="0"/>
              </a:spcAft>
              <a:buClr>
                <a:srgbClr val="888888"/>
              </a:buClr>
              <a:buSzPts val="2133"/>
              <a:buNone/>
              <a:defRPr sz="2133">
                <a:solidFill>
                  <a:srgbClr val="888888"/>
                </a:solidFill>
              </a:defRPr>
            </a:lvl3pPr>
            <a:lvl4pPr marL="1828800" lvl="3" indent="-228600" algn="l">
              <a:spcBef>
                <a:spcPts val="373"/>
              </a:spcBef>
              <a:spcAft>
                <a:spcPts val="0"/>
              </a:spcAft>
              <a:buClr>
                <a:srgbClr val="888888"/>
              </a:buClr>
              <a:buSzPts val="1867"/>
              <a:buNone/>
              <a:defRPr sz="1867">
                <a:solidFill>
                  <a:srgbClr val="888888"/>
                </a:solidFill>
              </a:defRPr>
            </a:lvl4pPr>
            <a:lvl5pPr marL="2286000" lvl="4" indent="-228600" algn="l">
              <a:spcBef>
                <a:spcPts val="373"/>
              </a:spcBef>
              <a:spcAft>
                <a:spcPts val="0"/>
              </a:spcAft>
              <a:buClr>
                <a:srgbClr val="888888"/>
              </a:buClr>
              <a:buSzPts val="1867"/>
              <a:buNone/>
              <a:defRPr sz="1867">
                <a:solidFill>
                  <a:srgbClr val="888888"/>
                </a:solidFill>
              </a:defRPr>
            </a:lvl5pPr>
            <a:lvl6pPr marL="2743200" lvl="5" indent="-228600" algn="l">
              <a:spcBef>
                <a:spcPts val="373"/>
              </a:spcBef>
              <a:spcAft>
                <a:spcPts val="0"/>
              </a:spcAft>
              <a:buClr>
                <a:srgbClr val="888888"/>
              </a:buClr>
              <a:buSzPts val="1867"/>
              <a:buNone/>
              <a:defRPr sz="1867">
                <a:solidFill>
                  <a:srgbClr val="888888"/>
                </a:solidFill>
              </a:defRPr>
            </a:lvl6pPr>
            <a:lvl7pPr marL="3200400" lvl="6" indent="-228600" algn="l">
              <a:spcBef>
                <a:spcPts val="373"/>
              </a:spcBef>
              <a:spcAft>
                <a:spcPts val="0"/>
              </a:spcAft>
              <a:buClr>
                <a:srgbClr val="888888"/>
              </a:buClr>
              <a:buSzPts val="1867"/>
              <a:buNone/>
              <a:defRPr sz="1867">
                <a:solidFill>
                  <a:srgbClr val="888888"/>
                </a:solidFill>
              </a:defRPr>
            </a:lvl7pPr>
            <a:lvl8pPr marL="3657600" lvl="7" indent="-228600" algn="l">
              <a:spcBef>
                <a:spcPts val="373"/>
              </a:spcBef>
              <a:spcAft>
                <a:spcPts val="0"/>
              </a:spcAft>
              <a:buClr>
                <a:srgbClr val="888888"/>
              </a:buClr>
              <a:buSzPts val="1867"/>
              <a:buNone/>
              <a:defRPr sz="1867">
                <a:solidFill>
                  <a:srgbClr val="888888"/>
                </a:solidFill>
              </a:defRPr>
            </a:lvl8pPr>
            <a:lvl9pPr marL="4114800" lvl="8" indent="-228600" algn="l">
              <a:spcBef>
                <a:spcPts val="373"/>
              </a:spcBef>
              <a:spcAft>
                <a:spcPts val="0"/>
              </a:spcAft>
              <a:buClr>
                <a:srgbClr val="888888"/>
              </a:buClr>
              <a:buSzPts val="1867"/>
              <a:buNone/>
              <a:defRPr sz="1867">
                <a:solidFill>
                  <a:srgbClr val="888888"/>
                </a:solidFill>
              </a:defRPr>
            </a:lvl9pPr>
          </a:lstStyle>
          <a:p>
            <a:endParaRPr/>
          </a:p>
        </p:txBody>
      </p:sp>
      <p:sp>
        <p:nvSpPr>
          <p:cNvPr id="83" name="Google Shape;83;p39"/>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9"/>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9"/>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629263" y="387607"/>
            <a:ext cx="11012131" cy="101803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sz="48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31"/>
          <p:cNvSpPr txBox="1">
            <a:spLocks noGrp="1"/>
          </p:cNvSpPr>
          <p:nvPr>
            <p:ph type="body" idx="1"/>
          </p:nvPr>
        </p:nvSpPr>
        <p:spPr>
          <a:xfrm>
            <a:off x="618285" y="1769808"/>
            <a:ext cx="10994760" cy="4601493"/>
          </a:xfrm>
          <a:prstGeom prst="rect">
            <a:avLst/>
          </a:prstGeom>
          <a:noFill/>
          <a:ln>
            <a:noFill/>
          </a:ln>
        </p:spPr>
        <p:txBody>
          <a:bodyPr spcFirstLastPara="1" wrap="square" lIns="91425" tIns="45700" rIns="91425" bIns="45700" anchor="t" anchorCtr="0">
            <a:noAutofit/>
          </a:bodyPr>
          <a:lstStyle>
            <a:lvl1pPr marL="457200" lvl="0" indent="-465645" algn="l">
              <a:spcBef>
                <a:spcPts val="747"/>
              </a:spcBef>
              <a:spcAft>
                <a:spcPts val="0"/>
              </a:spcAft>
              <a:buClr>
                <a:schemeClr val="dk1"/>
              </a:buClr>
              <a:buSzPts val="3733"/>
              <a:buChar char="•"/>
              <a:defRPr sz="3733">
                <a:solidFill>
                  <a:schemeClr val="dk1"/>
                </a:solidFill>
              </a:defRPr>
            </a:lvl1pPr>
            <a:lvl2pPr marL="914400" lvl="1" indent="-463550" algn="l">
              <a:spcBef>
                <a:spcPts val="740"/>
              </a:spcBef>
              <a:spcAft>
                <a:spcPts val="0"/>
              </a:spcAft>
              <a:buClr>
                <a:schemeClr val="dk1"/>
              </a:buClr>
              <a:buSzPts val="3700"/>
              <a:buChar char="–"/>
              <a:defRPr>
                <a:solidFill>
                  <a:schemeClr val="dk1"/>
                </a:solidFill>
              </a:defRPr>
            </a:lvl2pPr>
            <a:lvl3pPr marL="1371600" lvl="2" indent="-431800" algn="l">
              <a:spcBef>
                <a:spcPts val="640"/>
              </a:spcBef>
              <a:spcAft>
                <a:spcPts val="0"/>
              </a:spcAft>
              <a:buClr>
                <a:schemeClr val="dk1"/>
              </a:buClr>
              <a:buSzPts val="3200"/>
              <a:buChar char="•"/>
              <a:defRPr>
                <a:solidFill>
                  <a:schemeClr val="dk1"/>
                </a:solidFill>
              </a:defRPr>
            </a:lvl3pPr>
            <a:lvl4pPr marL="1828800" lvl="3" indent="-393700" algn="l">
              <a:spcBef>
                <a:spcPts val="520"/>
              </a:spcBef>
              <a:spcAft>
                <a:spcPts val="0"/>
              </a:spcAft>
              <a:buClr>
                <a:schemeClr val="dk1"/>
              </a:buClr>
              <a:buSzPts val="2600"/>
              <a:buChar char="–"/>
              <a:defRPr>
                <a:solidFill>
                  <a:schemeClr val="dk1"/>
                </a:solidFill>
              </a:defRPr>
            </a:lvl4pPr>
            <a:lvl5pPr marL="2286000" lvl="4" indent="-393700" algn="l">
              <a:spcBef>
                <a:spcPts val="520"/>
              </a:spcBef>
              <a:spcAft>
                <a:spcPts val="0"/>
              </a:spcAft>
              <a:buClr>
                <a:schemeClr val="dk1"/>
              </a:buClr>
              <a:buSzPts val="2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31"/>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32"/>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33"/>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3"/>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3"/>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3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34"/>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34"/>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2389717" y="4800600"/>
            <a:ext cx="7315200" cy="56673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67"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35"/>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853"/>
              </a:spcBef>
              <a:spcAft>
                <a:spcPts val="0"/>
              </a:spcAft>
              <a:buClr>
                <a:schemeClr val="dk1"/>
              </a:buClr>
              <a:buSzPts val="4267"/>
              <a:buFont typeface="Arial"/>
              <a:buNone/>
              <a:defRPr sz="4267">
                <a:solidFill>
                  <a:schemeClr val="dk1"/>
                </a:solidFill>
                <a:latin typeface="Calibri"/>
                <a:ea typeface="Calibri"/>
                <a:cs typeface="Calibri"/>
                <a:sym typeface="Calibri"/>
              </a:defRPr>
            </a:lvl1pPr>
            <a:lvl2pPr marR="0" lvl="1" algn="l" rtl="0">
              <a:spcBef>
                <a:spcPts val="747"/>
              </a:spcBef>
              <a:spcAft>
                <a:spcPts val="0"/>
              </a:spcAft>
              <a:buClr>
                <a:schemeClr val="dk1"/>
              </a:buClr>
              <a:buSzPts val="3733"/>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667"/>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667"/>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667"/>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667"/>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667"/>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667"/>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53" name="Google Shape;53;p35"/>
          <p:cNvSpPr txBox="1">
            <a:spLocks noGrp="1"/>
          </p:cNvSpPr>
          <p:nvPr>
            <p:ph type="body" idx="1"/>
          </p:nvPr>
        </p:nvSpPr>
        <p:spPr>
          <a:xfrm>
            <a:off x="2389717" y="5367338"/>
            <a:ext cx="7315200" cy="804863"/>
          </a:xfrm>
          <a:prstGeom prst="rect">
            <a:avLst/>
          </a:prstGeom>
          <a:noFill/>
          <a:ln>
            <a:noFill/>
          </a:ln>
        </p:spPr>
        <p:txBody>
          <a:bodyPr spcFirstLastPara="1" wrap="square" lIns="91425" tIns="45700" rIns="91425" bIns="45700" anchor="t" anchorCtr="0">
            <a:no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54" name="Google Shape;54;p35"/>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5"/>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09602" y="273049"/>
            <a:ext cx="4011084" cy="116205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67"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457200" lvl="0" indent="-499554" algn="l">
              <a:spcBef>
                <a:spcPts val="853"/>
              </a:spcBef>
              <a:spcAft>
                <a:spcPts val="0"/>
              </a:spcAft>
              <a:buClr>
                <a:schemeClr val="dk1"/>
              </a:buClr>
              <a:buSzPts val="4267"/>
              <a:buChar char="•"/>
              <a:defRPr sz="4267"/>
            </a:lvl1pPr>
            <a:lvl2pPr marL="914400" lvl="1" indent="-465645" algn="l">
              <a:spcBef>
                <a:spcPts val="747"/>
              </a:spcBef>
              <a:spcAft>
                <a:spcPts val="0"/>
              </a:spcAft>
              <a:buClr>
                <a:schemeClr val="dk1"/>
              </a:buClr>
              <a:buSzPts val="3733"/>
              <a:buChar char="–"/>
              <a:defRPr sz="3733"/>
            </a:lvl2pPr>
            <a:lvl3pPr marL="1371600" lvl="2" indent="-431800" algn="l">
              <a:spcBef>
                <a:spcPts val="640"/>
              </a:spcBef>
              <a:spcAft>
                <a:spcPts val="0"/>
              </a:spcAft>
              <a:buClr>
                <a:schemeClr val="dk1"/>
              </a:buClr>
              <a:buSzPts val="3200"/>
              <a:buChar char="•"/>
              <a:defRPr sz="3200"/>
            </a:lvl3pPr>
            <a:lvl4pPr marL="1828800" lvl="3" indent="-397954" algn="l">
              <a:spcBef>
                <a:spcPts val="533"/>
              </a:spcBef>
              <a:spcAft>
                <a:spcPts val="0"/>
              </a:spcAft>
              <a:buClr>
                <a:schemeClr val="dk1"/>
              </a:buClr>
              <a:buSzPts val="2667"/>
              <a:buChar char="–"/>
              <a:defRPr sz="2667"/>
            </a:lvl4pPr>
            <a:lvl5pPr marL="2286000" lvl="4" indent="-397954" algn="l">
              <a:spcBef>
                <a:spcPts val="533"/>
              </a:spcBef>
              <a:spcAft>
                <a:spcPts val="0"/>
              </a:spcAft>
              <a:buClr>
                <a:schemeClr val="dk1"/>
              </a:buClr>
              <a:buSzPts val="2667"/>
              <a:buChar char="»"/>
              <a:defRPr sz="2667"/>
            </a:lvl5pPr>
            <a:lvl6pPr marL="2743200" lvl="5" indent="-397954" algn="l">
              <a:spcBef>
                <a:spcPts val="533"/>
              </a:spcBef>
              <a:spcAft>
                <a:spcPts val="0"/>
              </a:spcAft>
              <a:buClr>
                <a:schemeClr val="dk1"/>
              </a:buClr>
              <a:buSzPts val="2667"/>
              <a:buChar char="•"/>
              <a:defRPr sz="2667"/>
            </a:lvl6pPr>
            <a:lvl7pPr marL="3200400" lvl="6" indent="-397954" algn="l">
              <a:spcBef>
                <a:spcPts val="533"/>
              </a:spcBef>
              <a:spcAft>
                <a:spcPts val="0"/>
              </a:spcAft>
              <a:buClr>
                <a:schemeClr val="dk1"/>
              </a:buClr>
              <a:buSzPts val="2667"/>
              <a:buChar char="•"/>
              <a:defRPr sz="2667"/>
            </a:lvl7pPr>
            <a:lvl8pPr marL="3657600" lvl="7" indent="-397954" algn="l">
              <a:spcBef>
                <a:spcPts val="533"/>
              </a:spcBef>
              <a:spcAft>
                <a:spcPts val="0"/>
              </a:spcAft>
              <a:buClr>
                <a:schemeClr val="dk1"/>
              </a:buClr>
              <a:buSzPts val="2667"/>
              <a:buChar char="•"/>
              <a:defRPr sz="2667"/>
            </a:lvl8pPr>
            <a:lvl9pPr marL="4114800" lvl="8" indent="-397954" algn="l">
              <a:spcBef>
                <a:spcPts val="533"/>
              </a:spcBef>
              <a:spcAft>
                <a:spcPts val="0"/>
              </a:spcAft>
              <a:buClr>
                <a:schemeClr val="dk1"/>
              </a:buClr>
              <a:buSzPts val="2667"/>
              <a:buChar char="•"/>
              <a:defRPr sz="2667"/>
            </a:lvl9pPr>
          </a:lstStyle>
          <a:p>
            <a:endParaRPr/>
          </a:p>
        </p:txBody>
      </p:sp>
      <p:sp>
        <p:nvSpPr>
          <p:cNvPr id="60" name="Google Shape;60;p36"/>
          <p:cNvSpPr txBox="1">
            <a:spLocks noGrp="1"/>
          </p:cNvSpPr>
          <p:nvPr>
            <p:ph type="body" idx="2"/>
          </p:nvPr>
        </p:nvSpPr>
        <p:spPr>
          <a:xfrm>
            <a:off x="609602" y="1435102"/>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373"/>
              </a:spcBef>
              <a:spcAft>
                <a:spcPts val="0"/>
              </a:spcAft>
              <a:buClr>
                <a:schemeClr val="dk1"/>
              </a:buClr>
              <a:buSzPts val="1867"/>
              <a:buNone/>
              <a:defRPr sz="1867"/>
            </a:lvl1pPr>
            <a:lvl2pPr marL="914400" lvl="1" indent="-228600" algn="l">
              <a:spcBef>
                <a:spcPts val="320"/>
              </a:spcBef>
              <a:spcAft>
                <a:spcPts val="0"/>
              </a:spcAft>
              <a:buClr>
                <a:schemeClr val="dk1"/>
              </a:buClr>
              <a:buSzPts val="1600"/>
              <a:buNone/>
              <a:defRPr sz="1600"/>
            </a:lvl2pPr>
            <a:lvl3pPr marL="1371600" lvl="2" indent="-228600" algn="l">
              <a:spcBef>
                <a:spcPts val="267"/>
              </a:spcBef>
              <a:spcAft>
                <a:spcPts val="0"/>
              </a:spcAft>
              <a:buClr>
                <a:schemeClr val="dk1"/>
              </a:buClr>
              <a:buSzPts val="1333"/>
              <a:buNone/>
              <a:defRPr sz="1333"/>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61" name="Google Shape;61;p36"/>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6"/>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720090" y="322868"/>
            <a:ext cx="10791153" cy="1018033"/>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sz="48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37"/>
          <p:cNvSpPr txBox="1">
            <a:spLocks noGrp="1"/>
          </p:cNvSpPr>
          <p:nvPr>
            <p:ph type="body" idx="1"/>
          </p:nvPr>
        </p:nvSpPr>
        <p:spPr>
          <a:xfrm>
            <a:off x="696175" y="2236855"/>
            <a:ext cx="5386917" cy="639763"/>
          </a:xfrm>
          <a:prstGeom prst="rect">
            <a:avLst/>
          </a:prstGeom>
          <a:noFill/>
          <a:ln>
            <a:noFill/>
          </a:ln>
        </p:spPr>
        <p:txBody>
          <a:bodyPr spcFirstLastPara="1" wrap="square" lIns="91425" tIns="45700" rIns="91425" bIns="45700" anchor="b" anchorCtr="0">
            <a:noAutofit/>
          </a:bodyPr>
          <a:lstStyle>
            <a:lvl1pPr marL="457200" lvl="0" indent="-228600" algn="ctr">
              <a:spcBef>
                <a:spcPts val="640"/>
              </a:spcBef>
              <a:spcAft>
                <a:spcPts val="0"/>
              </a:spcAft>
              <a:buClr>
                <a:schemeClr val="dk1"/>
              </a:buClr>
              <a:buSzPts val="3200"/>
              <a:buNone/>
              <a:defRPr sz="3200" b="1">
                <a:solidFill>
                  <a:schemeClr val="dk1"/>
                </a:solidFill>
              </a:defRPr>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67" name="Google Shape;67;p37"/>
          <p:cNvSpPr txBox="1">
            <a:spLocks noGrp="1"/>
          </p:cNvSpPr>
          <p:nvPr>
            <p:ph type="body" idx="2"/>
          </p:nvPr>
        </p:nvSpPr>
        <p:spPr>
          <a:xfrm>
            <a:off x="696175" y="2866717"/>
            <a:ext cx="5386917" cy="3035059"/>
          </a:xfrm>
          <a:prstGeom prst="rect">
            <a:avLst/>
          </a:prstGeom>
          <a:noFill/>
          <a:ln>
            <a:noFill/>
          </a:ln>
        </p:spPr>
        <p:txBody>
          <a:bodyPr spcFirstLastPara="1" wrap="square" lIns="91425" tIns="45700" rIns="91425" bIns="45700" anchor="t" anchorCtr="0">
            <a:noAutofit/>
          </a:bodyPr>
          <a:lstStyle>
            <a:lvl1pPr marL="457200" lvl="0" indent="-431800" algn="ctr">
              <a:spcBef>
                <a:spcPts val="640"/>
              </a:spcBef>
              <a:spcAft>
                <a:spcPts val="0"/>
              </a:spcAft>
              <a:buClr>
                <a:schemeClr val="dk1"/>
              </a:buClr>
              <a:buSzPts val="3200"/>
              <a:buChar char="•"/>
              <a:defRPr sz="3200">
                <a:solidFill>
                  <a:schemeClr val="dk1"/>
                </a:solidFill>
              </a:defRPr>
            </a:lvl1pPr>
            <a:lvl2pPr marL="914400" lvl="1" indent="-397954" algn="ctr">
              <a:spcBef>
                <a:spcPts val="533"/>
              </a:spcBef>
              <a:spcAft>
                <a:spcPts val="0"/>
              </a:spcAft>
              <a:buClr>
                <a:schemeClr val="dk1"/>
              </a:buClr>
              <a:buSzPts val="2667"/>
              <a:buChar char="–"/>
              <a:defRPr sz="2667">
                <a:solidFill>
                  <a:schemeClr val="dk1"/>
                </a:solidFill>
              </a:defRPr>
            </a:lvl2pPr>
            <a:lvl3pPr marL="1371600" lvl="2" indent="-381000" algn="ctr">
              <a:spcBef>
                <a:spcPts val="480"/>
              </a:spcBef>
              <a:spcAft>
                <a:spcPts val="0"/>
              </a:spcAft>
              <a:buClr>
                <a:schemeClr val="dk1"/>
              </a:buClr>
              <a:buSzPts val="2400"/>
              <a:buChar char="•"/>
              <a:defRPr sz="2400">
                <a:solidFill>
                  <a:schemeClr val="dk1"/>
                </a:solidFill>
              </a:defRPr>
            </a:lvl3pPr>
            <a:lvl4pPr marL="1828800" lvl="3" indent="-364045" algn="ctr">
              <a:spcBef>
                <a:spcPts val="427"/>
              </a:spcBef>
              <a:spcAft>
                <a:spcPts val="0"/>
              </a:spcAft>
              <a:buClr>
                <a:schemeClr val="dk1"/>
              </a:buClr>
              <a:buSzPts val="2133"/>
              <a:buChar char="–"/>
              <a:defRPr sz="2133">
                <a:solidFill>
                  <a:schemeClr val="dk1"/>
                </a:solidFill>
              </a:defRPr>
            </a:lvl4pPr>
            <a:lvl5pPr marL="2286000" lvl="4" indent="-364045" algn="ctr">
              <a:spcBef>
                <a:spcPts val="427"/>
              </a:spcBef>
              <a:spcAft>
                <a:spcPts val="0"/>
              </a:spcAft>
              <a:buClr>
                <a:schemeClr val="dk1"/>
              </a:buClr>
              <a:buSzPts val="2133"/>
              <a:buChar char="»"/>
              <a:defRPr sz="2133">
                <a:solidFill>
                  <a:schemeClr val="dk1"/>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68" name="Google Shape;68;p37"/>
          <p:cNvSpPr txBox="1">
            <a:spLocks noGrp="1"/>
          </p:cNvSpPr>
          <p:nvPr>
            <p:ph type="body" idx="3"/>
          </p:nvPr>
        </p:nvSpPr>
        <p:spPr>
          <a:xfrm>
            <a:off x="6076337" y="2236855"/>
            <a:ext cx="5389033" cy="639763"/>
          </a:xfrm>
          <a:prstGeom prst="rect">
            <a:avLst/>
          </a:prstGeom>
          <a:noFill/>
          <a:ln>
            <a:noFill/>
          </a:ln>
        </p:spPr>
        <p:txBody>
          <a:bodyPr spcFirstLastPara="1" wrap="square" lIns="91425" tIns="45700" rIns="91425" bIns="45700" anchor="b" anchorCtr="0">
            <a:noAutofit/>
          </a:bodyPr>
          <a:lstStyle>
            <a:lvl1pPr marL="457200" lvl="0" indent="-228600" algn="ctr">
              <a:spcBef>
                <a:spcPts val="640"/>
              </a:spcBef>
              <a:spcAft>
                <a:spcPts val="0"/>
              </a:spcAft>
              <a:buClr>
                <a:schemeClr val="dk1"/>
              </a:buClr>
              <a:buSzPts val="3200"/>
              <a:buNone/>
              <a:defRPr sz="3200" b="1">
                <a:solidFill>
                  <a:schemeClr val="dk1"/>
                </a:solidFill>
              </a:defRPr>
            </a:lvl1pPr>
            <a:lvl2pPr marL="914400" lvl="1" indent="-228600" algn="l">
              <a:spcBef>
                <a:spcPts val="533"/>
              </a:spcBef>
              <a:spcAft>
                <a:spcPts val="0"/>
              </a:spcAft>
              <a:buClr>
                <a:schemeClr val="dk1"/>
              </a:buClr>
              <a:buSzPts val="2667"/>
              <a:buNone/>
              <a:defRPr sz="2667" b="1"/>
            </a:lvl2pPr>
            <a:lvl3pPr marL="1371600" lvl="2" indent="-228600" algn="l">
              <a:spcBef>
                <a:spcPts val="480"/>
              </a:spcBef>
              <a:spcAft>
                <a:spcPts val="0"/>
              </a:spcAft>
              <a:buClr>
                <a:schemeClr val="dk1"/>
              </a:buClr>
              <a:buSzPts val="2400"/>
              <a:buNone/>
              <a:defRPr sz="2400" b="1"/>
            </a:lvl3pPr>
            <a:lvl4pPr marL="1828800" lvl="3" indent="-228600" algn="l">
              <a:spcBef>
                <a:spcPts val="427"/>
              </a:spcBef>
              <a:spcAft>
                <a:spcPts val="0"/>
              </a:spcAft>
              <a:buClr>
                <a:schemeClr val="dk1"/>
              </a:buClr>
              <a:buSzPts val="2133"/>
              <a:buNone/>
              <a:defRPr sz="2133" b="1"/>
            </a:lvl4pPr>
            <a:lvl5pPr marL="2286000" lvl="4" indent="-228600" algn="l">
              <a:spcBef>
                <a:spcPts val="427"/>
              </a:spcBef>
              <a:spcAft>
                <a:spcPts val="0"/>
              </a:spcAft>
              <a:buClr>
                <a:schemeClr val="dk1"/>
              </a:buClr>
              <a:buSzPts val="2133"/>
              <a:buNone/>
              <a:defRPr sz="2133" b="1"/>
            </a:lvl5pPr>
            <a:lvl6pPr marL="2743200" lvl="5" indent="-228600" algn="l">
              <a:spcBef>
                <a:spcPts val="427"/>
              </a:spcBef>
              <a:spcAft>
                <a:spcPts val="0"/>
              </a:spcAft>
              <a:buClr>
                <a:schemeClr val="dk1"/>
              </a:buClr>
              <a:buSzPts val="2133"/>
              <a:buNone/>
              <a:defRPr sz="2133" b="1"/>
            </a:lvl6pPr>
            <a:lvl7pPr marL="3200400" lvl="6" indent="-228600" algn="l">
              <a:spcBef>
                <a:spcPts val="427"/>
              </a:spcBef>
              <a:spcAft>
                <a:spcPts val="0"/>
              </a:spcAft>
              <a:buClr>
                <a:schemeClr val="dk1"/>
              </a:buClr>
              <a:buSzPts val="2133"/>
              <a:buNone/>
              <a:defRPr sz="2133" b="1"/>
            </a:lvl7pPr>
            <a:lvl8pPr marL="3657600" lvl="7" indent="-228600" algn="l">
              <a:spcBef>
                <a:spcPts val="427"/>
              </a:spcBef>
              <a:spcAft>
                <a:spcPts val="0"/>
              </a:spcAft>
              <a:buClr>
                <a:schemeClr val="dk1"/>
              </a:buClr>
              <a:buSzPts val="2133"/>
              <a:buNone/>
              <a:defRPr sz="2133" b="1"/>
            </a:lvl8pPr>
            <a:lvl9pPr marL="4114800" lvl="8" indent="-228600" algn="l">
              <a:spcBef>
                <a:spcPts val="427"/>
              </a:spcBef>
              <a:spcAft>
                <a:spcPts val="0"/>
              </a:spcAft>
              <a:buClr>
                <a:schemeClr val="dk1"/>
              </a:buClr>
              <a:buSzPts val="2133"/>
              <a:buNone/>
              <a:defRPr sz="2133" b="1"/>
            </a:lvl9pPr>
          </a:lstStyle>
          <a:p>
            <a:endParaRPr/>
          </a:p>
        </p:txBody>
      </p:sp>
      <p:sp>
        <p:nvSpPr>
          <p:cNvPr id="69" name="Google Shape;69;p37"/>
          <p:cNvSpPr txBox="1">
            <a:spLocks noGrp="1"/>
          </p:cNvSpPr>
          <p:nvPr>
            <p:ph type="body" idx="4"/>
          </p:nvPr>
        </p:nvSpPr>
        <p:spPr>
          <a:xfrm>
            <a:off x="6076337" y="2866717"/>
            <a:ext cx="5389033" cy="3035059"/>
          </a:xfrm>
          <a:prstGeom prst="rect">
            <a:avLst/>
          </a:prstGeom>
          <a:noFill/>
          <a:ln>
            <a:noFill/>
          </a:ln>
        </p:spPr>
        <p:txBody>
          <a:bodyPr spcFirstLastPara="1" wrap="square" lIns="91425" tIns="45700" rIns="91425" bIns="45700" anchor="t" anchorCtr="0">
            <a:noAutofit/>
          </a:bodyPr>
          <a:lstStyle>
            <a:lvl1pPr marL="457200" lvl="0" indent="-431800" algn="ctr">
              <a:spcBef>
                <a:spcPts val="640"/>
              </a:spcBef>
              <a:spcAft>
                <a:spcPts val="0"/>
              </a:spcAft>
              <a:buClr>
                <a:schemeClr val="dk1"/>
              </a:buClr>
              <a:buSzPts val="3200"/>
              <a:buChar char="•"/>
              <a:defRPr sz="3200">
                <a:solidFill>
                  <a:schemeClr val="dk1"/>
                </a:solidFill>
              </a:defRPr>
            </a:lvl1pPr>
            <a:lvl2pPr marL="914400" lvl="1" indent="-397954" algn="ctr">
              <a:spcBef>
                <a:spcPts val="533"/>
              </a:spcBef>
              <a:spcAft>
                <a:spcPts val="0"/>
              </a:spcAft>
              <a:buClr>
                <a:schemeClr val="dk1"/>
              </a:buClr>
              <a:buSzPts val="2667"/>
              <a:buChar char="–"/>
              <a:defRPr sz="2667">
                <a:solidFill>
                  <a:schemeClr val="dk1"/>
                </a:solidFill>
              </a:defRPr>
            </a:lvl2pPr>
            <a:lvl3pPr marL="1371600" lvl="2" indent="-381000" algn="ctr">
              <a:spcBef>
                <a:spcPts val="480"/>
              </a:spcBef>
              <a:spcAft>
                <a:spcPts val="0"/>
              </a:spcAft>
              <a:buClr>
                <a:schemeClr val="dk1"/>
              </a:buClr>
              <a:buSzPts val="2400"/>
              <a:buChar char="•"/>
              <a:defRPr sz="2400">
                <a:solidFill>
                  <a:schemeClr val="dk1"/>
                </a:solidFill>
              </a:defRPr>
            </a:lvl3pPr>
            <a:lvl4pPr marL="1828800" lvl="3" indent="-364045" algn="ctr">
              <a:spcBef>
                <a:spcPts val="427"/>
              </a:spcBef>
              <a:spcAft>
                <a:spcPts val="0"/>
              </a:spcAft>
              <a:buClr>
                <a:schemeClr val="dk1"/>
              </a:buClr>
              <a:buSzPts val="2133"/>
              <a:buChar char="–"/>
              <a:defRPr sz="2133">
                <a:solidFill>
                  <a:schemeClr val="dk1"/>
                </a:solidFill>
              </a:defRPr>
            </a:lvl4pPr>
            <a:lvl5pPr marL="2286000" lvl="4" indent="-364045" algn="ctr">
              <a:spcBef>
                <a:spcPts val="427"/>
              </a:spcBef>
              <a:spcAft>
                <a:spcPts val="0"/>
              </a:spcAft>
              <a:buClr>
                <a:schemeClr val="dk1"/>
              </a:buClr>
              <a:buSzPts val="2133"/>
              <a:buChar char="»"/>
              <a:defRPr sz="2133">
                <a:solidFill>
                  <a:schemeClr val="dk1"/>
                </a:solidFill>
              </a:defRPr>
            </a:lvl5pPr>
            <a:lvl6pPr marL="2743200" lvl="5" indent="-364045" algn="l">
              <a:spcBef>
                <a:spcPts val="427"/>
              </a:spcBef>
              <a:spcAft>
                <a:spcPts val="0"/>
              </a:spcAft>
              <a:buClr>
                <a:schemeClr val="dk1"/>
              </a:buClr>
              <a:buSzPts val="2133"/>
              <a:buChar char="•"/>
              <a:defRPr sz="2133"/>
            </a:lvl6pPr>
            <a:lvl7pPr marL="3200400" lvl="6" indent="-364045" algn="l">
              <a:spcBef>
                <a:spcPts val="427"/>
              </a:spcBef>
              <a:spcAft>
                <a:spcPts val="0"/>
              </a:spcAft>
              <a:buClr>
                <a:schemeClr val="dk1"/>
              </a:buClr>
              <a:buSzPts val="2133"/>
              <a:buChar char="•"/>
              <a:defRPr sz="2133"/>
            </a:lvl7pPr>
            <a:lvl8pPr marL="3657600" lvl="7" indent="-364045" algn="l">
              <a:spcBef>
                <a:spcPts val="427"/>
              </a:spcBef>
              <a:spcAft>
                <a:spcPts val="0"/>
              </a:spcAft>
              <a:buClr>
                <a:schemeClr val="dk1"/>
              </a:buClr>
              <a:buSzPts val="2133"/>
              <a:buChar char="•"/>
              <a:defRPr sz="2133"/>
            </a:lvl8pPr>
            <a:lvl9pPr marL="4114800" lvl="8" indent="-364045" algn="l">
              <a:spcBef>
                <a:spcPts val="427"/>
              </a:spcBef>
              <a:spcAft>
                <a:spcPts val="0"/>
              </a:spcAft>
              <a:buClr>
                <a:schemeClr val="dk1"/>
              </a:buClr>
              <a:buSzPts val="2133"/>
              <a:buChar char="•"/>
              <a:defRPr sz="2133"/>
            </a:lvl9pPr>
          </a:lstStyle>
          <a:p>
            <a:endParaRPr/>
          </a:p>
        </p:txBody>
      </p:sp>
      <p:sp>
        <p:nvSpPr>
          <p:cNvPr id="70" name="Google Shape;70;p37"/>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7"/>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3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76" name="Google Shape;76;p3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65645" algn="l">
              <a:spcBef>
                <a:spcPts val="747"/>
              </a:spcBef>
              <a:spcAft>
                <a:spcPts val="0"/>
              </a:spcAft>
              <a:buClr>
                <a:schemeClr val="dk1"/>
              </a:buClr>
              <a:buSzPts val="3733"/>
              <a:buChar char="•"/>
              <a:defRPr sz="3733"/>
            </a:lvl1pPr>
            <a:lvl2pPr marL="914400" lvl="1" indent="-431800" algn="l">
              <a:spcBef>
                <a:spcPts val="640"/>
              </a:spcBef>
              <a:spcAft>
                <a:spcPts val="0"/>
              </a:spcAft>
              <a:buClr>
                <a:schemeClr val="dk1"/>
              </a:buClr>
              <a:buSzPts val="3200"/>
              <a:buChar char="–"/>
              <a:defRPr sz="3200"/>
            </a:lvl2pPr>
            <a:lvl3pPr marL="1371600" lvl="2" indent="-397954" algn="l">
              <a:spcBef>
                <a:spcPts val="533"/>
              </a:spcBef>
              <a:spcAft>
                <a:spcPts val="0"/>
              </a:spcAft>
              <a:buClr>
                <a:schemeClr val="dk1"/>
              </a:buClr>
              <a:buSzPts val="2667"/>
              <a:buChar char="•"/>
              <a:defRPr sz="2667"/>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77" name="Google Shape;77;p38"/>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6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8"/>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8"/>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600"/>
              <a:buFont typeface="Calibri"/>
              <a:buNone/>
              <a:defRPr sz="16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jp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p:nvPr/>
        </p:nvSpPr>
        <p:spPr>
          <a:xfrm>
            <a:off x="-12700" y="6951662"/>
            <a:ext cx="11187112" cy="666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1800"/>
              <a:buFont typeface="Calibri"/>
              <a:buNone/>
            </a:pPr>
            <a:r>
              <a:rPr lang="en-US" sz="1800" b="0" i="0" u="none" strike="noStrike" cap="none">
                <a:solidFill>
                  <a:srgbClr val="A6A6A6"/>
                </a:solidFill>
                <a:latin typeface="Calibri"/>
                <a:ea typeface="Calibri"/>
                <a:cs typeface="Calibri"/>
                <a:sym typeface="Calibri"/>
              </a:rPr>
              <a:t>This presentation uses a free template provided by FPPT.com</a:t>
            </a:r>
            <a:endParaRPr/>
          </a:p>
          <a:p>
            <a:pPr marL="0" marR="0" lvl="0" indent="0" algn="l" rtl="0">
              <a:lnSpc>
                <a:spcPct val="100000"/>
              </a:lnSpc>
              <a:spcBef>
                <a:spcPts val="0"/>
              </a:spcBef>
              <a:spcAft>
                <a:spcPts val="0"/>
              </a:spcAft>
              <a:buClr>
                <a:srgbClr val="A6A6A6"/>
              </a:buClr>
              <a:buSzPts val="1800"/>
              <a:buFont typeface="Calibri"/>
              <a:buNone/>
            </a:pPr>
            <a:r>
              <a:rPr lang="en-US" sz="1800" b="0" i="0" u="none" strike="noStrike" cap="none">
                <a:solidFill>
                  <a:srgbClr val="A6A6A6"/>
                </a:solidFill>
                <a:latin typeface="Calibri"/>
                <a:ea typeface="Calibri"/>
                <a:cs typeface="Calibri"/>
                <a:sym typeface="Calibri"/>
              </a:rPr>
              <a:t>www.free-power-point-templates.com</a:t>
            </a:r>
            <a:endParaRPr/>
          </a:p>
        </p:txBody>
      </p:sp>
      <p:sp>
        <p:nvSpPr>
          <p:cNvPr id="11" name="Google Shape;11;p2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95300" algn="l" rtl="0">
              <a:spcBef>
                <a:spcPts val="840"/>
              </a:spcBef>
              <a:spcAft>
                <a:spcPts val="0"/>
              </a:spcAft>
              <a:buClr>
                <a:schemeClr val="dk1"/>
              </a:buClr>
              <a:buSzPts val="4200"/>
              <a:buFont typeface="Arial"/>
              <a:buChar char="•"/>
              <a:defRPr sz="4200" b="0" i="0" u="none" strike="noStrike" cap="none">
                <a:solidFill>
                  <a:schemeClr val="dk1"/>
                </a:solidFill>
                <a:latin typeface="Calibri"/>
                <a:ea typeface="Calibri"/>
                <a:cs typeface="Calibri"/>
                <a:sym typeface="Calibri"/>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4pPr>
            <a:lvl5pPr marL="2286000" marR="0" lvl="4"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6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8"/>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8"/>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867" b="0" i="0" u="none" strike="noStrike" cap="none">
                <a:solidFill>
                  <a:schemeClr val="dk1"/>
                </a:solidFill>
                <a:latin typeface="Calibri"/>
                <a:ea typeface="Calibri"/>
                <a:cs typeface="Calibri"/>
                <a:sym typeface="Calibri"/>
              </a:defRPr>
            </a:lvl9pPr>
          </a:lstStyle>
          <a:p>
            <a:endParaRPr/>
          </a:p>
        </p:txBody>
      </p:sp>
      <p:sp>
        <p:nvSpPr>
          <p:cNvPr id="24" name="Google Shape;24;p30"/>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95300" algn="l" rtl="0">
              <a:spcBef>
                <a:spcPts val="840"/>
              </a:spcBef>
              <a:spcAft>
                <a:spcPts val="0"/>
              </a:spcAft>
              <a:buClr>
                <a:schemeClr val="dk1"/>
              </a:buClr>
              <a:buSzPts val="4200"/>
              <a:buFont typeface="Arial"/>
              <a:buChar char="•"/>
              <a:defRPr sz="4200" b="0" i="0" u="none" strike="noStrike" cap="none">
                <a:solidFill>
                  <a:schemeClr val="dk1"/>
                </a:solidFill>
                <a:latin typeface="Calibri"/>
                <a:ea typeface="Calibri"/>
                <a:cs typeface="Calibri"/>
                <a:sym typeface="Calibri"/>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4pPr>
            <a:lvl5pPr marL="2286000" marR="0" lvl="4"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25" name="Google Shape;25;p30"/>
          <p:cNvSpPr txBox="1">
            <a:spLocks noGrp="1"/>
          </p:cNvSpPr>
          <p:nvPr>
            <p:ph type="dt" idx="10"/>
          </p:nvPr>
        </p:nvSpPr>
        <p:spPr>
          <a:xfrm>
            <a:off x="609600" y="6356350"/>
            <a:ext cx="2844800" cy="3667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6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 name="Google Shape;26;p30"/>
          <p:cNvSpPr txBox="1">
            <a:spLocks noGrp="1"/>
          </p:cNvSpPr>
          <p:nvPr>
            <p:ph type="ftr" idx="11"/>
          </p:nvPr>
        </p:nvSpPr>
        <p:spPr>
          <a:xfrm>
            <a:off x="4165600" y="6356350"/>
            <a:ext cx="3860800" cy="36671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30"/>
          <p:cNvSpPr txBox="1">
            <a:spLocks noGrp="1"/>
          </p:cNvSpPr>
          <p:nvPr>
            <p:ph type="sldNum" idx="12"/>
          </p:nvPr>
        </p:nvSpPr>
        <p:spPr>
          <a:xfrm>
            <a:off x="8737600" y="6356350"/>
            <a:ext cx="2844800" cy="36671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600"/>
              <a:buFont typeface="Calibri"/>
              <a:buNone/>
              <a:defRPr sz="16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8" name="Google Shape;28;p30"/>
          <p:cNvSpPr txBox="1"/>
          <p:nvPr/>
        </p:nvSpPr>
        <p:spPr>
          <a:xfrm>
            <a:off x="-12700" y="6951662"/>
            <a:ext cx="11187112" cy="666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6A6A6"/>
              </a:buClr>
              <a:buSzPts val="1800"/>
              <a:buFont typeface="Calibri"/>
              <a:buNone/>
            </a:pPr>
            <a:r>
              <a:rPr lang="en-US" sz="1800" b="0" i="0" u="none" strike="noStrike" cap="none">
                <a:solidFill>
                  <a:srgbClr val="A6A6A6"/>
                </a:solidFill>
                <a:latin typeface="Calibri"/>
                <a:ea typeface="Calibri"/>
                <a:cs typeface="Calibri"/>
                <a:sym typeface="Calibri"/>
              </a:rPr>
              <a:t>This presentation uses a free template provided by FPPT.com</a:t>
            </a:r>
            <a:endParaRPr/>
          </a:p>
          <a:p>
            <a:pPr marL="0" marR="0" lvl="0" indent="0" algn="l" rtl="0">
              <a:lnSpc>
                <a:spcPct val="100000"/>
              </a:lnSpc>
              <a:spcBef>
                <a:spcPts val="0"/>
              </a:spcBef>
              <a:spcAft>
                <a:spcPts val="0"/>
              </a:spcAft>
              <a:buClr>
                <a:srgbClr val="A6A6A6"/>
              </a:buClr>
              <a:buSzPts val="1800"/>
              <a:buFont typeface="Calibri"/>
              <a:buNone/>
            </a:pPr>
            <a:r>
              <a:rPr lang="en-US" sz="1800" b="0" i="0" u="none" strike="noStrike" cap="none">
                <a:solidFill>
                  <a:srgbClr val="A6A6A6"/>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1"/>
          <p:cNvSpPr txBox="1">
            <a:spLocks noGrp="1"/>
          </p:cNvSpPr>
          <p:nvPr>
            <p:ph type="subTitle" idx="1"/>
          </p:nvPr>
        </p:nvSpPr>
        <p:spPr>
          <a:xfrm>
            <a:off x="3700462" y="688975"/>
            <a:ext cx="7920037" cy="14970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lt1"/>
              </a:buClr>
              <a:buSzPts val="3600"/>
              <a:buNone/>
            </a:pPr>
            <a:r>
              <a:rPr lang="en-US" sz="3600" b="1" i="0" u="none">
                <a:solidFill>
                  <a:schemeClr val="lt1"/>
                </a:solidFill>
                <a:latin typeface="Calibri"/>
                <a:ea typeface="Calibri"/>
                <a:cs typeface="Calibri"/>
                <a:sym typeface="Calibri"/>
              </a:rPr>
              <a:t>Chapter 9</a:t>
            </a:r>
            <a:endParaRPr/>
          </a:p>
          <a:p>
            <a:pPr marL="0" lvl="0" indent="0" algn="r" rtl="0">
              <a:lnSpc>
                <a:spcPct val="100000"/>
              </a:lnSpc>
              <a:spcBef>
                <a:spcPts val="720"/>
              </a:spcBef>
              <a:spcAft>
                <a:spcPts val="0"/>
              </a:spcAft>
              <a:buClr>
                <a:schemeClr val="dk1"/>
              </a:buClr>
              <a:buSzPts val="3600"/>
              <a:buNone/>
            </a:pPr>
            <a:r>
              <a:rPr lang="en-US" sz="3600" b="1" i="0" u="none">
                <a:solidFill>
                  <a:schemeClr val="dk1"/>
                </a:solidFill>
                <a:latin typeface="Calibri"/>
                <a:ea typeface="Calibri"/>
                <a:cs typeface="Calibri"/>
                <a:sym typeface="Calibri"/>
              </a:rPr>
              <a:t>Basic Concepts of Probability</a:t>
            </a:r>
            <a:endParaRPr sz="3600" b="0" i="0" u="none">
              <a:solidFill>
                <a:schemeClr val="dk1"/>
              </a:solidFill>
              <a:latin typeface="Calibri"/>
              <a:ea typeface="Calibri"/>
              <a:cs typeface="Calibri"/>
              <a:sym typeface="Calibri"/>
            </a:endParaRPr>
          </a:p>
          <a:p>
            <a:pPr marL="0" lvl="0" indent="0" algn="r" rtl="0">
              <a:spcBef>
                <a:spcPts val="720"/>
              </a:spcBef>
              <a:spcAft>
                <a:spcPts val="0"/>
              </a:spcAft>
              <a:buClr>
                <a:schemeClr val="lt1"/>
              </a:buClr>
              <a:buSzPts val="3600"/>
              <a:buNone/>
            </a:pPr>
            <a:endParaRPr sz="36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0"/>
          <p:cNvSpPr txBox="1">
            <a:spLocks noGrp="1"/>
          </p:cNvSpPr>
          <p:nvPr>
            <p:ph type="title"/>
          </p:nvPr>
        </p:nvSpPr>
        <p:spPr>
          <a:xfrm>
            <a:off x="6319837" y="160337"/>
            <a:ext cx="5630862"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Laws of Probability</a:t>
            </a:r>
            <a:endParaRPr/>
          </a:p>
        </p:txBody>
      </p:sp>
      <p:sp>
        <p:nvSpPr>
          <p:cNvPr id="505" name="Google Shape;505;p10"/>
          <p:cNvSpPr/>
          <p:nvPr/>
        </p:nvSpPr>
        <p:spPr>
          <a:xfrm>
            <a:off x="786063" y="1802648"/>
            <a:ext cx="10796337" cy="4894930"/>
          </a:xfrm>
          <a:prstGeom prst="rect">
            <a:avLst/>
          </a:prstGeom>
          <a:blipFill rotWithShape="1">
            <a:blip r:embed="rId3">
              <a:alphaModFix/>
            </a:blip>
            <a:stretch>
              <a:fillRect l="-902" t="-871" b="-199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Arial"/>
              <a:buNone/>
            </a:pPr>
            <a:r>
              <a:rPr lang="en-US" sz="1800" b="0" i="0" u="none" strike="noStrike" cap="none">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1"/>
          <p:cNvSpPr txBox="1">
            <a:spLocks noGrp="1"/>
          </p:cNvSpPr>
          <p:nvPr>
            <p:ph type="title"/>
          </p:nvPr>
        </p:nvSpPr>
        <p:spPr>
          <a:xfrm>
            <a:off x="6096000" y="274637"/>
            <a:ext cx="5486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Addition Rules</a:t>
            </a:r>
            <a:endParaRPr/>
          </a:p>
        </p:txBody>
      </p:sp>
      <p:sp>
        <p:nvSpPr>
          <p:cNvPr id="511" name="Google Shape;511;p11"/>
          <p:cNvSpPr txBox="1"/>
          <p:nvPr/>
        </p:nvSpPr>
        <p:spPr>
          <a:xfrm>
            <a:off x="496887" y="2212975"/>
            <a:ext cx="10972800" cy="44624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Additive Law of Probability: </a:t>
            </a:r>
            <a:r>
              <a:rPr lang="en-US" sz="1800" b="0" i="0" u="none" strike="noStrike" cap="none">
                <a:solidFill>
                  <a:schemeClr val="dk1"/>
                </a:solidFill>
                <a:latin typeface="Arial"/>
                <a:ea typeface="Arial"/>
                <a:cs typeface="Arial"/>
                <a:sym typeface="Arial"/>
              </a:rPr>
              <a:t>There are two rules of addition, the special rule of addition and the general rule of addition. </a:t>
            </a:r>
            <a:endParaRPr/>
          </a:p>
          <a:p>
            <a:pPr marL="0" marR="0" lvl="0" indent="0"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Special Rule of Addition: </a:t>
            </a:r>
            <a:r>
              <a:rPr lang="en-US" sz="1800" b="0" i="0" u="none" strike="noStrike" cap="none">
                <a:solidFill>
                  <a:schemeClr val="dk1"/>
                </a:solidFill>
                <a:latin typeface="Arial"/>
                <a:ea typeface="Arial"/>
                <a:cs typeface="Arial"/>
                <a:sym typeface="Arial"/>
              </a:rPr>
              <a:t>To apply the special rule of addition, the events must be mutually exclusive. If two events A and B are mutually exclusive, the special rule of addition states that the probability of one or the other event’s occurring equals the sum of their probabilities. This rule is expressed in the following formula:</a:t>
            </a:r>
            <a:endParaRPr/>
          </a:p>
          <a:p>
            <a:pPr marL="0" marR="0" lvl="0" indent="0" algn="ctr"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r>
              <a:rPr lang="en-US" sz="20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P(A or B)= P(A U B)= P(A) + P(B) </a:t>
            </a:r>
            <a:endParaRPr/>
          </a:p>
          <a:p>
            <a:pPr marL="0" marR="0" lvl="0" indent="0" algn="just" rtl="0">
              <a:lnSpc>
                <a:spcPct val="100000"/>
              </a:lnSpc>
              <a:spcBef>
                <a:spcPts val="0"/>
              </a:spcBef>
              <a:spcAft>
                <a:spcPts val="0"/>
              </a:spcAft>
              <a:buClr>
                <a:schemeClr val="dk1"/>
              </a:buClr>
              <a:buSzPts val="1800"/>
              <a:buFont typeface="Arial"/>
              <a:buNone/>
            </a:pPr>
            <a:br>
              <a:rPr lang="en-US" sz="1800" b="1" i="0" u="none" strike="noStrike" cap="none">
                <a:solidFill>
                  <a:schemeClr val="dk1"/>
                </a:solidFill>
                <a:latin typeface="Arial"/>
                <a:ea typeface="Arial"/>
                <a:cs typeface="Arial"/>
                <a:sym typeface="Arial"/>
              </a:rPr>
            </a:br>
            <a:r>
              <a:rPr lang="en-US" sz="1800" b="1" i="0" u="none" strike="noStrike" cap="none">
                <a:solidFill>
                  <a:schemeClr val="dk1"/>
                </a:solidFill>
                <a:latin typeface="Arial"/>
                <a:ea typeface="Arial"/>
                <a:cs typeface="Arial"/>
                <a:sym typeface="Arial"/>
              </a:rPr>
              <a:t>General Rule of Addition: </a:t>
            </a:r>
            <a:r>
              <a:rPr lang="en-US" sz="1800" b="0" i="0" u="none" strike="noStrike" cap="none">
                <a:solidFill>
                  <a:schemeClr val="dk1"/>
                </a:solidFill>
                <a:latin typeface="Arial"/>
                <a:ea typeface="Arial"/>
                <a:cs typeface="Arial"/>
                <a:sym typeface="Arial"/>
              </a:rPr>
              <a:t>When two events both occur, the probability is called a joint probability. In this situation, we use the general rule of addition. If A and B are two events in , then </a:t>
            </a:r>
            <a:endParaRPr/>
          </a:p>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br>
              <a:rPr lang="en-US" sz="1800" b="0" i="0" u="none" strike="noStrike" cap="none">
                <a:solidFill>
                  <a:schemeClr val="dk1"/>
                </a:solidFill>
                <a:latin typeface="Arial"/>
                <a:ea typeface="Arial"/>
                <a:cs typeface="Arial"/>
                <a:sym typeface="Arial"/>
              </a:rPr>
            </a:br>
            <a:r>
              <a:rPr lang="en-US" sz="2400" b="0" i="0" u="none" strike="noStrike" cap="none">
                <a:solidFill>
                  <a:schemeClr val="dk1"/>
                </a:solidFill>
                <a:latin typeface="Arial"/>
                <a:ea typeface="Arial"/>
                <a:cs typeface="Arial"/>
                <a:sym typeface="Arial"/>
              </a:rPr>
              <a:t>P(A or B)= P(A U B)= P(A) + P(B) – P(A∩B)</a:t>
            </a:r>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2"/>
          <p:cNvSpPr txBox="1"/>
          <p:nvPr/>
        </p:nvSpPr>
        <p:spPr>
          <a:xfrm>
            <a:off x="609600" y="2281237"/>
            <a:ext cx="10972800" cy="3232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a:t>
            </a:r>
            <a:r>
              <a:rPr lang="en-US" sz="1800" b="0" i="0" u="none">
                <a:solidFill>
                  <a:schemeClr val="dk1"/>
                </a:solidFill>
                <a:latin typeface="Arial"/>
                <a:ea typeface="Arial"/>
                <a:cs typeface="Arial"/>
                <a:sym typeface="Arial"/>
              </a:rPr>
              <a:t>: Mr. Ali feels that the probability that he will pass mathematics is 2/3 and statistics is 5/6.If the probability that he will pass both the course is 3/5, what is the probability that he will pass at least one of the course? </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Solution</a:t>
            </a:r>
            <a:r>
              <a:rPr lang="en-US" sz="1800" b="0" i="0" u="none">
                <a:solidFill>
                  <a:schemeClr val="dk1"/>
                </a:solidFill>
                <a:latin typeface="Arial"/>
                <a:ea typeface="Arial"/>
                <a:cs typeface="Arial"/>
                <a:sym typeface="Arial"/>
              </a:rPr>
              <a:t>: Let M and S be the events that he will pass the course mathematics and statistics, respectively.  The event M U S means that at least one of M or S occurs. Therefore, according to the addition rule we get, </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P(A or B)= P(A U B)= P(A) + P(B) – P(A∩B)</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2/3 + 5/6 – 3/5</a:t>
            </a:r>
            <a:endParaRPr/>
          </a:p>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9/10</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p:txBody>
      </p:sp>
      <p:sp>
        <p:nvSpPr>
          <p:cNvPr id="517" name="Google Shape;517;p12"/>
          <p:cNvSpPr txBox="1">
            <a:spLocks noGrp="1"/>
          </p:cNvSpPr>
          <p:nvPr>
            <p:ph type="title"/>
          </p:nvPr>
        </p:nvSpPr>
        <p:spPr>
          <a:xfrm>
            <a:off x="6096000" y="274637"/>
            <a:ext cx="5486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Addition Rules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13"/>
          <p:cNvSpPr txBox="1">
            <a:spLocks noGrp="1"/>
          </p:cNvSpPr>
          <p:nvPr>
            <p:ph type="title"/>
          </p:nvPr>
        </p:nvSpPr>
        <p:spPr>
          <a:xfrm>
            <a:off x="6096000" y="274637"/>
            <a:ext cx="5486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Addition Rules</a:t>
            </a:r>
            <a:endParaRPr/>
          </a:p>
        </p:txBody>
      </p:sp>
      <p:sp>
        <p:nvSpPr>
          <p:cNvPr id="523" name="Google Shape;523;p13"/>
          <p:cNvSpPr txBox="1"/>
          <p:nvPr/>
        </p:nvSpPr>
        <p:spPr>
          <a:xfrm>
            <a:off x="769937" y="1990725"/>
            <a:ext cx="10812462" cy="4740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 a sample of 500 students, 320 said they had a stereo, 175 said they had a TV, and 100 said they had both.  5 said they had neither. If a student is selected at random, what is the probability that the student has only a stereo or TV? What is the probability that the student has both a stereo and TV?</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Solution: </a:t>
            </a:r>
            <a:r>
              <a:rPr lang="en-US" sz="1800" b="0" i="0" u="none">
                <a:solidFill>
                  <a:schemeClr val="dk1"/>
                </a:solidFill>
                <a:latin typeface="Arial"/>
                <a:ea typeface="Arial"/>
                <a:cs typeface="Arial"/>
                <a:sym typeface="Arial"/>
              </a:rPr>
              <a:t>Let S and T be the events that students had stereo and TV, respectively. Then the probability that student has only stereo or TV is-</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 (S or T) = P(S) + P (T) – P (S and T)</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 320/500 + 175/500 – 100/500</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 0.79</a:t>
            </a:r>
            <a:endParaRPr/>
          </a:p>
          <a:p>
            <a:pPr marL="0" marR="0" lvl="0" indent="0" algn="just"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probability that the student has both a stereo and TV:</a:t>
            </a:r>
            <a:endParaRPr/>
          </a:p>
          <a:p>
            <a:pPr marL="0" marR="0" lvl="0" indent="0" algn="l" rtl="0">
              <a:lnSpc>
                <a:spcPct val="100000"/>
              </a:lnSpc>
              <a:spcBef>
                <a:spcPts val="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 (S and TV) = 100/500</a:t>
            </a:r>
            <a:endParaRPr/>
          </a:p>
          <a:p>
            <a:pPr marL="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 0.20</a:t>
            </a:r>
            <a:r>
              <a:rPr lang="en-US" sz="1800" b="0" i="0" u="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4"/>
          <p:cNvSpPr txBox="1">
            <a:spLocks noGrp="1"/>
          </p:cNvSpPr>
          <p:nvPr>
            <p:ph type="title"/>
          </p:nvPr>
        </p:nvSpPr>
        <p:spPr>
          <a:xfrm>
            <a:off x="6096000" y="274637"/>
            <a:ext cx="5486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Joint Probability</a:t>
            </a:r>
            <a:endParaRPr/>
          </a:p>
        </p:txBody>
      </p:sp>
      <p:sp>
        <p:nvSpPr>
          <p:cNvPr id="529" name="Google Shape;529;p14"/>
          <p:cNvSpPr txBox="1"/>
          <p:nvPr/>
        </p:nvSpPr>
        <p:spPr>
          <a:xfrm>
            <a:off x="496887" y="1839912"/>
            <a:ext cx="11085512" cy="1754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Joint probability is the probability of two events in conjunction. That is, it is the probability of both events together. The joint probability of A and B is written  P (A∩B), P(AB) or P(A,B).   </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 </a:t>
            </a:r>
            <a:r>
              <a:rPr lang="en-US" sz="1800" b="0" i="0" u="none">
                <a:solidFill>
                  <a:schemeClr val="dk1"/>
                </a:solidFill>
                <a:latin typeface="Arial"/>
                <a:ea typeface="Arial"/>
                <a:cs typeface="Arial"/>
                <a:sym typeface="Arial"/>
              </a:rPr>
              <a:t>The question, "Do you like watching TV?" was asked of 100 people. Results are shown in the table. What is the probability of a randomly selected individual being a male who likes watching TV?</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p:txBody>
      </p:sp>
      <p:graphicFrame>
        <p:nvGraphicFramePr>
          <p:cNvPr id="530" name="Google Shape;530;p14"/>
          <p:cNvGraphicFramePr/>
          <p:nvPr/>
        </p:nvGraphicFramePr>
        <p:xfrm>
          <a:off x="2790825" y="3429000"/>
          <a:ext cx="5389525" cy="1985925"/>
        </p:xfrm>
        <a:graphic>
          <a:graphicData uri="http://schemas.openxmlformats.org/drawingml/2006/table">
            <a:tbl>
              <a:tblPr>
                <a:noFill/>
                <a:tableStyleId>{75BDDD50-A655-47DB-BE03-2EF5D08AE0AB}</a:tableStyleId>
              </a:tblPr>
              <a:tblGrid>
                <a:gridCol w="1347775">
                  <a:extLst>
                    <a:ext uri="{9D8B030D-6E8A-4147-A177-3AD203B41FA5}">
                      <a16:colId xmlns:a16="http://schemas.microsoft.com/office/drawing/2014/main" val="20000"/>
                    </a:ext>
                  </a:extLst>
                </a:gridCol>
                <a:gridCol w="1347775">
                  <a:extLst>
                    <a:ext uri="{9D8B030D-6E8A-4147-A177-3AD203B41FA5}">
                      <a16:colId xmlns:a16="http://schemas.microsoft.com/office/drawing/2014/main" val="20001"/>
                    </a:ext>
                  </a:extLst>
                </a:gridCol>
                <a:gridCol w="1347775">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tblGrid>
              <a:tr h="496875">
                <a:tc>
                  <a:txBody>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Yes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953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41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60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496875">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Female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28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40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496875">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31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69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531" name="Google Shape;531;p14"/>
          <p:cNvSpPr txBox="1"/>
          <p:nvPr/>
        </p:nvSpPr>
        <p:spPr>
          <a:xfrm>
            <a:off x="625475" y="5638800"/>
            <a:ext cx="10941050" cy="646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Solution: </a:t>
            </a:r>
            <a:r>
              <a:rPr lang="en-US" sz="1800" b="0" i="0" u="none">
                <a:solidFill>
                  <a:schemeClr val="dk1"/>
                </a:solidFill>
                <a:latin typeface="Arial"/>
                <a:ea typeface="Arial"/>
                <a:cs typeface="Arial"/>
                <a:sym typeface="Arial"/>
              </a:rPr>
              <a:t>This is just a joint probability. The number of "Male and like watching TV" divided  by the total = 19/100 = 0.19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5"/>
          <p:cNvSpPr txBox="1">
            <a:spLocks noGrp="1"/>
          </p:cNvSpPr>
          <p:nvPr>
            <p:ph type="title"/>
          </p:nvPr>
        </p:nvSpPr>
        <p:spPr>
          <a:xfrm>
            <a:off x="6246812" y="258762"/>
            <a:ext cx="580707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Marginal Probability</a:t>
            </a:r>
            <a:endParaRPr/>
          </a:p>
        </p:txBody>
      </p:sp>
      <p:sp>
        <p:nvSpPr>
          <p:cNvPr id="537" name="Google Shape;537;p15"/>
          <p:cNvSpPr txBox="1"/>
          <p:nvPr/>
        </p:nvSpPr>
        <p:spPr>
          <a:xfrm>
            <a:off x="465137" y="1790700"/>
            <a:ext cx="11229975" cy="1754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Marginal probability is the probability of A, regardless of whether event B did or did not occur. If B can be thought of as the event of a random variable X having a given outcome, the marginal probability of A can be obtained by summing the joint probabilities over all outcomes for X.  </a:t>
            </a:r>
            <a:endParaRPr/>
          </a:p>
          <a:p>
            <a:pPr marL="0" marR="0" lvl="0" indent="0" algn="just"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a:t>
            </a:r>
            <a:r>
              <a:rPr lang="en-US" sz="1800" b="0" i="0" u="none">
                <a:solidFill>
                  <a:schemeClr val="dk1"/>
                </a:solidFill>
                <a:latin typeface="Arial"/>
                <a:ea typeface="Arial"/>
                <a:cs typeface="Arial"/>
                <a:sym typeface="Arial"/>
              </a:rPr>
              <a:t> The question, "Do you like watching TV?" was asked of 100 people. Results are shown in the table. What is the probability of a randomly selected individual like watching TV? </a:t>
            </a:r>
            <a:endParaRPr/>
          </a:p>
        </p:txBody>
      </p:sp>
      <p:sp>
        <p:nvSpPr>
          <p:cNvPr id="538" name="Google Shape;538;p15"/>
          <p:cNvSpPr txBox="1"/>
          <p:nvPr/>
        </p:nvSpPr>
        <p:spPr>
          <a:xfrm>
            <a:off x="481012" y="5864225"/>
            <a:ext cx="11229975" cy="647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Solution: Since no mention is made of gender, this is a marginal probability, the total who like watching TV divided by the total = 31/100 = 0.31</a:t>
            </a:r>
            <a:endParaRPr/>
          </a:p>
        </p:txBody>
      </p:sp>
      <p:graphicFrame>
        <p:nvGraphicFramePr>
          <p:cNvPr id="539" name="Google Shape;539;p15"/>
          <p:cNvGraphicFramePr/>
          <p:nvPr/>
        </p:nvGraphicFramePr>
        <p:xfrm>
          <a:off x="2984500" y="3633787"/>
          <a:ext cx="5405400" cy="2092300"/>
        </p:xfrm>
        <a:graphic>
          <a:graphicData uri="http://schemas.openxmlformats.org/drawingml/2006/table">
            <a:tbl>
              <a:tblPr>
                <a:noFill/>
                <a:tableStyleId>{75BDDD50-A655-47DB-BE03-2EF5D08AE0AB}</a:tableStyleId>
              </a:tblPr>
              <a:tblGrid>
                <a:gridCol w="1350950">
                  <a:extLst>
                    <a:ext uri="{9D8B030D-6E8A-4147-A177-3AD203B41FA5}">
                      <a16:colId xmlns:a16="http://schemas.microsoft.com/office/drawing/2014/main" val="20000"/>
                    </a:ext>
                  </a:extLst>
                </a:gridCol>
                <a:gridCol w="1352550">
                  <a:extLst>
                    <a:ext uri="{9D8B030D-6E8A-4147-A177-3AD203B41FA5}">
                      <a16:colId xmlns:a16="http://schemas.microsoft.com/office/drawing/2014/main" val="20001"/>
                    </a:ext>
                  </a:extLst>
                </a:gridCol>
                <a:gridCol w="1350950">
                  <a:extLst>
                    <a:ext uri="{9D8B030D-6E8A-4147-A177-3AD203B41FA5}">
                      <a16:colId xmlns:a16="http://schemas.microsoft.com/office/drawing/2014/main" val="20002"/>
                    </a:ext>
                  </a:extLst>
                </a:gridCol>
                <a:gridCol w="1350950">
                  <a:extLst>
                    <a:ext uri="{9D8B030D-6E8A-4147-A177-3AD203B41FA5}">
                      <a16:colId xmlns:a16="http://schemas.microsoft.com/office/drawing/2014/main" val="20003"/>
                    </a:ext>
                  </a:extLst>
                </a:gridCol>
              </a:tblGrid>
              <a:tr h="523875">
                <a:tc>
                  <a:txBody>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Yes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22275">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41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60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523875">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Female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28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40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522275">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31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69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16"/>
          <p:cNvSpPr txBox="1">
            <a:spLocks noGrp="1"/>
          </p:cNvSpPr>
          <p:nvPr>
            <p:ph type="title"/>
          </p:nvPr>
        </p:nvSpPr>
        <p:spPr>
          <a:xfrm>
            <a:off x="6032500" y="320675"/>
            <a:ext cx="61595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Conditional Probability</a:t>
            </a:r>
            <a:endParaRPr/>
          </a:p>
        </p:txBody>
      </p:sp>
      <p:sp>
        <p:nvSpPr>
          <p:cNvPr id="545" name="Google Shape;545;p16"/>
          <p:cNvSpPr/>
          <p:nvPr/>
        </p:nvSpPr>
        <p:spPr>
          <a:xfrm>
            <a:off x="553452" y="1889827"/>
            <a:ext cx="11085095" cy="4396973"/>
          </a:xfrm>
          <a:prstGeom prst="rect">
            <a:avLst/>
          </a:prstGeom>
          <a:blipFill rotWithShape="1">
            <a:blip r:embed="rId3">
              <a:alphaModFix/>
            </a:blip>
            <a:stretch>
              <a:fillRect l="-494" t="-692" r="-43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Arial"/>
              <a:buNone/>
            </a:pPr>
            <a:r>
              <a:rPr lang="en-US" sz="1800" b="0" i="0" u="none" strike="noStrike" cap="none">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7"/>
          <p:cNvSpPr txBox="1"/>
          <p:nvPr/>
        </p:nvSpPr>
        <p:spPr>
          <a:xfrm>
            <a:off x="473075" y="1704975"/>
            <a:ext cx="11117262" cy="922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a:t>
            </a:r>
            <a:r>
              <a:rPr lang="en-US" sz="1800" b="0" i="0" u="none">
                <a:solidFill>
                  <a:schemeClr val="dk1"/>
                </a:solidFill>
                <a:latin typeface="Arial"/>
                <a:ea typeface="Arial"/>
                <a:cs typeface="Arial"/>
                <a:sym typeface="Arial"/>
              </a:rPr>
              <a:t> The question, "Do you like watching TV?" was asked of 100 people. Results are shown in the table. What is the probability of a randomly selected individual is a male if it is given that he likes watching TV?</a:t>
            </a:r>
            <a:endParaRPr/>
          </a:p>
        </p:txBody>
      </p:sp>
      <p:graphicFrame>
        <p:nvGraphicFramePr>
          <p:cNvPr id="551" name="Google Shape;551;p17"/>
          <p:cNvGraphicFramePr/>
          <p:nvPr/>
        </p:nvGraphicFramePr>
        <p:xfrm>
          <a:off x="2935287" y="2473325"/>
          <a:ext cx="5357800" cy="1828840"/>
        </p:xfrm>
        <a:graphic>
          <a:graphicData uri="http://schemas.openxmlformats.org/drawingml/2006/table">
            <a:tbl>
              <a:tblPr>
                <a:noFill/>
                <a:tableStyleId>{75BDDD50-A655-47DB-BE03-2EF5D08AE0AB}</a:tableStyleId>
              </a:tblPr>
              <a:tblGrid>
                <a:gridCol w="1339850">
                  <a:extLst>
                    <a:ext uri="{9D8B030D-6E8A-4147-A177-3AD203B41FA5}">
                      <a16:colId xmlns:a16="http://schemas.microsoft.com/office/drawing/2014/main" val="20000"/>
                    </a:ext>
                  </a:extLst>
                </a:gridCol>
                <a:gridCol w="1339850">
                  <a:extLst>
                    <a:ext uri="{9D8B030D-6E8A-4147-A177-3AD203B41FA5}">
                      <a16:colId xmlns:a16="http://schemas.microsoft.com/office/drawing/2014/main" val="20001"/>
                    </a:ext>
                  </a:extLst>
                </a:gridCol>
                <a:gridCol w="1338250">
                  <a:extLst>
                    <a:ext uri="{9D8B030D-6E8A-4147-A177-3AD203B41FA5}">
                      <a16:colId xmlns:a16="http://schemas.microsoft.com/office/drawing/2014/main" val="20002"/>
                    </a:ext>
                  </a:extLst>
                </a:gridCol>
                <a:gridCol w="1339850">
                  <a:extLst>
                    <a:ext uri="{9D8B030D-6E8A-4147-A177-3AD203B41FA5}">
                      <a16:colId xmlns:a16="http://schemas.microsoft.com/office/drawing/2014/main" val="20003"/>
                    </a:ext>
                  </a:extLst>
                </a:gridCol>
              </a:tblGrid>
              <a:tr h="457200">
                <a:tc>
                  <a:txBody>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Yes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No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41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60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Female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28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40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31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69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100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552" name="Google Shape;552;p17"/>
          <p:cNvSpPr txBox="1"/>
          <p:nvPr/>
        </p:nvSpPr>
        <p:spPr>
          <a:xfrm>
            <a:off x="473075" y="4329112"/>
            <a:ext cx="47910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Solution: </a:t>
            </a:r>
            <a:r>
              <a:rPr lang="en-US" sz="1800" b="0" i="0" u="none">
                <a:solidFill>
                  <a:schemeClr val="dk1"/>
                </a:solidFill>
                <a:latin typeface="Arial"/>
                <a:ea typeface="Arial"/>
                <a:cs typeface="Arial"/>
                <a:sym typeface="Arial"/>
              </a:rPr>
              <a:t>The conditional probability M given Y is-</a:t>
            </a:r>
            <a:endParaRPr/>
          </a:p>
        </p:txBody>
      </p:sp>
      <p:sp>
        <p:nvSpPr>
          <p:cNvPr id="553" name="Google Shape;553;p17"/>
          <p:cNvSpPr/>
          <p:nvPr/>
        </p:nvSpPr>
        <p:spPr>
          <a:xfrm>
            <a:off x="2662989" y="4660373"/>
            <a:ext cx="6448927" cy="91371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Arial"/>
              <a:buNone/>
            </a:pPr>
            <a:r>
              <a:rPr lang="en-US" sz="1800" b="0" i="0" u="none" strike="noStrike" cap="none">
                <a:latin typeface="Arial"/>
                <a:ea typeface="Arial"/>
                <a:cs typeface="Arial"/>
                <a:sym typeface="Arial"/>
              </a:rPr>
              <a:t> </a:t>
            </a:r>
            <a:endParaRPr/>
          </a:p>
        </p:txBody>
      </p:sp>
      <p:sp>
        <p:nvSpPr>
          <p:cNvPr id="554" name="Google Shape;554;p17"/>
          <p:cNvSpPr txBox="1"/>
          <p:nvPr/>
        </p:nvSpPr>
        <p:spPr>
          <a:xfrm>
            <a:off x="6032500" y="320675"/>
            <a:ext cx="61595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Conditional Probability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18"/>
          <p:cNvPicPr preferRelativeResize="0"/>
          <p:nvPr/>
        </p:nvPicPr>
        <p:blipFill rotWithShape="1">
          <a:blip r:embed="rId3">
            <a:alphaModFix/>
          </a:blip>
          <a:srcRect/>
          <a:stretch/>
        </p:blipFill>
        <p:spPr>
          <a:xfrm>
            <a:off x="149225" y="1665287"/>
            <a:ext cx="8080375" cy="1306512"/>
          </a:xfrm>
          <a:prstGeom prst="rect">
            <a:avLst/>
          </a:prstGeom>
          <a:noFill/>
          <a:ln>
            <a:noFill/>
          </a:ln>
        </p:spPr>
      </p:pic>
      <p:pic>
        <p:nvPicPr>
          <p:cNvPr id="560" name="Google Shape;560;p18"/>
          <p:cNvPicPr preferRelativeResize="0"/>
          <p:nvPr/>
        </p:nvPicPr>
        <p:blipFill rotWithShape="1">
          <a:blip r:embed="rId4">
            <a:alphaModFix/>
          </a:blip>
          <a:srcRect/>
          <a:stretch/>
        </p:blipFill>
        <p:spPr>
          <a:xfrm>
            <a:off x="161925" y="2967037"/>
            <a:ext cx="7394575" cy="906462"/>
          </a:xfrm>
          <a:prstGeom prst="rect">
            <a:avLst/>
          </a:prstGeom>
          <a:noFill/>
          <a:ln>
            <a:noFill/>
          </a:ln>
        </p:spPr>
      </p:pic>
      <p:pic>
        <p:nvPicPr>
          <p:cNvPr id="561" name="Google Shape;561;p18"/>
          <p:cNvPicPr preferRelativeResize="0"/>
          <p:nvPr/>
        </p:nvPicPr>
        <p:blipFill rotWithShape="1">
          <a:blip r:embed="rId5">
            <a:alphaModFix/>
          </a:blip>
          <a:srcRect/>
          <a:stretch/>
        </p:blipFill>
        <p:spPr>
          <a:xfrm>
            <a:off x="107950" y="3898900"/>
            <a:ext cx="7715250" cy="561975"/>
          </a:xfrm>
          <a:prstGeom prst="rect">
            <a:avLst/>
          </a:prstGeom>
          <a:noFill/>
          <a:ln>
            <a:noFill/>
          </a:ln>
        </p:spPr>
      </p:pic>
      <p:pic>
        <p:nvPicPr>
          <p:cNvPr id="562" name="Google Shape;562;p18"/>
          <p:cNvPicPr preferRelativeResize="0"/>
          <p:nvPr/>
        </p:nvPicPr>
        <p:blipFill rotWithShape="1">
          <a:blip r:embed="rId6">
            <a:alphaModFix/>
          </a:blip>
          <a:srcRect/>
          <a:stretch/>
        </p:blipFill>
        <p:spPr>
          <a:xfrm>
            <a:off x="1262062" y="4173537"/>
            <a:ext cx="3181350" cy="666750"/>
          </a:xfrm>
          <a:prstGeom prst="rect">
            <a:avLst/>
          </a:prstGeom>
          <a:noFill/>
          <a:ln>
            <a:noFill/>
          </a:ln>
        </p:spPr>
      </p:pic>
      <p:pic>
        <p:nvPicPr>
          <p:cNvPr id="563" name="Google Shape;563;p18"/>
          <p:cNvPicPr preferRelativeResize="0"/>
          <p:nvPr/>
        </p:nvPicPr>
        <p:blipFill rotWithShape="1">
          <a:blip r:embed="rId7">
            <a:alphaModFix/>
          </a:blip>
          <a:srcRect/>
          <a:stretch/>
        </p:blipFill>
        <p:spPr>
          <a:xfrm>
            <a:off x="198437" y="4868862"/>
            <a:ext cx="3962400" cy="209550"/>
          </a:xfrm>
          <a:prstGeom prst="rect">
            <a:avLst/>
          </a:prstGeom>
          <a:noFill/>
          <a:ln>
            <a:noFill/>
          </a:ln>
        </p:spPr>
      </p:pic>
      <p:pic>
        <p:nvPicPr>
          <p:cNvPr id="564" name="Google Shape;564;p18"/>
          <p:cNvPicPr preferRelativeResize="0"/>
          <p:nvPr/>
        </p:nvPicPr>
        <p:blipFill rotWithShape="1">
          <a:blip r:embed="rId8">
            <a:alphaModFix/>
          </a:blip>
          <a:srcRect/>
          <a:stretch/>
        </p:blipFill>
        <p:spPr>
          <a:xfrm>
            <a:off x="109537" y="5089525"/>
            <a:ext cx="7572375" cy="561975"/>
          </a:xfrm>
          <a:prstGeom prst="rect">
            <a:avLst/>
          </a:prstGeom>
          <a:noFill/>
          <a:ln>
            <a:noFill/>
          </a:ln>
        </p:spPr>
      </p:pic>
      <p:pic>
        <p:nvPicPr>
          <p:cNvPr id="565" name="Google Shape;565;p18"/>
          <p:cNvPicPr preferRelativeResize="0"/>
          <p:nvPr/>
        </p:nvPicPr>
        <p:blipFill rotWithShape="1">
          <a:blip r:embed="rId9">
            <a:alphaModFix/>
          </a:blip>
          <a:srcRect/>
          <a:stretch/>
        </p:blipFill>
        <p:spPr>
          <a:xfrm>
            <a:off x="1219200" y="5410200"/>
            <a:ext cx="2971800" cy="609600"/>
          </a:xfrm>
          <a:prstGeom prst="rect">
            <a:avLst/>
          </a:prstGeom>
          <a:noFill/>
          <a:ln>
            <a:noFill/>
          </a:ln>
        </p:spPr>
      </p:pic>
      <p:pic>
        <p:nvPicPr>
          <p:cNvPr id="566" name="Google Shape;566;p18"/>
          <p:cNvPicPr preferRelativeResize="0"/>
          <p:nvPr/>
        </p:nvPicPr>
        <p:blipFill rotWithShape="1">
          <a:blip r:embed="rId10">
            <a:alphaModFix/>
          </a:blip>
          <a:srcRect/>
          <a:stretch/>
        </p:blipFill>
        <p:spPr>
          <a:xfrm>
            <a:off x="379412" y="5956300"/>
            <a:ext cx="3324225" cy="36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19"/>
          <p:cNvSpPr txBox="1"/>
          <p:nvPr/>
        </p:nvSpPr>
        <p:spPr>
          <a:xfrm>
            <a:off x="6032500" y="320675"/>
            <a:ext cx="615950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Conditional Probability</a:t>
            </a:r>
            <a:endParaRPr/>
          </a:p>
        </p:txBody>
      </p:sp>
      <p:sp>
        <p:nvSpPr>
          <p:cNvPr id="572" name="Google Shape;572;p19"/>
          <p:cNvSpPr/>
          <p:nvPr/>
        </p:nvSpPr>
        <p:spPr>
          <a:xfrm>
            <a:off x="577515" y="2274838"/>
            <a:ext cx="10988843" cy="3000501"/>
          </a:xfrm>
          <a:prstGeom prst="rect">
            <a:avLst/>
          </a:prstGeom>
          <a:blipFill rotWithShape="1">
            <a:blip r:embed="rId3">
              <a:alphaModFix/>
            </a:blip>
            <a:stretch>
              <a:fillRect l="-608" t="-812" r="-55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Arial"/>
              <a:buNone/>
            </a:pPr>
            <a:r>
              <a:rPr lang="en-US" sz="1800" b="0" i="0" u="none" strike="noStrike" cap="none">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
          <p:cNvSpPr txBox="1">
            <a:spLocks noGrp="1"/>
          </p:cNvSpPr>
          <p:nvPr>
            <p:ph type="title"/>
          </p:nvPr>
        </p:nvSpPr>
        <p:spPr>
          <a:xfrm>
            <a:off x="6096000" y="387350"/>
            <a:ext cx="5545137" cy="1017587"/>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Learning Outcomes</a:t>
            </a:r>
            <a:endParaRPr/>
          </a:p>
        </p:txBody>
      </p:sp>
      <p:sp>
        <p:nvSpPr>
          <p:cNvPr id="455" name="Google Shape;455;p2"/>
          <p:cNvSpPr txBox="1">
            <a:spLocks noGrp="1"/>
          </p:cNvSpPr>
          <p:nvPr>
            <p:ph type="body" idx="1"/>
          </p:nvPr>
        </p:nvSpPr>
        <p:spPr>
          <a:xfrm>
            <a:off x="617537" y="1770062"/>
            <a:ext cx="10995025" cy="460057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700"/>
              <a:buFont typeface="Arial"/>
              <a:buNone/>
            </a:pPr>
            <a:r>
              <a:rPr lang="en-US" sz="3700" b="1" i="0" u="none" strike="noStrike" cap="none">
                <a:solidFill>
                  <a:schemeClr val="dk1"/>
                </a:solidFill>
                <a:latin typeface="Calibri"/>
                <a:ea typeface="Calibri"/>
                <a:cs typeface="Calibri"/>
                <a:sym typeface="Calibri"/>
              </a:rPr>
              <a:t>When you will complete this chapter, you would be able to-</a:t>
            </a:r>
            <a:endParaRPr/>
          </a:p>
          <a:p>
            <a:pPr marL="0" marR="0" lvl="0" indent="-203200" algn="just" rtl="0">
              <a:lnSpc>
                <a:spcPct val="100000"/>
              </a:lnSpc>
              <a:spcBef>
                <a:spcPts val="640"/>
              </a:spcBef>
              <a:spcAft>
                <a:spcPts val="0"/>
              </a:spcAft>
              <a:buClr>
                <a:schemeClr val="dk1"/>
              </a:buClr>
              <a:buSzPts val="3200"/>
              <a:buFont typeface="Noto Sans Symbols"/>
              <a:buChar char="❖"/>
            </a:pPr>
            <a:r>
              <a:rPr lang="en-US" sz="3200" b="0" i="0" u="none" strike="noStrike" cap="none">
                <a:solidFill>
                  <a:schemeClr val="dk1"/>
                </a:solidFill>
                <a:latin typeface="Calibri"/>
                <a:ea typeface="Calibri"/>
                <a:cs typeface="Calibri"/>
                <a:sym typeface="Calibri"/>
              </a:rPr>
              <a:t>Basic terms and content of probability</a:t>
            </a:r>
            <a:endParaRPr/>
          </a:p>
          <a:p>
            <a:pPr marL="0" marR="0" lvl="0" indent="-203200" algn="just" rtl="0">
              <a:lnSpc>
                <a:spcPct val="100000"/>
              </a:lnSpc>
              <a:spcBef>
                <a:spcPts val="640"/>
              </a:spcBef>
              <a:spcAft>
                <a:spcPts val="0"/>
              </a:spcAft>
              <a:buClr>
                <a:schemeClr val="dk1"/>
              </a:buClr>
              <a:buSzPts val="3200"/>
              <a:buFont typeface="Noto Sans Symbols"/>
              <a:buChar char="❖"/>
            </a:pPr>
            <a:r>
              <a:rPr lang="en-US" sz="3200" b="0" i="0" u="none" strike="noStrike" cap="none">
                <a:solidFill>
                  <a:schemeClr val="dk1"/>
                </a:solidFill>
                <a:latin typeface="Calibri"/>
                <a:ea typeface="Calibri"/>
                <a:cs typeface="Calibri"/>
                <a:sym typeface="Calibri"/>
              </a:rPr>
              <a:t>Calculate probability between two events</a:t>
            </a:r>
            <a:endParaRPr/>
          </a:p>
          <a:p>
            <a:pPr marL="0" marR="0" lvl="0" indent="-203200" algn="just" rtl="0">
              <a:lnSpc>
                <a:spcPct val="100000"/>
              </a:lnSpc>
              <a:spcBef>
                <a:spcPts val="640"/>
              </a:spcBef>
              <a:spcAft>
                <a:spcPts val="0"/>
              </a:spcAft>
              <a:buClr>
                <a:schemeClr val="dk1"/>
              </a:buClr>
              <a:buSzPts val="3200"/>
              <a:buFont typeface="Noto Sans Symbols"/>
              <a:buChar char="❖"/>
            </a:pPr>
            <a:r>
              <a:rPr lang="en-US" sz="3200" b="0" i="0" u="none" strike="noStrike" cap="none">
                <a:solidFill>
                  <a:schemeClr val="dk1"/>
                </a:solidFill>
                <a:latin typeface="Calibri"/>
                <a:ea typeface="Calibri"/>
                <a:cs typeface="Calibri"/>
                <a:sym typeface="Calibri"/>
              </a:rPr>
              <a:t>Estimate and interpret different types of rules of probability</a:t>
            </a:r>
            <a:endParaRPr/>
          </a:p>
          <a:p>
            <a:pPr marL="0" marR="0" lvl="0" indent="-203200" algn="just" rtl="0">
              <a:lnSpc>
                <a:spcPct val="100000"/>
              </a:lnSpc>
              <a:spcBef>
                <a:spcPts val="640"/>
              </a:spcBef>
              <a:spcAft>
                <a:spcPts val="0"/>
              </a:spcAft>
              <a:buClr>
                <a:schemeClr val="dk1"/>
              </a:buClr>
              <a:buSzPts val="3200"/>
              <a:buFont typeface="Noto Sans Symbols"/>
              <a:buChar char="❖"/>
            </a:pPr>
            <a:r>
              <a:rPr lang="en-US" sz="3200" b="0" i="0" u="none" strike="noStrike" cap="none">
                <a:solidFill>
                  <a:schemeClr val="dk1"/>
                </a:solidFill>
                <a:latin typeface="Calibri"/>
                <a:ea typeface="Calibri"/>
                <a:cs typeface="Calibri"/>
                <a:sym typeface="Calibri"/>
              </a:rPr>
              <a:t>Identify the relation and different types of probability</a:t>
            </a:r>
            <a:endParaRPr/>
          </a:p>
          <a:p>
            <a:pPr marL="0" marR="0" lvl="0" indent="-203200" algn="just" rtl="0">
              <a:lnSpc>
                <a:spcPct val="100000"/>
              </a:lnSpc>
              <a:spcBef>
                <a:spcPts val="640"/>
              </a:spcBef>
              <a:spcAft>
                <a:spcPts val="0"/>
              </a:spcAft>
              <a:buClr>
                <a:schemeClr val="dk1"/>
              </a:buClr>
              <a:buSzPts val="3200"/>
              <a:buFont typeface="Noto Sans Symbols"/>
              <a:buChar char="❖"/>
            </a:pPr>
            <a:r>
              <a:rPr lang="en-US" sz="3200" b="0" i="0" u="none" strike="noStrike" cap="none">
                <a:solidFill>
                  <a:schemeClr val="dk1"/>
                </a:solidFill>
                <a:latin typeface="Calibri"/>
                <a:ea typeface="Calibri"/>
                <a:cs typeface="Calibri"/>
                <a:sym typeface="Calibri"/>
              </a:rPr>
              <a:t>Identify the relation and different types of probability with practical examples</a:t>
            </a:r>
            <a:endParaRPr/>
          </a:p>
          <a:p>
            <a:pPr marL="455613" marR="0" lvl="0" indent="-252412"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p:nvPr/>
        </p:nvSpPr>
        <p:spPr>
          <a:xfrm>
            <a:off x="6586537" y="647700"/>
            <a:ext cx="4646612" cy="7699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Multiplication Rule</a:t>
            </a:r>
            <a:endParaRPr/>
          </a:p>
        </p:txBody>
      </p:sp>
      <p:pic>
        <p:nvPicPr>
          <p:cNvPr id="578" name="Google Shape;578;p20"/>
          <p:cNvPicPr preferRelativeResize="0"/>
          <p:nvPr/>
        </p:nvPicPr>
        <p:blipFill rotWithShape="1">
          <a:blip r:embed="rId3">
            <a:alphaModFix/>
          </a:blip>
          <a:srcRect/>
          <a:stretch/>
        </p:blipFill>
        <p:spPr>
          <a:xfrm>
            <a:off x="241300" y="2155825"/>
            <a:ext cx="7086600" cy="1562100"/>
          </a:xfrm>
          <a:prstGeom prst="rect">
            <a:avLst/>
          </a:prstGeom>
          <a:noFill/>
          <a:ln>
            <a:noFill/>
          </a:ln>
        </p:spPr>
      </p:pic>
      <p:pic>
        <p:nvPicPr>
          <p:cNvPr id="579" name="Google Shape;579;p20"/>
          <p:cNvPicPr preferRelativeResize="0"/>
          <p:nvPr/>
        </p:nvPicPr>
        <p:blipFill rotWithShape="1">
          <a:blip r:embed="rId4">
            <a:alphaModFix/>
          </a:blip>
          <a:srcRect/>
          <a:stretch/>
        </p:blipFill>
        <p:spPr>
          <a:xfrm>
            <a:off x="347662" y="4302125"/>
            <a:ext cx="6819900" cy="168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1"/>
          <p:cNvSpPr txBox="1"/>
          <p:nvPr/>
        </p:nvSpPr>
        <p:spPr>
          <a:xfrm>
            <a:off x="7043737" y="703262"/>
            <a:ext cx="4648200" cy="7699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Multiplication Rule</a:t>
            </a:r>
            <a:endParaRPr/>
          </a:p>
        </p:txBody>
      </p:sp>
      <p:pic>
        <p:nvPicPr>
          <p:cNvPr id="585" name="Google Shape;585;p21"/>
          <p:cNvPicPr preferRelativeResize="0"/>
          <p:nvPr/>
        </p:nvPicPr>
        <p:blipFill rotWithShape="1">
          <a:blip r:embed="rId3">
            <a:alphaModFix/>
          </a:blip>
          <a:srcRect/>
          <a:stretch/>
        </p:blipFill>
        <p:spPr>
          <a:xfrm>
            <a:off x="220662" y="1760537"/>
            <a:ext cx="7524750" cy="1028700"/>
          </a:xfrm>
          <a:prstGeom prst="rect">
            <a:avLst/>
          </a:prstGeom>
          <a:noFill/>
          <a:ln>
            <a:noFill/>
          </a:ln>
        </p:spPr>
      </p:pic>
      <p:pic>
        <p:nvPicPr>
          <p:cNvPr id="586" name="Google Shape;586;p21"/>
          <p:cNvPicPr preferRelativeResize="0"/>
          <p:nvPr/>
        </p:nvPicPr>
        <p:blipFill rotWithShape="1">
          <a:blip r:embed="rId4">
            <a:alphaModFix/>
          </a:blip>
          <a:srcRect/>
          <a:stretch/>
        </p:blipFill>
        <p:spPr>
          <a:xfrm>
            <a:off x="587375" y="2879725"/>
            <a:ext cx="7572375"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pic>
        <p:nvPicPr>
          <p:cNvPr id="591" name="Google Shape;591;p22"/>
          <p:cNvPicPr preferRelativeResize="0"/>
          <p:nvPr/>
        </p:nvPicPr>
        <p:blipFill rotWithShape="1">
          <a:blip r:embed="rId3">
            <a:alphaModFix/>
          </a:blip>
          <a:srcRect/>
          <a:stretch/>
        </p:blipFill>
        <p:spPr>
          <a:xfrm>
            <a:off x="273050" y="1725612"/>
            <a:ext cx="7762875" cy="1266825"/>
          </a:xfrm>
          <a:prstGeom prst="rect">
            <a:avLst/>
          </a:prstGeom>
          <a:noFill/>
          <a:ln>
            <a:noFill/>
          </a:ln>
        </p:spPr>
      </p:pic>
      <p:pic>
        <p:nvPicPr>
          <p:cNvPr id="592" name="Google Shape;592;p22"/>
          <p:cNvPicPr preferRelativeResize="0"/>
          <p:nvPr/>
        </p:nvPicPr>
        <p:blipFill rotWithShape="1">
          <a:blip r:embed="rId4">
            <a:alphaModFix/>
          </a:blip>
          <a:srcRect/>
          <a:stretch/>
        </p:blipFill>
        <p:spPr>
          <a:xfrm>
            <a:off x="209550" y="2878137"/>
            <a:ext cx="7581900" cy="1809750"/>
          </a:xfrm>
          <a:prstGeom prst="rect">
            <a:avLst/>
          </a:prstGeom>
          <a:noFill/>
          <a:ln>
            <a:noFill/>
          </a:ln>
        </p:spPr>
      </p:pic>
      <p:pic>
        <p:nvPicPr>
          <p:cNvPr id="593" name="Google Shape;593;p22"/>
          <p:cNvPicPr preferRelativeResize="0"/>
          <p:nvPr/>
        </p:nvPicPr>
        <p:blipFill rotWithShape="1">
          <a:blip r:embed="rId5">
            <a:alphaModFix/>
          </a:blip>
          <a:srcRect/>
          <a:stretch/>
        </p:blipFill>
        <p:spPr>
          <a:xfrm>
            <a:off x="211137" y="4606925"/>
            <a:ext cx="5695950" cy="126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23"/>
          <p:cNvSpPr txBox="1"/>
          <p:nvPr/>
        </p:nvSpPr>
        <p:spPr>
          <a:xfrm>
            <a:off x="6865937" y="698500"/>
            <a:ext cx="4425950" cy="7699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Complement Rule </a:t>
            </a:r>
            <a:endParaRPr/>
          </a:p>
        </p:txBody>
      </p:sp>
      <p:pic>
        <p:nvPicPr>
          <p:cNvPr id="599" name="Google Shape;599;p23"/>
          <p:cNvPicPr preferRelativeResize="0"/>
          <p:nvPr/>
        </p:nvPicPr>
        <p:blipFill rotWithShape="1">
          <a:blip r:embed="rId3">
            <a:alphaModFix/>
          </a:blip>
          <a:srcRect/>
          <a:stretch/>
        </p:blipFill>
        <p:spPr>
          <a:xfrm>
            <a:off x="141287" y="1992312"/>
            <a:ext cx="7543800" cy="733425"/>
          </a:xfrm>
          <a:prstGeom prst="rect">
            <a:avLst/>
          </a:prstGeom>
          <a:noFill/>
          <a:ln>
            <a:noFill/>
          </a:ln>
        </p:spPr>
      </p:pic>
      <p:pic>
        <p:nvPicPr>
          <p:cNvPr id="600" name="Google Shape;600;p23"/>
          <p:cNvPicPr preferRelativeResize="0"/>
          <p:nvPr/>
        </p:nvPicPr>
        <p:blipFill rotWithShape="1">
          <a:blip r:embed="rId4">
            <a:alphaModFix/>
          </a:blip>
          <a:srcRect/>
          <a:stretch/>
        </p:blipFill>
        <p:spPr>
          <a:xfrm>
            <a:off x="492125" y="3381375"/>
            <a:ext cx="6153150" cy="266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5"/>
          <p:cNvSpPr txBox="1">
            <a:spLocks noGrp="1"/>
          </p:cNvSpPr>
          <p:nvPr>
            <p:ph type="title"/>
          </p:nvPr>
        </p:nvSpPr>
        <p:spPr>
          <a:xfrm>
            <a:off x="6096000" y="274637"/>
            <a:ext cx="5486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Chapter Exercise</a:t>
            </a:r>
            <a:endParaRPr/>
          </a:p>
        </p:txBody>
      </p:sp>
      <p:sp>
        <p:nvSpPr>
          <p:cNvPr id="610" name="Google Shape;610;p25"/>
          <p:cNvSpPr txBox="1"/>
          <p:nvPr/>
        </p:nvSpPr>
        <p:spPr>
          <a:xfrm>
            <a:off x="433387" y="1851025"/>
            <a:ext cx="112776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 The following table gives a two-way classification of all basketball players at a state university who began their college careers between 2001 and 2005, based on gender and whether or not they graduated.  </a:t>
            </a:r>
            <a:endParaRPr/>
          </a:p>
        </p:txBody>
      </p:sp>
      <p:graphicFrame>
        <p:nvGraphicFramePr>
          <p:cNvPr id="611" name="Google Shape;611;p25"/>
          <p:cNvGraphicFramePr/>
          <p:nvPr/>
        </p:nvGraphicFramePr>
        <p:xfrm>
          <a:off x="2840037" y="2725737"/>
          <a:ext cx="3000000" cy="3000000"/>
        </p:xfrm>
        <a:graphic>
          <a:graphicData uri="http://schemas.openxmlformats.org/drawingml/2006/table">
            <a:tbl>
              <a:tblPr>
                <a:noFill/>
                <a:tableStyleId>{75BDDD50-A655-47DB-BE03-2EF5D08AE0AB}</a:tableStyleId>
              </a:tblPr>
              <a:tblGrid>
                <a:gridCol w="1347775">
                  <a:extLst>
                    <a:ext uri="{9D8B030D-6E8A-4147-A177-3AD203B41FA5}">
                      <a16:colId xmlns:a16="http://schemas.microsoft.com/office/drawing/2014/main" val="20000"/>
                    </a:ext>
                  </a:extLst>
                </a:gridCol>
                <a:gridCol w="1347775">
                  <a:extLst>
                    <a:ext uri="{9D8B030D-6E8A-4147-A177-3AD203B41FA5}">
                      <a16:colId xmlns:a16="http://schemas.microsoft.com/office/drawing/2014/main" val="20001"/>
                    </a:ext>
                  </a:extLst>
                </a:gridCol>
                <a:gridCol w="1347775">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tblGrid>
              <a:tr h="1189025">
                <a:tc>
                  <a:txBody>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Graduated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Did Not Graduate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2400"/>
                        <a:buFont typeface="Calibri"/>
                        <a:buNone/>
                      </a:pPr>
                      <a:r>
                        <a:rPr lang="en-US" sz="2400" b="1" i="0" u="none">
                          <a:solidFill>
                            <a:srgbClr val="FFFFFF"/>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126</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55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181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Female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133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32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165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rgbClr val="000000"/>
                        </a:buClr>
                        <a:buSzPts val="2400"/>
                        <a:buFont typeface="Calibri"/>
                        <a:buNone/>
                      </a:pPr>
                      <a:r>
                        <a:rPr lang="en-US" sz="2400" b="1" i="0" u="none">
                          <a:solidFill>
                            <a:srgbClr val="000000"/>
                          </a:solidFill>
                          <a:latin typeface="Calibri"/>
                          <a:ea typeface="Calibri"/>
                          <a:cs typeface="Calibri"/>
                          <a:sym typeface="Calibri"/>
                        </a:rPr>
                        <a:t>Total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259</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87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i="0" u="none">
                          <a:solidFill>
                            <a:srgbClr val="000000"/>
                          </a:solidFill>
                          <a:latin typeface="Calibri"/>
                          <a:ea typeface="Calibri"/>
                          <a:cs typeface="Calibri"/>
                          <a:sym typeface="Calibri"/>
                        </a:rPr>
                        <a:t>346</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bl>
          </a:graphicData>
        </a:graphic>
      </p:graphicFrame>
      <p:sp>
        <p:nvSpPr>
          <p:cNvPr id="612" name="Google Shape;612;p25"/>
          <p:cNvSpPr txBox="1"/>
          <p:nvPr/>
        </p:nvSpPr>
        <p:spPr>
          <a:xfrm>
            <a:off x="673100" y="5322887"/>
            <a:ext cx="10796587"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If one of these players is selected at random, find the following probabilities.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P (female or did not graduate)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 P (graduated and male) </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 P (Graduated | female)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6"/>
          <p:cNvSpPr txBox="1"/>
          <p:nvPr/>
        </p:nvSpPr>
        <p:spPr>
          <a:xfrm>
            <a:off x="420687" y="1652587"/>
            <a:ext cx="11350625" cy="53546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1.In a class of 120 students, 60 are studying English, 50 are studying French and 20 are studying both English and French. If a student is selected at random from this class, what is the probability that he is studying English if it is given that he is studying French?</a:t>
            </a:r>
            <a:endParaRPr/>
          </a:p>
          <a:p>
            <a:pPr marL="0" marR="0" lvl="0" indent="0" algn="just"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 Jack can hit a target 5 out of 7 chances. Andy can hit a target 6 out of 11.Find the chances that the target is hit once they both try? </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 Russell is playing in a cricket match and a game of football at the weekend. The probability that his team will win the cricket match is 0.7, and the probability of winning is 0.9 in the football. What is the probability that his team will win in both matches? What is the probability that his team will not win in both matches? </a:t>
            </a:r>
            <a:endParaRPr/>
          </a:p>
          <a:p>
            <a:pPr marL="0" marR="0" lvl="0" indent="0" algn="just"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 Suppose you have a box with 3 blue marbles, 2 red marbles, and 4 yellow marbles. You are going to pull out one marble, record its color, put it back in the box and draw another marble. Find the probability that the first marble is red and second marble is yellow.   </a:t>
            </a:r>
            <a:endParaRPr/>
          </a:p>
          <a:p>
            <a:pPr marL="0" marR="0" lvl="0" indent="0" algn="just"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 The probability that Mr. X will die in the next 20 years is 1/5 and the probability that Mr. Y will die in the next 20 years is 1/7. What is the probability that </a:t>
            </a:r>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 Both will die in the next 20 years.  ii. At least one will die in the next 20 years. iii. Neither will die in the next 20 years.</a:t>
            </a:r>
            <a:endParaRP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8" name="Google Shape;618;p26"/>
          <p:cNvSpPr txBox="1">
            <a:spLocks noGrp="1"/>
          </p:cNvSpPr>
          <p:nvPr>
            <p:ph type="title"/>
          </p:nvPr>
        </p:nvSpPr>
        <p:spPr>
          <a:xfrm>
            <a:off x="6096000" y="274637"/>
            <a:ext cx="5486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Chapter Exercise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7"/>
          <p:cNvSpPr/>
          <p:nvPr/>
        </p:nvSpPr>
        <p:spPr>
          <a:xfrm>
            <a:off x="2867025" y="3052762"/>
            <a:ext cx="6457950" cy="1920875"/>
          </a:xfrm>
          <a:prstGeom prst="ellipse">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4400"/>
              <a:buFont typeface="Calibri"/>
              <a:buNone/>
            </a:pPr>
            <a:r>
              <a:rPr lang="en-US" sz="4400" b="0" i="0" u="none">
                <a:solidFill>
                  <a:srgbClr val="FFFFFF"/>
                </a:solidFill>
                <a:latin typeface="Calibri"/>
                <a:ea typeface="Calibri"/>
                <a:cs typeface="Calibri"/>
                <a:sym typeface="Calibri"/>
              </a:rPr>
              <a:t>Thank You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
          <p:cNvSpPr txBox="1">
            <a:spLocks noGrp="1"/>
          </p:cNvSpPr>
          <p:nvPr>
            <p:ph type="title"/>
          </p:nvPr>
        </p:nvSpPr>
        <p:spPr>
          <a:xfrm>
            <a:off x="6429375" y="387350"/>
            <a:ext cx="5211762" cy="1017587"/>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Lecture Contents</a:t>
            </a:r>
            <a:endParaRPr/>
          </a:p>
        </p:txBody>
      </p:sp>
      <p:sp>
        <p:nvSpPr>
          <p:cNvPr id="461" name="Google Shape;461;p3"/>
          <p:cNvSpPr txBox="1">
            <a:spLocks noGrp="1"/>
          </p:cNvSpPr>
          <p:nvPr>
            <p:ph type="body" idx="1"/>
          </p:nvPr>
        </p:nvSpPr>
        <p:spPr>
          <a:xfrm>
            <a:off x="617537" y="1770062"/>
            <a:ext cx="10995025" cy="4600575"/>
          </a:xfrm>
          <a:prstGeom prst="rect">
            <a:avLst/>
          </a:prstGeom>
          <a:noFill/>
          <a:ln>
            <a:noFill/>
          </a:ln>
        </p:spPr>
        <p:txBody>
          <a:bodyPr spcFirstLastPara="1" wrap="square" lIns="91425" tIns="45700" rIns="91425" bIns="45700" anchor="t" anchorCtr="0">
            <a:normAutofit/>
          </a:bodyPr>
          <a:lstStyle/>
          <a:p>
            <a:pPr marL="455612" marR="0" lvl="0" indent="-455612" algn="just" rtl="0">
              <a:lnSpc>
                <a:spcPct val="100000"/>
              </a:lnSpc>
              <a:spcBef>
                <a:spcPts val="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Basic Terminology of Probability</a:t>
            </a:r>
            <a:endParaRPr/>
          </a:p>
          <a:p>
            <a:pPr marL="455612" marR="0" lvl="0" indent="-455612" algn="just" rtl="0">
              <a:lnSpc>
                <a:spcPct val="100000"/>
              </a:lnSpc>
              <a:spcBef>
                <a:spcPts val="72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Different Approaches of Probability</a:t>
            </a:r>
            <a:endParaRPr/>
          </a:p>
          <a:p>
            <a:pPr marL="455612" marR="0" lvl="0" indent="-455612" algn="just" rtl="0">
              <a:lnSpc>
                <a:spcPct val="100000"/>
              </a:lnSpc>
              <a:spcBef>
                <a:spcPts val="72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Application and Significance of Probability</a:t>
            </a:r>
            <a:endParaRPr/>
          </a:p>
          <a:p>
            <a:pPr marL="455612" marR="0" lvl="0" indent="-455612" algn="just" rtl="0">
              <a:lnSpc>
                <a:spcPct val="100000"/>
              </a:lnSpc>
              <a:spcBef>
                <a:spcPts val="72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Laws of Probability</a:t>
            </a:r>
            <a:endParaRPr/>
          </a:p>
          <a:p>
            <a:pPr marL="455612" marR="0" lvl="0" indent="-455612" algn="just" rtl="0">
              <a:lnSpc>
                <a:spcPct val="100000"/>
              </a:lnSpc>
              <a:spcBef>
                <a:spcPts val="72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Probability Rules</a:t>
            </a:r>
            <a:endParaRPr/>
          </a:p>
          <a:p>
            <a:pPr marL="455612" marR="0" lvl="0" indent="-455612" algn="just" rtl="0">
              <a:lnSpc>
                <a:spcPct val="100000"/>
              </a:lnSpc>
              <a:spcBef>
                <a:spcPts val="72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Joint, Marginal and Conditional Probability</a:t>
            </a:r>
            <a:endParaRPr/>
          </a:p>
          <a:p>
            <a:pPr marL="455612" marR="0" lvl="0" indent="-455612" algn="just" rtl="0">
              <a:lnSpc>
                <a:spcPct val="100000"/>
              </a:lnSpc>
              <a:spcBef>
                <a:spcPts val="720"/>
              </a:spcBef>
              <a:spcAft>
                <a:spcPts val="0"/>
              </a:spcAft>
              <a:buClr>
                <a:schemeClr val="dk1"/>
              </a:buClr>
              <a:buSzPts val="3600"/>
              <a:buFont typeface="Noto Sans Symbols"/>
              <a:buChar char="⮚"/>
            </a:pPr>
            <a:r>
              <a:rPr lang="en-US" sz="3600" b="0" i="0" u="none">
                <a:solidFill>
                  <a:schemeClr val="dk1"/>
                </a:solidFill>
                <a:latin typeface="Calibri"/>
                <a:ea typeface="Calibri"/>
                <a:cs typeface="Calibri"/>
                <a:sym typeface="Calibri"/>
              </a:rPr>
              <a:t>Various Mathematical Problems of Probability</a:t>
            </a:r>
            <a:endParaRPr/>
          </a:p>
          <a:p>
            <a:pPr marL="455613" marR="0" lvl="0" indent="-227012" algn="l" rtl="0">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
          <p:cNvSpPr txBox="1"/>
          <p:nvPr/>
        </p:nvSpPr>
        <p:spPr>
          <a:xfrm>
            <a:off x="727075" y="2139950"/>
            <a:ext cx="10737850" cy="3970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Probability: </a:t>
            </a:r>
            <a:r>
              <a:rPr lang="en-US" sz="1800" b="0" i="0" u="none" strike="noStrike" cap="none">
                <a:solidFill>
                  <a:schemeClr val="dk1"/>
                </a:solidFill>
                <a:latin typeface="Arial"/>
                <a:ea typeface="Arial"/>
                <a:cs typeface="Arial"/>
                <a:sym typeface="Arial"/>
              </a:rPr>
              <a:t>A value between zero and one, inclusive, describing the relative possibility (chance or likelihood) an event will occur. </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Experiment: </a:t>
            </a:r>
            <a:r>
              <a:rPr lang="en-US" sz="1800" b="0" i="0" u="none" strike="noStrike" cap="none">
                <a:solidFill>
                  <a:schemeClr val="dk1"/>
                </a:solidFill>
                <a:latin typeface="Arial"/>
                <a:ea typeface="Arial"/>
                <a:cs typeface="Arial"/>
                <a:sym typeface="Arial"/>
              </a:rPr>
              <a:t>Experiment is an act that can be repeated under given conditions. </a:t>
            </a:r>
            <a:endParaRPr/>
          </a:p>
          <a:p>
            <a:pPr marL="0" marR="0" lvl="0" indent="0"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Trial</a:t>
            </a:r>
            <a:r>
              <a:rPr lang="en-US" sz="1800" b="0" i="0" u="none" strike="noStrike" cap="none">
                <a:solidFill>
                  <a:schemeClr val="dk1"/>
                </a:solidFill>
                <a:latin typeface="Arial"/>
                <a:ea typeface="Arial"/>
                <a:cs typeface="Arial"/>
                <a:sym typeface="Arial"/>
              </a:rPr>
              <a:t>: Unit of an experiment is known as trial. This means that trial is a special case of experiment. Experiment may be a trial or two or more trials.</a:t>
            </a:r>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Outcomes: </a:t>
            </a:r>
            <a:r>
              <a:rPr lang="en-US" sz="1800" b="0" i="0" u="none" strike="noStrike" cap="none">
                <a:solidFill>
                  <a:schemeClr val="dk1"/>
                </a:solidFill>
                <a:latin typeface="Arial"/>
                <a:ea typeface="Arial"/>
                <a:cs typeface="Arial"/>
                <a:sym typeface="Arial"/>
              </a:rPr>
              <a:t>The result of an experiment is known as outcomes. </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Example: Throwing a die is a trial and getting 1 or 2 or 3 or 4 or 5 or 6 is an outcome.</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Equally likely Outcomes:</a:t>
            </a:r>
            <a:r>
              <a:rPr lang="en-US" sz="1800" b="0" i="0" u="none" strike="noStrike" cap="none">
                <a:solidFill>
                  <a:schemeClr val="dk1"/>
                </a:solidFill>
                <a:latin typeface="Arial"/>
                <a:ea typeface="Arial"/>
                <a:cs typeface="Arial"/>
                <a:sym typeface="Arial"/>
              </a:rPr>
              <a:t> Outcomes of a trial are said to be equally likely if we have no reason to expect any one rather than the other. Example-1) In tossing a fair coin, the outcomes head and tail are equally likely, 2) In throwing a balanced die all the six faces are equally likely.</a:t>
            </a:r>
            <a:endParaRPr/>
          </a:p>
        </p:txBody>
      </p:sp>
      <p:sp>
        <p:nvSpPr>
          <p:cNvPr id="467" name="Google Shape;467;p4"/>
          <p:cNvSpPr txBox="1"/>
          <p:nvPr/>
        </p:nvSpPr>
        <p:spPr>
          <a:xfrm>
            <a:off x="5975350" y="531812"/>
            <a:ext cx="5467350" cy="60801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Basic Terminology of Probability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
          <p:cNvSpPr txBox="1">
            <a:spLocks noGrp="1"/>
          </p:cNvSpPr>
          <p:nvPr>
            <p:ph type="title"/>
          </p:nvPr>
        </p:nvSpPr>
        <p:spPr>
          <a:xfrm>
            <a:off x="5975350" y="531812"/>
            <a:ext cx="5467350" cy="6080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Basic Terminology of Probability</a:t>
            </a:r>
            <a:endParaRPr/>
          </a:p>
        </p:txBody>
      </p:sp>
      <p:sp>
        <p:nvSpPr>
          <p:cNvPr id="473" name="Google Shape;473;p5"/>
          <p:cNvSpPr txBox="1"/>
          <p:nvPr/>
        </p:nvSpPr>
        <p:spPr>
          <a:xfrm>
            <a:off x="717550" y="1887537"/>
            <a:ext cx="10874375" cy="3416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Mutually Exclusive Outcomes:</a:t>
            </a:r>
            <a:r>
              <a:rPr lang="en-US" sz="1800" b="0" i="0" u="none" strike="noStrike" cap="none">
                <a:solidFill>
                  <a:schemeClr val="dk1"/>
                </a:solidFill>
                <a:latin typeface="Arial"/>
                <a:ea typeface="Arial"/>
                <a:cs typeface="Arial"/>
                <a:sym typeface="Arial"/>
              </a:rPr>
              <a:t> Outcomes or cases are said to be mutually exclusive if the  happening of any one of them precludes the happening of all others. Example-1) In tossing a coin, the outcomes hear and tail are mutually exclusive.2) In throwing a die, the six outcomes which are the different points on the faces of the die is mutually exclusive. </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Exhaustive outcomes: </a:t>
            </a:r>
            <a:r>
              <a:rPr lang="en-US" sz="1800" b="0" i="0" u="none" strike="noStrike" cap="none">
                <a:solidFill>
                  <a:schemeClr val="dk1"/>
                </a:solidFill>
                <a:latin typeface="Arial"/>
                <a:ea typeface="Arial"/>
                <a:cs typeface="Arial"/>
                <a:sym typeface="Arial"/>
              </a:rPr>
              <a:t>Outcomes of an experiment are said to be exhaustive if they include all possible outcomes. Example-in throwing a die exhaustive number of outcomes are 6. </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Sample space: </a:t>
            </a:r>
            <a:r>
              <a:rPr lang="en-US" sz="1800" b="0" i="0" u="none" strike="noStrike" cap="none">
                <a:solidFill>
                  <a:schemeClr val="dk1"/>
                </a:solidFill>
                <a:latin typeface="Arial"/>
                <a:ea typeface="Arial"/>
                <a:cs typeface="Arial"/>
                <a:sym typeface="Arial"/>
              </a:rPr>
              <a:t>The collection of all possible outcomes of a random experiment is called sample space. Sample space is usually denoted by S or Ω . Example:1) If we toss a coin, the sample space is, Ω ={H,T}. </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Where H and T denote the hear and tail of the coin, respectively, 2)If a six–sided die is thrown, the sample space is, Ω ={1,2,3,4,5,6}.</a:t>
            </a:r>
            <a:endParaRPr/>
          </a:p>
        </p:txBody>
      </p:sp>
      <p:pic>
        <p:nvPicPr>
          <p:cNvPr id="474" name="Google Shape;474;p5"/>
          <p:cNvPicPr preferRelativeResize="0"/>
          <p:nvPr/>
        </p:nvPicPr>
        <p:blipFill rotWithShape="1">
          <a:blip r:embed="rId3">
            <a:alphaModFix/>
          </a:blip>
          <a:srcRect/>
          <a:stretch/>
        </p:blipFill>
        <p:spPr>
          <a:xfrm>
            <a:off x="4602162" y="5064125"/>
            <a:ext cx="3656012" cy="15827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800"/>
              <a:buFont typeface="Calibri"/>
              <a:buNone/>
            </a:pPr>
            <a:r>
              <a:rPr lang="en-US" sz="5800" b="0" i="0" u="none">
                <a:solidFill>
                  <a:schemeClr val="dk1"/>
                </a:solidFill>
                <a:latin typeface="Calibri"/>
                <a:ea typeface="Calibri"/>
                <a:cs typeface="Calibri"/>
                <a:sym typeface="Calibri"/>
              </a:rPr>
              <a:t>							Probability</a:t>
            </a:r>
            <a:endParaRPr/>
          </a:p>
        </p:txBody>
      </p:sp>
      <p:pic>
        <p:nvPicPr>
          <p:cNvPr id="480" name="Google Shape;480;p6"/>
          <p:cNvPicPr preferRelativeResize="0"/>
          <p:nvPr/>
        </p:nvPicPr>
        <p:blipFill rotWithShape="1">
          <a:blip r:embed="rId3">
            <a:alphaModFix/>
          </a:blip>
          <a:srcRect/>
          <a:stretch/>
        </p:blipFill>
        <p:spPr>
          <a:xfrm>
            <a:off x="444500" y="1919287"/>
            <a:ext cx="10782300" cy="2368550"/>
          </a:xfrm>
          <a:prstGeom prst="rect">
            <a:avLst/>
          </a:prstGeom>
          <a:noFill/>
          <a:ln>
            <a:noFill/>
          </a:ln>
        </p:spPr>
      </p:pic>
      <p:pic>
        <p:nvPicPr>
          <p:cNvPr id="481" name="Google Shape;481;p6"/>
          <p:cNvPicPr preferRelativeResize="0"/>
          <p:nvPr/>
        </p:nvPicPr>
        <p:blipFill rotWithShape="1">
          <a:blip r:embed="rId4">
            <a:alphaModFix/>
          </a:blip>
          <a:srcRect/>
          <a:stretch/>
        </p:blipFill>
        <p:spPr>
          <a:xfrm>
            <a:off x="455612" y="4241800"/>
            <a:ext cx="9513887" cy="23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
          <p:cNvSpPr txBox="1">
            <a:spLocks noGrp="1"/>
          </p:cNvSpPr>
          <p:nvPr>
            <p:ph type="title"/>
          </p:nvPr>
        </p:nvSpPr>
        <p:spPr>
          <a:xfrm>
            <a:off x="6273800" y="288925"/>
            <a:ext cx="563245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Probability</a:t>
            </a:r>
            <a:endParaRPr/>
          </a:p>
        </p:txBody>
      </p:sp>
      <p:pic>
        <p:nvPicPr>
          <p:cNvPr id="487" name="Google Shape;487;p7"/>
          <p:cNvPicPr preferRelativeResize="0"/>
          <p:nvPr/>
        </p:nvPicPr>
        <p:blipFill rotWithShape="1">
          <a:blip r:embed="rId3">
            <a:alphaModFix/>
          </a:blip>
          <a:srcRect/>
          <a:stretch/>
        </p:blipFill>
        <p:spPr>
          <a:xfrm>
            <a:off x="838200" y="1716087"/>
            <a:ext cx="10515600" cy="4965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
          <p:cNvSpPr/>
          <p:nvPr/>
        </p:nvSpPr>
        <p:spPr>
          <a:xfrm>
            <a:off x="520505" y="1937214"/>
            <a:ext cx="11422966" cy="4596643"/>
          </a:xfrm>
          <a:prstGeom prst="rect">
            <a:avLst/>
          </a:prstGeom>
          <a:blipFill rotWithShape="1">
            <a:blip r:embed="rId3">
              <a:alphaModFix/>
            </a:blip>
            <a:stretch>
              <a:fillRect l="-426" t="-795" r="-47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Arial"/>
              <a:buNone/>
            </a:pPr>
            <a:r>
              <a:rPr lang="en-US" sz="1800" b="0" i="0" u="none" strike="noStrike" cap="none">
                <a:latin typeface="Arial"/>
                <a:ea typeface="Arial"/>
                <a:cs typeface="Arial"/>
                <a:sym typeface="Arial"/>
              </a:rPr>
              <a:t> </a:t>
            </a:r>
            <a:endParaRPr/>
          </a:p>
        </p:txBody>
      </p:sp>
      <p:sp>
        <p:nvSpPr>
          <p:cNvPr id="493" name="Google Shape;493;p8"/>
          <p:cNvSpPr txBox="1"/>
          <p:nvPr/>
        </p:nvSpPr>
        <p:spPr>
          <a:xfrm>
            <a:off x="6273800" y="288925"/>
            <a:ext cx="5632450"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4800"/>
              <a:buFont typeface="Calibri"/>
              <a:buNone/>
            </a:pPr>
            <a:r>
              <a:rPr lang="en-US" sz="4800" b="1" i="0" u="none" strike="noStrike" cap="none">
                <a:solidFill>
                  <a:schemeClr val="dk1"/>
                </a:solidFill>
                <a:latin typeface="Calibri"/>
                <a:ea typeface="Calibri"/>
                <a:cs typeface="Calibri"/>
                <a:sym typeface="Calibri"/>
              </a:rPr>
              <a:t>Probability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9"/>
          <p:cNvSpPr txBox="1">
            <a:spLocks noGrp="1"/>
          </p:cNvSpPr>
          <p:nvPr>
            <p:ph type="title"/>
          </p:nvPr>
        </p:nvSpPr>
        <p:spPr>
          <a:xfrm>
            <a:off x="5389562" y="206375"/>
            <a:ext cx="68024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800"/>
              <a:buFont typeface="Calibri"/>
              <a:buNone/>
            </a:pPr>
            <a:r>
              <a:rPr lang="en-US" sz="4800" b="1" i="0" u="none">
                <a:solidFill>
                  <a:schemeClr val="dk1"/>
                </a:solidFill>
                <a:latin typeface="Calibri"/>
                <a:ea typeface="Calibri"/>
                <a:cs typeface="Calibri"/>
                <a:sym typeface="Calibri"/>
              </a:rPr>
              <a:t>Application and Significance of Probability</a:t>
            </a:r>
            <a:endParaRPr/>
          </a:p>
        </p:txBody>
      </p:sp>
      <p:sp>
        <p:nvSpPr>
          <p:cNvPr id="499" name="Google Shape;499;p9"/>
          <p:cNvSpPr txBox="1"/>
          <p:nvPr/>
        </p:nvSpPr>
        <p:spPr>
          <a:xfrm>
            <a:off x="449262" y="1951037"/>
            <a:ext cx="11293475" cy="4524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Probability is the backbone of statistics. It has vast application in every field of statistics. The various practical applications of the probability are:</a:t>
            </a:r>
            <a:endParaRPr/>
          </a:p>
          <a:p>
            <a:pPr marL="0" marR="0" lvl="0" indent="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0" marR="0" lvl="0" indent="-152400" algn="just" rtl="0">
              <a:lnSpc>
                <a:spcPct val="100000"/>
              </a:lnSpc>
              <a:spcBef>
                <a:spcPts val="0"/>
              </a:spcBef>
              <a:spcAft>
                <a:spcPts val="0"/>
              </a:spcAft>
              <a:buClr>
                <a:schemeClr val="dk1"/>
              </a:buClr>
              <a:buSzPts val="2400"/>
              <a:buFont typeface="Arial"/>
              <a:buAutoNum type="alphaLcParenR"/>
            </a:pPr>
            <a:r>
              <a:rPr lang="en-US" sz="2400" b="0" i="0" u="none" strike="noStrike" cap="none">
                <a:solidFill>
                  <a:schemeClr val="dk1"/>
                </a:solidFill>
                <a:latin typeface="Arial"/>
                <a:ea typeface="Arial"/>
                <a:cs typeface="Arial"/>
                <a:sym typeface="Arial"/>
              </a:rPr>
              <a:t>In statistical inference, the problem of estimation and the test of hypothesis are based on probability theory. </a:t>
            </a:r>
            <a:endParaRPr/>
          </a:p>
          <a:p>
            <a:pPr marL="0" marR="0" lvl="0" indent="-152400" algn="just" rtl="0">
              <a:lnSpc>
                <a:spcPct val="100000"/>
              </a:lnSpc>
              <a:spcBef>
                <a:spcPts val="0"/>
              </a:spcBef>
              <a:spcAft>
                <a:spcPts val="0"/>
              </a:spcAft>
              <a:buClr>
                <a:schemeClr val="dk1"/>
              </a:buClr>
              <a:buSzPts val="2400"/>
              <a:buFont typeface="Arial"/>
              <a:buAutoNum type="alphaLcParenR"/>
            </a:pPr>
            <a:r>
              <a:rPr lang="en-US" sz="2400" b="0" i="0" u="none" strike="noStrike" cap="none">
                <a:solidFill>
                  <a:schemeClr val="dk1"/>
                </a:solidFill>
                <a:latin typeface="Arial"/>
                <a:ea typeface="Arial"/>
                <a:cs typeface="Arial"/>
                <a:sym typeface="Arial"/>
              </a:rPr>
              <a:t>The various test of significance, viz- Z-test, Chi-square test, F- test, t- test are derived from the theory of probability. </a:t>
            </a:r>
            <a:endParaRPr/>
          </a:p>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c) Decision theories are based on fundamental laws of probability and expected value. </a:t>
            </a:r>
            <a:endParaRPr/>
          </a:p>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 The use of probability theory is increasing in economic decision making. </a:t>
            </a:r>
            <a:endParaRPr/>
          </a:p>
          <a:p>
            <a:pPr marL="0" marR="0" lvl="0" indent="0" algn="just"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e) The use of subjective probabilities is made when actual measurement is not possible.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intro-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1834</Words>
  <Application>Microsoft Office PowerPoint</Application>
  <PresentationFormat>Widescreen</PresentationFormat>
  <Paragraphs>177</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Noto Sans Symbols</vt:lpstr>
      <vt:lpstr>1_intro-1</vt:lpstr>
      <vt:lpstr>intro-1</vt:lpstr>
      <vt:lpstr>PowerPoint Presentation</vt:lpstr>
      <vt:lpstr>Learning Outcomes</vt:lpstr>
      <vt:lpstr>Lecture Contents</vt:lpstr>
      <vt:lpstr>PowerPoint Presentation</vt:lpstr>
      <vt:lpstr>Basic Terminology of Probability</vt:lpstr>
      <vt:lpstr>       Probability</vt:lpstr>
      <vt:lpstr>Probability</vt:lpstr>
      <vt:lpstr>PowerPoint Presentation</vt:lpstr>
      <vt:lpstr>Application and Significance of Probability</vt:lpstr>
      <vt:lpstr>Laws of Probability</vt:lpstr>
      <vt:lpstr>Addition Rules</vt:lpstr>
      <vt:lpstr>Addition Rules</vt:lpstr>
      <vt:lpstr>Addition Rules</vt:lpstr>
      <vt:lpstr>Joint Probability</vt:lpstr>
      <vt:lpstr>Marginal Probability</vt:lpstr>
      <vt:lpstr>Conditional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Exercise</vt:lpstr>
      <vt:lpstr>Chapter 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Nishat</dc:creator>
  <cp:lastModifiedBy>Motasem Billah Asik</cp:lastModifiedBy>
  <cp:revision>2</cp:revision>
  <dcterms:created xsi:type="dcterms:W3CDTF">2020-05-27T11:44:00Z</dcterms:created>
  <dcterms:modified xsi:type="dcterms:W3CDTF">2023-11-20T04:53:36Z</dcterms:modified>
</cp:coreProperties>
</file>