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  <p:sldMasterId id="2147483764" r:id="rId5"/>
  </p:sldMasterIdLst>
  <p:notesMasterIdLst>
    <p:notesMasterId r:id="rId16"/>
  </p:notesMasterIdLst>
  <p:sldIdLst>
    <p:sldId id="258" r:id="rId6"/>
    <p:sldId id="275" r:id="rId7"/>
    <p:sldId id="289" r:id="rId8"/>
    <p:sldId id="276" r:id="rId9"/>
    <p:sldId id="277" r:id="rId10"/>
    <p:sldId id="279" r:id="rId11"/>
    <p:sldId id="278" r:id="rId12"/>
    <p:sldId id="281" r:id="rId13"/>
    <p:sldId id="280" r:id="rId14"/>
    <p:sldId id="273" r:id="rId15"/>
  </p:sldIdLst>
  <p:sldSz cx="15119350" cy="7920038"/>
  <p:notesSz cx="9144000" cy="6858000"/>
  <p:defaultTextStyle>
    <a:defPPr>
      <a:defRPr lang="en-US"/>
    </a:defPPr>
    <a:lvl1pPr marL="0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1pPr>
    <a:lvl2pPr marL="501031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2pPr>
    <a:lvl3pPr marL="1002063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3pPr>
    <a:lvl4pPr marL="1503095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4pPr>
    <a:lvl5pPr marL="2004126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5pPr>
    <a:lvl6pPr marL="2505158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6pPr>
    <a:lvl7pPr marL="3006189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7pPr>
    <a:lvl8pPr marL="3507220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8pPr>
    <a:lvl9pPr marL="4008252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68" userDrawn="1">
          <p15:clr>
            <a:srgbClr val="A4A3A4"/>
          </p15:clr>
        </p15:guide>
        <p15:guide id="2" pos="47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8EE"/>
    <a:srgbClr val="B889DB"/>
    <a:srgbClr val="A568D2"/>
    <a:srgbClr val="8439BD"/>
    <a:srgbClr val="934BC9"/>
    <a:srgbClr val="EDE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396" y="-102"/>
      </p:cViewPr>
      <p:guideLst>
        <p:guide orient="horz" pos="2468"/>
        <p:guide pos="47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5" y="1"/>
            <a:ext cx="3962400" cy="344091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631EF024-19AE-40D1-A564-21E423BF1498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3788" y="857250"/>
            <a:ext cx="4416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9" rIns="91436" bIns="4571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5" y="6513910"/>
            <a:ext cx="3962400" cy="34409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CC3427E7-5989-485B-B90B-4098793D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6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1pPr>
    <a:lvl2pPr marL="501031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2pPr>
    <a:lvl3pPr marL="1002063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3pPr>
    <a:lvl4pPr marL="1503095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4pPr>
    <a:lvl5pPr marL="2004126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5pPr>
    <a:lvl6pPr marL="2505158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6pPr>
    <a:lvl7pPr marL="3006189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7pPr>
    <a:lvl8pPr marL="3507220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8pPr>
    <a:lvl9pPr marL="4008252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>
                <a:solidFill>
                  <a:prstClr val="black"/>
                </a:solidFill>
              </a:rPr>
              <a:pPr/>
              <a:t>10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7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296173"/>
            <a:ext cx="11339513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4159854"/>
            <a:ext cx="11339513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BA41665D-6E89-4825-90DF-386CCC434790}" type="datetime1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21669"/>
            <a:ext cx="326011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21669"/>
            <a:ext cx="9591338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E8F9E5FF-8155-4536-B003-5D25527BB1B5}" type="datetime1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7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296173"/>
            <a:ext cx="11339513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4159854"/>
            <a:ext cx="11339513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E70E-F72E-43B1-8793-977D89C56C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9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3E70E-F72E-43B1-8793-977D89C56C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0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974511"/>
            <a:ext cx="13040439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5300193"/>
            <a:ext cx="13040439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5781" y="7443130"/>
            <a:ext cx="3401854" cy="421669"/>
          </a:xfrm>
          <a:prstGeom prst="rect">
            <a:avLst/>
          </a:prstGeom>
        </p:spPr>
        <p:txBody>
          <a:bodyPr/>
          <a:lstStyle/>
          <a:p>
            <a:fld id="{9478C992-D84A-4E5B-8FF3-725D20E477AE}" type="datetime1">
              <a:rPr lang="en-IN" smtClean="0">
                <a:solidFill>
                  <a:prstClr val="black"/>
                </a:solidFill>
              </a:rPr>
              <a:pPr/>
              <a:t>19-05-2020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108344"/>
            <a:ext cx="642572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108344"/>
            <a:ext cx="642572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DAE9BF8-3712-42D3-B9CE-E8E248C260D6}" type="datetime1">
              <a:rPr lang="en-IN" smtClean="0">
                <a:solidFill>
                  <a:prstClr val="black"/>
                </a:solidFill>
              </a:rPr>
              <a:pPr/>
              <a:t>19-05-2020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21669"/>
            <a:ext cx="13040439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941510"/>
            <a:ext cx="639619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893014"/>
            <a:ext cx="639619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941510"/>
            <a:ext cx="642769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893014"/>
            <a:ext cx="642769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4C48FE52-ECBC-44F5-B817-54A3EA0E4251}" type="datetime1">
              <a:rPr lang="en-IN" smtClean="0">
                <a:solidFill>
                  <a:prstClr val="black"/>
                </a:solidFill>
              </a:rPr>
              <a:pPr/>
              <a:t>19-05-2020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DBB2E2B5-69B5-472F-871D-A62F87F78089}" type="datetime1">
              <a:rPr lang="en-IN" smtClean="0">
                <a:solidFill>
                  <a:prstClr val="black"/>
                </a:solidFill>
              </a:rPr>
              <a:pPr/>
              <a:t>19-05-2020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9701389-26BB-4E01-8FBF-2F6EDAD344DB}" type="datetime1">
              <a:rPr lang="en-IN" smtClean="0">
                <a:solidFill>
                  <a:prstClr val="black"/>
                </a:solidFill>
              </a:rPr>
              <a:pPr/>
              <a:t>19-05-2020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5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28002"/>
            <a:ext cx="487638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140340"/>
            <a:ext cx="7654171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376011"/>
            <a:ext cx="487638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F2399EF-EC64-4A3B-94D0-74F6EE74A7FC}" type="datetime1">
              <a:rPr lang="en-IN" smtClean="0">
                <a:solidFill>
                  <a:prstClr val="black"/>
                </a:solidFill>
              </a:rPr>
              <a:pPr/>
              <a:t>19-05-2020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27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9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28002"/>
            <a:ext cx="487638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140340"/>
            <a:ext cx="7654171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376011"/>
            <a:ext cx="487638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51AD9B5E-FA93-420E-B3A8-8FC4C09B0505}" type="datetime1">
              <a:rPr lang="en-IN" smtClean="0">
                <a:solidFill>
                  <a:prstClr val="black"/>
                </a:solidFill>
              </a:rPr>
              <a:pPr/>
              <a:t>19-05-2020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0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BA41665D-6E89-4825-90DF-386CCC434790}" type="datetime1">
              <a:rPr lang="en-IN" smtClean="0">
                <a:solidFill>
                  <a:prstClr val="black"/>
                </a:solidFill>
              </a:rPr>
              <a:pPr/>
              <a:t>19-05-2020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21669"/>
            <a:ext cx="326011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21669"/>
            <a:ext cx="9591338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E8F9E5FF-8155-4536-B003-5D25527BB1B5}" type="datetime1">
              <a:rPr lang="en-IN" smtClean="0">
                <a:solidFill>
                  <a:prstClr val="black"/>
                </a:solidFill>
              </a:rPr>
              <a:pPr/>
              <a:t>19-05-2020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974511"/>
            <a:ext cx="13040439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5300193"/>
            <a:ext cx="13040439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5781" y="7443130"/>
            <a:ext cx="3401854" cy="421669"/>
          </a:xfrm>
          <a:prstGeom prst="rect">
            <a:avLst/>
          </a:prstGeom>
        </p:spPr>
        <p:txBody>
          <a:bodyPr/>
          <a:lstStyle/>
          <a:p>
            <a:fld id="{9478C992-D84A-4E5B-8FF3-725D20E477AE}" type="datetime1">
              <a:rPr lang="en-IN" smtClean="0"/>
              <a:t>19-05-2020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7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108344"/>
            <a:ext cx="642572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108344"/>
            <a:ext cx="642572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DAE9BF8-3712-42D3-B9CE-E8E248C260D6}" type="datetime1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4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21669"/>
            <a:ext cx="13040439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941510"/>
            <a:ext cx="639619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893014"/>
            <a:ext cx="639619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941510"/>
            <a:ext cx="642769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893014"/>
            <a:ext cx="642769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4C48FE52-ECBC-44F5-B817-54A3EA0E4251}" type="datetime1">
              <a:rPr lang="en-IN" smtClean="0"/>
              <a:t>19-05-2020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DBB2E2B5-69B5-472F-871D-A62F87F78089}" type="datetime1">
              <a:rPr lang="en-IN" smtClean="0"/>
              <a:t>19-05-2020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1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9701389-26BB-4E01-8FBF-2F6EDAD344DB}" type="datetime1">
              <a:rPr lang="en-IN" smtClean="0"/>
              <a:t>19-05-2020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28002"/>
            <a:ext cx="487638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140340"/>
            <a:ext cx="7654171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376011"/>
            <a:ext cx="487638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F2399EF-EC64-4A3B-94D0-74F6EE74A7FC}" type="datetime1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4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28002"/>
            <a:ext cx="487638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140340"/>
            <a:ext cx="7654171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376011"/>
            <a:ext cx="487638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51AD9B5E-FA93-420E-B3A8-8FC4C09B0505}" type="datetime1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E3BA7B0-1BDD-4A74-8ACA-EAC1A0F7981D}"/>
              </a:ext>
            </a:extLst>
          </p:cNvPr>
          <p:cNvSpPr/>
          <p:nvPr userDrawn="1"/>
        </p:nvSpPr>
        <p:spPr>
          <a:xfrm>
            <a:off x="-2" y="7314051"/>
            <a:ext cx="15119350" cy="6059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5" y="682926"/>
            <a:ext cx="130404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108344"/>
            <a:ext cx="130404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55728" y="7443131"/>
            <a:ext cx="340185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E70E-F72E-43B1-8793-977D89C56C7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A570863-C584-3847-B1CC-09BCD3C07F19}"/>
              </a:ext>
            </a:extLst>
          </p:cNvPr>
          <p:cNvSpPr/>
          <p:nvPr userDrawn="1"/>
        </p:nvSpPr>
        <p:spPr>
          <a:xfrm>
            <a:off x="2" y="0"/>
            <a:ext cx="15119350" cy="10395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3A9E303-7512-6E4C-8E8C-20927A49A0FA}"/>
              </a:ext>
            </a:extLst>
          </p:cNvPr>
          <p:cNvSpPr/>
          <p:nvPr userDrawn="1"/>
        </p:nvSpPr>
        <p:spPr>
          <a:xfrm>
            <a:off x="2" y="1039512"/>
            <a:ext cx="15119350" cy="206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5910FC8B-8E63-484A-BE90-C63D746E4877}"/>
              </a:ext>
            </a:extLst>
          </p:cNvPr>
          <p:cNvCxnSpPr>
            <a:cxnSpLocks/>
          </p:cNvCxnSpPr>
          <p:nvPr userDrawn="1"/>
        </p:nvCxnSpPr>
        <p:spPr>
          <a:xfrm>
            <a:off x="4" y="1039506"/>
            <a:ext cx="492762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E0A9483E-03DF-439F-8952-7EC21310B002}"/>
              </a:ext>
            </a:extLst>
          </p:cNvPr>
          <p:cNvCxnSpPr>
            <a:cxnSpLocks/>
          </p:cNvCxnSpPr>
          <p:nvPr userDrawn="1"/>
        </p:nvCxnSpPr>
        <p:spPr>
          <a:xfrm>
            <a:off x="4927626" y="1039506"/>
            <a:ext cx="52640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4EDE8D7-92BE-44FA-9B0D-3AD582FF555C}"/>
              </a:ext>
            </a:extLst>
          </p:cNvPr>
          <p:cNvCxnSpPr>
            <a:cxnSpLocks/>
          </p:cNvCxnSpPr>
          <p:nvPr userDrawn="1"/>
        </p:nvCxnSpPr>
        <p:spPr>
          <a:xfrm>
            <a:off x="9855253" y="1039506"/>
            <a:ext cx="526409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C36F79D-3761-49A7-8C87-D3F4E738C322}"/>
              </a:ext>
            </a:extLst>
          </p:cNvPr>
          <p:cNvCxnSpPr>
            <a:cxnSpLocks/>
          </p:cNvCxnSpPr>
          <p:nvPr userDrawn="1"/>
        </p:nvCxnSpPr>
        <p:spPr>
          <a:xfrm>
            <a:off x="3" y="7309678"/>
            <a:ext cx="492762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E3AA0FD7-EC3A-4106-88A0-5CF0EF24ABC2}"/>
              </a:ext>
            </a:extLst>
          </p:cNvPr>
          <p:cNvCxnSpPr>
            <a:cxnSpLocks/>
          </p:cNvCxnSpPr>
          <p:nvPr userDrawn="1"/>
        </p:nvCxnSpPr>
        <p:spPr>
          <a:xfrm>
            <a:off x="4927625" y="7309678"/>
            <a:ext cx="52640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E26433E-EB79-4748-87BA-6FC05811CA31}"/>
              </a:ext>
            </a:extLst>
          </p:cNvPr>
          <p:cNvCxnSpPr>
            <a:cxnSpLocks/>
          </p:cNvCxnSpPr>
          <p:nvPr userDrawn="1"/>
        </p:nvCxnSpPr>
        <p:spPr>
          <a:xfrm>
            <a:off x="9855252" y="7309678"/>
            <a:ext cx="526409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5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494" userDrawn="1">
          <p15:clr>
            <a:srgbClr val="F26B43"/>
          </p15:clr>
        </p15:guide>
        <p15:guide id="2" pos="47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E3BA7B0-1BDD-4A74-8ACA-EAC1A0F7981D}"/>
              </a:ext>
            </a:extLst>
          </p:cNvPr>
          <p:cNvSpPr/>
          <p:nvPr userDrawn="1"/>
        </p:nvSpPr>
        <p:spPr>
          <a:xfrm>
            <a:off x="-2" y="7314051"/>
            <a:ext cx="15119350" cy="6059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5" y="682926"/>
            <a:ext cx="130404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108344"/>
            <a:ext cx="130404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55728" y="7443131"/>
            <a:ext cx="340185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E70E-F72E-43B1-8793-977D89C56C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A570863-C584-3847-B1CC-09BCD3C07F19}"/>
              </a:ext>
            </a:extLst>
          </p:cNvPr>
          <p:cNvSpPr/>
          <p:nvPr userDrawn="1"/>
        </p:nvSpPr>
        <p:spPr>
          <a:xfrm>
            <a:off x="2" y="0"/>
            <a:ext cx="15119350" cy="10395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3A9E303-7512-6E4C-8E8C-20927A49A0FA}"/>
              </a:ext>
            </a:extLst>
          </p:cNvPr>
          <p:cNvSpPr/>
          <p:nvPr userDrawn="1"/>
        </p:nvSpPr>
        <p:spPr>
          <a:xfrm>
            <a:off x="2" y="1039512"/>
            <a:ext cx="15119350" cy="206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5910FC8B-8E63-484A-BE90-C63D746E4877}"/>
              </a:ext>
            </a:extLst>
          </p:cNvPr>
          <p:cNvCxnSpPr>
            <a:cxnSpLocks/>
          </p:cNvCxnSpPr>
          <p:nvPr userDrawn="1"/>
        </p:nvCxnSpPr>
        <p:spPr>
          <a:xfrm>
            <a:off x="4" y="1039506"/>
            <a:ext cx="492762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5">
            <a:extLst>
              <a:ext uri="{FF2B5EF4-FFF2-40B4-BE49-F238E27FC236}">
                <a16:creationId xmlns="" xmlns:a16="http://schemas.microsoft.com/office/drawing/2014/main" id="{4712D88B-0D88-470E-AB3E-F2B119C0243B}"/>
              </a:ext>
            </a:extLst>
          </p:cNvPr>
          <p:cNvSpPr txBox="1">
            <a:spLocks/>
          </p:cNvSpPr>
          <p:nvPr userDrawn="1"/>
        </p:nvSpPr>
        <p:spPr>
          <a:xfrm>
            <a:off x="11598576" y="7406207"/>
            <a:ext cx="3401854" cy="42166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1002063" rtl="0" eaLnBrk="1" latinLnBrk="0" hangingPunct="1">
              <a:defRPr sz="13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1031" algn="l" defTabSz="1002063" rtl="0" eaLnBrk="1" latinLnBrk="0" hangingPunct="1">
              <a:defRPr sz="19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063" algn="l" defTabSz="1002063" rtl="0" eaLnBrk="1" latinLnBrk="0" hangingPunct="1">
              <a:defRPr sz="19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3095" algn="l" defTabSz="1002063" rtl="0" eaLnBrk="1" latinLnBrk="0" hangingPunct="1">
              <a:defRPr sz="19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4126" algn="l" defTabSz="1002063" rtl="0" eaLnBrk="1" latinLnBrk="0" hangingPunct="1">
              <a:defRPr sz="19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5158" algn="l" defTabSz="1002063" rtl="0" eaLnBrk="1" latinLnBrk="0" hangingPunct="1">
              <a:defRPr sz="19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6189" algn="l" defTabSz="1002063" rtl="0" eaLnBrk="1" latinLnBrk="0" hangingPunct="1">
              <a:defRPr sz="19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07220" algn="l" defTabSz="1002063" rtl="0" eaLnBrk="1" latinLnBrk="0" hangingPunct="1">
              <a:defRPr sz="19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08252" algn="l" defTabSz="1002063" rtl="0" eaLnBrk="1" latinLnBrk="0" hangingPunct="1">
              <a:defRPr sz="19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50" b="1" dirty="0">
                <a:solidFill>
                  <a:srgbClr val="E7E6E6">
                    <a:lumMod val="50000"/>
                  </a:srgbClr>
                </a:solidFill>
              </a:rPr>
              <a:t>©</a:t>
            </a:r>
            <a:r>
              <a:rPr lang="en-IN" sz="1400" dirty="0" err="1">
                <a:solidFill>
                  <a:srgbClr val="E7E6E6">
                    <a:lumMod val="50000"/>
                  </a:srgbClr>
                </a:solidFill>
              </a:rPr>
              <a:t>Maksuda</a:t>
            </a:r>
            <a:r>
              <a:rPr lang="en-IN" sz="1400" dirty="0">
                <a:solidFill>
                  <a:srgbClr val="E7E6E6">
                    <a:lumMod val="50000"/>
                  </a:srgbClr>
                </a:solidFill>
              </a:rPr>
              <a:t> </a:t>
            </a:r>
            <a:r>
              <a:rPr lang="en-IN" sz="1400" dirty="0" err="1">
                <a:solidFill>
                  <a:srgbClr val="E7E6E6">
                    <a:lumMod val="50000"/>
                  </a:srgbClr>
                </a:solidFill>
              </a:rPr>
              <a:t>Akter</a:t>
            </a:r>
            <a:r>
              <a:rPr lang="en-IN" sz="1400" dirty="0">
                <a:solidFill>
                  <a:srgbClr val="E7E6E6">
                    <a:lumMod val="50000"/>
                  </a:srgbClr>
                </a:solidFill>
              </a:rPr>
              <a:t> Rubi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E0A9483E-03DF-439F-8952-7EC21310B002}"/>
              </a:ext>
            </a:extLst>
          </p:cNvPr>
          <p:cNvCxnSpPr>
            <a:cxnSpLocks/>
          </p:cNvCxnSpPr>
          <p:nvPr userDrawn="1"/>
        </p:nvCxnSpPr>
        <p:spPr>
          <a:xfrm>
            <a:off x="4927626" y="1039506"/>
            <a:ext cx="52640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4EDE8D7-92BE-44FA-9B0D-3AD582FF555C}"/>
              </a:ext>
            </a:extLst>
          </p:cNvPr>
          <p:cNvCxnSpPr>
            <a:cxnSpLocks/>
          </p:cNvCxnSpPr>
          <p:nvPr userDrawn="1"/>
        </p:nvCxnSpPr>
        <p:spPr>
          <a:xfrm>
            <a:off x="9855253" y="1039506"/>
            <a:ext cx="526409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C36F79D-3761-49A7-8C87-D3F4E738C322}"/>
              </a:ext>
            </a:extLst>
          </p:cNvPr>
          <p:cNvCxnSpPr>
            <a:cxnSpLocks/>
          </p:cNvCxnSpPr>
          <p:nvPr userDrawn="1"/>
        </p:nvCxnSpPr>
        <p:spPr>
          <a:xfrm>
            <a:off x="3" y="7309678"/>
            <a:ext cx="492762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E3AA0FD7-EC3A-4106-88A0-5CF0EF24ABC2}"/>
              </a:ext>
            </a:extLst>
          </p:cNvPr>
          <p:cNvCxnSpPr>
            <a:cxnSpLocks/>
          </p:cNvCxnSpPr>
          <p:nvPr userDrawn="1"/>
        </p:nvCxnSpPr>
        <p:spPr>
          <a:xfrm>
            <a:off x="4927625" y="7309678"/>
            <a:ext cx="52640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E26433E-EB79-4748-87BA-6FC05811CA31}"/>
              </a:ext>
            </a:extLst>
          </p:cNvPr>
          <p:cNvCxnSpPr>
            <a:cxnSpLocks/>
          </p:cNvCxnSpPr>
          <p:nvPr userDrawn="1"/>
        </p:nvCxnSpPr>
        <p:spPr>
          <a:xfrm>
            <a:off x="9855252" y="7309678"/>
            <a:ext cx="526409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5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494" userDrawn="1">
          <p15:clr>
            <a:srgbClr val="F26B43"/>
          </p15:clr>
        </p15:guide>
        <p15:guide id="2" pos="47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</a:t>
            </a:fld>
            <a:endParaRPr lang="en-IN"/>
          </a:p>
        </p:txBody>
      </p:sp>
      <p:sp>
        <p:nvSpPr>
          <p:cNvPr id="8" name="Flowchart: Predefined Process 7"/>
          <p:cNvSpPr/>
          <p:nvPr/>
        </p:nvSpPr>
        <p:spPr>
          <a:xfrm>
            <a:off x="195666" y="1274505"/>
            <a:ext cx="9280476" cy="895489"/>
          </a:xfrm>
          <a:prstGeom prst="flowChartPredefinedProcess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Welcome To….</a:t>
            </a:r>
            <a:endParaRPr lang="en-US" sz="4000" b="1" i="1" dirty="0">
              <a:ln/>
              <a:solidFill>
                <a:srgbClr val="C00000"/>
              </a:solid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C:\Users\User\Desktop\New folder\Summer'2020\Pic\Regression-Analys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6" y="2169994"/>
            <a:ext cx="9280476" cy="48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:\Users\User\Desktop\New folder\Summer'2020\Pic\cartoon_guide_regres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7" y="1274505"/>
            <a:ext cx="4967785" cy="271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02437" y="6654372"/>
            <a:ext cx="1866934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(Part-1)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78040" y="7340701"/>
            <a:ext cx="3401854" cy="421669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fld id="{49F82BD9-7DAA-4EC3-995F-9B816A84184C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User\Desktop\New folder\Summer'2020\bigstock-Thank-You-2025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04" y="2272261"/>
            <a:ext cx="6526456" cy="39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9" y="1135680"/>
            <a:ext cx="6360543" cy="626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urved Right Arrow 6"/>
          <p:cNvSpPr/>
          <p:nvPr/>
        </p:nvSpPr>
        <p:spPr>
          <a:xfrm>
            <a:off x="6714698" y="2866030"/>
            <a:ext cx="1146412" cy="2210938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2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74907" y="252479"/>
            <a:ext cx="4392489" cy="64633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4888" y="2638558"/>
            <a:ext cx="10053119" cy="2979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DEC8EE"/>
            </a:solidFill>
          </a:ln>
        </p:spPr>
        <p:txBody>
          <a:bodyPr wrap="square">
            <a:spAutoFit/>
          </a:bodyPr>
          <a:lstStyle/>
          <a:p>
            <a:pPr marL="342900" lvl="0" indent="-342900" algn="just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Ø"/>
            </a:pPr>
            <a:r>
              <a:rPr lang="en-US" sz="2800" dirty="0" smtClean="0"/>
              <a:t>Development </a:t>
            </a:r>
            <a:r>
              <a:rPr lang="en-US" sz="2800" dirty="0"/>
              <a:t>of Mathematical Equation for modeling the relationship of the variables</a:t>
            </a:r>
            <a:r>
              <a:rPr lang="en-US" sz="2800" dirty="0" smtClean="0"/>
              <a:t>.</a:t>
            </a:r>
          </a:p>
          <a:p>
            <a:pPr marL="342900" indent="-342900" algn="just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Ø"/>
            </a:pPr>
            <a:r>
              <a:rPr lang="en-US" sz="2800" dirty="0"/>
              <a:t>Use of the Equation for the purpose of prediction.</a:t>
            </a:r>
          </a:p>
          <a:p>
            <a:pPr marL="342900" lvl="0" indent="-342900" algn="just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74907" y="1330783"/>
            <a:ext cx="11582081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/>
              <a:t>When you will complete this chapter, you would be able to-</a:t>
            </a:r>
          </a:p>
        </p:txBody>
      </p:sp>
    </p:spTree>
    <p:extLst>
      <p:ext uri="{BB962C8B-B14F-4D97-AF65-F5344CB8AC3E}">
        <p14:creationId xmlns:p14="http://schemas.microsoft.com/office/powerpoint/2010/main" val="31816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3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32579" y="374525"/>
            <a:ext cx="1436612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Outlines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6052" y="2461077"/>
            <a:ext cx="8947555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800" dirty="0" smtClean="0"/>
              <a:t>Definition </a:t>
            </a:r>
            <a:r>
              <a:rPr lang="en-US" sz="2800" dirty="0"/>
              <a:t>of Regression with </a:t>
            </a:r>
            <a:r>
              <a:rPr lang="en-US" sz="2800" dirty="0" smtClean="0"/>
              <a:t>Examples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Define Independent and  Dependent variables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Types of Regression with definition (Simple &amp; multiple)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Fit/ Estimate Simple linear regression Line/model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Estimation of regression coefficients with interpretation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Interpret </a:t>
            </a:r>
            <a:r>
              <a:rPr lang="en-US" sz="2800" dirty="0"/>
              <a:t>Coefficient of </a:t>
            </a:r>
            <a:r>
              <a:rPr lang="en-US" sz="2800" dirty="0" smtClean="0"/>
              <a:t>determination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62363" y="1637214"/>
            <a:ext cx="8164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From this lecture, you are going to learn…</a:t>
            </a:r>
          </a:p>
        </p:txBody>
      </p:sp>
      <p:sp>
        <p:nvSpPr>
          <p:cNvPr id="7" name="Right Brace 6"/>
          <p:cNvSpPr/>
          <p:nvPr/>
        </p:nvSpPr>
        <p:spPr>
          <a:xfrm>
            <a:off x="8827290" y="2461077"/>
            <a:ext cx="916317" cy="1719037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9323" y="2997431"/>
            <a:ext cx="1926863" cy="4801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(Part-1)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09323" y="4374473"/>
            <a:ext cx="1926863" cy="4801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(Part-2)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9285448" y="4374473"/>
            <a:ext cx="458159" cy="76426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/>
      <p:bldP spid="7" grpId="0" animBg="1"/>
      <p:bldP spid="9" grpId="0"/>
      <p:bldP spid="10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4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56755" y="388173"/>
            <a:ext cx="4040978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Regression with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6755" y="1460711"/>
            <a:ext cx="128449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Regression analysis: </a:t>
            </a:r>
            <a:endParaRPr lang="en-US" sz="2800" b="1" dirty="0" smtClean="0"/>
          </a:p>
          <a:p>
            <a:pPr lvl="0"/>
            <a:r>
              <a:rPr lang="en-US" sz="2800" dirty="0" smtClean="0"/>
              <a:t>It </a:t>
            </a:r>
            <a:r>
              <a:rPr lang="en-US" sz="2800" dirty="0"/>
              <a:t>is concerned with the study of forming a mathematical equation of  the dependence of one variable (the dependent variable) on one or more other variables (the independent variables).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49382" y="3563283"/>
            <a:ext cx="17211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/>
              <a:t>Examples</a:t>
            </a:r>
            <a:r>
              <a:rPr lang="en-US" b="1" dirty="0"/>
              <a:t>: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8852" y="4264380"/>
            <a:ext cx="117890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itchFamily="2" charset="2"/>
              <a:buChar char="Ø"/>
            </a:pPr>
            <a:r>
              <a:rPr lang="en-US" sz="2800" dirty="0"/>
              <a:t>The marketing director of a company may want to know how the demand for the company’s product is related, to say advertising expenditure</a:t>
            </a:r>
            <a:r>
              <a:rPr lang="en-US" sz="2800" dirty="0" smtClean="0"/>
              <a:t>.</a:t>
            </a:r>
          </a:p>
          <a:p>
            <a:pPr marL="457200" lvl="0" indent="-457200">
              <a:buFont typeface="Wingdings" pitchFamily="2" charset="2"/>
              <a:buChar char="Ø"/>
            </a:pPr>
            <a:endParaRPr lang="en-US" sz="2800" dirty="0"/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2800" dirty="0"/>
              <a:t>Suppose the sales manager of a company say X, wants to determine how the number of credit cards sell is related to the number of call.</a:t>
            </a:r>
          </a:p>
        </p:txBody>
      </p:sp>
    </p:spTree>
    <p:extLst>
      <p:ext uri="{BB962C8B-B14F-4D97-AF65-F5344CB8AC3E}">
        <p14:creationId xmlns:p14="http://schemas.microsoft.com/office/powerpoint/2010/main" val="97135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5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95139" y="3359854"/>
            <a:ext cx="11929071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8154861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Dependent and Independent variables </a:t>
            </a:r>
            <a:r>
              <a:rPr lang="en-US" sz="2800" b="1" dirty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with </a:t>
            </a:r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Example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6755" y="1515224"/>
            <a:ext cx="132368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800" b="1" dirty="0"/>
              <a:t>Dependent variable:</a:t>
            </a:r>
            <a:r>
              <a:rPr lang="en-US" sz="2800" dirty="0"/>
              <a:t> The dependent variable is the variable being predicted or estimated. It is denoted by </a:t>
            </a:r>
            <a:r>
              <a:rPr lang="en-US" sz="2800" i="1" dirty="0"/>
              <a:t>y.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56755" y="2943562"/>
            <a:ext cx="132368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800" b="1" dirty="0"/>
              <a:t>Independent variable:</a:t>
            </a:r>
            <a:r>
              <a:rPr lang="en-US" sz="2800" dirty="0"/>
              <a:t> The Independent Variable provides the basis for estimation.  It is the predictor variable. It is denoted by </a:t>
            </a:r>
            <a:r>
              <a:rPr lang="en-US" sz="2800" i="1" dirty="0"/>
              <a:t>x. </a:t>
            </a:r>
            <a:r>
              <a:rPr lang="en-US" sz="2800" dirty="0"/>
              <a:t>It is also called as Explanatory variable.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755" y="4298573"/>
            <a:ext cx="1578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/>
              <a:t>Example</a:t>
            </a:r>
            <a:r>
              <a:rPr lang="en-US" b="1" dirty="0"/>
              <a:t>: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6755" y="4869913"/>
            <a:ext cx="13236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/>
              <a:t>If we want to know the expected weekly production of a company then production will be the dependent variable and the predictor/independent variables could be the capital, number of </a:t>
            </a:r>
            <a:r>
              <a:rPr lang="en-US" sz="2800" dirty="0" smtClean="0"/>
              <a:t>labors </a:t>
            </a:r>
            <a:r>
              <a:rPr lang="en-US" sz="2800" dirty="0"/>
              <a:t>engaged, supply of raw materials etc.</a:t>
            </a:r>
          </a:p>
        </p:txBody>
      </p:sp>
    </p:spTree>
    <p:extLst>
      <p:ext uri="{BB962C8B-B14F-4D97-AF65-F5344CB8AC3E}">
        <p14:creationId xmlns:p14="http://schemas.microsoft.com/office/powerpoint/2010/main" val="157651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6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95139" y="3359854"/>
            <a:ext cx="11929071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4168449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Types of Regression Model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6755" y="1681229"/>
            <a:ext cx="79724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/>
              <a:t>Based on number of variables Regression model is of 2 types</a:t>
            </a:r>
            <a:r>
              <a:rPr lang="en-US" dirty="0" smtClean="0"/>
              <a:t>:</a:t>
            </a:r>
          </a:p>
          <a:p>
            <a:pPr marL="457200" lvl="0" indent="-457200">
              <a:buAutoNum type="arabicPeriod"/>
            </a:pPr>
            <a:r>
              <a:rPr lang="en-US" sz="2400" b="1" dirty="0" smtClean="0"/>
              <a:t>Simple Regression model</a:t>
            </a:r>
            <a:endParaRPr lang="en-US" sz="2400" b="1" dirty="0"/>
          </a:p>
          <a:p>
            <a:pPr marL="457200" lvl="0" indent="-457200">
              <a:buAutoNum type="arabicPeriod"/>
            </a:pPr>
            <a:r>
              <a:rPr lang="en-US" sz="2400" b="1" dirty="0" smtClean="0"/>
              <a:t>Multiple Regression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6755" y="3624771"/>
            <a:ext cx="755967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Based on </a:t>
            </a:r>
            <a:r>
              <a:rPr lang="en-US" sz="2400" b="1" dirty="0" smtClean="0">
                <a:solidFill>
                  <a:prstClr val="black"/>
                </a:solidFill>
              </a:rPr>
              <a:t>nature </a:t>
            </a:r>
            <a:r>
              <a:rPr lang="en-US" sz="2400" b="1" dirty="0">
                <a:solidFill>
                  <a:prstClr val="black"/>
                </a:solidFill>
              </a:rPr>
              <a:t>of </a:t>
            </a:r>
            <a:r>
              <a:rPr lang="en-US" sz="2400" b="1" dirty="0" smtClean="0">
                <a:solidFill>
                  <a:prstClr val="black"/>
                </a:solidFill>
              </a:rPr>
              <a:t>dependent variables </a:t>
            </a:r>
            <a:r>
              <a:rPr lang="en-US" sz="2400" b="1" dirty="0">
                <a:solidFill>
                  <a:prstClr val="black"/>
                </a:solidFill>
              </a:rPr>
              <a:t>Regression model is of </a:t>
            </a:r>
            <a:r>
              <a:rPr lang="en-US" sz="2400" b="1" dirty="0" smtClean="0">
                <a:solidFill>
                  <a:prstClr val="black"/>
                </a:solidFill>
              </a:rPr>
              <a:t>several </a:t>
            </a:r>
            <a:r>
              <a:rPr lang="en-US" sz="2400" b="1" dirty="0">
                <a:solidFill>
                  <a:prstClr val="black"/>
                </a:solidFill>
              </a:rPr>
              <a:t>types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marL="457200" lvl="0" indent="-457200">
              <a:buFontTx/>
              <a:buAutoNum type="arabicPeriod"/>
            </a:pPr>
            <a:r>
              <a:rPr lang="en-US" sz="2400" b="1" dirty="0" smtClean="0">
                <a:solidFill>
                  <a:prstClr val="black"/>
                </a:solidFill>
              </a:rPr>
              <a:t>Linear Regression Model</a:t>
            </a:r>
            <a:endParaRPr lang="en-US" sz="2400" b="1" dirty="0">
              <a:solidFill>
                <a:prstClr val="black"/>
              </a:solidFill>
            </a:endParaRPr>
          </a:p>
          <a:p>
            <a:pPr marL="457200" lvl="0" indent="-457200">
              <a:buFontTx/>
              <a:buAutoNum type="arabicPeriod"/>
            </a:pPr>
            <a:r>
              <a:rPr lang="en-US" sz="2400" b="1" dirty="0" smtClean="0">
                <a:solidFill>
                  <a:prstClr val="black"/>
                </a:solidFill>
              </a:rPr>
              <a:t>Logistic Regression Model and so on.</a:t>
            </a:r>
          </a:p>
        </p:txBody>
      </p:sp>
      <p:pic>
        <p:nvPicPr>
          <p:cNvPr id="2052" name="Picture 4" descr="C:\Users\User\Desktop\New folder\Summer'2020\Pic\2-Table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990" y="1303003"/>
            <a:ext cx="6039130" cy="500226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9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7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95139" y="3359854"/>
            <a:ext cx="11929071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7043403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/>
              <a:t>Simple Linear Regression Model </a:t>
            </a:r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with Example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278" y="2168504"/>
            <a:ext cx="62587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800" b="1" dirty="0"/>
              <a:t>Simple Linear Regression Model :</a:t>
            </a:r>
            <a:endParaRPr lang="en-US" sz="2800" dirty="0"/>
          </a:p>
          <a:p>
            <a:pPr lvl="0" algn="just"/>
            <a:r>
              <a:rPr lang="en-US" sz="2800" dirty="0"/>
              <a:t>Regression model that consists of one dependent variable and one independent variable is called simple regression model. </a:t>
            </a:r>
          </a:p>
        </p:txBody>
      </p:sp>
      <p:pic>
        <p:nvPicPr>
          <p:cNvPr id="3075" name="Picture 3" descr="C:\Users\User\Desktop\New folder\Summer'2020\Pic\simple-linier-regression-9-728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373" y="1111954"/>
            <a:ext cx="67151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484804" y="5607754"/>
            <a:ext cx="3039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Suppose here, </a:t>
            </a:r>
          </a:p>
          <a:p>
            <a:pPr lvl="0"/>
            <a:r>
              <a:rPr lang="en-US" sz="2400" dirty="0" smtClean="0"/>
              <a:t>X= Income and</a:t>
            </a:r>
          </a:p>
          <a:p>
            <a:pPr lvl="0"/>
            <a:r>
              <a:rPr lang="en-US" sz="2400" dirty="0" smtClean="0"/>
              <a:t>Y= Expenditure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9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8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95139" y="3359854"/>
            <a:ext cx="11929071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7383240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/>
              <a:t> Multiple Linear Regression </a:t>
            </a:r>
            <a:r>
              <a:rPr lang="en-US" sz="2800" b="1" dirty="0"/>
              <a:t>Model </a:t>
            </a:r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with Example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278" y="2168504"/>
            <a:ext cx="62587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800" b="1" dirty="0" smtClean="0"/>
              <a:t>Multiple </a:t>
            </a:r>
            <a:r>
              <a:rPr lang="en-US" sz="2800" b="1" dirty="0"/>
              <a:t>Linear Regression Model :</a:t>
            </a:r>
            <a:endParaRPr lang="en-US" sz="2800" dirty="0"/>
          </a:p>
          <a:p>
            <a:pPr lvl="0" algn="just"/>
            <a:r>
              <a:rPr lang="en-US" sz="2800" dirty="0"/>
              <a:t>Regression model that consists of one dependent variable and more than one</a:t>
            </a:r>
            <a:r>
              <a:rPr lang="en-US" sz="2800" dirty="0" smtClean="0"/>
              <a:t> </a:t>
            </a:r>
            <a:r>
              <a:rPr lang="en-US" sz="2800" dirty="0"/>
              <a:t>independent </a:t>
            </a:r>
            <a:r>
              <a:rPr lang="en-US" sz="2800" dirty="0" smtClean="0"/>
              <a:t>variables </a:t>
            </a:r>
            <a:r>
              <a:rPr lang="en-US" sz="2800" dirty="0"/>
              <a:t>is called </a:t>
            </a:r>
            <a:r>
              <a:rPr lang="en-US" sz="2800" dirty="0" smtClean="0"/>
              <a:t>multiple  </a:t>
            </a:r>
            <a:r>
              <a:rPr lang="en-US" sz="2800" dirty="0"/>
              <a:t>regression model. </a:t>
            </a:r>
          </a:p>
        </p:txBody>
      </p:sp>
      <p:sp>
        <p:nvSpPr>
          <p:cNvPr id="6" name="Rectangle 5"/>
          <p:cNvSpPr/>
          <p:nvPr/>
        </p:nvSpPr>
        <p:spPr>
          <a:xfrm>
            <a:off x="9706881" y="3958542"/>
            <a:ext cx="30394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Suppose here, </a:t>
            </a:r>
          </a:p>
          <a:p>
            <a:pPr lvl="0"/>
            <a:r>
              <a:rPr lang="en-US" sz="2400" dirty="0" smtClean="0"/>
              <a:t>X= Income</a:t>
            </a:r>
          </a:p>
          <a:p>
            <a:pPr lvl="0"/>
            <a:r>
              <a:rPr lang="en-US" sz="2400" dirty="0" smtClean="0"/>
              <a:t>Z= Family Size and</a:t>
            </a:r>
          </a:p>
          <a:p>
            <a:pPr lvl="0"/>
            <a:r>
              <a:rPr lang="en-US" sz="2400" dirty="0" smtClean="0"/>
              <a:t>Y= Expenditure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20210" y="2656586"/>
                <a:ext cx="5226111" cy="635302"/>
              </a:xfrm>
              <a:prstGeom prst="rect">
                <a:avLst/>
              </a:prstGeom>
              <a:ln w="38100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sz="32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𝜺</m:t>
                          </m:r>
                        </m:e>
                        <m:sub>
                          <m:r>
                            <a:rPr lang="en-US" sz="32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210" y="2656586"/>
                <a:ext cx="5226111" cy="6353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650590" y="1617060"/>
            <a:ext cx="611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3200" b="1" u="sng" dirty="0">
                <a:solidFill>
                  <a:srgbClr val="0070C0"/>
                </a:solidFill>
              </a:rPr>
              <a:t>Multiple Linear Regression Model :</a:t>
            </a:r>
            <a:endParaRPr lang="en-US" sz="32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9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95139" y="3359854"/>
            <a:ext cx="11929071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6119111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/>
              <a:t> </a:t>
            </a:r>
            <a:r>
              <a:rPr lang="en-US" sz="2800" dirty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Estimate Simple linear regression </a:t>
            </a:r>
            <a:r>
              <a:rPr lang="en-US" sz="2800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Model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17080" y="1345382"/>
                <a:ext cx="6258786" cy="1712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800" dirty="0" smtClean="0"/>
                  <a:t>Let, Estimated Simple </a:t>
                </a:r>
                <a:r>
                  <a:rPr lang="en-US" sz="2800" dirty="0">
                    <a:ln/>
                  </a:rPr>
                  <a:t>linear regression </a:t>
                </a:r>
                <a:r>
                  <a:rPr lang="en-US" sz="2800" dirty="0" smtClean="0">
                    <a:ln/>
                  </a:rPr>
                  <a:t>Model,</a:t>
                </a:r>
              </a:p>
              <a:p>
                <a:pPr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sz="32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800" b="1" i="1" smtClean="0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8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𝜺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80" y="1345382"/>
                <a:ext cx="6258786" cy="1712905"/>
              </a:xfrm>
              <a:prstGeom prst="rect">
                <a:avLst/>
              </a:prstGeom>
              <a:blipFill rotWithShape="1">
                <a:blip r:embed="rId4"/>
                <a:stretch>
                  <a:fillRect l="-1947" t="-3203" r="-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7080" y="3370727"/>
            <a:ext cx="8295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Formula of getting the value of regression coefficients:</a:t>
            </a:r>
            <a:endParaRPr lang="en-US" sz="28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51193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527679"/>
              </p:ext>
            </p:extLst>
          </p:nvPr>
        </p:nvGraphicFramePr>
        <p:xfrm>
          <a:off x="5313197" y="4031688"/>
          <a:ext cx="3125338" cy="1763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r:id="rId5" imgW="1485900" imgH="838200" progId="Equation.DSMT4">
                  <p:embed/>
                </p:oleObj>
              </mc:Choice>
              <mc:Fallback>
                <p:oleObj r:id="rId5" imgW="1485900" imgH="838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197" y="4031688"/>
                        <a:ext cx="3125338" cy="17630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151193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094947"/>
              </p:ext>
            </p:extLst>
          </p:nvPr>
        </p:nvGraphicFramePr>
        <p:xfrm>
          <a:off x="5431808" y="5950425"/>
          <a:ext cx="1978925" cy="636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r:id="rId7" imgW="799753" imgH="253890" progId="Equation.DSMT4">
                  <p:embed/>
                </p:oleObj>
              </mc:Choice>
              <mc:Fallback>
                <p:oleObj r:id="rId7" imgW="799753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808" y="5950425"/>
                        <a:ext cx="1978925" cy="636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Arrow 15"/>
          <p:cNvSpPr/>
          <p:nvPr/>
        </p:nvSpPr>
        <p:spPr>
          <a:xfrm>
            <a:off x="4345498" y="4769892"/>
            <a:ext cx="838384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45498" y="6205182"/>
            <a:ext cx="838384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69261" y="4651583"/>
            <a:ext cx="1008609" cy="523220"/>
          </a:xfrm>
          <a:prstGeom prst="rect">
            <a:avLst/>
          </a:prstGeom>
          <a:ln w="285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Slope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00772" y="6009480"/>
            <a:ext cx="1542666" cy="523220"/>
          </a:xfrm>
          <a:prstGeom prst="rect">
            <a:avLst/>
          </a:prstGeom>
          <a:ln w="285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Intercept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20" grpId="0" animBg="1"/>
      <p:bldP spid="18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C64C5810D5B340B5AF730A05A47286" ma:contentTypeVersion="8" ma:contentTypeDescription="Ein neues Dokument erstellen." ma:contentTypeScope="" ma:versionID="683c182e13f78e36779d649cd0a7292b">
  <xsd:schema xmlns:xsd="http://www.w3.org/2001/XMLSchema" xmlns:xs="http://www.w3.org/2001/XMLSchema" xmlns:p="http://schemas.microsoft.com/office/2006/metadata/properties" xmlns:ns3="01e2b7a1-b8e0-4120-b79e-cd741afd5999" targetNamespace="http://schemas.microsoft.com/office/2006/metadata/properties" ma:root="true" ma:fieldsID="6da0001eca0b83fb1f54f6d1020b5c7c" ns3:_="">
    <xsd:import namespace="01e2b7a1-b8e0-4120-b79e-cd741afd59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2b7a1-b8e0-4120-b79e-cd741afd59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82CEC-27A7-4760-B194-0F488A305EF3}">
  <ds:schemaRefs>
    <ds:schemaRef ds:uri="http://purl.org/dc/dcmitype/"/>
    <ds:schemaRef ds:uri="http://schemas.microsoft.com/office/infopath/2007/PartnerControls"/>
    <ds:schemaRef ds:uri="01e2b7a1-b8e0-4120-b79e-cd741afd5999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278ADD-8DA4-42BC-AFD5-B010DB7F14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FAAD97-E65A-45F3-B3F1-A1E228F66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2b7a1-b8e0-4120-b79e-cd741afd59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519</Words>
  <Application>Microsoft Office PowerPoint</Application>
  <PresentationFormat>Custom</PresentationFormat>
  <Paragraphs>76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1_Office Theme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IBRAHIM</dc:creator>
  <cp:lastModifiedBy>User</cp:lastModifiedBy>
  <cp:revision>114</cp:revision>
  <dcterms:created xsi:type="dcterms:W3CDTF">2020-05-04T18:24:57Z</dcterms:created>
  <dcterms:modified xsi:type="dcterms:W3CDTF">2020-05-19T16:38:12Z</dcterms:modified>
</cp:coreProperties>
</file>