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  <p:sldMasterId id="2147483764" r:id="rId5"/>
  </p:sldMasterIdLst>
  <p:notesMasterIdLst>
    <p:notesMasterId r:id="rId21"/>
  </p:notesMasterIdLst>
  <p:sldIdLst>
    <p:sldId id="258" r:id="rId6"/>
    <p:sldId id="275" r:id="rId7"/>
    <p:sldId id="301" r:id="rId8"/>
    <p:sldId id="289" r:id="rId9"/>
    <p:sldId id="276" r:id="rId10"/>
    <p:sldId id="277" r:id="rId11"/>
    <p:sldId id="290" r:id="rId12"/>
    <p:sldId id="291" r:id="rId13"/>
    <p:sldId id="292" r:id="rId14"/>
    <p:sldId id="293" r:id="rId15"/>
    <p:sldId id="294" r:id="rId16"/>
    <p:sldId id="306" r:id="rId17"/>
    <p:sldId id="295" r:id="rId18"/>
    <p:sldId id="305" r:id="rId19"/>
    <p:sldId id="273" r:id="rId20"/>
  </p:sldIdLst>
  <p:sldSz cx="15119350" cy="7920038"/>
  <p:notesSz cx="9144000" cy="6858000"/>
  <p:defaultTextStyle>
    <a:defPPr>
      <a:defRPr lang="en-US"/>
    </a:defPPr>
    <a:lvl1pPr marL="0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68" userDrawn="1">
          <p15:clr>
            <a:srgbClr val="A4A3A4"/>
          </p15:clr>
        </p15:guide>
        <p15:guide id="2" pos="4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8EE"/>
    <a:srgbClr val="B889DB"/>
    <a:srgbClr val="A568D2"/>
    <a:srgbClr val="8439BD"/>
    <a:srgbClr val="934BC9"/>
    <a:srgbClr val="EDE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72" y="-132"/>
      </p:cViewPr>
      <p:guideLst>
        <p:guide orient="horz" pos="2468"/>
        <p:guide pos="4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631EF024-19AE-40D1-A564-21E423BF1498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857250"/>
            <a:ext cx="4416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CC3427E7-5989-485B-B90B-4098793D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7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96173"/>
            <a:ext cx="1133951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159854"/>
            <a:ext cx="11339513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BA41665D-6E89-4825-90DF-386CCC434790}" type="datetime1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21669"/>
            <a:ext cx="326011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21669"/>
            <a:ext cx="959133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E8F9E5FF-8155-4536-B003-5D25527BB1B5}" type="datetime1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96173"/>
            <a:ext cx="1133951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159854"/>
            <a:ext cx="11339513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974511"/>
            <a:ext cx="13040439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300193"/>
            <a:ext cx="13040439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5781" y="7443130"/>
            <a:ext cx="3401854" cy="421669"/>
          </a:xfrm>
          <a:prstGeom prst="rect">
            <a:avLst/>
          </a:prstGeom>
        </p:spPr>
        <p:txBody>
          <a:bodyPr/>
          <a:lstStyle/>
          <a:p>
            <a:fld id="{9478C992-D84A-4E5B-8FF3-725D20E477AE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DAE9BF8-3712-42D3-B9CE-E8E248C260D6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21669"/>
            <a:ext cx="130404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941510"/>
            <a:ext cx="63961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893014"/>
            <a:ext cx="63961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941510"/>
            <a:ext cx="64276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893014"/>
            <a:ext cx="64276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4C48FE52-ECBC-44F5-B817-54A3EA0E4251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DBB2E2B5-69B5-472F-871D-A62F87F78089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9701389-26BB-4E01-8FBF-2F6EDAD344DB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40340"/>
            <a:ext cx="765417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F2399EF-EC64-4A3B-94D0-74F6EE74A7FC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40340"/>
            <a:ext cx="765417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51AD9B5E-FA93-420E-B3A8-8FC4C09B0505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BA41665D-6E89-4825-90DF-386CCC434790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21669"/>
            <a:ext cx="326011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21669"/>
            <a:ext cx="959133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E8F9E5FF-8155-4536-B003-5D25527BB1B5}" type="datetime1">
              <a:rPr lang="en-IN" smtClean="0">
                <a:solidFill>
                  <a:prstClr val="black"/>
                </a:solidFill>
              </a:rPr>
              <a:pPr/>
              <a:t>21-05-2020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974511"/>
            <a:ext cx="13040439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300193"/>
            <a:ext cx="13040439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5781" y="7443130"/>
            <a:ext cx="3401854" cy="421669"/>
          </a:xfrm>
          <a:prstGeom prst="rect">
            <a:avLst/>
          </a:prstGeom>
        </p:spPr>
        <p:txBody>
          <a:bodyPr/>
          <a:lstStyle/>
          <a:p>
            <a:fld id="{9478C992-D84A-4E5B-8FF3-725D20E477AE}" type="datetime1">
              <a:rPr lang="en-IN" smtClean="0"/>
              <a:t>21-05-2020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DAE9BF8-3712-42D3-B9CE-E8E248C260D6}" type="datetime1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21669"/>
            <a:ext cx="130404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941510"/>
            <a:ext cx="63961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893014"/>
            <a:ext cx="63961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941510"/>
            <a:ext cx="64276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893014"/>
            <a:ext cx="64276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4C48FE52-ECBC-44F5-B817-54A3EA0E4251}" type="datetime1">
              <a:rPr lang="en-IN" smtClean="0"/>
              <a:t>21-05-2020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DBB2E2B5-69B5-472F-871D-A62F87F78089}" type="datetime1">
              <a:rPr lang="en-IN" smtClean="0"/>
              <a:t>21-05-2020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1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9701389-26BB-4E01-8FBF-2F6EDAD344DB}" type="datetime1">
              <a:rPr lang="en-IN" smtClean="0"/>
              <a:t>21-05-2020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40340"/>
            <a:ext cx="765417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F2399EF-EC64-4A3B-94D0-74F6EE74A7FC}" type="datetime1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40340"/>
            <a:ext cx="765417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51AD9B5E-FA93-420E-B3A8-8FC4C09B0505}" type="datetime1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E3BA7B0-1BDD-4A74-8ACA-EAC1A0F7981D}"/>
              </a:ext>
            </a:extLst>
          </p:cNvPr>
          <p:cNvSpPr/>
          <p:nvPr userDrawn="1"/>
        </p:nvSpPr>
        <p:spPr>
          <a:xfrm>
            <a:off x="-2" y="7314051"/>
            <a:ext cx="15119350" cy="6059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5" y="682926"/>
            <a:ext cx="130404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108344"/>
            <a:ext cx="130404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728" y="7443131"/>
            <a:ext cx="340185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A570863-C584-3847-B1CC-09BCD3C07F19}"/>
              </a:ext>
            </a:extLst>
          </p:cNvPr>
          <p:cNvSpPr/>
          <p:nvPr userDrawn="1"/>
        </p:nvSpPr>
        <p:spPr>
          <a:xfrm>
            <a:off x="2" y="0"/>
            <a:ext cx="15119350" cy="103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A9E303-7512-6E4C-8E8C-20927A49A0FA}"/>
              </a:ext>
            </a:extLst>
          </p:cNvPr>
          <p:cNvSpPr/>
          <p:nvPr userDrawn="1"/>
        </p:nvSpPr>
        <p:spPr>
          <a:xfrm>
            <a:off x="2" y="1039512"/>
            <a:ext cx="15119350" cy="20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910FC8B-8E63-484A-BE90-C63D746E4877}"/>
              </a:ext>
            </a:extLst>
          </p:cNvPr>
          <p:cNvCxnSpPr>
            <a:cxnSpLocks/>
          </p:cNvCxnSpPr>
          <p:nvPr userDrawn="1"/>
        </p:nvCxnSpPr>
        <p:spPr>
          <a:xfrm>
            <a:off x="4" y="1039506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0A9483E-03DF-439F-8952-7EC21310B002}"/>
              </a:ext>
            </a:extLst>
          </p:cNvPr>
          <p:cNvCxnSpPr>
            <a:cxnSpLocks/>
          </p:cNvCxnSpPr>
          <p:nvPr userDrawn="1"/>
        </p:nvCxnSpPr>
        <p:spPr>
          <a:xfrm>
            <a:off x="4927626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4EDE8D7-92BE-44FA-9B0D-3AD582FF555C}"/>
              </a:ext>
            </a:extLst>
          </p:cNvPr>
          <p:cNvCxnSpPr>
            <a:cxnSpLocks/>
          </p:cNvCxnSpPr>
          <p:nvPr userDrawn="1"/>
        </p:nvCxnSpPr>
        <p:spPr>
          <a:xfrm>
            <a:off x="9855253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C36F79D-3761-49A7-8C87-D3F4E738C322}"/>
              </a:ext>
            </a:extLst>
          </p:cNvPr>
          <p:cNvCxnSpPr>
            <a:cxnSpLocks/>
          </p:cNvCxnSpPr>
          <p:nvPr userDrawn="1"/>
        </p:nvCxnSpPr>
        <p:spPr>
          <a:xfrm>
            <a:off x="3" y="7309678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3AA0FD7-EC3A-4106-88A0-5CF0EF24ABC2}"/>
              </a:ext>
            </a:extLst>
          </p:cNvPr>
          <p:cNvCxnSpPr>
            <a:cxnSpLocks/>
          </p:cNvCxnSpPr>
          <p:nvPr userDrawn="1"/>
        </p:nvCxnSpPr>
        <p:spPr>
          <a:xfrm>
            <a:off x="4927625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E26433E-EB79-4748-87BA-6FC05811CA31}"/>
              </a:ext>
            </a:extLst>
          </p:cNvPr>
          <p:cNvCxnSpPr>
            <a:cxnSpLocks/>
          </p:cNvCxnSpPr>
          <p:nvPr userDrawn="1"/>
        </p:nvCxnSpPr>
        <p:spPr>
          <a:xfrm>
            <a:off x="9855252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494" userDrawn="1">
          <p15:clr>
            <a:srgbClr val="F26B43"/>
          </p15:clr>
        </p15:guide>
        <p15:guide id="2" pos="47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E3BA7B0-1BDD-4A74-8ACA-EAC1A0F7981D}"/>
              </a:ext>
            </a:extLst>
          </p:cNvPr>
          <p:cNvSpPr/>
          <p:nvPr userDrawn="1"/>
        </p:nvSpPr>
        <p:spPr>
          <a:xfrm>
            <a:off x="-2" y="7314051"/>
            <a:ext cx="15119350" cy="6059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5" y="682926"/>
            <a:ext cx="130404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108344"/>
            <a:ext cx="130404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728" y="7443131"/>
            <a:ext cx="340185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A570863-C584-3847-B1CC-09BCD3C07F19}"/>
              </a:ext>
            </a:extLst>
          </p:cNvPr>
          <p:cNvSpPr/>
          <p:nvPr userDrawn="1"/>
        </p:nvSpPr>
        <p:spPr>
          <a:xfrm>
            <a:off x="2" y="0"/>
            <a:ext cx="15119350" cy="103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A9E303-7512-6E4C-8E8C-20927A49A0FA}"/>
              </a:ext>
            </a:extLst>
          </p:cNvPr>
          <p:cNvSpPr/>
          <p:nvPr userDrawn="1"/>
        </p:nvSpPr>
        <p:spPr>
          <a:xfrm>
            <a:off x="2" y="1039512"/>
            <a:ext cx="15119350" cy="20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910FC8B-8E63-484A-BE90-C63D746E4877}"/>
              </a:ext>
            </a:extLst>
          </p:cNvPr>
          <p:cNvCxnSpPr>
            <a:cxnSpLocks/>
          </p:cNvCxnSpPr>
          <p:nvPr userDrawn="1"/>
        </p:nvCxnSpPr>
        <p:spPr>
          <a:xfrm>
            <a:off x="4" y="1039506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0A9483E-03DF-439F-8952-7EC21310B002}"/>
              </a:ext>
            </a:extLst>
          </p:cNvPr>
          <p:cNvCxnSpPr>
            <a:cxnSpLocks/>
          </p:cNvCxnSpPr>
          <p:nvPr userDrawn="1"/>
        </p:nvCxnSpPr>
        <p:spPr>
          <a:xfrm>
            <a:off x="4927626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4EDE8D7-92BE-44FA-9B0D-3AD582FF555C}"/>
              </a:ext>
            </a:extLst>
          </p:cNvPr>
          <p:cNvCxnSpPr>
            <a:cxnSpLocks/>
          </p:cNvCxnSpPr>
          <p:nvPr userDrawn="1"/>
        </p:nvCxnSpPr>
        <p:spPr>
          <a:xfrm>
            <a:off x="9855253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C36F79D-3761-49A7-8C87-D3F4E738C322}"/>
              </a:ext>
            </a:extLst>
          </p:cNvPr>
          <p:cNvCxnSpPr>
            <a:cxnSpLocks/>
          </p:cNvCxnSpPr>
          <p:nvPr userDrawn="1"/>
        </p:nvCxnSpPr>
        <p:spPr>
          <a:xfrm>
            <a:off x="3" y="7309678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3AA0FD7-EC3A-4106-88A0-5CF0EF24ABC2}"/>
              </a:ext>
            </a:extLst>
          </p:cNvPr>
          <p:cNvCxnSpPr>
            <a:cxnSpLocks/>
          </p:cNvCxnSpPr>
          <p:nvPr userDrawn="1"/>
        </p:nvCxnSpPr>
        <p:spPr>
          <a:xfrm>
            <a:off x="4927625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E26433E-EB79-4748-87BA-6FC05811CA31}"/>
              </a:ext>
            </a:extLst>
          </p:cNvPr>
          <p:cNvCxnSpPr>
            <a:cxnSpLocks/>
          </p:cNvCxnSpPr>
          <p:nvPr userDrawn="1"/>
        </p:nvCxnSpPr>
        <p:spPr>
          <a:xfrm>
            <a:off x="9855252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5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494" userDrawn="1">
          <p15:clr>
            <a:srgbClr val="F26B43"/>
          </p15:clr>
        </p15:guide>
        <p15:guide id="2" pos="47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</a:t>
            </a:fld>
            <a:endParaRPr lang="en-IN"/>
          </a:p>
        </p:txBody>
      </p:sp>
      <p:sp>
        <p:nvSpPr>
          <p:cNvPr id="8" name="Flowchart: Predefined Process 7"/>
          <p:cNvSpPr/>
          <p:nvPr/>
        </p:nvSpPr>
        <p:spPr>
          <a:xfrm>
            <a:off x="1965278" y="1424630"/>
            <a:ext cx="11327311" cy="718070"/>
          </a:xfrm>
          <a:prstGeom prst="flowChartPredefinedProcess">
            <a:avLst/>
          </a:prstGeom>
          <a:solidFill>
            <a:srgbClr val="DEC8EE"/>
          </a:solidFill>
          <a:ln w="76200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Welcome To….</a:t>
            </a:r>
            <a:endParaRPr lang="en-US" sz="4000" b="1" i="1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1738" y="2316120"/>
            <a:ext cx="11732896" cy="4872252"/>
            <a:chOff x="2745499" y="2456599"/>
            <a:chExt cx="11732895" cy="4754858"/>
          </a:xfrm>
        </p:grpSpPr>
        <p:pic>
          <p:nvPicPr>
            <p:cNvPr id="14338" name="Picture 2" descr="C:\Users\User\Desktop\New folder\Summer'2020\Pic\1_UAGU532MbhR5cm3symwWq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499" y="2456599"/>
              <a:ext cx="9280476" cy="4754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9965107" y="5517873"/>
              <a:ext cx="4513287" cy="1051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n>
                    <a:solidFill>
                      <a:prstClr val="black">
                        <a:lumMod val="95000"/>
                        <a:lumOff val="5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Chapter 02:</a:t>
              </a:r>
            </a:p>
            <a:p>
              <a:r>
                <a:rPr lang="en-US" sz="3200" dirty="0" smtClean="0">
                  <a:ln>
                    <a:solidFill>
                      <a:prstClr val="black">
                        <a:lumMod val="95000"/>
                        <a:lumOff val="5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Presentation (part 1)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quantitative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489" y="1297140"/>
            <a:ext cx="13100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From the calculation of the following table we will learn how to draw all the 3 mentioned graphs.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454734" y="2028357"/>
            <a:ext cx="212365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1. Histogram: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Col-1&amp; 2.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7954" y="2151755"/>
            <a:ext cx="9737067" cy="4418897"/>
            <a:chOff x="2774878" y="2059135"/>
            <a:chExt cx="9737067" cy="4418897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878" y="2467758"/>
              <a:ext cx="9737067" cy="4010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848046" y="2062557"/>
              <a:ext cx="6735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C00000"/>
                  </a:solidFill>
                </a:rPr>
                <a:t>Col-3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8129" y="2059135"/>
              <a:ext cx="6735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C00000"/>
                  </a:solidFill>
                </a:rPr>
                <a:t>Col-2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29702" y="2062557"/>
              <a:ext cx="6735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C00000"/>
                  </a:solidFill>
                </a:rPr>
                <a:t>Col-4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89880" y="2059135"/>
              <a:ext cx="6735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C00000"/>
                  </a:solidFill>
                </a:rPr>
                <a:t>Col-5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879430" y="2062557"/>
              <a:ext cx="6735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C00000"/>
                  </a:solidFill>
                </a:rPr>
                <a:t>Col-6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1784" y="2062557"/>
              <a:ext cx="67358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>
                  <a:solidFill>
                    <a:srgbClr val="C00000"/>
                  </a:solidFill>
                </a:rPr>
                <a:t>Col-1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1454734" y="3284344"/>
            <a:ext cx="306218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Frequency polygon: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Col-1, 2 &amp; </a:t>
            </a:r>
            <a:r>
              <a:rPr lang="en-US" sz="2400" b="1" dirty="0" smtClean="0">
                <a:solidFill>
                  <a:srgbClr val="C00000"/>
                </a:solidFill>
              </a:rPr>
              <a:t>5.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54734" y="4689180"/>
            <a:ext cx="35511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Ogive</a:t>
            </a:r>
            <a:r>
              <a:rPr lang="en-US" sz="2400" b="1" dirty="0" smtClean="0"/>
              <a:t> curve: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Col-1(upper limits)&amp; col-6.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68950" y="3149176"/>
            <a:ext cx="706236" cy="301514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7" idx="5"/>
          </p:cNvCxnSpPr>
          <p:nvPr/>
        </p:nvCxnSpPr>
        <p:spPr>
          <a:xfrm>
            <a:off x="2371760" y="5722760"/>
            <a:ext cx="716236" cy="104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6605" y="6570652"/>
            <a:ext cx="1463862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upper </a:t>
            </a:r>
            <a:r>
              <a:rPr lang="en-US" sz="2000" b="1" dirty="0">
                <a:solidFill>
                  <a:srgbClr val="C00000"/>
                </a:solidFill>
              </a:rPr>
              <a:t>limits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31742" y="3180141"/>
            <a:ext cx="706236" cy="301514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82869" y="6050328"/>
            <a:ext cx="501991" cy="520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2156" y="6586418"/>
            <a:ext cx="148540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Lower </a:t>
            </a:r>
            <a:r>
              <a:rPr lang="en-US" sz="2000" b="1" dirty="0">
                <a:solidFill>
                  <a:srgbClr val="C00000"/>
                </a:solidFill>
              </a:rPr>
              <a:t>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 animBg="1"/>
      <p:bldP spid="15" grpId="0" build="p" animBg="1"/>
      <p:bldP spid="16" grpId="0" build="p" animBg="1"/>
      <p:bldP spid="7" grpId="0" animBg="1"/>
      <p:bldP spid="19" grpId="0" animBg="1"/>
      <p:bldP spid="21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11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quantitative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21" y="2161920"/>
            <a:ext cx="6465599" cy="423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User\Desktop\New folder\Summer'2020\Pic\Temp\hist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07" y="1644568"/>
            <a:ext cx="3921069" cy="499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12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quantitative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221" y="1862376"/>
            <a:ext cx="68580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56755" y="1404945"/>
            <a:ext cx="5835892" cy="5110145"/>
            <a:chOff x="756755" y="1404945"/>
            <a:chExt cx="5835892" cy="5110145"/>
          </a:xfrm>
        </p:grpSpPr>
        <p:pic>
          <p:nvPicPr>
            <p:cNvPr id="2050" name="Picture 2" descr="C:\Users\User\Desktop\New folder\Summer'2020\Pic\Temp\pol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934" y="1404945"/>
              <a:ext cx="2056713" cy="5110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User\Desktop\New folder\Summer'2020\Pic\Temp\hist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55" y="1464076"/>
              <a:ext cx="3921069" cy="499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0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13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quantitative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31" y="2095854"/>
            <a:ext cx="6754579" cy="40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56755" y="1617991"/>
            <a:ext cx="5772813" cy="5018459"/>
            <a:chOff x="756755" y="1617991"/>
            <a:chExt cx="5772813" cy="5018459"/>
          </a:xfrm>
        </p:grpSpPr>
        <p:pic>
          <p:nvPicPr>
            <p:cNvPr id="5" name="Picture 2" descr="C:\Users\User\Desktop\New folder\Summer'2020\Pic\Temp\hist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55" y="1617991"/>
              <a:ext cx="3921069" cy="4991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:\Users\User\Desktop\New folder\Summer'2020\Pic\Temp\ogiv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185" y="1617991"/>
              <a:ext cx="2007383" cy="501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81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14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2836546" cy="53553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Exercise to solve</a:t>
            </a: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6755" y="1560787"/>
            <a:ext cx="11808362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The number of walking shoes sold in  20 different shops are given below:</a:t>
            </a:r>
          </a:p>
          <a:p>
            <a:r>
              <a:rPr lang="en-US" sz="2800" dirty="0"/>
              <a:t>45, 70, 70, 55, 75, 73, 70, 65, 68, 60, 74, 83, 80, 58, 68, 85, 90, 64, 75, 82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800" dirty="0"/>
              <a:t>Construct a frequency distribution table using appropriate class interval.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800" dirty="0"/>
              <a:t>Draw </a:t>
            </a:r>
            <a:r>
              <a:rPr lang="en-US" sz="2800" dirty="0" smtClean="0"/>
              <a:t>Histogram, frequency polygon and </a:t>
            </a:r>
            <a:r>
              <a:rPr lang="en-US" sz="2800" dirty="0" err="1"/>
              <a:t>ogive</a:t>
            </a:r>
            <a:r>
              <a:rPr lang="en-US" sz="2800" dirty="0"/>
              <a:t> curve.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800" dirty="0"/>
              <a:t>How many shops were able to sold more than 70 shoes?</a:t>
            </a:r>
          </a:p>
        </p:txBody>
      </p:sp>
    </p:spTree>
    <p:extLst>
      <p:ext uri="{BB962C8B-B14F-4D97-AF65-F5344CB8AC3E}">
        <p14:creationId xmlns:p14="http://schemas.microsoft.com/office/powerpoint/2010/main" val="2430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78040" y="7340701"/>
            <a:ext cx="3401854" cy="421669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fld id="{49F82BD9-7DAA-4EC3-995F-9B816A84184C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User\Desktop\New folder\Summer'2020\bigstock-Thank-You-2025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4" y="2272261"/>
            <a:ext cx="6526456" cy="39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9" y="1135680"/>
            <a:ext cx="6360543" cy="626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rved Right Arrow 6"/>
          <p:cNvSpPr/>
          <p:nvPr/>
        </p:nvSpPr>
        <p:spPr>
          <a:xfrm>
            <a:off x="6714698" y="2866030"/>
            <a:ext cx="1146412" cy="2210938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53353" y="216870"/>
            <a:ext cx="4223016" cy="70788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353" y="1826985"/>
            <a:ext cx="10345411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600" dirty="0"/>
              <a:t>Know the appropriate tool for data </a:t>
            </a:r>
            <a:r>
              <a:rPr lang="en-US" sz="3600" dirty="0" smtClean="0"/>
              <a:t>presentation</a:t>
            </a:r>
          </a:p>
          <a:p>
            <a:pPr marL="457200" lvl="0" indent="-457200">
              <a:buFont typeface="Wingdings" pitchFamily="2" charset="2"/>
              <a:buChar char="q"/>
            </a:pPr>
            <a:endParaRPr lang="en-US" sz="36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3600" dirty="0"/>
              <a:t>Exploring fact from data</a:t>
            </a:r>
          </a:p>
          <a:p>
            <a:pPr marL="457200" lvl="0" indent="-457200">
              <a:buFont typeface="Wingdings" pitchFamily="2" charset="2"/>
              <a:buChar char="q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1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29865" y="374525"/>
            <a:ext cx="4049250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Data Presentation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Diagram group"/>
          <p:cNvGrpSpPr/>
          <p:nvPr/>
        </p:nvGrpSpPr>
        <p:grpSpPr>
          <a:xfrm>
            <a:off x="266437" y="1181785"/>
            <a:ext cx="3166361" cy="1776060"/>
            <a:chOff x="337868" y="506819"/>
            <a:chExt cx="3166361" cy="177606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1" name="Group 10"/>
            <p:cNvGrpSpPr/>
            <p:nvPr/>
          </p:nvGrpSpPr>
          <p:grpSpPr>
            <a:xfrm>
              <a:off x="337868" y="506819"/>
              <a:ext cx="3166361" cy="1776060"/>
              <a:chOff x="337868" y="506819"/>
              <a:chExt cx="3166361" cy="1776060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12" name="Oval 11"/>
              <p:cNvSpPr/>
              <p:nvPr/>
            </p:nvSpPr>
            <p:spPr>
              <a:xfrm>
                <a:off x="337868" y="506819"/>
                <a:ext cx="3166361" cy="177606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Oval 4"/>
              <p:cNvSpPr/>
              <p:nvPr/>
            </p:nvSpPr>
            <p:spPr>
              <a:xfrm>
                <a:off x="801571" y="766917"/>
                <a:ext cx="2238955" cy="1255864"/>
              </a:xfrm>
              <a:prstGeom prst="rect">
                <a:avLst/>
              </a:prstGeom>
              <a:ln w="28575"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 smtClean="0"/>
                  <a:t>1. Tabular</a:t>
                </a:r>
                <a:r>
                  <a:rPr lang="en-US" sz="2800" kern="1200" baseline="0" dirty="0" smtClean="0"/>
                  <a:t> Presentation of Data.</a:t>
                </a:r>
                <a:endParaRPr lang="en-US" sz="2800" kern="1200" dirty="0"/>
              </a:p>
            </p:txBody>
          </p:sp>
        </p:grpSp>
      </p:grpSp>
      <p:grpSp>
        <p:nvGrpSpPr>
          <p:cNvPr id="14" name="Diagram group"/>
          <p:cNvGrpSpPr/>
          <p:nvPr/>
        </p:nvGrpSpPr>
        <p:grpSpPr>
          <a:xfrm>
            <a:off x="5396609" y="1180315"/>
            <a:ext cx="3218689" cy="1753286"/>
            <a:chOff x="5280982" y="348716"/>
            <a:chExt cx="3218689" cy="1753286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5" name="Group 14"/>
            <p:cNvGrpSpPr/>
            <p:nvPr/>
          </p:nvGrpSpPr>
          <p:grpSpPr>
            <a:xfrm>
              <a:off x="5280982" y="348716"/>
              <a:ext cx="3218689" cy="1753286"/>
              <a:chOff x="5280982" y="348716"/>
              <a:chExt cx="3218689" cy="1753286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16" name="Oval 15"/>
              <p:cNvSpPr/>
              <p:nvPr/>
            </p:nvSpPr>
            <p:spPr>
              <a:xfrm>
                <a:off x="5280982" y="348716"/>
                <a:ext cx="3218689" cy="175328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Oval 4"/>
              <p:cNvSpPr/>
              <p:nvPr/>
            </p:nvSpPr>
            <p:spPr>
              <a:xfrm>
                <a:off x="5752348" y="605479"/>
                <a:ext cx="2275957" cy="1239760"/>
              </a:xfrm>
              <a:prstGeom prst="rect">
                <a:avLst/>
              </a:prstGeom>
              <a:ln w="28575"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 smtClean="0"/>
                  <a:t>2. Graphical</a:t>
                </a:r>
                <a:r>
                  <a:rPr lang="en-US" sz="2800" kern="1200" baseline="0" dirty="0" smtClean="0"/>
                  <a:t> Presentation of Data.</a:t>
                </a:r>
              </a:p>
            </p:txBody>
          </p:sp>
        </p:grpSp>
      </p:grpSp>
      <p:grpSp>
        <p:nvGrpSpPr>
          <p:cNvPr id="18" name="Diagram group"/>
          <p:cNvGrpSpPr/>
          <p:nvPr/>
        </p:nvGrpSpPr>
        <p:grpSpPr>
          <a:xfrm>
            <a:off x="11043948" y="1217345"/>
            <a:ext cx="3142677" cy="1802238"/>
            <a:chOff x="15684559" y="2120812"/>
            <a:chExt cx="3142677" cy="1802238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grpSp>
          <p:nvGrpSpPr>
            <p:cNvPr id="19" name="Group 18"/>
            <p:cNvGrpSpPr/>
            <p:nvPr/>
          </p:nvGrpSpPr>
          <p:grpSpPr>
            <a:xfrm>
              <a:off x="15684559" y="2120812"/>
              <a:ext cx="3142677" cy="1802238"/>
              <a:chOff x="15684559" y="2120812"/>
              <a:chExt cx="3142677" cy="1802238"/>
            </a:xfrm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</p:grpSpPr>
          <p:sp>
            <p:nvSpPr>
              <p:cNvPr id="20" name="Oval 19"/>
              <p:cNvSpPr/>
              <p:nvPr/>
            </p:nvSpPr>
            <p:spPr>
              <a:xfrm>
                <a:off x="15684559" y="2120812"/>
                <a:ext cx="3142677" cy="1802238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p3d prstMaterial="metal">
                <a:bevelT w="88900" h="88900"/>
              </a:sp3d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Oval 4"/>
              <p:cNvSpPr/>
              <p:nvPr/>
            </p:nvSpPr>
            <p:spPr>
              <a:xfrm>
                <a:off x="16144792" y="2426527"/>
                <a:ext cx="2222209" cy="1274374"/>
              </a:xfrm>
              <a:prstGeom prst="rect">
                <a:avLst/>
              </a:prstGeom>
              <a:ln w="38100"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 smtClean="0"/>
                  <a:t>3. Textual </a:t>
                </a:r>
                <a:r>
                  <a:rPr lang="en-US" sz="2800" kern="1200" baseline="0" dirty="0" smtClean="0"/>
                  <a:t>Presentation of Data.</a:t>
                </a:r>
              </a:p>
            </p:txBody>
          </p:sp>
        </p:grpSp>
      </p:grpSp>
      <p:sp>
        <p:nvSpPr>
          <p:cNvPr id="4" name="Down Arrow 3"/>
          <p:cNvSpPr/>
          <p:nvPr/>
        </p:nvSpPr>
        <p:spPr>
          <a:xfrm>
            <a:off x="1550875" y="3263462"/>
            <a:ext cx="441445" cy="95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54919" y="3072686"/>
            <a:ext cx="2134888" cy="846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Qualitative Variable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37281" y="3002228"/>
            <a:ext cx="2719755" cy="9310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Quantitative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54919" y="4434959"/>
            <a:ext cx="21348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 chart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37281" y="4434959"/>
            <a:ext cx="2719755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Histogram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Frequency Polygon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/>
              <a:t>Ogive</a:t>
            </a:r>
            <a:r>
              <a:rPr lang="en-US" sz="2400" b="1" dirty="0" smtClean="0"/>
              <a:t> curve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Line graph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Boxplot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Scatter Diagram</a:t>
            </a:r>
            <a:endParaRPr lang="en-US" sz="24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783724" y="944461"/>
            <a:ext cx="0" cy="6465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673255" y="1056290"/>
            <a:ext cx="0" cy="6227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2" idx="0"/>
          </p:cNvCxnSpPr>
          <p:nvPr/>
        </p:nvCxnSpPr>
        <p:spPr>
          <a:xfrm flipH="1">
            <a:off x="5322363" y="2697747"/>
            <a:ext cx="545612" cy="3749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143932" y="2676838"/>
            <a:ext cx="471366" cy="28100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208868" y="4434959"/>
            <a:ext cx="329869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U</a:t>
            </a:r>
            <a:r>
              <a:rPr lang="en-US" sz="2400" b="1" dirty="0" smtClean="0"/>
              <a:t>se Words, statements or paragraphs with numbers to present data.</a:t>
            </a:r>
            <a:endParaRPr lang="en-US" sz="2400" b="1" dirty="0"/>
          </a:p>
        </p:txBody>
      </p:sp>
      <p:sp>
        <p:nvSpPr>
          <p:cNvPr id="44" name="Down Arrow 43"/>
          <p:cNvSpPr/>
          <p:nvPr/>
        </p:nvSpPr>
        <p:spPr>
          <a:xfrm>
            <a:off x="12372355" y="3263462"/>
            <a:ext cx="485859" cy="1033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6642" y="4434959"/>
            <a:ext cx="2749909" cy="757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/>
              <a:t>Frequency Distribution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8709890" y="3919156"/>
            <a:ext cx="181860" cy="501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5214749" y="3933313"/>
            <a:ext cx="181860" cy="487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build="p" animBg="1"/>
      <p:bldP spid="25" grpId="0" build="p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91167" y="216870"/>
            <a:ext cx="2086085" cy="70788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8822" y="1993432"/>
            <a:ext cx="10545964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Definition of Frequency Distribution with </a:t>
            </a:r>
            <a:r>
              <a:rPr lang="en-US" sz="3200" dirty="0" smtClean="0"/>
              <a:t>Examples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Construction of Frequency Distribution for quantitative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 smtClean="0"/>
              <a:t>Graphical </a:t>
            </a:r>
            <a:r>
              <a:rPr lang="en-US" sz="3200" dirty="0"/>
              <a:t>presentation of quantitative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342900" lvl="0" indent="-342900">
              <a:buFont typeface="Wingdings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39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5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9589" y="388173"/>
            <a:ext cx="5803897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Frequency distribution with </a:t>
            </a:r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Examples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9" y="1305682"/>
            <a:ext cx="13520901" cy="119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9589" y="2715192"/>
            <a:ext cx="501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/>
              <a:t>Types of Frequency Distribution:</a:t>
            </a:r>
            <a:endParaRPr lang="en-US" sz="2800" b="1" dirty="0"/>
          </a:p>
        </p:txBody>
      </p:sp>
      <p:pic>
        <p:nvPicPr>
          <p:cNvPr id="15365" name="Picture 5" descr="C:\Users\User\Desktop\New folder\Summer'2020\Pic\frequency-distribution-for-qualitative-data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07" y="3725506"/>
            <a:ext cx="4596850" cy="283232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020466" y="3489798"/>
            <a:ext cx="5284799" cy="3068030"/>
            <a:chOff x="1020467" y="3489799"/>
            <a:chExt cx="4593572" cy="2870058"/>
          </a:xfrm>
        </p:grpSpPr>
        <p:pic>
          <p:nvPicPr>
            <p:cNvPr id="15366" name="Picture 6" descr="C:\Users\User\Desktop\New folder\Summer'2020\Pic\biostatstics-type-and-presentation-of-data-17-72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467" y="3489799"/>
              <a:ext cx="4593572" cy="287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1310185" y="6359857"/>
              <a:ext cx="408068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310185" y="6557828"/>
            <a:ext cx="4891147" cy="395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/>
              <a:t>Frequency distribution for Quantitative data 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726907" y="6557828"/>
            <a:ext cx="4731616" cy="395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smtClean="0"/>
              <a:t>Frequency distribution for Qualitative data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13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6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9048183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Construction of frequency distribution for quantitative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8" y="1201497"/>
            <a:ext cx="12842542" cy="226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8" y="3690730"/>
            <a:ext cx="12767455" cy="150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7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56755" y="388173"/>
            <a:ext cx="9048183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Construction of frequency distribution for quantitative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4" y="1651569"/>
            <a:ext cx="10106863" cy="212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8" y="6162816"/>
            <a:ext cx="10393469" cy="30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7" y="6668186"/>
            <a:ext cx="10434410" cy="61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User\Desktop\New folder\Summer'2020\Pic\Temp\Untitledf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9" y="4362724"/>
            <a:ext cx="8583613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8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9048183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Construction of frequency distribution for quantitative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66" y="1382356"/>
            <a:ext cx="10696229" cy="404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User\Desktop\New folder\Summer'2020\Pic\Temp\Untitledfre 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558" y="3218250"/>
            <a:ext cx="4583852" cy="23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026869" y="2686471"/>
            <a:ext cx="384829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Example: Inclusive frequency table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565" y="3529646"/>
            <a:ext cx="1734201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Exclusive frequency table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89406" y="3852019"/>
            <a:ext cx="630621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790862" y="3087074"/>
            <a:ext cx="223598" cy="217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13779666" y="2175642"/>
            <a:ext cx="1153487" cy="458776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9222828" y="2254472"/>
            <a:ext cx="1072055" cy="4461641"/>
          </a:xfrm>
          <a:prstGeom prst="leftBrace">
            <a:avLst>
              <a:gd name="adj1" fmla="val 8333"/>
              <a:gd name="adj2" fmla="val 49656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24415" y="1740568"/>
            <a:ext cx="348478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smtClean="0"/>
              <a:t>This table is just for understanding, not necessary for this math </a:t>
            </a:r>
            <a:endParaRPr lang="en-US" sz="1800" b="1" dirty="0"/>
          </a:p>
        </p:txBody>
      </p:sp>
      <p:sp>
        <p:nvSpPr>
          <p:cNvPr id="12" name="Oval 11"/>
          <p:cNvSpPr/>
          <p:nvPr/>
        </p:nvSpPr>
        <p:spPr>
          <a:xfrm>
            <a:off x="3358054" y="2766020"/>
            <a:ext cx="299545" cy="326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8953" y="2783366"/>
            <a:ext cx="138281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Lower limit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01768" y="2929071"/>
            <a:ext cx="1056286" cy="5435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762698" y="2762130"/>
            <a:ext cx="299545" cy="3261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2952315" y="1926044"/>
            <a:ext cx="257063" cy="1558153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11643" y="2305011"/>
            <a:ext cx="1390124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Upper limit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10800000" flipV="1">
            <a:off x="432344" y="5488707"/>
            <a:ext cx="3075481" cy="1003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Class interval= </a:t>
            </a:r>
          </a:p>
          <a:p>
            <a:r>
              <a:rPr lang="en-US" b="1" dirty="0" smtClean="0"/>
              <a:t>Upper limit-Lower limit=</a:t>
            </a:r>
          </a:p>
          <a:p>
            <a:r>
              <a:rPr lang="en-US" b="1" dirty="0" smtClean="0"/>
              <a:t>15-10=5</a:t>
            </a:r>
            <a:endParaRPr lang="en-US" b="1" dirty="0"/>
          </a:p>
        </p:txBody>
      </p:sp>
      <p:sp>
        <p:nvSpPr>
          <p:cNvPr id="31" name="Down Arrow 30"/>
          <p:cNvSpPr/>
          <p:nvPr/>
        </p:nvSpPr>
        <p:spPr>
          <a:xfrm>
            <a:off x="1150882" y="4560183"/>
            <a:ext cx="236486" cy="863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0800000" flipV="1">
            <a:off x="10529067" y="5933673"/>
            <a:ext cx="3075481" cy="1003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Class interval= </a:t>
            </a:r>
          </a:p>
          <a:p>
            <a:r>
              <a:rPr lang="en-US" b="1" dirty="0" smtClean="0"/>
              <a:t>Upper limit-Lower limit+1=</a:t>
            </a:r>
          </a:p>
          <a:p>
            <a:r>
              <a:rPr lang="en-US" b="1" dirty="0" smtClean="0"/>
              <a:t>19-15+1=5</a:t>
            </a:r>
            <a:endParaRPr lang="en-US" b="1" dirty="0"/>
          </a:p>
        </p:txBody>
      </p:sp>
      <p:sp>
        <p:nvSpPr>
          <p:cNvPr id="2048" name="Down Arrow 2047"/>
          <p:cNvSpPr/>
          <p:nvPr/>
        </p:nvSpPr>
        <p:spPr>
          <a:xfrm>
            <a:off x="11888714" y="5565150"/>
            <a:ext cx="251492" cy="320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 animBg="1"/>
      <p:bldP spid="6" grpId="0" animBg="1"/>
      <p:bldP spid="7" grpId="0" animBg="1"/>
      <p:bldP spid="10" grpId="0" animBg="1"/>
      <p:bldP spid="14" grpId="0" animBg="1"/>
      <p:bldP spid="12" grpId="0" animBg="1"/>
      <p:bldP spid="16" grpId="0" animBg="1"/>
      <p:bldP spid="19" grpId="0" animBg="1"/>
      <p:bldP spid="25" grpId="0" animBg="1"/>
      <p:bldP spid="32" grpId="0" build="p" animBg="1"/>
      <p:bldP spid="31" grpId="0" animBg="1"/>
      <p:bldP spid="35" grpId="0" build="p" animBg="1"/>
      <p:bldP spid="20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9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quantitative data</a:t>
            </a:r>
            <a:endParaRPr lang="en-US" sz="2800" b="1" dirty="0">
              <a:ln/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6303" y="1575570"/>
            <a:ext cx="5523428" cy="323165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 smtClean="0"/>
              <a:t>Three types of graphical presentation for quantitative data are: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1.Histogram</a:t>
            </a:r>
          </a:p>
          <a:p>
            <a:pPr lvl="0"/>
            <a:r>
              <a:rPr lang="en-US" sz="2400" dirty="0" smtClean="0"/>
              <a:t>2.Frequency Polygon</a:t>
            </a:r>
          </a:p>
          <a:p>
            <a:pPr lvl="0"/>
            <a:r>
              <a:rPr lang="en-US" sz="2400" dirty="0" smtClean="0"/>
              <a:t>3. </a:t>
            </a:r>
            <a:r>
              <a:rPr lang="en-US" sz="2400" dirty="0" err="1" smtClean="0"/>
              <a:t>Ogive</a:t>
            </a:r>
            <a:r>
              <a:rPr lang="en-US" sz="2400" dirty="0" smtClean="0"/>
              <a:t> Curve/ Cumulative Frequency Curve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022650" y="1257761"/>
            <a:ext cx="6501560" cy="5520392"/>
            <a:chOff x="6910583" y="1257761"/>
            <a:chExt cx="6613627" cy="5520392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583" y="1257761"/>
              <a:ext cx="4486275" cy="358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910583" y="4839161"/>
              <a:ext cx="661362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b="1" dirty="0" smtClean="0"/>
                <a:t>Draw the following graphs for this temperature data.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US" sz="2400" b="1" dirty="0" smtClean="0"/>
                <a:t> Histogram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US" sz="2400" b="1" dirty="0" smtClean="0"/>
                <a:t>Frequency Polygon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US" sz="2400" b="1" dirty="0" err="1" smtClean="0"/>
                <a:t>Ogive</a:t>
              </a:r>
              <a:r>
                <a:rPr lang="en-US" sz="2400" b="1" dirty="0" smtClean="0"/>
                <a:t> </a:t>
              </a:r>
              <a:r>
                <a:rPr lang="en-US" sz="2400" b="1" dirty="0"/>
                <a:t>Curve/ Cumulative Frequency Curve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0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64C5810D5B340B5AF730A05A47286" ma:contentTypeVersion="8" ma:contentTypeDescription="Ein neues Dokument erstellen." ma:contentTypeScope="" ma:versionID="683c182e13f78e36779d649cd0a7292b">
  <xsd:schema xmlns:xsd="http://www.w3.org/2001/XMLSchema" xmlns:xs="http://www.w3.org/2001/XMLSchema" xmlns:p="http://schemas.microsoft.com/office/2006/metadata/properties" xmlns:ns3="01e2b7a1-b8e0-4120-b79e-cd741afd5999" targetNamespace="http://schemas.microsoft.com/office/2006/metadata/properties" ma:root="true" ma:fieldsID="6da0001eca0b83fb1f54f6d1020b5c7c" ns3:_="">
    <xsd:import namespace="01e2b7a1-b8e0-4120-b79e-cd741afd59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2b7a1-b8e0-4120-b79e-cd741afd5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82CEC-27A7-4760-B194-0F488A305EF3}">
  <ds:schemaRefs>
    <ds:schemaRef ds:uri="01e2b7a1-b8e0-4120-b79e-cd741afd5999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278ADD-8DA4-42BC-AFD5-B010DB7F1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AAD97-E65A-45F3-B3F1-A1E228F66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b7a1-b8e0-4120-b79e-cd741afd5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436</Words>
  <Application>Microsoft Office PowerPoint</Application>
  <PresentationFormat>Custom</PresentationFormat>
  <Paragraphs>110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IBRAHIM</dc:creator>
  <cp:lastModifiedBy>User</cp:lastModifiedBy>
  <cp:revision>173</cp:revision>
  <dcterms:created xsi:type="dcterms:W3CDTF">2020-05-04T18:24:57Z</dcterms:created>
  <dcterms:modified xsi:type="dcterms:W3CDTF">2020-05-20T21:35:44Z</dcterms:modified>
</cp:coreProperties>
</file>