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  <p:sldMasterId id="2147483764" r:id="rId5"/>
  </p:sldMasterIdLst>
  <p:notesMasterIdLst>
    <p:notesMasterId r:id="rId21"/>
  </p:notesMasterIdLst>
  <p:sldIdLst>
    <p:sldId id="258" r:id="rId6"/>
    <p:sldId id="275" r:id="rId7"/>
    <p:sldId id="289" r:id="rId8"/>
    <p:sldId id="295" r:id="rId9"/>
    <p:sldId id="296" r:id="rId10"/>
    <p:sldId id="309" r:id="rId11"/>
    <p:sldId id="308" r:id="rId12"/>
    <p:sldId id="297" r:id="rId13"/>
    <p:sldId id="299" r:id="rId14"/>
    <p:sldId id="298" r:id="rId15"/>
    <p:sldId id="300" r:id="rId16"/>
    <p:sldId id="304" r:id="rId17"/>
    <p:sldId id="305" r:id="rId18"/>
    <p:sldId id="306" r:id="rId19"/>
    <p:sldId id="273" r:id="rId20"/>
  </p:sldIdLst>
  <p:sldSz cx="15119350" cy="7920038"/>
  <p:notesSz cx="9144000" cy="6858000"/>
  <p:defaultTextStyle>
    <a:defPPr>
      <a:defRPr lang="en-US"/>
    </a:defPPr>
    <a:lvl1pPr marL="0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1pPr>
    <a:lvl2pPr marL="501031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2pPr>
    <a:lvl3pPr marL="1002063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3pPr>
    <a:lvl4pPr marL="1503095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4pPr>
    <a:lvl5pPr marL="2004126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5pPr>
    <a:lvl6pPr marL="2505158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6pPr>
    <a:lvl7pPr marL="3006189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7pPr>
    <a:lvl8pPr marL="3507220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8pPr>
    <a:lvl9pPr marL="4008252" algn="l" defTabSz="1002063" rtl="0" eaLnBrk="1" latinLnBrk="0" hangingPunct="1">
      <a:defRPr sz="19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68" userDrawn="1">
          <p15:clr>
            <a:srgbClr val="A4A3A4"/>
          </p15:clr>
        </p15:guide>
        <p15:guide id="2" pos="47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8EE"/>
    <a:srgbClr val="B889DB"/>
    <a:srgbClr val="A568D2"/>
    <a:srgbClr val="8439BD"/>
    <a:srgbClr val="934BC9"/>
    <a:srgbClr val="EDED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3" y="125"/>
      </p:cViewPr>
      <p:guideLst>
        <p:guide orient="horz" pos="2468"/>
        <p:guide pos="47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shoes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S</c:v>
                </c:pt>
                <c:pt idx="1">
                  <c:v>M</c:v>
                </c:pt>
                <c:pt idx="2">
                  <c:v>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15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6-42F0-8564-018FFB573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175787392"/>
        <c:axId val="175862912"/>
      </c:barChart>
      <c:catAx>
        <c:axId val="17578739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75862912"/>
        <c:crosses val="autoZero"/>
        <c:auto val="1"/>
        <c:lblAlgn val="ctr"/>
        <c:lblOffset val="100"/>
        <c:noMultiLvlLbl val="0"/>
      </c:catAx>
      <c:valAx>
        <c:axId val="175862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757873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No of shoes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1"/>
            <c:bubble3D val="0"/>
            <c:spPr/>
            <c:extLst>
              <c:ext xmlns:c16="http://schemas.microsoft.com/office/drawing/2014/chart" uri="{C3380CC4-5D6E-409C-BE32-E72D297353CC}">
                <c16:uniqueId val="{00000001-5378-4DBA-A594-CCF1288145DD}"/>
              </c:ext>
            </c:extLst>
          </c:dPt>
          <c:dLbls>
            <c:spPr>
              <a:ln>
                <a:solidFill>
                  <a:schemeClr val="tx1"/>
                </a:solidFill>
              </a:ln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</c:v>
                </c:pt>
                <c:pt idx="1">
                  <c:v>M</c:v>
                </c:pt>
                <c:pt idx="2">
                  <c:v>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</c:v>
                </c:pt>
                <c:pt idx="1">
                  <c:v>15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78-4DBA-A594-CCF1288145D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64"/>
      </c:pieChart>
    </c:plotArea>
    <c:legend>
      <c:legendPos val="t"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accent6">
          <a:lumMod val="75000"/>
        </a:schemeClr>
      </a:solidFill>
    </a:ln>
  </c:sp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0.2561</cdr:x>
      <cdr:y>0.26213</cdr:y>
    </cdr:from>
    <cdr:to>
      <cdr:x>0.7312</cdr:x>
      <cdr:y>0.91732</cdr:y>
    </cdr:to>
    <cdr:grpSp>
      <cdr:nvGrpSpPr>
        <cdr:cNvPr id="27" name="Group 26">
          <a:extLst xmlns:a="http://schemas.openxmlformats.org/drawingml/2006/main">
            <a:ext uri="{FF2B5EF4-FFF2-40B4-BE49-F238E27FC236}">
              <a16:creationId xmlns:a16="http://schemas.microsoft.com/office/drawing/2014/main" id="{0E340144-9822-42B1-B407-F58E96AC8124}"/>
            </a:ext>
          </a:extLst>
        </cdr:cNvPr>
        <cdr:cNvGrpSpPr/>
      </cdr:nvGrpSpPr>
      <cdr:grpSpPr>
        <a:xfrm xmlns:a="http://schemas.openxmlformats.org/drawingml/2006/main">
          <a:off x="1309097" y="1042468"/>
          <a:ext cx="2428552" cy="2605635"/>
          <a:chOff x="1309083" y="1042470"/>
          <a:chExt cx="2428585" cy="2605620"/>
        </a:xfrm>
      </cdr:grpSpPr>
      <cdr:cxnSp macro="">
        <cdr:nvCxnSpPr>
          <cdr:cNvPr id="3" name="Straight Connector 2">
            <a:extLst xmlns:a="http://schemas.openxmlformats.org/drawingml/2006/main">
              <a:ext uri="{FF2B5EF4-FFF2-40B4-BE49-F238E27FC236}">
                <a16:creationId xmlns:a16="http://schemas.microsoft.com/office/drawing/2014/main" id="{33ED1BB9-C293-492B-8D7D-3971118ADC3B}"/>
              </a:ext>
            </a:extLst>
          </cdr:cNvPr>
          <cdr:cNvCxnSpPr/>
        </cdr:nvCxnSpPr>
        <cdr:spPr>
          <a:xfrm xmlns:a="http://schemas.openxmlformats.org/drawingml/2006/main" flipH="1" flipV="1">
            <a:off x="2493494" y="1042470"/>
            <a:ext cx="62340" cy="2605620"/>
          </a:xfrm>
          <a:prstGeom xmlns:a="http://schemas.openxmlformats.org/drawingml/2006/main" prst="line">
            <a:avLst/>
          </a:prstGeom>
          <a:ln xmlns:a="http://schemas.openxmlformats.org/drawingml/2006/main" w="38100">
            <a:solidFill>
              <a:srgbClr val="C00000"/>
            </a:solidFill>
            <a:prstDash val="sysDot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cxnSp macro="">
        <cdr:nvCxnSpPr>
          <cdr:cNvPr id="14" name="Straight Connector 13">
            <a:extLst xmlns:a="http://schemas.openxmlformats.org/drawingml/2006/main">
              <a:ext uri="{FF2B5EF4-FFF2-40B4-BE49-F238E27FC236}">
                <a16:creationId xmlns:a16="http://schemas.microsoft.com/office/drawing/2014/main" id="{2544B0F6-6478-42BE-8948-1426231023EA}"/>
              </a:ext>
            </a:extLst>
          </cdr:cNvPr>
          <cdr:cNvCxnSpPr/>
        </cdr:nvCxnSpPr>
        <cdr:spPr>
          <a:xfrm xmlns:a="http://schemas.openxmlformats.org/drawingml/2006/main">
            <a:off x="1309083" y="2364700"/>
            <a:ext cx="2428585" cy="17411"/>
          </a:xfrm>
          <a:prstGeom xmlns:a="http://schemas.openxmlformats.org/drawingml/2006/main" prst="line">
            <a:avLst/>
          </a:prstGeom>
          <a:ln xmlns:a="http://schemas.openxmlformats.org/drawingml/2006/main" w="38100">
            <a:solidFill>
              <a:srgbClr val="C00000"/>
            </a:solidFill>
            <a:prstDash val="sysDot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5" y="1"/>
            <a:ext cx="3962400" cy="344091"/>
          </a:xfrm>
          <a:prstGeom prst="rect">
            <a:avLst/>
          </a:prstGeom>
        </p:spPr>
        <p:txBody>
          <a:bodyPr vert="horz" lIns="91436" tIns="45719" rIns="91436" bIns="45719" rtlCol="0"/>
          <a:lstStyle>
            <a:lvl1pPr algn="r">
              <a:defRPr sz="1200"/>
            </a:lvl1pPr>
          </a:lstStyle>
          <a:p>
            <a:fld id="{631EF024-19AE-40D1-A564-21E423BF1498}" type="datetimeFigureOut">
              <a:rPr lang="en-IN" smtClean="0"/>
              <a:t>08-10-2023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3788" y="857250"/>
            <a:ext cx="4416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9" rIns="91436" bIns="4571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36" tIns="45719" rIns="91436" bIns="457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5" y="6513910"/>
            <a:ext cx="3962400" cy="344090"/>
          </a:xfrm>
          <a:prstGeom prst="rect">
            <a:avLst/>
          </a:prstGeom>
        </p:spPr>
        <p:txBody>
          <a:bodyPr vert="horz" lIns="91436" tIns="45719" rIns="91436" bIns="45719" rtlCol="0" anchor="b"/>
          <a:lstStyle>
            <a:lvl1pPr algn="r">
              <a:defRPr sz="1200"/>
            </a:lvl1pPr>
          </a:lstStyle>
          <a:p>
            <a:fld id="{CC3427E7-5989-485B-B90B-4098793D52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860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1pPr>
    <a:lvl2pPr marL="501031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2pPr>
    <a:lvl3pPr marL="1002063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3pPr>
    <a:lvl4pPr marL="1503095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4pPr>
    <a:lvl5pPr marL="2004126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5pPr>
    <a:lvl6pPr marL="2505158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6pPr>
    <a:lvl7pPr marL="3006189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7pPr>
    <a:lvl8pPr marL="3507220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8pPr>
    <a:lvl9pPr marL="4008252" algn="l" defTabSz="1002063" rtl="0" eaLnBrk="1" latinLnBrk="0" hangingPunct="1">
      <a:defRPr sz="13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>
                <a:solidFill>
                  <a:prstClr val="black"/>
                </a:solidFill>
              </a:rPr>
              <a:pPr/>
              <a:t>15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74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3427E7-5989-485B-B90B-4098793D52E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79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296173"/>
            <a:ext cx="11339513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4159854"/>
            <a:ext cx="11339513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E70E-F72E-43B1-8793-977D89C56C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80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BA41665D-6E89-4825-90DF-386CCC434790}" type="datetime1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10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421669"/>
            <a:ext cx="3260110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421669"/>
            <a:ext cx="9591338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E8F9E5FF-8155-4536-B003-5D25527BB1B5}" type="datetime1">
              <a:rPr lang="en-IN" smtClean="0"/>
              <a:t>08-10-2023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67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19" y="1296173"/>
            <a:ext cx="11339513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4159854"/>
            <a:ext cx="11339513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3E70E-F72E-43B1-8793-977D89C56C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39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3E70E-F72E-43B1-8793-977D89C56C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90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974511"/>
            <a:ext cx="13040439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5300193"/>
            <a:ext cx="13040439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5781" y="7443130"/>
            <a:ext cx="3401854" cy="421669"/>
          </a:xfrm>
          <a:prstGeom prst="rect">
            <a:avLst/>
          </a:prstGeom>
        </p:spPr>
        <p:txBody>
          <a:bodyPr/>
          <a:lstStyle/>
          <a:p>
            <a:fld id="{9478C992-D84A-4E5B-8FF3-725D20E477AE}" type="datetime1">
              <a:rPr lang="en-IN" smtClean="0">
                <a:solidFill>
                  <a:prstClr val="black"/>
                </a:solidFill>
              </a:rPr>
              <a:pPr/>
              <a:t>08-10-2023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09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108344"/>
            <a:ext cx="642572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108344"/>
            <a:ext cx="642572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DAE9BF8-3712-42D3-B9CE-E8E248C260D6}" type="datetime1">
              <a:rPr lang="en-IN" smtClean="0">
                <a:solidFill>
                  <a:prstClr val="black"/>
                </a:solidFill>
              </a:rPr>
              <a:pPr/>
              <a:t>08-10-2023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21669"/>
            <a:ext cx="13040439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941510"/>
            <a:ext cx="639619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893014"/>
            <a:ext cx="639619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941510"/>
            <a:ext cx="642769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893014"/>
            <a:ext cx="642769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4C48FE52-ECBC-44F5-B817-54A3EA0E4251}" type="datetime1">
              <a:rPr lang="en-IN" smtClean="0">
                <a:solidFill>
                  <a:prstClr val="black"/>
                </a:solidFill>
              </a:rPr>
              <a:pPr/>
              <a:t>08-10-2023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29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DBB2E2B5-69B5-472F-871D-A62F87F78089}" type="datetime1">
              <a:rPr lang="en-IN" smtClean="0">
                <a:solidFill>
                  <a:prstClr val="black"/>
                </a:solidFill>
              </a:rPr>
              <a:pPr/>
              <a:t>08-10-2023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9701389-26BB-4E01-8FBF-2F6EDAD344DB}" type="datetime1">
              <a:rPr lang="en-IN" smtClean="0">
                <a:solidFill>
                  <a:prstClr val="black"/>
                </a:solidFill>
              </a:rPr>
              <a:pPr/>
              <a:t>08-10-2023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5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28002"/>
            <a:ext cx="487638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140340"/>
            <a:ext cx="7654171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376011"/>
            <a:ext cx="487638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F2399EF-EC64-4A3B-94D0-74F6EE74A7FC}" type="datetime1">
              <a:rPr lang="en-IN" smtClean="0">
                <a:solidFill>
                  <a:prstClr val="black"/>
                </a:solidFill>
              </a:rPr>
              <a:pPr/>
              <a:t>08-10-2023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27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3E70E-F72E-43B1-8793-977D89C56C7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9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28002"/>
            <a:ext cx="487638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140340"/>
            <a:ext cx="7654171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376011"/>
            <a:ext cx="487638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51AD9B5E-FA93-420E-B3A8-8FC4C09B0505}" type="datetime1">
              <a:rPr lang="en-IN" smtClean="0">
                <a:solidFill>
                  <a:prstClr val="black"/>
                </a:solidFill>
              </a:rPr>
              <a:pPr/>
              <a:t>08-10-2023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0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BA41665D-6E89-4825-90DF-386CCC434790}" type="datetime1">
              <a:rPr lang="en-IN" smtClean="0">
                <a:solidFill>
                  <a:prstClr val="black"/>
                </a:solidFill>
              </a:rPr>
              <a:pPr/>
              <a:t>08-10-2023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0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5" y="421669"/>
            <a:ext cx="3260110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5" y="421669"/>
            <a:ext cx="9591338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E8F9E5FF-8155-4536-B003-5D25527BB1B5}" type="datetime1">
              <a:rPr lang="en-IN" smtClean="0">
                <a:solidFill>
                  <a:prstClr val="black"/>
                </a:solidFill>
              </a:rPr>
              <a:pPr/>
              <a:t>08-10-2023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1" y="1974511"/>
            <a:ext cx="13040439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1" y="5300193"/>
            <a:ext cx="13040439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5781" y="7443130"/>
            <a:ext cx="3401854" cy="421669"/>
          </a:xfrm>
          <a:prstGeom prst="rect">
            <a:avLst/>
          </a:prstGeom>
        </p:spPr>
        <p:txBody>
          <a:bodyPr/>
          <a:lstStyle/>
          <a:p>
            <a:fld id="{9478C992-D84A-4E5B-8FF3-725D20E477AE}" type="datetime1">
              <a:rPr lang="en-IN" smtClean="0"/>
              <a:t>08-10-2023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37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108344"/>
            <a:ext cx="642572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108344"/>
            <a:ext cx="6425724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DAE9BF8-3712-42D3-B9CE-E8E248C260D6}" type="datetime1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4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421669"/>
            <a:ext cx="13040439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5" y="1941510"/>
            <a:ext cx="639619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5" y="2893014"/>
            <a:ext cx="639619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1" y="1941510"/>
            <a:ext cx="642769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1" y="2893014"/>
            <a:ext cx="642769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4C48FE52-ECBC-44F5-B817-54A3EA0E4251}" type="datetime1">
              <a:rPr lang="en-IN" smtClean="0"/>
              <a:t>08-10-2023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DBB2E2B5-69B5-472F-871D-A62F87F78089}" type="datetime1">
              <a:rPr lang="en-IN" smtClean="0"/>
              <a:t>08-10-2023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91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9701389-26BB-4E01-8FBF-2F6EDAD344DB}" type="datetime1">
              <a:rPr lang="en-IN" smtClean="0"/>
              <a:t>08-10-2023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26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28002"/>
            <a:ext cx="487638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140340"/>
            <a:ext cx="7654171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376011"/>
            <a:ext cx="487638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8F2399EF-EC64-4A3B-94D0-74F6EE74A7FC}" type="datetime1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49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28002"/>
            <a:ext cx="4876383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140340"/>
            <a:ext cx="7654171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2376011"/>
            <a:ext cx="4876383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9455" y="7340702"/>
            <a:ext cx="3401854" cy="421669"/>
          </a:xfrm>
          <a:prstGeom prst="rect">
            <a:avLst/>
          </a:prstGeom>
        </p:spPr>
        <p:txBody>
          <a:bodyPr/>
          <a:lstStyle/>
          <a:p>
            <a:fld id="{51AD9B5E-FA93-420E-B3A8-8FC4C09B0505}" type="datetime1">
              <a:rPr lang="en-IN" smtClean="0"/>
              <a:t>08-10-2023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08285" y="7340702"/>
            <a:ext cx="5102781" cy="421669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82BD9-7DAA-4EC3-995F-9B816A841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8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E3BA7B0-1BDD-4A74-8ACA-EAC1A0F7981D}"/>
              </a:ext>
            </a:extLst>
          </p:cNvPr>
          <p:cNvSpPr/>
          <p:nvPr userDrawn="1"/>
        </p:nvSpPr>
        <p:spPr>
          <a:xfrm>
            <a:off x="-2" y="7314051"/>
            <a:ext cx="15119350" cy="6059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5" y="682926"/>
            <a:ext cx="130404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108344"/>
            <a:ext cx="130404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55728" y="7443131"/>
            <a:ext cx="340185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E70E-F72E-43B1-8793-977D89C56C76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570863-C584-3847-B1CC-09BCD3C07F19}"/>
              </a:ext>
            </a:extLst>
          </p:cNvPr>
          <p:cNvSpPr/>
          <p:nvPr userDrawn="1"/>
        </p:nvSpPr>
        <p:spPr>
          <a:xfrm>
            <a:off x="2" y="0"/>
            <a:ext cx="15119350" cy="10395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9E303-7512-6E4C-8E8C-20927A49A0FA}"/>
              </a:ext>
            </a:extLst>
          </p:cNvPr>
          <p:cNvSpPr/>
          <p:nvPr userDrawn="1"/>
        </p:nvSpPr>
        <p:spPr>
          <a:xfrm>
            <a:off x="2" y="1039512"/>
            <a:ext cx="15119350" cy="206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0FC8B-8E63-484A-BE90-C63D746E4877}"/>
              </a:ext>
            </a:extLst>
          </p:cNvPr>
          <p:cNvCxnSpPr>
            <a:cxnSpLocks/>
          </p:cNvCxnSpPr>
          <p:nvPr userDrawn="1"/>
        </p:nvCxnSpPr>
        <p:spPr>
          <a:xfrm>
            <a:off x="4" y="1039506"/>
            <a:ext cx="492762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A9483E-03DF-439F-8952-7EC21310B002}"/>
              </a:ext>
            </a:extLst>
          </p:cNvPr>
          <p:cNvCxnSpPr>
            <a:cxnSpLocks/>
          </p:cNvCxnSpPr>
          <p:nvPr userDrawn="1"/>
        </p:nvCxnSpPr>
        <p:spPr>
          <a:xfrm>
            <a:off x="4927626" y="1039506"/>
            <a:ext cx="52640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EDE8D7-92BE-44FA-9B0D-3AD582FF555C}"/>
              </a:ext>
            </a:extLst>
          </p:cNvPr>
          <p:cNvCxnSpPr>
            <a:cxnSpLocks/>
          </p:cNvCxnSpPr>
          <p:nvPr userDrawn="1"/>
        </p:nvCxnSpPr>
        <p:spPr>
          <a:xfrm>
            <a:off x="9855253" y="1039506"/>
            <a:ext cx="526409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36F79D-3761-49A7-8C87-D3F4E738C322}"/>
              </a:ext>
            </a:extLst>
          </p:cNvPr>
          <p:cNvCxnSpPr>
            <a:cxnSpLocks/>
          </p:cNvCxnSpPr>
          <p:nvPr userDrawn="1"/>
        </p:nvCxnSpPr>
        <p:spPr>
          <a:xfrm>
            <a:off x="3" y="7309678"/>
            <a:ext cx="492762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AA0FD7-EC3A-4106-88A0-5CF0EF24ABC2}"/>
              </a:ext>
            </a:extLst>
          </p:cNvPr>
          <p:cNvCxnSpPr>
            <a:cxnSpLocks/>
          </p:cNvCxnSpPr>
          <p:nvPr userDrawn="1"/>
        </p:nvCxnSpPr>
        <p:spPr>
          <a:xfrm>
            <a:off x="4927625" y="7309678"/>
            <a:ext cx="52640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26433E-EB79-4748-87BA-6FC05811CA31}"/>
              </a:ext>
            </a:extLst>
          </p:cNvPr>
          <p:cNvCxnSpPr>
            <a:cxnSpLocks/>
          </p:cNvCxnSpPr>
          <p:nvPr userDrawn="1"/>
        </p:nvCxnSpPr>
        <p:spPr>
          <a:xfrm>
            <a:off x="9855252" y="7309678"/>
            <a:ext cx="526409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053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94" userDrawn="1">
          <p15:clr>
            <a:srgbClr val="F26B43"/>
          </p15:clr>
        </p15:guide>
        <p15:guide id="2" pos="47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6E3BA7B0-1BDD-4A74-8ACA-EAC1A0F7981D}"/>
              </a:ext>
            </a:extLst>
          </p:cNvPr>
          <p:cNvSpPr/>
          <p:nvPr userDrawn="1"/>
        </p:nvSpPr>
        <p:spPr>
          <a:xfrm>
            <a:off x="-2" y="7314051"/>
            <a:ext cx="15119350" cy="60598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5" y="682926"/>
            <a:ext cx="130404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108344"/>
            <a:ext cx="130404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55728" y="7443131"/>
            <a:ext cx="3401854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3E70E-F72E-43B1-8793-977D89C56C76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570863-C584-3847-B1CC-09BCD3C07F19}"/>
              </a:ext>
            </a:extLst>
          </p:cNvPr>
          <p:cNvSpPr/>
          <p:nvPr userDrawn="1"/>
        </p:nvSpPr>
        <p:spPr>
          <a:xfrm>
            <a:off x="2" y="0"/>
            <a:ext cx="15119350" cy="10395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>
              <a:solidFill>
                <a:prstClr val="white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9E303-7512-6E4C-8E8C-20927A49A0FA}"/>
              </a:ext>
            </a:extLst>
          </p:cNvPr>
          <p:cNvSpPr/>
          <p:nvPr userDrawn="1"/>
        </p:nvSpPr>
        <p:spPr>
          <a:xfrm>
            <a:off x="2" y="1039512"/>
            <a:ext cx="15119350" cy="206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3" dirty="0">
              <a:solidFill>
                <a:prstClr val="white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0FC8B-8E63-484A-BE90-C63D746E4877}"/>
              </a:ext>
            </a:extLst>
          </p:cNvPr>
          <p:cNvCxnSpPr>
            <a:cxnSpLocks/>
          </p:cNvCxnSpPr>
          <p:nvPr userDrawn="1"/>
        </p:nvCxnSpPr>
        <p:spPr>
          <a:xfrm>
            <a:off x="4" y="1039506"/>
            <a:ext cx="492762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A9483E-03DF-439F-8952-7EC21310B002}"/>
              </a:ext>
            </a:extLst>
          </p:cNvPr>
          <p:cNvCxnSpPr>
            <a:cxnSpLocks/>
          </p:cNvCxnSpPr>
          <p:nvPr userDrawn="1"/>
        </p:nvCxnSpPr>
        <p:spPr>
          <a:xfrm>
            <a:off x="4927626" y="1039506"/>
            <a:ext cx="52640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EDE8D7-92BE-44FA-9B0D-3AD582FF555C}"/>
              </a:ext>
            </a:extLst>
          </p:cNvPr>
          <p:cNvCxnSpPr>
            <a:cxnSpLocks/>
          </p:cNvCxnSpPr>
          <p:nvPr userDrawn="1"/>
        </p:nvCxnSpPr>
        <p:spPr>
          <a:xfrm>
            <a:off x="9855253" y="1039506"/>
            <a:ext cx="526409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36F79D-3761-49A7-8C87-D3F4E738C322}"/>
              </a:ext>
            </a:extLst>
          </p:cNvPr>
          <p:cNvCxnSpPr>
            <a:cxnSpLocks/>
          </p:cNvCxnSpPr>
          <p:nvPr userDrawn="1"/>
        </p:nvCxnSpPr>
        <p:spPr>
          <a:xfrm>
            <a:off x="3" y="7309678"/>
            <a:ext cx="4927622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AA0FD7-EC3A-4106-88A0-5CF0EF24ABC2}"/>
              </a:ext>
            </a:extLst>
          </p:cNvPr>
          <p:cNvCxnSpPr>
            <a:cxnSpLocks/>
          </p:cNvCxnSpPr>
          <p:nvPr userDrawn="1"/>
        </p:nvCxnSpPr>
        <p:spPr>
          <a:xfrm>
            <a:off x="4927625" y="7309678"/>
            <a:ext cx="5264097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26433E-EB79-4748-87BA-6FC05811CA31}"/>
              </a:ext>
            </a:extLst>
          </p:cNvPr>
          <p:cNvCxnSpPr>
            <a:cxnSpLocks/>
          </p:cNvCxnSpPr>
          <p:nvPr userDrawn="1"/>
        </p:nvCxnSpPr>
        <p:spPr>
          <a:xfrm>
            <a:off x="9855252" y="7309678"/>
            <a:ext cx="5264097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5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94" userDrawn="1">
          <p15:clr>
            <a:srgbClr val="F26B43"/>
          </p15:clr>
        </p15:guide>
        <p15:guide id="2" pos="47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1</a:t>
            </a:fld>
            <a:endParaRPr lang="en-IN"/>
          </a:p>
        </p:txBody>
      </p:sp>
      <p:sp>
        <p:nvSpPr>
          <p:cNvPr id="8" name="Flowchart: Predefined Process 7"/>
          <p:cNvSpPr/>
          <p:nvPr/>
        </p:nvSpPr>
        <p:spPr>
          <a:xfrm>
            <a:off x="1965278" y="1424630"/>
            <a:ext cx="11327311" cy="718070"/>
          </a:xfrm>
          <a:prstGeom prst="flowChartPredefinedProcess">
            <a:avLst/>
          </a:prstGeom>
          <a:solidFill>
            <a:srgbClr val="DEC8EE"/>
          </a:solidFill>
          <a:ln w="76200"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40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Welcome To….</a:t>
            </a:r>
            <a:endParaRPr lang="en-US" sz="4000" b="1" i="1" dirty="0">
              <a:ln/>
              <a:solidFill>
                <a:srgbClr val="C00000"/>
              </a:solidFill>
              <a:effectLst>
                <a:outerShdw blurRad="38100" dist="19050" dir="2700000" algn="tl" rotWithShape="0">
                  <a:prstClr val="black">
                    <a:lumMod val="50000"/>
                    <a:alpha val="40000"/>
                  </a:prst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31738" y="2316120"/>
            <a:ext cx="11857930" cy="4872252"/>
            <a:chOff x="2745499" y="2456599"/>
            <a:chExt cx="11857929" cy="4754858"/>
          </a:xfrm>
        </p:grpSpPr>
        <p:pic>
          <p:nvPicPr>
            <p:cNvPr id="14338" name="Picture 2" descr="C:\Users\User\Desktop\New folder\Summer'2020\Pic\1_UAGU532MbhR5cm3symwWq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499" y="2456599"/>
              <a:ext cx="9280476" cy="4754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9965107" y="5517873"/>
              <a:ext cx="4638321" cy="5706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none">
              <a:spAutoFit/>
            </a:bodyPr>
            <a:lstStyle/>
            <a:p>
              <a:r>
                <a:rPr lang="en-US" sz="3200" dirty="0">
                  <a:ln>
                    <a:solidFill>
                      <a:prstClr val="black">
                        <a:lumMod val="95000"/>
                        <a:lumOff val="5000"/>
                      </a:prstClr>
                    </a:solidFill>
                  </a:ln>
                  <a:solidFill>
                    <a:prstClr val="black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Presentation (part -2)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90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10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4951677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Time series data and Line Graph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16221" y="6162576"/>
            <a:ext cx="2793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/>
              <a:t>Figure: Line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756754" y="1454781"/>
            <a:ext cx="134096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Time Series Data:</a:t>
            </a:r>
          </a:p>
          <a:p>
            <a:r>
              <a:rPr lang="en-US" sz="2400" dirty="0"/>
              <a:t>A </a:t>
            </a:r>
            <a:r>
              <a:rPr lang="en-US" sz="2400" b="1" dirty="0"/>
              <a:t>time series</a:t>
            </a:r>
            <a:r>
              <a:rPr lang="en-US" sz="2400" dirty="0"/>
              <a:t> data is simply a series of </a:t>
            </a:r>
            <a:r>
              <a:rPr lang="en-US" sz="2400" b="1" dirty="0"/>
              <a:t>data</a:t>
            </a:r>
            <a:r>
              <a:rPr lang="en-US" sz="2400" dirty="0"/>
              <a:t> points ordered in time. Most commonly, a time series is a sequence taken at successive equally spaced points in time. Thus it is a sequence of discrete-time data.</a:t>
            </a:r>
          </a:p>
          <a:p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86513" y="3335063"/>
            <a:ext cx="44088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Line Graph</a:t>
            </a:r>
            <a:r>
              <a:rPr lang="en-US" dirty="0"/>
              <a:t>:</a:t>
            </a:r>
          </a:p>
          <a:p>
            <a:r>
              <a:rPr lang="en-US" sz="2400" dirty="0"/>
              <a:t>A </a:t>
            </a:r>
            <a:r>
              <a:rPr lang="en-US" sz="2400" b="1" dirty="0"/>
              <a:t>line graph</a:t>
            </a:r>
            <a:r>
              <a:rPr lang="en-US" sz="2400" dirty="0"/>
              <a:t> is a type of chart used to show information that changes over time. So Time series data can be drawn by Line Graph. </a:t>
            </a:r>
          </a:p>
        </p:txBody>
      </p:sp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994" y="-1806121"/>
            <a:ext cx="8658118" cy="796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682" y="2738172"/>
            <a:ext cx="4938499" cy="3424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15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11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10289420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Use of Diagrams &amp; Differences between Histogram and Bar Diagram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50" y="1078516"/>
            <a:ext cx="10878925" cy="332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315" y="3191259"/>
            <a:ext cx="8365720" cy="3368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84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12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7681462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Differences between Histogram and Bar Diagram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55" y="1393011"/>
            <a:ext cx="13872450" cy="409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5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13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5440977" cy="535531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Some exercise Problems to solve</a:t>
            </a:r>
          </a:p>
        </p:txBody>
      </p:sp>
      <p:sp>
        <p:nvSpPr>
          <p:cNvPr id="4" name="Rectangle 3"/>
          <p:cNvSpPr/>
          <p:nvPr/>
        </p:nvSpPr>
        <p:spPr>
          <a:xfrm>
            <a:off x="756755" y="1639449"/>
            <a:ext cx="1308926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A country has four political parties say A, B ,C, D. An opinion survey was conducted on 30 people randomly. The data were obtained as follows:</a:t>
            </a:r>
          </a:p>
          <a:p>
            <a:r>
              <a:rPr lang="en-US" sz="2400" dirty="0"/>
              <a:t>B, C, A, B, A, C, D, A, A, B, C, A, B, C, D, A, A, B, C, A, B, D, A, A, A, D, C, D, B, A.</a:t>
            </a:r>
          </a:p>
          <a:p>
            <a:pPr marL="1344963" lvl="2" indent="-342900">
              <a:buFont typeface="Arial" pitchFamily="34" charset="0"/>
              <a:buChar char="•"/>
            </a:pPr>
            <a:r>
              <a:rPr lang="en-US" sz="2400" dirty="0"/>
              <a:t>Construct a frequency distribution table.</a:t>
            </a:r>
          </a:p>
          <a:p>
            <a:pPr marL="1344963" lvl="2" indent="-342900">
              <a:buFont typeface="Arial" pitchFamily="34" charset="0"/>
              <a:buChar char="•"/>
            </a:pPr>
            <a:r>
              <a:rPr lang="en-US" sz="2400" dirty="0"/>
              <a:t>Which one is the most popular party based on the survey?</a:t>
            </a:r>
          </a:p>
          <a:p>
            <a:pPr marL="1344963" lvl="2" indent="-342900">
              <a:buFont typeface="Arial" pitchFamily="34" charset="0"/>
              <a:buChar char="•"/>
            </a:pPr>
            <a:r>
              <a:rPr lang="en-US" sz="2400" dirty="0"/>
              <a:t>What is the percentage of people liked party B?</a:t>
            </a:r>
          </a:p>
          <a:p>
            <a:pPr marL="1344963" lvl="2" indent="-342900">
              <a:buFont typeface="Arial" pitchFamily="34" charset="0"/>
              <a:buChar char="•"/>
            </a:pPr>
            <a:r>
              <a:rPr lang="en-US" sz="2400" dirty="0"/>
              <a:t>Construct an appropriate graph.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55" y="4766003"/>
            <a:ext cx="11293534" cy="1902811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6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14</a:t>
            </a:fld>
            <a:endParaRPr lang="en-I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97" y="1447025"/>
            <a:ext cx="11895342" cy="46857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82497" y="286108"/>
            <a:ext cx="5440977" cy="53553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/>
              </a:rPr>
              <a:t>Some exercise Problems to solve</a:t>
            </a:r>
          </a:p>
        </p:txBody>
      </p:sp>
    </p:spTree>
    <p:extLst>
      <p:ext uri="{BB962C8B-B14F-4D97-AF65-F5344CB8AC3E}">
        <p14:creationId xmlns:p14="http://schemas.microsoft.com/office/powerpoint/2010/main" val="106791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678040" y="7340701"/>
            <a:ext cx="3401854" cy="421669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fld id="{49F82BD9-7DAA-4EC3-995F-9B816A84184C}" type="slidenum">
              <a:rPr lang="en-US">
                <a:solidFill>
                  <a:prstClr val="black">
                    <a:tint val="75000"/>
                  </a:prstClr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C:\Users\User\Desktop\New folder\Summer'2020\bigstock-Thank-You-2025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804" y="2272261"/>
            <a:ext cx="6526456" cy="399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39" y="1135680"/>
            <a:ext cx="6360543" cy="6267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urved Right Arrow 6"/>
          <p:cNvSpPr/>
          <p:nvPr/>
        </p:nvSpPr>
        <p:spPr>
          <a:xfrm>
            <a:off x="6714698" y="2866030"/>
            <a:ext cx="1146412" cy="2210938"/>
          </a:xfrm>
          <a:prstGeom prst="curved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4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2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53353" y="216870"/>
            <a:ext cx="4223016" cy="707886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algn="ctr"/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53353" y="1826985"/>
            <a:ext cx="10345411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457200" lvl="0" indent="-457200">
              <a:lnSpc>
                <a:spcPct val="250000"/>
              </a:lnSpc>
              <a:buFont typeface="Wingdings" pitchFamily="2" charset="2"/>
              <a:buChar char="q"/>
            </a:pPr>
            <a:r>
              <a:rPr lang="en-US" sz="3600" dirty="0"/>
              <a:t>Know the appropriate tool for data presentation</a:t>
            </a:r>
          </a:p>
          <a:p>
            <a:pPr marL="457200" lvl="0" indent="-457200">
              <a:buFont typeface="Wingdings" pitchFamily="2" charset="2"/>
              <a:buChar char="q"/>
            </a:pPr>
            <a:endParaRPr lang="en-US" sz="3600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3600" dirty="0"/>
              <a:t>Exploring fact from data</a:t>
            </a:r>
          </a:p>
          <a:p>
            <a:pPr marL="457200" lvl="0" indent="-457200">
              <a:buFont typeface="Wingdings" pitchFamily="2" charset="2"/>
              <a:buChar char="q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16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3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591167" y="216870"/>
            <a:ext cx="2086085" cy="707886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algn="ctr"/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91167" y="1220921"/>
            <a:ext cx="10290061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/>
              <a:t>Construction of Frequency Distribution for qualitative data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/>
              <a:t>Graphical presentation of qualitative data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/>
              <a:t>Time series data and Line graph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3200" dirty="0"/>
              <a:t>Uses of Diagrams</a:t>
            </a:r>
          </a:p>
          <a:p>
            <a:pPr marL="342900" lvl="0" indent="-342900">
              <a:buFont typeface="Wingdings" pitchFamily="2" charset="2"/>
              <a:buChar char="q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396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4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6755" y="214753"/>
            <a:ext cx="8793113" cy="707886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4000" b="1" dirty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Tabular presentation for qualitative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802038" y="1457213"/>
            <a:ext cx="1300855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The following data give the number of shoes in different sizes sold by a shop on last one week:</a:t>
            </a:r>
          </a:p>
          <a:p>
            <a:r>
              <a:rPr lang="en-US" sz="2400" dirty="0"/>
              <a:t>L, M, S, M,M, S, L, L, S, M,M S, L, M, M, S, L, S, M, M, M, M, S, L, S, S, S, S, M, M, M, L, S, M.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Construct a frequency distribution table for this qualitative data..</a:t>
            </a:r>
          </a:p>
        </p:txBody>
      </p:sp>
      <p:sp>
        <p:nvSpPr>
          <p:cNvPr id="4" name="Rectangle 3"/>
          <p:cNvSpPr/>
          <p:nvPr/>
        </p:nvSpPr>
        <p:spPr>
          <a:xfrm>
            <a:off x="750703" y="3246960"/>
            <a:ext cx="12132424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Solution:</a:t>
            </a:r>
            <a:r>
              <a:rPr lang="en-US" sz="2000" dirty="0"/>
              <a:t> </a:t>
            </a:r>
          </a:p>
          <a:p>
            <a:r>
              <a:rPr lang="en-US" sz="2400" dirty="0"/>
              <a:t>There are 34 observations having 3 categories which are ‘L’= Large, ‘M’= Medium and ‘S’=Small. </a:t>
            </a:r>
          </a:p>
          <a:p>
            <a:r>
              <a:rPr lang="en-US" sz="2400" dirty="0"/>
              <a:t>So the frequency table will be as follows: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462" y="4666393"/>
            <a:ext cx="6748064" cy="22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817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5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95139" y="3359854"/>
            <a:ext cx="11929071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10459466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Graphical presentation of frequency distribution for qualitative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8908" y="2267272"/>
            <a:ext cx="10507216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lvl="0"/>
            <a:r>
              <a:rPr lang="en-US" sz="3200" b="1" dirty="0"/>
              <a:t>Two types of graphical presentation for qualitative data are:</a:t>
            </a:r>
          </a:p>
          <a:p>
            <a:pPr lvl="0"/>
            <a:endParaRPr lang="en-US" sz="2400" dirty="0"/>
          </a:p>
          <a:p>
            <a:pPr lvl="0"/>
            <a:r>
              <a:rPr lang="en-US" sz="2800" dirty="0"/>
              <a:t>1.Bar Diagram</a:t>
            </a:r>
          </a:p>
          <a:p>
            <a:pPr lvl="0"/>
            <a:r>
              <a:rPr lang="en-US" sz="2800" dirty="0"/>
              <a:t>2.Pie chart</a:t>
            </a:r>
          </a:p>
          <a:p>
            <a:pPr lv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462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6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10459466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Graphical presentation of frequency distribution for qualitative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906744" y="3484178"/>
            <a:ext cx="6448086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800" b="1" dirty="0"/>
              <a:t>Steps to draw Bar diagram:</a:t>
            </a:r>
          </a:p>
          <a:p>
            <a:pPr marL="457200" lvl="0" indent="-457200">
              <a:buAutoNum type="arabicPeriod"/>
            </a:pPr>
            <a:r>
              <a:rPr lang="en-US" sz="2800" dirty="0"/>
              <a:t>Show the categories on the horizontal axis.</a:t>
            </a:r>
          </a:p>
          <a:p>
            <a:pPr marL="457200" lvl="0" indent="-457200">
              <a:buAutoNum type="arabicPeriod"/>
            </a:pPr>
            <a:r>
              <a:rPr lang="en-US" sz="2800" dirty="0"/>
              <a:t>Show the frequencies on the vertical axis.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280529"/>
              </p:ext>
            </p:extLst>
          </p:nvPr>
        </p:nvGraphicFramePr>
        <p:xfrm>
          <a:off x="9376417" y="1704474"/>
          <a:ext cx="4922907" cy="4570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ight Arrow 4"/>
          <p:cNvSpPr/>
          <p:nvPr/>
        </p:nvSpPr>
        <p:spPr>
          <a:xfrm>
            <a:off x="7851228" y="4118832"/>
            <a:ext cx="1403131" cy="48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44" y="1289765"/>
            <a:ext cx="5667477" cy="1920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16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Graphic spid="8" grpId="0">
        <p:bldSub>
          <a:bldChart bld="category"/>
        </p:bldSub>
      </p:bldGraphic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7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10459466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Graphical presentation of frequency distribution for qualitative data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412735" y="4630030"/>
            <a:ext cx="2790486" cy="2490950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har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874743"/>
              </p:ext>
            </p:extLst>
          </p:nvPr>
        </p:nvGraphicFramePr>
        <p:xfrm>
          <a:off x="9743090" y="3020996"/>
          <a:ext cx="5111664" cy="3976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8" name="Group 47"/>
          <p:cNvGrpSpPr/>
          <p:nvPr/>
        </p:nvGrpSpPr>
        <p:grpSpPr>
          <a:xfrm>
            <a:off x="4866209" y="4667333"/>
            <a:ext cx="2790486" cy="2490951"/>
            <a:chOff x="4920470" y="4233845"/>
            <a:chExt cx="2790486" cy="2490951"/>
          </a:xfrm>
        </p:grpSpPr>
        <p:cxnSp>
          <p:nvCxnSpPr>
            <p:cNvPr id="8" name="Straight Connector 7"/>
            <p:cNvCxnSpPr>
              <a:stCxn id="10" idx="2"/>
              <a:endCxn id="10" idx="6"/>
            </p:cNvCxnSpPr>
            <p:nvPr/>
          </p:nvCxnSpPr>
          <p:spPr>
            <a:xfrm>
              <a:off x="4920470" y="5479321"/>
              <a:ext cx="2790486" cy="0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0"/>
              <a:endCxn id="10" idx="4"/>
            </p:cNvCxnSpPr>
            <p:nvPr/>
          </p:nvCxnSpPr>
          <p:spPr>
            <a:xfrm>
              <a:off x="6315713" y="4233845"/>
              <a:ext cx="0" cy="2490951"/>
            </a:xfrm>
            <a:prstGeom prst="line">
              <a:avLst/>
            </a:prstGeom>
            <a:ln w="285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920470" y="4233845"/>
              <a:ext cx="2790486" cy="2490951"/>
              <a:chOff x="5656503" y="3991549"/>
              <a:chExt cx="2790486" cy="2490951"/>
            </a:xfrm>
          </p:grpSpPr>
          <p:sp>
            <p:nvSpPr>
              <p:cNvPr id="10" name="Flowchart: Connector 9"/>
              <p:cNvSpPr/>
              <p:nvPr/>
            </p:nvSpPr>
            <p:spPr>
              <a:xfrm>
                <a:off x="5656503" y="3991549"/>
                <a:ext cx="2790486" cy="2490951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6226491" y="4560183"/>
                <a:ext cx="1650510" cy="1264219"/>
                <a:chOff x="6226491" y="4560183"/>
                <a:chExt cx="1650510" cy="1264219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6226491" y="4560183"/>
                  <a:ext cx="1650510" cy="1264219"/>
                  <a:chOff x="5490839" y="4252406"/>
                  <a:chExt cx="1650510" cy="1264219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6645700" y="4252406"/>
                    <a:ext cx="495649" cy="30777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/>
                      <a:t>25%</a:t>
                    </a: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5490839" y="4252406"/>
                    <a:ext cx="495649" cy="30777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/>
                      <a:t>25%</a:t>
                    </a:r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5490839" y="5208848"/>
                    <a:ext cx="495649" cy="30777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/>
                      <a:t>25%</a:t>
                    </a:r>
                  </a:p>
                </p:txBody>
              </p: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7381351" y="5479321"/>
                  <a:ext cx="495649" cy="30777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400" dirty="0"/>
                    <a:t>25%</a:t>
                  </a:r>
                </a:p>
              </p:txBody>
            </p:sp>
          </p:grpSp>
        </p:grpSp>
      </p:grpSp>
      <p:sp>
        <p:nvSpPr>
          <p:cNvPr id="39" name="Rectangle 38"/>
          <p:cNvSpPr/>
          <p:nvPr/>
        </p:nvSpPr>
        <p:spPr>
          <a:xfrm>
            <a:off x="1064362" y="2992457"/>
            <a:ext cx="159736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2000" b="1" dirty="0"/>
              <a:t>Step 1:</a:t>
            </a:r>
          </a:p>
          <a:p>
            <a:pPr lvl="0"/>
            <a:r>
              <a:rPr lang="en-US" sz="2000" dirty="0"/>
              <a:t>Draw a circle</a:t>
            </a:r>
            <a:r>
              <a:rPr lang="en-US" sz="2400" dirty="0"/>
              <a:t>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205668" y="2463225"/>
            <a:ext cx="4643853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n-US" sz="2000" b="1" dirty="0"/>
              <a:t>Step 2:</a:t>
            </a:r>
          </a:p>
          <a:p>
            <a:pPr lvl="0" algn="just"/>
            <a:r>
              <a:rPr lang="en-US" sz="2000" dirty="0"/>
              <a:t>Divide the whole circle into 4 parts by using dash lines so that each portion is of 25%.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279117" y="1238250"/>
            <a:ext cx="4575637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000" b="1" dirty="0"/>
              <a:t>Step 3:</a:t>
            </a:r>
          </a:p>
          <a:p>
            <a:pPr lvl="0"/>
            <a:r>
              <a:rPr lang="en-US" sz="2000" dirty="0"/>
              <a:t>Divide the whole circle proportional to the percentage of each of the categories approximately. 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635062" y="1315177"/>
            <a:ext cx="3719801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2800" b="1" dirty="0"/>
              <a:t>Steps to draw Pie chart:</a:t>
            </a:r>
          </a:p>
        </p:txBody>
      </p:sp>
      <p:sp>
        <p:nvSpPr>
          <p:cNvPr id="43" name="Down Arrow 42"/>
          <p:cNvSpPr/>
          <p:nvPr/>
        </p:nvSpPr>
        <p:spPr>
          <a:xfrm>
            <a:off x="1705386" y="3761898"/>
            <a:ext cx="315311" cy="753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6110411" y="3870200"/>
            <a:ext cx="302081" cy="645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11976538" y="2561688"/>
            <a:ext cx="315311" cy="53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3358055" y="5670513"/>
            <a:ext cx="1277007" cy="48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8087710" y="5568196"/>
            <a:ext cx="1340069" cy="484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12734" y="1309271"/>
            <a:ext cx="11137369" cy="1895248"/>
            <a:chOff x="412734" y="1309271"/>
            <a:chExt cx="11137369" cy="1895248"/>
          </a:xfrm>
        </p:grpSpPr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734" y="1309271"/>
              <a:ext cx="4968175" cy="1683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3311" y="1315177"/>
              <a:ext cx="8926792" cy="1889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772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Graphic spid="29" grpId="0">
        <p:bldSub>
          <a:bldChart bld="category"/>
        </p:bldSub>
      </p:bldGraphic>
      <p:bldP spid="39" grpId="0" animBg="1"/>
      <p:bldP spid="40" grpId="0" animBg="1"/>
      <p:bldP spid="41" grpId="0" build="p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8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95139" y="3359854"/>
            <a:ext cx="11929071" cy="120032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390" tIns="72390" rIns="72390" bIns="72390" numCol="1" spcCol="1270" anchor="ctr" anchorCtr="0">
            <a:noAutofit/>
          </a:bodyPr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900" kern="1200" dirty="0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10459466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Graphical presentation of frequency distribution for qualitative data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55" y="1441213"/>
            <a:ext cx="67151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641" y="1639274"/>
            <a:ext cx="52006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714763" y="6226824"/>
            <a:ext cx="31286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dirty="0"/>
              <a:t>Figure: Bar Diagram</a:t>
            </a:r>
          </a:p>
        </p:txBody>
      </p:sp>
    </p:spTree>
    <p:extLst>
      <p:ext uri="{BB962C8B-B14F-4D97-AF65-F5344CB8AC3E}">
        <p14:creationId xmlns:p14="http://schemas.microsoft.com/office/powerpoint/2010/main" val="66975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955728" y="7443131"/>
            <a:ext cx="3401854" cy="421669"/>
          </a:xfrm>
        </p:spPr>
        <p:txBody>
          <a:bodyPr/>
          <a:lstStyle/>
          <a:p>
            <a:fld id="{49F82BD9-7DAA-4EC3-995F-9B816A84184C}" type="slidenum">
              <a:rPr lang="en-IN" smtClean="0"/>
              <a:t>9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56755" y="388173"/>
            <a:ext cx="10459466" cy="52322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lvl="0"/>
            <a:r>
              <a:rPr lang="en-US" sz="2800" b="1" dirty="0">
                <a:ln/>
                <a:effectLst>
                  <a:outerShdw blurRad="38100" dist="19050" dir="2700000" algn="tl" rotWithShape="0">
                    <a:prstClr val="black">
                      <a:lumMod val="50000"/>
                      <a:alpha val="40000"/>
                    </a:prstClr>
                  </a:outerShdw>
                </a:effectLst>
              </a:rPr>
              <a:t>Graphical presentation of frequency distribution for qualitative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34873" y="5470079"/>
            <a:ext cx="2252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b="1" dirty="0"/>
              <a:t>Figure: Pie chart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55" y="1607394"/>
            <a:ext cx="65722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458" y="1741109"/>
            <a:ext cx="5767314" cy="372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224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7C64C5810D5B340B5AF730A05A47286" ma:contentTypeVersion="8" ma:contentTypeDescription="Ein neues Dokument erstellen." ma:contentTypeScope="" ma:versionID="683c182e13f78e36779d649cd0a7292b">
  <xsd:schema xmlns:xsd="http://www.w3.org/2001/XMLSchema" xmlns:xs="http://www.w3.org/2001/XMLSchema" xmlns:p="http://schemas.microsoft.com/office/2006/metadata/properties" xmlns:ns3="01e2b7a1-b8e0-4120-b79e-cd741afd5999" targetNamespace="http://schemas.microsoft.com/office/2006/metadata/properties" ma:root="true" ma:fieldsID="6da0001eca0b83fb1f54f6d1020b5c7c" ns3:_="">
    <xsd:import namespace="01e2b7a1-b8e0-4120-b79e-cd741afd59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2b7a1-b8e0-4120-b79e-cd741afd59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882CEC-27A7-4760-B194-0F488A305EF3}">
  <ds:schemaRefs>
    <ds:schemaRef ds:uri="01e2b7a1-b8e0-4120-b79e-cd741afd5999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D278ADD-8DA4-42BC-AFD5-B010DB7F14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FAAD97-E65A-45F3-B3F1-A1E228F66B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2b7a1-b8e0-4120-b79e-cd741afd59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11038</TotalTime>
  <Words>604</Words>
  <Application>Microsoft Office PowerPoint</Application>
  <PresentationFormat>Custom</PresentationFormat>
  <Paragraphs>92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IBRAHIM</dc:creator>
  <cp:lastModifiedBy>Motasem Billah Asik</cp:lastModifiedBy>
  <cp:revision>183</cp:revision>
  <dcterms:created xsi:type="dcterms:W3CDTF">2020-05-04T18:24:57Z</dcterms:created>
  <dcterms:modified xsi:type="dcterms:W3CDTF">2023-10-08T03:48:04Z</dcterms:modified>
</cp:coreProperties>
</file>