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6" r:id="rId2"/>
    <p:sldMasterId id="2147483679" r:id="rId3"/>
    <p:sldMasterId id="2147483692" r:id="rId4"/>
    <p:sldMasterId id="2147483705" r:id="rId5"/>
    <p:sldMasterId id="2147483715" r:id="rId6"/>
    <p:sldMasterId id="2147483725" r:id="rId7"/>
  </p:sldMasterIdLst>
  <p:notesMasterIdLst>
    <p:notesMasterId r:id="rId21"/>
  </p:notesMasterIdLst>
  <p:sldIdLst>
    <p:sldId id="256" r:id="rId8"/>
    <p:sldId id="257" r:id="rId9"/>
    <p:sldId id="267" r:id="rId10"/>
    <p:sldId id="299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289" r:id="rId19"/>
    <p:sldId id="28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FF2549"/>
    <a:srgbClr val="007033"/>
    <a:srgbClr val="0000CC"/>
    <a:srgbClr val="CC99FF"/>
    <a:srgbClr val="9EFF29"/>
    <a:srgbClr val="C33A1F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63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©The McGraw-Hill Companies, Inc. 2008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McGraw-Hill/Irwin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34827" name="AutoShap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Why Study Statistics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4BF-3314-4AF1-8E61-F64904AD78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1142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44BE0-142F-4D72-9111-965D1021B37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072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52806-D600-4F5F-A5A9-FC528E2A4F2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051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6D31-1741-4390-8A9E-7D07BEEA548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680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D75A6-E54F-40C4-9E50-FB0D903EA69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33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823-C9B6-4A02-AFCE-318A97EF79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89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397FA-5935-43C3-B6FB-639488C1868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2584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011CE-651B-43EE-8310-F1456C62AB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263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EAC-8A93-4A0D-9B16-EF68A1B45BE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549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342901"/>
            <a:ext cx="1998662" cy="4221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342901"/>
            <a:ext cx="5846763" cy="4221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70471-D1FF-46AA-B379-F24C9DCE2B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2628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33B13-F5E0-4534-85FB-3098E29C2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93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©The McGraw-Hill Companies, Inc. 2008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McGraw-Hill/Irwin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34827" name="AutoShap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Why Study Statistics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9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4BF-3314-4AF1-8E61-F64904AD78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0769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44BE0-142F-4D72-9111-965D1021B37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5969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52806-D600-4F5F-A5A9-FC528E2A4F2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7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6D31-1741-4390-8A9E-7D07BEEA548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254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D75A6-E54F-40C4-9E50-FB0D903EA69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865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823-C9B6-4A02-AFCE-318A97EF79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732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397FA-5935-43C3-B6FB-639488C1868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1103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011CE-651B-43EE-8310-F1456C62AB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7338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EAC-8A93-4A0D-9B16-EF68A1B45BE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792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342901"/>
            <a:ext cx="1998662" cy="4221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342901"/>
            <a:ext cx="5846763" cy="4221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70471-D1FF-46AA-B379-F24C9DCE2B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9915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33B13-F5E0-4534-85FB-3098E29C2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6144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©The McGraw-Hill Companies, Inc. 2008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McGraw-Hill/Irwin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34827" name="AutoShap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Why Study Statistics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4BF-3314-4AF1-8E61-F64904AD78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3296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44BE0-142F-4D72-9111-965D1021B37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993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52806-D600-4F5F-A5A9-FC528E2A4F2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0637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6D31-1741-4390-8A9E-7D07BEEA548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3043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D75A6-E54F-40C4-9E50-FB0D903EA69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1005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823-C9B6-4A02-AFCE-318A97EF79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5676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397FA-5935-43C3-B6FB-639488C1868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3171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011CE-651B-43EE-8310-F1456C62AB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6429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EAC-8A93-4A0D-9B16-EF68A1B45BE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856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342901"/>
            <a:ext cx="1998662" cy="4221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342901"/>
            <a:ext cx="5846763" cy="4221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70471-D1FF-46AA-B379-F24C9DCE2B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2405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33B13-F5E0-4534-85FB-3098E29C2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026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42950"/>
            <a:ext cx="76200" cy="3829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CCCC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</p:spPr>
        <p:txBody>
          <a:bodyPr/>
          <a:lstStyle>
            <a:lvl1pPr>
              <a:defRPr sz="405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 b="1"/>
            </a:lvl1pPr>
          </a:lstStyle>
          <a:p>
            <a:fld id="{FCA22E61-FD42-4C7A-9DDF-474A12BAA3D1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93C-9C72-4420-91D6-8F227C1D2F79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76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C698-E959-47F8-B175-977C12C25FDD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3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206A-FEF3-46B2-A796-32F667056596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32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0C32D-AC1F-46E0-9E5F-CFE6E715CF54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802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4130-DAD2-4646-8019-4C2F069D6C7F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22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15C5-D699-4133-B0C0-DFC15712020E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44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47D-59A0-425D-9FB6-5E8D2979CF6C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860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D5A2-3B6C-495F-B2D3-57C47C4B339A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53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42950"/>
            <a:ext cx="76200" cy="3829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CCCC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</p:spPr>
        <p:txBody>
          <a:bodyPr/>
          <a:lstStyle>
            <a:lvl1pPr>
              <a:defRPr sz="405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 b="1"/>
            </a:lvl1pPr>
          </a:lstStyle>
          <a:p>
            <a:fld id="{FCA22E61-FD42-4C7A-9DDF-474A12BAA3D1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2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93C-9C72-4420-91D6-8F227C1D2F79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1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C698-E959-47F8-B175-977C12C25FDD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66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206A-FEF3-46B2-A796-32F667056596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394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0C32D-AC1F-46E0-9E5F-CFE6E715CF54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416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4130-DAD2-4646-8019-4C2F069D6C7F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8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15C5-D699-4133-B0C0-DFC15712020E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07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47D-59A0-425D-9FB6-5E8D2979CF6C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464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D5A2-3B6C-495F-B2D3-57C47C4B339A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731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42950"/>
            <a:ext cx="76200" cy="3829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CCCC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</p:spPr>
        <p:txBody>
          <a:bodyPr/>
          <a:lstStyle>
            <a:lvl1pPr>
              <a:defRPr sz="405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 b="1"/>
            </a:lvl1pPr>
          </a:lstStyle>
          <a:p>
            <a:fld id="{FCA22E61-FD42-4C7A-9DDF-474A12BAA3D1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933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93C-9C72-4420-91D6-8F227C1D2F79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958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C698-E959-47F8-B175-977C12C25FDD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3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206A-FEF3-46B2-A796-32F667056596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505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0C32D-AC1F-46E0-9E5F-CFE6E715CF54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804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4130-DAD2-4646-8019-4C2F069D6C7F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215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15C5-D699-4133-B0C0-DFC15712020E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672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47D-59A0-425D-9FB6-5E8D2979CF6C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337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D5A2-3B6C-495F-B2D3-57C47C4B339A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0" y="0"/>
            <a:ext cx="3886200" cy="5143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03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33799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95850"/>
            <a:ext cx="449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0C94EFC-6B8C-4FC5-83F6-566ED5193DE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2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0" y="0"/>
            <a:ext cx="3886200" cy="5143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03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33799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95850"/>
            <a:ext cx="449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0C94EFC-6B8C-4FC5-83F6-566ED5193DE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0" y="0"/>
            <a:ext cx="3886200" cy="5143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03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33799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95850"/>
            <a:ext cx="449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0C94EFC-6B8C-4FC5-83F6-566ED5193DE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8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710C6-EE7F-459E-B867-4DB4A092B2A3}" type="slidenum">
              <a:rPr lang="en-US" smtClean="0">
                <a:solidFill>
                  <a:srgbClr val="4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2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14300"/>
            <a:ext cx="8686800" cy="120015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3463" indent="-35123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0410" indent="-328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22835" indent="-35123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57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6pPr>
      <a:lvl7pPr marL="24086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7pPr>
      <a:lvl8pPr marL="27515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8pPr>
      <a:lvl9pPr marL="30944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710C6-EE7F-459E-B867-4DB4A092B2A3}" type="slidenum">
              <a:rPr lang="en-US" smtClean="0">
                <a:solidFill>
                  <a:srgbClr val="4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2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14300"/>
            <a:ext cx="8686800" cy="120015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6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3463" indent="-35123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0410" indent="-328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22835" indent="-35123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57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6pPr>
      <a:lvl7pPr marL="24086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7pPr>
      <a:lvl8pPr marL="27515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8pPr>
      <a:lvl9pPr marL="30944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710C6-EE7F-459E-B867-4DB4A092B2A3}" type="slidenum">
              <a:rPr lang="en-US" smtClean="0">
                <a:solidFill>
                  <a:srgbClr val="4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2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14300"/>
            <a:ext cx="8686800" cy="120015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2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3463" indent="-35123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0410" indent="-328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22835" indent="-35123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57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6pPr>
      <a:lvl7pPr marL="24086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7pPr>
      <a:lvl8pPr marL="27515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8pPr>
      <a:lvl9pPr marL="30944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6384" y="522233"/>
            <a:ext cx="4989442" cy="215139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Chapter 4: Measures of Location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43" y="1276871"/>
            <a:ext cx="626165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2720, 2765, 2860, 2880, 2890, 2900, 2930, 2950, 2960, 3060, 3260, 3525</a:t>
            </a:r>
            <a:endParaRPr lang="en-US" sz="16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65922" y="3617843"/>
            <a:ext cx="8090452" cy="89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1" y="3759426"/>
            <a:ext cx="0" cy="275862"/>
          </a:xfrm>
          <a:prstGeom prst="straightConnector1">
            <a:avLst/>
          </a:prstGeom>
          <a:ln w="1905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1699" y="4157938"/>
            <a:ext cx="62966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80064"/>
                </a:solidFill>
              </a:rPr>
              <a:t>Outer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Fence=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2450</a:t>
            </a:r>
            <a:endParaRPr lang="en-US" sz="1200" dirty="0">
              <a:solidFill>
                <a:srgbClr val="C80064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9417" y="3730488"/>
            <a:ext cx="0" cy="304800"/>
          </a:xfrm>
          <a:prstGeom prst="straightConnector1">
            <a:avLst/>
          </a:prstGeom>
          <a:ln w="1905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14130" y="4138060"/>
            <a:ext cx="62966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80064"/>
                </a:solidFill>
              </a:rPr>
              <a:t>Outer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Fence=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3430</a:t>
            </a:r>
            <a:endParaRPr lang="en-US" sz="1200" dirty="0">
              <a:solidFill>
                <a:srgbClr val="C8006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74914" y="3707296"/>
            <a:ext cx="0" cy="311494"/>
          </a:xfrm>
          <a:prstGeom prst="straightConnector1">
            <a:avLst/>
          </a:prstGeom>
          <a:ln w="1905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73759" y="4144755"/>
            <a:ext cx="6390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80064"/>
                </a:solidFill>
              </a:rPr>
              <a:t>Inner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Fence=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2660</a:t>
            </a:r>
            <a:endParaRPr lang="en-US" sz="1200" dirty="0">
              <a:solidFill>
                <a:srgbClr val="C80064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510670" y="3703949"/>
            <a:ext cx="0" cy="311494"/>
          </a:xfrm>
          <a:prstGeom prst="straightConnector1">
            <a:avLst/>
          </a:prstGeom>
          <a:ln w="1905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80306" y="4157938"/>
            <a:ext cx="6390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80064"/>
                </a:solidFill>
              </a:rPr>
              <a:t>Inner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Fence=</a:t>
            </a:r>
          </a:p>
          <a:p>
            <a:r>
              <a:rPr lang="en-US" sz="1200" dirty="0" smtClean="0">
                <a:solidFill>
                  <a:srgbClr val="C80064"/>
                </a:solidFill>
              </a:rPr>
              <a:t>3220</a:t>
            </a:r>
            <a:endParaRPr lang="en-US" sz="1200" dirty="0">
              <a:solidFill>
                <a:srgbClr val="C80064"/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665922" y="2136913"/>
            <a:ext cx="19879" cy="1525656"/>
          </a:xfrm>
          <a:prstGeom prst="line">
            <a:avLst/>
          </a:prstGeom>
          <a:ln w="19050">
            <a:solidFill>
              <a:srgbClr val="C800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64974" y="2165869"/>
            <a:ext cx="19879" cy="1525656"/>
          </a:xfrm>
          <a:prstGeom prst="line">
            <a:avLst/>
          </a:prstGeom>
          <a:ln w="19050">
            <a:solidFill>
              <a:srgbClr val="C800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90791" y="2068962"/>
            <a:ext cx="19879" cy="1525656"/>
          </a:xfrm>
          <a:prstGeom prst="line">
            <a:avLst/>
          </a:prstGeom>
          <a:ln w="19050">
            <a:solidFill>
              <a:srgbClr val="C800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09081" y="2092187"/>
            <a:ext cx="19879" cy="1525656"/>
          </a:xfrm>
          <a:prstGeom prst="line">
            <a:avLst/>
          </a:prstGeom>
          <a:ln w="19050">
            <a:solidFill>
              <a:srgbClr val="C800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3160643" y="2584174"/>
            <a:ext cx="2196548" cy="344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4383157" y="2584174"/>
            <a:ext cx="0" cy="344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58" idx="3"/>
          </p:cNvCxnSpPr>
          <p:nvPr/>
        </p:nvCxnSpPr>
        <p:spPr>
          <a:xfrm>
            <a:off x="5357191" y="2756436"/>
            <a:ext cx="614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05269" y="2756435"/>
            <a:ext cx="7553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87148" y="3700671"/>
            <a:ext cx="0" cy="31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83157" y="3684038"/>
            <a:ext cx="0" cy="31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357191" y="3694010"/>
            <a:ext cx="0" cy="31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2965071" y="4018145"/>
                <a:ext cx="550151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=</a:t>
                </a:r>
                <a:endParaRPr lang="en-US" sz="1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2870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71" y="4018145"/>
                <a:ext cx="55015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075" r="-2151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160997" y="4042513"/>
                <a:ext cx="550151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=</a:t>
                </a:r>
                <a:endParaRPr lang="en-US" sz="1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2915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97" y="4042513"/>
                <a:ext cx="55015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74" r="-2174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082115" y="4042513"/>
                <a:ext cx="550151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=</a:t>
                </a:r>
                <a:endParaRPr lang="en-US" sz="1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3010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15" y="4042513"/>
                <a:ext cx="55015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174" r="-2174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7566898" y="2169423"/>
            <a:ext cx="550151" cy="892552"/>
            <a:chOff x="7566898" y="2169423"/>
            <a:chExt cx="550151" cy="892552"/>
          </a:xfrm>
        </p:grpSpPr>
        <p:sp>
          <p:nvSpPr>
            <p:cNvPr id="52" name="Rectangle 51"/>
            <p:cNvSpPr/>
            <p:nvPr/>
          </p:nvSpPr>
          <p:spPr>
            <a:xfrm>
              <a:off x="7566898" y="2169423"/>
              <a:ext cx="550151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3260</a:t>
              </a:r>
            </a:p>
            <a:p>
              <a:endParaRPr lang="en-US" sz="1400" dirty="0" smtClean="0"/>
            </a:p>
            <a:p>
              <a:r>
                <a:rPr lang="en-US" sz="2400" b="1" dirty="0" smtClean="0">
                  <a:solidFill>
                    <a:srgbClr val="C00000"/>
                  </a:solidFill>
                </a:rPr>
                <a:t>*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7719327" y="2431035"/>
              <a:ext cx="122646" cy="252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8251877" y="2230978"/>
            <a:ext cx="550151" cy="830997"/>
            <a:chOff x="8251877" y="2230978"/>
            <a:chExt cx="550151" cy="830997"/>
          </a:xfrm>
        </p:grpSpPr>
        <p:sp>
          <p:nvSpPr>
            <p:cNvPr id="65" name="Rectangle 64"/>
            <p:cNvSpPr/>
            <p:nvPr/>
          </p:nvSpPr>
          <p:spPr>
            <a:xfrm>
              <a:off x="8251877" y="2230978"/>
              <a:ext cx="55015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3525</a:t>
              </a:r>
            </a:p>
            <a:p>
              <a:endParaRPr lang="en-US" sz="1400" dirty="0" smtClean="0"/>
            </a:p>
            <a:p>
              <a:r>
                <a:rPr lang="en-US" sz="2000" b="1" dirty="0">
                  <a:solidFill>
                    <a:srgbClr val="C00000"/>
                  </a:solidFill>
                </a:rPr>
                <a:t>o</a:t>
              </a:r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8438322" y="2557300"/>
              <a:ext cx="105468" cy="274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/>
          <p:cNvCxnSpPr/>
          <p:nvPr/>
        </p:nvCxnSpPr>
        <p:spPr>
          <a:xfrm>
            <a:off x="5971246" y="2646476"/>
            <a:ext cx="0" cy="1853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405269" y="2649823"/>
            <a:ext cx="0" cy="1853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>
            <a:off x="2821826" y="3700671"/>
            <a:ext cx="0" cy="9497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383" y="4650380"/>
            <a:ext cx="79688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Whisker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25011" y="4663321"/>
            <a:ext cx="79688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Whisker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812039" y="3617843"/>
            <a:ext cx="0" cy="1045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06188" y="2950268"/>
                <a:ext cx="4058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88" y="2950268"/>
                <a:ext cx="40588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05480" y="2951961"/>
                <a:ext cx="4058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80" y="2951961"/>
                <a:ext cx="40588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72216" y="2970146"/>
                <a:ext cx="4058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16" y="2970146"/>
                <a:ext cx="4058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5901673" y="3924657"/>
            <a:ext cx="75232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Adjacent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Value =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3060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829942" y="3910423"/>
            <a:ext cx="75232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Adjacent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Value =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2720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013177" y="3635964"/>
            <a:ext cx="0" cy="2469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393565" y="3707298"/>
            <a:ext cx="1" cy="1755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490791" y="1615425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Suspected</a:t>
            </a:r>
          </a:p>
          <a:p>
            <a:r>
              <a:rPr lang="en-US" sz="1000" dirty="0" smtClean="0"/>
              <a:t>outlier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>
            <a:off x="663180" y="1830869"/>
            <a:ext cx="70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Suspected</a:t>
            </a:r>
          </a:p>
          <a:p>
            <a:r>
              <a:rPr lang="en-US" sz="900" dirty="0" smtClean="0"/>
              <a:t>outlier</a:t>
            </a:r>
            <a:endParaRPr lang="en-US" sz="900" dirty="0"/>
          </a:p>
        </p:txBody>
      </p:sp>
      <p:sp>
        <p:nvSpPr>
          <p:cNvPr id="118" name="Rectangle 117"/>
          <p:cNvSpPr/>
          <p:nvPr/>
        </p:nvSpPr>
        <p:spPr>
          <a:xfrm>
            <a:off x="8300570" y="1600997"/>
            <a:ext cx="622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Extreme</a:t>
            </a:r>
          </a:p>
          <a:p>
            <a:r>
              <a:rPr lang="en-US" sz="1000" dirty="0" smtClean="0"/>
              <a:t>outlier</a:t>
            </a:r>
            <a:endParaRPr lang="en-US" sz="1000" dirty="0"/>
          </a:p>
        </p:txBody>
      </p:sp>
      <p:sp>
        <p:nvSpPr>
          <p:cNvPr id="119" name="Rectangle 118"/>
          <p:cNvSpPr/>
          <p:nvPr/>
        </p:nvSpPr>
        <p:spPr>
          <a:xfrm>
            <a:off x="47211" y="1832498"/>
            <a:ext cx="622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Extreme</a:t>
            </a:r>
          </a:p>
          <a:p>
            <a:r>
              <a:rPr lang="en-US" sz="1000" dirty="0" smtClean="0"/>
              <a:t>outlier</a:t>
            </a:r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6629400" y="1276871"/>
            <a:ext cx="600493" cy="3241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122506" y="1276871"/>
            <a:ext cx="506894" cy="338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6" grpId="0" animBg="1"/>
      <p:bldP spid="29" grpId="0" animBg="1"/>
      <p:bldP spid="31" grpId="0" animBg="1"/>
      <p:bldP spid="258" grpId="0" animBg="1"/>
      <p:bldP spid="266" grpId="0" animBg="1"/>
      <p:bldP spid="50" grpId="0" animBg="1"/>
      <p:bldP spid="51" grpId="0" animBg="1"/>
      <p:bldP spid="32" grpId="0" animBg="1"/>
      <p:bldP spid="83" grpId="0" animBg="1"/>
      <p:bldP spid="49" grpId="0"/>
      <p:bldP spid="53" grpId="0"/>
      <p:bldP spid="54" grpId="0"/>
      <p:bldP spid="101" grpId="0" animBg="1"/>
      <p:bldP spid="105" grpId="0" animBg="1"/>
      <p:bldP spid="78" grpId="0"/>
      <p:bldP spid="117" grpId="0"/>
      <p:bldP spid="118" grpId="0"/>
      <p:bldP spid="119" grpId="0"/>
      <p:bldP spid="79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574" y="1648961"/>
            <a:ext cx="6896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Uses: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6574" y="2114154"/>
            <a:ext cx="515320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To get idea of the shape of the distribution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To detect outliers </a:t>
            </a:r>
            <a:r>
              <a:rPr lang="en-US" dirty="0" smtClean="0"/>
              <a:t>from </a:t>
            </a:r>
            <a:r>
              <a:rPr lang="en-US" dirty="0" smtClean="0"/>
              <a:t>the data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To get idea about the spread ness of the data set.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6574" y="3399616"/>
            <a:ext cx="735353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the previous Box-Plot we see that,</a:t>
            </a:r>
          </a:p>
          <a:p>
            <a:r>
              <a:rPr lang="en-US" dirty="0" smtClean="0"/>
              <a:t>1. </a:t>
            </a:r>
            <a:r>
              <a:rPr lang="en-US" dirty="0"/>
              <a:t>T</a:t>
            </a:r>
            <a:r>
              <a:rPr lang="en-US" dirty="0" smtClean="0"/>
              <a:t>he shape of the distribution is negatively skewed since left whisker is larger than right whisker.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2 outliers in the data. Which are 3260 and 3430.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 animBg="1"/>
      <p:bldP spid="2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6291470" y="526773"/>
            <a:ext cx="2777886" cy="56490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2635" y="1528699"/>
            <a:ext cx="6477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>
                <a:ln/>
                <a:solidFill>
                  <a:prstClr val="black"/>
                </a:solidFill>
                <a:cs typeface="Calibri" pitchFamily="34" charset="0"/>
              </a:rPr>
              <a:t>Construct a </a:t>
            </a:r>
            <a:r>
              <a:rPr lang="en-US" dirty="0">
                <a:ln/>
                <a:solidFill>
                  <a:prstClr val="black"/>
                </a:solidFill>
                <a:cs typeface="Calibri" pitchFamily="34" charset="0"/>
              </a:rPr>
              <a:t>B</a:t>
            </a:r>
            <a:r>
              <a:rPr lang="en-US" dirty="0" smtClean="0">
                <a:ln/>
                <a:solidFill>
                  <a:prstClr val="black"/>
                </a:solidFill>
                <a:cs typeface="Calibri" pitchFamily="34" charset="0"/>
              </a:rPr>
              <a:t>ox-and- Whisker Plot for these data and identify if any outliers:</a:t>
            </a:r>
          </a:p>
          <a:p>
            <a:pPr lvl="0" algn="ctr"/>
            <a:r>
              <a:rPr lang="en-US" dirty="0" smtClean="0">
                <a:ln/>
                <a:solidFill>
                  <a:prstClr val="black"/>
                </a:solidFill>
                <a:cs typeface="Calibri" pitchFamily="34" charset="0"/>
              </a:rPr>
              <a:t>3, 9, 10, 2, 6, 7, 5, 8, 6, 6, 4, 9, 22.</a:t>
            </a:r>
          </a:p>
        </p:txBody>
      </p:sp>
    </p:spTree>
    <p:extLst>
      <p:ext uri="{BB962C8B-B14F-4D97-AF65-F5344CB8AC3E}">
        <p14:creationId xmlns:p14="http://schemas.microsoft.com/office/powerpoint/2010/main" val="40548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New folder\Summer'2020\Pic\pexels-photo-207216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1" y="1194999"/>
            <a:ext cx="5360843" cy="357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655976" y="429208"/>
            <a:ext cx="4413379" cy="6531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693" y="1317212"/>
            <a:ext cx="8245475" cy="345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400" dirty="0" smtClean="0"/>
              <a:t>After Completing the chapter ,you will able to :</a:t>
            </a:r>
          </a:p>
          <a:p>
            <a:r>
              <a:rPr lang="en-US" sz="2000" dirty="0" smtClean="0"/>
              <a:t>Compute the different types of measures of location.</a:t>
            </a:r>
          </a:p>
          <a:p>
            <a:r>
              <a:rPr lang="en-US" sz="2000" dirty="0" smtClean="0"/>
              <a:t>Understand the applications of different types of measures of location.</a:t>
            </a:r>
          </a:p>
          <a:p>
            <a:r>
              <a:rPr lang="en-US" sz="2000" dirty="0" smtClean="0"/>
              <a:t>Box plot and construction process of box plot.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b="1" dirty="0"/>
              <a:t>From this lecture, you are going to learn…</a:t>
            </a:r>
          </a:p>
          <a:p>
            <a:r>
              <a:rPr lang="en-US" sz="2400" dirty="0" smtClean="0"/>
              <a:t>Construction of Box-Whisker-Plot</a:t>
            </a:r>
          </a:p>
          <a:p>
            <a:r>
              <a:rPr lang="en-US" sz="2400" dirty="0" smtClean="0"/>
              <a:t>Uses of it</a:t>
            </a:r>
          </a:p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74229" y="578498"/>
            <a:ext cx="2995126" cy="503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0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7987" y="1572076"/>
                <a:ext cx="685585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The Summary statistics, required to </a:t>
                </a:r>
                <a:r>
                  <a:rPr lang="en-US" sz="2000" smtClean="0"/>
                  <a:t>draw Box-Whisker-plot </a:t>
                </a:r>
                <a:r>
                  <a:rPr lang="en-US" sz="2000" dirty="0" smtClean="0"/>
                  <a:t>are: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 smtClean="0"/>
                  <a:t>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quartile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342900" indent="-342900">
                  <a:buAutoNum type="arabicPeriod"/>
                </a:pPr>
                <a:r>
                  <a:rPr lang="en-US" sz="2000" dirty="0" smtClean="0"/>
                  <a:t>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 quartile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= Median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 smtClean="0"/>
                  <a:t>3</a:t>
                </a:r>
                <a:r>
                  <a:rPr lang="en-US" sz="2000" baseline="30000" dirty="0" smtClean="0"/>
                  <a:t>rd</a:t>
                </a:r>
                <a:r>
                  <a:rPr lang="en-US" sz="2000" dirty="0" smtClean="0"/>
                  <a:t> quartile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342900" indent="-342900">
                  <a:buAutoNum type="arabicPeriod"/>
                </a:pPr>
                <a:r>
                  <a:rPr lang="en-US" sz="2000" dirty="0" smtClean="0"/>
                  <a:t>Smallest value = S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 smtClean="0"/>
                  <a:t>Highest value = H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 smtClean="0"/>
                  <a:t>Inter Quartile Range, IQR=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7" y="1572076"/>
                <a:ext cx="6855851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889" t="-1359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4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987" y="1572076"/>
            <a:ext cx="6134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 fences to detect outliers in the Box-Whisker-Plot 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5285" y="2202634"/>
            <a:ext cx="14396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Inner Fences: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5032" y="3750329"/>
                <a:ext cx="1459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1.5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2" y="3750329"/>
                <a:ext cx="145969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17" t="-8197" r="-3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74439" y="338099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&amp;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4727" y="3053870"/>
                <a:ext cx="1300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-1.5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27" y="3053870"/>
                <a:ext cx="13004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39" t="-8197" r="-46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361250" y="2197809"/>
            <a:ext cx="148681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Outer Fences: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11889" y="3011665"/>
                <a:ext cx="1178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- 3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89" y="3011665"/>
                <a:ext cx="117865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18" t="-8197" r="-51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442097" y="3750329"/>
                <a:ext cx="1337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3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7" y="3750329"/>
                <a:ext cx="13378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13"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933778" y="338099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&amp;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681529" y="2598092"/>
            <a:ext cx="161688" cy="410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979285" y="2565070"/>
            <a:ext cx="161688" cy="410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4" grpId="0"/>
      <p:bldP spid="8" grpId="0"/>
      <p:bldP spid="9" grpId="0" animBg="1"/>
      <p:bldP spid="10" grpId="0"/>
      <p:bldP spid="11" grpId="0"/>
      <p:bldP spid="12" grpId="0"/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218" y="1343162"/>
            <a:ext cx="8680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The monthly starting salaries in dollar for a random sample 12-business school graduates are as follows: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8387" y="1964362"/>
            <a:ext cx="6261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2900, 2765, 2960, 2890, 2880, 2720, 2930, 2950, 2860, 3060, 3260, 3525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1013791" y="27510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Arranging the data to the smallest to largest,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697" y="238855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Solution: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8387" y="3213744"/>
            <a:ext cx="6261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2720, 2765, 2860, 2880, 2890, 2900, 2930, 2950, 2960, 3060, 3260, 3525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78635" y="3679171"/>
                <a:ext cx="3698641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1. Position of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×12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= 3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35" y="3679171"/>
                <a:ext cx="3698641" cy="484043"/>
              </a:xfrm>
              <a:prstGeom prst="rect">
                <a:avLst/>
              </a:prstGeom>
              <a:blipFill rotWithShape="1">
                <a:blip r:embed="rId2"/>
                <a:stretch>
                  <a:fillRect l="-1318" r="-49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29918" y="4167186"/>
                <a:ext cx="4265911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</a:t>
                </a:r>
                <a:r>
                  <a:rPr lang="en-US" dirty="0"/>
                  <a:t>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𝑟𝑑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+4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2860+2880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2870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18" y="4167186"/>
                <a:ext cx="4265911" cy="489814"/>
              </a:xfrm>
              <a:prstGeom prst="rect">
                <a:avLst/>
              </a:prstGeom>
              <a:blipFill rotWithShape="1">
                <a:blip r:embed="rId3"/>
                <a:stretch>
                  <a:fillRect r="-286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1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8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369" y="1507617"/>
            <a:ext cx="626165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2729, 2765, 2860, 2880, 2890, 2900, 2930, 2950, 2960, 3060, 3260, 3525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6574" y="2069031"/>
                <a:ext cx="3806683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 Position of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×12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= 6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4" y="2069031"/>
                <a:ext cx="3806683" cy="484043"/>
              </a:xfrm>
              <a:prstGeom prst="rect">
                <a:avLst/>
              </a:prstGeom>
              <a:blipFill rotWithShape="1">
                <a:blip r:embed="rId2"/>
                <a:stretch>
                  <a:fillRect l="-1442" r="-48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5214" y="2565703"/>
                <a:ext cx="4422108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</a:t>
                </a:r>
                <a:r>
                  <a:rPr lang="en-US" dirty="0"/>
                  <a:t>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+7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2900+2930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2915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4" y="2565703"/>
                <a:ext cx="4422108" cy="489814"/>
              </a:xfrm>
              <a:prstGeom prst="rect">
                <a:avLst/>
              </a:prstGeom>
              <a:blipFill rotWithShape="1"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0003" y="3235222"/>
                <a:ext cx="3830216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3. Position of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 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×12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= 9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03" y="3235222"/>
                <a:ext cx="3830216" cy="484043"/>
              </a:xfrm>
              <a:prstGeom prst="rect">
                <a:avLst/>
              </a:prstGeom>
              <a:blipFill rotWithShape="1">
                <a:blip r:embed="rId4"/>
                <a:stretch>
                  <a:fillRect l="-1433" r="-47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36883" y="3831286"/>
                <a:ext cx="4465390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dirty="0" smtClean="0"/>
                  <a:t>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  </a:t>
                </a:r>
                <a:r>
                  <a:rPr lang="en-US" dirty="0"/>
                  <a:t>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2960+3060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3010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83" y="3831286"/>
                <a:ext cx="4465390" cy="489814"/>
              </a:xfrm>
              <a:prstGeom prst="rect">
                <a:avLst/>
              </a:prstGeom>
              <a:blipFill rotWithShape="1">
                <a:blip r:embed="rId5"/>
                <a:stretch>
                  <a:fillRect r="-27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6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369" y="1507617"/>
            <a:ext cx="626165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2720, 2765, 2860, 2880, 2890, 2900, 2930, 2950, 2960, 3060, 3260, 3525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6369" y="2082283"/>
            <a:ext cx="249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Smallest value = 2720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6369" y="3075912"/>
                <a:ext cx="5252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6. Inter Quartile Range, IQR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3010-2870= 140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" y="3075912"/>
                <a:ext cx="5252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28" t="-8333" r="-1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6369" y="2602394"/>
            <a:ext cx="241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Highest value = 3525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Box-Whisker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95" y="1355087"/>
            <a:ext cx="626165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2729, 2765, 2860, 2880, 2890, 2900, 2930, 2950, 2960, 3060, 3260, 3425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6574" y="3153989"/>
                <a:ext cx="3659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1.5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= 3010+1.5*140= 3220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4" y="3153989"/>
                <a:ext cx="36590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33" t="-8197" r="-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474439" y="281447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&amp;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6574" y="2507225"/>
                <a:ext cx="3454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-1.5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 =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2870- 1.5*140=2660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4" y="2507225"/>
                <a:ext cx="345492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3" t="-8197" r="-7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76574" y="2017968"/>
            <a:ext cx="14396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Inner Fences: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1156" y="1985702"/>
            <a:ext cx="148681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Outer Fences: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60560" y="2403116"/>
                <a:ext cx="3105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-3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= 2870- 3*140=2450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60" y="2403116"/>
                <a:ext cx="310546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6" t="-8197" r="-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60560" y="3153989"/>
                <a:ext cx="3423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+3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IQR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= 3010+3*140= 3430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60" y="3153989"/>
                <a:ext cx="342337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" t="-8197" r="-5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960952" y="277244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Office Theme</vt:lpstr>
      <vt:lpstr>Capsules</vt:lpstr>
      <vt:lpstr>1_Capsules</vt:lpstr>
      <vt:lpstr>2_Capsules</vt:lpstr>
      <vt:lpstr>Quadrant</vt:lpstr>
      <vt:lpstr>1_Quadrant</vt:lpstr>
      <vt:lpstr>2_Quadrant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2020-10-20T11:01:34Z</dcterms:modified>
</cp:coreProperties>
</file>