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DB92F-5ED1-4E7C-8AD0-E03A130582BB}"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593AE-8A39-49DD-83A0-F7F54EFD0D0C}" type="slidenum">
              <a:rPr lang="en-US" smtClean="0"/>
              <a:t>‹#›</a:t>
            </a:fld>
            <a:endParaRPr lang="en-US"/>
          </a:p>
        </p:txBody>
      </p:sp>
    </p:spTree>
    <p:extLst>
      <p:ext uri="{BB962C8B-B14F-4D97-AF65-F5344CB8AC3E}">
        <p14:creationId xmlns:p14="http://schemas.microsoft.com/office/powerpoint/2010/main" val="106184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214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729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915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440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131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24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5928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985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641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3012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43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7646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763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943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686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7906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0561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0525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5505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443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908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826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961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15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87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576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712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089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650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146EFB-D739-48CB-8BF3-8C975A7F899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97758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46EFB-D739-48CB-8BF3-8C975A7F899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6775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46EFB-D739-48CB-8BF3-8C975A7F899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114821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146EFB-D739-48CB-8BF3-8C975A7F899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321016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46EFB-D739-48CB-8BF3-8C975A7F899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228312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146EFB-D739-48CB-8BF3-8C975A7F899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402724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146EFB-D739-48CB-8BF3-8C975A7F8994}"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239299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146EFB-D739-48CB-8BF3-8C975A7F899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291740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46EFB-D739-48CB-8BF3-8C975A7F8994}"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7886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146EFB-D739-48CB-8BF3-8C975A7F899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294860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146EFB-D739-48CB-8BF3-8C975A7F899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3116-4286-410C-84D5-448BE0841E6B}" type="slidenum">
              <a:rPr lang="en-US" smtClean="0"/>
              <a:t>‹#›</a:t>
            </a:fld>
            <a:endParaRPr lang="en-US"/>
          </a:p>
        </p:txBody>
      </p:sp>
    </p:spTree>
    <p:extLst>
      <p:ext uri="{BB962C8B-B14F-4D97-AF65-F5344CB8AC3E}">
        <p14:creationId xmlns:p14="http://schemas.microsoft.com/office/powerpoint/2010/main" val="32211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46EFB-D739-48CB-8BF3-8C975A7F8994}"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F3116-4286-410C-84D5-448BE0841E6B}" type="slidenum">
              <a:rPr lang="en-US" smtClean="0"/>
              <a:t>‹#›</a:t>
            </a:fld>
            <a:endParaRPr lang="en-US"/>
          </a:p>
        </p:txBody>
      </p:sp>
    </p:spTree>
    <p:extLst>
      <p:ext uri="{BB962C8B-B14F-4D97-AF65-F5344CB8AC3E}">
        <p14:creationId xmlns:p14="http://schemas.microsoft.com/office/powerpoint/2010/main" val="155438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dirty="0" smtClean="0"/>
              <a:t>WEEK-2</a:t>
            </a:r>
            <a:endParaRPr lang="en-US" sz="3600" dirty="0"/>
          </a:p>
        </p:txBody>
      </p:sp>
    </p:spTree>
    <p:extLst>
      <p:ext uri="{BB962C8B-B14F-4D97-AF65-F5344CB8AC3E}">
        <p14:creationId xmlns:p14="http://schemas.microsoft.com/office/powerpoint/2010/main" val="360839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Decision Making from Data</a:t>
            </a:r>
            <a:endParaRPr/>
          </a:p>
        </p:txBody>
      </p:sp>
      <p:pic>
        <p:nvPicPr>
          <p:cNvPr id="143" name="Google Shape;143;p10"/>
          <p:cNvPicPr preferRelativeResize="0">
            <a:picLocks noGrp="1"/>
          </p:cNvPicPr>
          <p:nvPr>
            <p:ph type="body" idx="1"/>
          </p:nvPr>
        </p:nvPicPr>
        <p:blipFill rotWithShape="1">
          <a:blip r:embed="rId3">
            <a:alphaModFix/>
          </a:blip>
          <a:srcRect/>
          <a:stretch/>
        </p:blipFill>
        <p:spPr>
          <a:xfrm>
            <a:off x="2758722" y="2133600"/>
            <a:ext cx="6616359" cy="3429000"/>
          </a:xfrm>
          <a:prstGeom prst="rect">
            <a:avLst/>
          </a:prstGeom>
          <a:noFill/>
          <a:ln>
            <a:noFill/>
          </a:ln>
        </p:spPr>
      </p:pic>
    </p:spTree>
    <p:extLst>
      <p:ext uri="{BB962C8B-B14F-4D97-AF65-F5344CB8AC3E}">
        <p14:creationId xmlns:p14="http://schemas.microsoft.com/office/powerpoint/2010/main" val="414816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Data</a:t>
            </a:r>
            <a:endParaRPr/>
          </a:p>
        </p:txBody>
      </p:sp>
      <p:pic>
        <p:nvPicPr>
          <p:cNvPr id="149" name="Google Shape;149;p11"/>
          <p:cNvPicPr preferRelativeResize="0">
            <a:picLocks noGrp="1"/>
          </p:cNvPicPr>
          <p:nvPr>
            <p:ph type="body" idx="1"/>
          </p:nvPr>
        </p:nvPicPr>
        <p:blipFill rotWithShape="1">
          <a:blip r:embed="rId3">
            <a:alphaModFix/>
          </a:blip>
          <a:srcRect/>
          <a:stretch/>
        </p:blipFill>
        <p:spPr>
          <a:xfrm>
            <a:off x="1981200" y="1969013"/>
            <a:ext cx="8229600" cy="3788336"/>
          </a:xfrm>
          <a:prstGeom prst="rect">
            <a:avLst/>
          </a:prstGeom>
          <a:noFill/>
          <a:ln>
            <a:noFill/>
          </a:ln>
        </p:spPr>
      </p:pic>
    </p:spTree>
    <p:extLst>
      <p:ext uri="{BB962C8B-B14F-4D97-AF65-F5344CB8AC3E}">
        <p14:creationId xmlns:p14="http://schemas.microsoft.com/office/powerpoint/2010/main" val="272132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Quantitative Variable</a:t>
            </a:r>
            <a:endParaRPr/>
          </a:p>
        </p:txBody>
      </p:sp>
      <p:sp>
        <p:nvSpPr>
          <p:cNvPr id="155" name="Google Shape;155;p1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b="1"/>
              <a:t>Quantitative-</a:t>
            </a:r>
            <a:r>
              <a:rPr lang="en-US"/>
              <a:t> Quantitative Variable is basically a measurement or number based variable. Quantitative variables are also called numerical variables. </a:t>
            </a:r>
            <a:endParaRPr/>
          </a:p>
          <a:p>
            <a:pPr marL="342900" indent="-342900">
              <a:lnSpc>
                <a:spcPct val="100000"/>
              </a:lnSpc>
              <a:spcBef>
                <a:spcPts val="640"/>
              </a:spcBef>
              <a:buClr>
                <a:schemeClr val="dk1"/>
              </a:buClr>
              <a:buSzPts val="3200"/>
            </a:pPr>
            <a:r>
              <a:rPr lang="en-US"/>
              <a:t>Example: age (10 years, 26 years), weight (60 kg, 33 pounds), height (4 feet, 11 inches), distance (11 kilometers, 23 miles), etc. Such variables are expressed by numbers. 0</a:t>
            </a:r>
            <a:endParaRPr/>
          </a:p>
        </p:txBody>
      </p:sp>
    </p:spTree>
    <p:extLst>
      <p:ext uri="{BB962C8B-B14F-4D97-AF65-F5344CB8AC3E}">
        <p14:creationId xmlns:p14="http://schemas.microsoft.com/office/powerpoint/2010/main" val="176456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Quantitative Variable </a:t>
            </a:r>
            <a:endParaRPr/>
          </a:p>
        </p:txBody>
      </p:sp>
      <p:sp>
        <p:nvSpPr>
          <p:cNvPr id="161" name="Google Shape;161;p13"/>
          <p:cNvSpPr txBox="1">
            <a:spLocks noGrp="1"/>
          </p:cNvSpPr>
          <p:nvPr>
            <p:ph type="body" idx="1"/>
          </p:nvPr>
        </p:nvSpPr>
        <p:spPr>
          <a:xfrm>
            <a:off x="1981200" y="1600200"/>
            <a:ext cx="8229600" cy="4876800"/>
          </a:xfrm>
          <a:prstGeom prst="rect">
            <a:avLst/>
          </a:prstGeom>
          <a:noFill/>
          <a:ln>
            <a:noFill/>
          </a:ln>
        </p:spPr>
        <p:txBody>
          <a:bodyPr spcFirstLastPara="1" vert="horz" wrap="square" lIns="91425" tIns="45700" rIns="91425" bIns="45700" rtlCol="0" anchor="t" anchorCtr="0">
            <a:normAutofit lnSpcReduction="10000"/>
          </a:bodyPr>
          <a:lstStyle/>
          <a:p>
            <a:pPr marL="342900" indent="-342900">
              <a:lnSpc>
                <a:spcPct val="100000"/>
              </a:lnSpc>
              <a:spcBef>
                <a:spcPts val="0"/>
              </a:spcBef>
              <a:buClr>
                <a:schemeClr val="dk1"/>
              </a:buClr>
              <a:buSzPct val="100000"/>
            </a:pPr>
            <a:r>
              <a:rPr lang="en-US"/>
              <a:t>Quantitative variables can be divided into two classes.</a:t>
            </a:r>
            <a:endParaRPr/>
          </a:p>
          <a:p>
            <a:pPr marL="342900" indent="-342900">
              <a:lnSpc>
                <a:spcPct val="100000"/>
              </a:lnSpc>
              <a:spcBef>
                <a:spcPts val="592"/>
              </a:spcBef>
              <a:buClr>
                <a:schemeClr val="dk1"/>
              </a:buClr>
              <a:buSzPct val="100000"/>
            </a:pPr>
            <a:r>
              <a:rPr lang="en-US" b="1"/>
              <a:t>Discrete-</a:t>
            </a:r>
            <a:r>
              <a:rPr lang="en-US"/>
              <a:t> Discrete are integer numbers like 15 people, 5 cars etc. Such data can be counted or counted. </a:t>
            </a:r>
            <a:endParaRPr/>
          </a:p>
          <a:p>
            <a:pPr marL="342900" indent="-342900">
              <a:lnSpc>
                <a:spcPct val="100000"/>
              </a:lnSpc>
              <a:spcBef>
                <a:spcPts val="592"/>
              </a:spcBef>
              <a:buClr>
                <a:schemeClr val="dk1"/>
              </a:buClr>
              <a:buSzPct val="100000"/>
            </a:pPr>
            <a:r>
              <a:rPr lang="en-US"/>
              <a:t>For example, you can calculate how many people live in a house, and the number of people must be a whole number, that is, a house can have 4 people, 5 people, etc., but never 2.8 people, 3.5 people or Such a number does not live because the number of people is not possible in the form of fractions.</a:t>
            </a:r>
            <a:endParaRPr/>
          </a:p>
          <a:p>
            <a:pPr marL="342900" indent="-154940">
              <a:lnSpc>
                <a:spcPct val="100000"/>
              </a:lnSpc>
              <a:spcBef>
                <a:spcPts val="592"/>
              </a:spcBef>
              <a:buClr>
                <a:schemeClr val="dk1"/>
              </a:buClr>
              <a:buSzPct val="100000"/>
              <a:buNone/>
            </a:pPr>
            <a:endParaRPr/>
          </a:p>
        </p:txBody>
      </p:sp>
    </p:spTree>
    <p:extLst>
      <p:ext uri="{BB962C8B-B14F-4D97-AF65-F5344CB8AC3E}">
        <p14:creationId xmlns:p14="http://schemas.microsoft.com/office/powerpoint/2010/main" val="178587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Quantitative Variable </a:t>
            </a:r>
            <a:endParaRPr/>
          </a:p>
        </p:txBody>
      </p:sp>
      <p:sp>
        <p:nvSpPr>
          <p:cNvPr id="167" name="Google Shape;167;p1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b="1"/>
              <a:t>Continuous-</a:t>
            </a:r>
            <a:r>
              <a:rPr lang="en-US"/>
              <a:t> Continuous is the fractional size of the data. </a:t>
            </a:r>
            <a:endParaRPr/>
          </a:p>
          <a:p>
            <a:pPr marL="342900" indent="-342900" algn="just">
              <a:lnSpc>
                <a:spcPct val="100000"/>
              </a:lnSpc>
              <a:spcBef>
                <a:spcPts val="640"/>
              </a:spcBef>
              <a:buClr>
                <a:schemeClr val="dk1"/>
              </a:buClr>
              <a:buSzPts val="3200"/>
            </a:pPr>
            <a:r>
              <a:rPr lang="en-US"/>
              <a:t>Example: human height </a:t>
            </a:r>
            <a:r>
              <a:rPr lang="en-US">
                <a:solidFill>
                  <a:srgbClr val="E36C09"/>
                </a:solidFill>
              </a:rPr>
              <a:t>5 feet 4 inches </a:t>
            </a:r>
            <a:r>
              <a:rPr lang="en-US"/>
              <a:t>is a fractional number. If you measure the height of the same person on a millimeter scale, you will get a few more millimeter fractions with 5 feet 4 inches. </a:t>
            </a:r>
            <a:endParaRPr/>
          </a:p>
        </p:txBody>
      </p:sp>
    </p:spTree>
    <p:extLst>
      <p:ext uri="{BB962C8B-B14F-4D97-AF65-F5344CB8AC3E}">
        <p14:creationId xmlns:p14="http://schemas.microsoft.com/office/powerpoint/2010/main" val="16844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Qualitative Variable</a:t>
            </a:r>
            <a:endParaRPr/>
          </a:p>
        </p:txBody>
      </p:sp>
      <p:sp>
        <p:nvSpPr>
          <p:cNvPr id="173" name="Google Shape;173;p1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3200"/>
            </a:pPr>
            <a:r>
              <a:rPr lang="en-US" b="1"/>
              <a:t>Qualitative</a:t>
            </a:r>
            <a:r>
              <a:rPr lang="en-US"/>
              <a:t> - Qualitative variable contains qualitative or characteristic data. Qualitative variables are also called categorical variables. Such as human hair color, gender, name, name of different places etc.</a:t>
            </a:r>
            <a:endParaRPr/>
          </a:p>
        </p:txBody>
      </p:sp>
    </p:spTree>
    <p:extLst>
      <p:ext uri="{BB962C8B-B14F-4D97-AF65-F5344CB8AC3E}">
        <p14:creationId xmlns:p14="http://schemas.microsoft.com/office/powerpoint/2010/main" val="187909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Scale of Measurement</a:t>
            </a:r>
            <a:endParaRPr/>
          </a:p>
        </p:txBody>
      </p:sp>
      <p:sp>
        <p:nvSpPr>
          <p:cNvPr id="179" name="Google Shape;179;p1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We can determine the scale of measurement based on the type of data that a variable contains, this scale of measurement is the nature of the data.</a:t>
            </a:r>
            <a:endParaRPr/>
          </a:p>
          <a:p>
            <a:pPr marL="0" indent="0">
              <a:lnSpc>
                <a:spcPct val="100000"/>
              </a:lnSpc>
              <a:spcBef>
                <a:spcPts val="640"/>
              </a:spcBef>
              <a:buClr>
                <a:schemeClr val="dk1"/>
              </a:buClr>
              <a:buSzPts val="3200"/>
              <a:buNone/>
            </a:pPr>
            <a:r>
              <a:rPr lang="en-US"/>
              <a:t>    - Nominal</a:t>
            </a:r>
            <a:endParaRPr/>
          </a:p>
          <a:p>
            <a:pPr marL="0" indent="0">
              <a:lnSpc>
                <a:spcPct val="100000"/>
              </a:lnSpc>
              <a:spcBef>
                <a:spcPts val="640"/>
              </a:spcBef>
              <a:buClr>
                <a:schemeClr val="dk1"/>
              </a:buClr>
              <a:buSzPts val="3200"/>
              <a:buNone/>
            </a:pPr>
            <a:r>
              <a:rPr lang="en-US"/>
              <a:t>    - Ordinal</a:t>
            </a:r>
            <a:endParaRPr/>
          </a:p>
          <a:p>
            <a:pPr marL="0" indent="0">
              <a:lnSpc>
                <a:spcPct val="100000"/>
              </a:lnSpc>
              <a:spcBef>
                <a:spcPts val="640"/>
              </a:spcBef>
              <a:buClr>
                <a:schemeClr val="dk1"/>
              </a:buClr>
              <a:buSzPts val="3200"/>
              <a:buNone/>
            </a:pPr>
            <a:r>
              <a:rPr lang="en-US"/>
              <a:t>    - Interval</a:t>
            </a:r>
            <a:endParaRPr/>
          </a:p>
          <a:p>
            <a:pPr marL="0" indent="0">
              <a:lnSpc>
                <a:spcPct val="100000"/>
              </a:lnSpc>
              <a:spcBef>
                <a:spcPts val="640"/>
              </a:spcBef>
              <a:buClr>
                <a:schemeClr val="dk1"/>
              </a:buClr>
              <a:buSzPts val="3200"/>
              <a:buNone/>
            </a:pPr>
            <a:r>
              <a:rPr lang="en-US"/>
              <a:t>    - Ratio</a:t>
            </a:r>
            <a:endParaRPr/>
          </a:p>
        </p:txBody>
      </p:sp>
    </p:spTree>
    <p:extLst>
      <p:ext uri="{BB962C8B-B14F-4D97-AF65-F5344CB8AC3E}">
        <p14:creationId xmlns:p14="http://schemas.microsoft.com/office/powerpoint/2010/main" val="429168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Nominal Data</a:t>
            </a:r>
            <a:endParaRPr/>
          </a:p>
        </p:txBody>
      </p:sp>
      <p:sp>
        <p:nvSpPr>
          <p:cNvPr id="185" name="Google Shape;185;p1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b="1"/>
              <a:t>Nominal</a:t>
            </a:r>
            <a:r>
              <a:rPr lang="en-US"/>
              <a:t> - Nominal scale can only be divided by category. Many people also call it simply 'label'. </a:t>
            </a:r>
            <a:endParaRPr/>
          </a:p>
          <a:p>
            <a:pPr marL="342900" indent="-342900">
              <a:lnSpc>
                <a:spcPct val="100000"/>
              </a:lnSpc>
              <a:spcBef>
                <a:spcPts val="640"/>
              </a:spcBef>
              <a:buClr>
                <a:schemeClr val="dk1"/>
              </a:buClr>
              <a:buSzPts val="3200"/>
            </a:pPr>
            <a:r>
              <a:rPr lang="en-US"/>
              <a:t>For example, the gender of a person, the color of something, the name of a person, object or place, etc. It is possible to count only on the nominal scale</a:t>
            </a:r>
            <a:endParaRPr/>
          </a:p>
        </p:txBody>
      </p:sp>
    </p:spTree>
    <p:extLst>
      <p:ext uri="{BB962C8B-B14F-4D97-AF65-F5344CB8AC3E}">
        <p14:creationId xmlns:p14="http://schemas.microsoft.com/office/powerpoint/2010/main" val="251037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Ordinal Data</a:t>
            </a:r>
            <a:endParaRPr/>
          </a:p>
        </p:txBody>
      </p:sp>
      <p:sp>
        <p:nvSpPr>
          <p:cNvPr id="191" name="Google Shape;191;p1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ct val="100000"/>
            </a:pPr>
            <a:r>
              <a:rPr lang="en-US"/>
              <a:t>Ordinal - Ordinal scale contains orders. When it is possible to order any nominal data, it can be called ordinal.</a:t>
            </a:r>
            <a:endParaRPr/>
          </a:p>
          <a:p>
            <a:pPr marL="342900" indent="-342900" algn="just">
              <a:lnSpc>
                <a:spcPct val="100000"/>
              </a:lnSpc>
              <a:spcBef>
                <a:spcPts val="544"/>
              </a:spcBef>
              <a:buClr>
                <a:schemeClr val="dk1"/>
              </a:buClr>
              <a:buSzPct val="100000"/>
            </a:pPr>
            <a:r>
              <a:rPr lang="en-US"/>
              <a:t>For example, a review of a restaurant's food (very good, good, fair, bad, very bad) is an ordinal scale, because if someone gives a 'very good' review, then on this scale it means the biggest while giving a 'very bad' review. Refers to small. If you think about the nominal scale, you can't order a person's hair color (white, black, gold), that's the difference between a nominal and an ordinal scale. </a:t>
            </a:r>
            <a:endParaRPr/>
          </a:p>
        </p:txBody>
      </p:sp>
    </p:spTree>
    <p:extLst>
      <p:ext uri="{BB962C8B-B14F-4D97-AF65-F5344CB8AC3E}">
        <p14:creationId xmlns:p14="http://schemas.microsoft.com/office/powerpoint/2010/main" val="288796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Interval Data</a:t>
            </a:r>
            <a:endParaRPr/>
          </a:p>
        </p:txBody>
      </p:sp>
      <p:sp>
        <p:nvSpPr>
          <p:cNvPr id="197" name="Google Shape;197;p1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a:bodyPr>
          <a:lstStyle/>
          <a:p>
            <a:pPr marL="342900" indent="-342900" algn="just">
              <a:lnSpc>
                <a:spcPct val="100000"/>
              </a:lnSpc>
              <a:spcBef>
                <a:spcPts val="0"/>
              </a:spcBef>
              <a:buClr>
                <a:schemeClr val="dk1"/>
              </a:buClr>
              <a:buSzPct val="100000"/>
            </a:pPr>
            <a:r>
              <a:rPr lang="en-US" b="1"/>
              <a:t>Interval</a:t>
            </a:r>
            <a:r>
              <a:rPr lang="en-US"/>
              <a:t> - The interval scale contains a certain distance or difference between data orders. This means that in addition to having all the features of the ordinal, this scale also has another feature called 'fixed distance'. </a:t>
            </a:r>
            <a:endParaRPr/>
          </a:p>
          <a:p>
            <a:pPr marL="342900" indent="-342900" algn="just">
              <a:lnSpc>
                <a:spcPct val="100000"/>
              </a:lnSpc>
              <a:spcBef>
                <a:spcPts val="544"/>
              </a:spcBef>
              <a:buClr>
                <a:schemeClr val="dk1"/>
              </a:buClr>
              <a:buSzPct val="100000"/>
            </a:pPr>
            <a:r>
              <a:rPr lang="en-US" b="1"/>
              <a:t>An excellent example </a:t>
            </a:r>
            <a:r>
              <a:rPr lang="en-US"/>
              <a:t>of this scale is the thermometer. Suppose the difference between the scales of a thermometer is 10 degrees Celsius then its clocks will be 0, 10, 20, 30, 40, 50, 60, 60, 60, 90, 100,110 etc. There is a certain distance or difference between these orders, the difference between each order is 10 degrees. This is the interval scale.</a:t>
            </a:r>
            <a:endParaRPr/>
          </a:p>
        </p:txBody>
      </p:sp>
    </p:spTree>
    <p:extLst>
      <p:ext uri="{BB962C8B-B14F-4D97-AF65-F5344CB8AC3E}">
        <p14:creationId xmlns:p14="http://schemas.microsoft.com/office/powerpoint/2010/main" val="284257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What is Data?</a:t>
            </a:r>
            <a:endParaRPr/>
          </a:p>
        </p:txBody>
      </p:sp>
      <p:sp>
        <p:nvSpPr>
          <p:cNvPr id="95" name="Google Shape;95;p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ct val="100000"/>
            </a:pPr>
            <a:r>
              <a:rPr lang="en-US"/>
              <a:t>The number of people who are not familiar with the term data is probably very low at present. In fact, the world is running on data, although data is not something that can be touched. Data is a small piece of information. Information is created by combining multiple data.</a:t>
            </a:r>
            <a:endParaRPr/>
          </a:p>
          <a:p>
            <a:pPr marL="342900" indent="-342900">
              <a:lnSpc>
                <a:spcPct val="100000"/>
              </a:lnSpc>
              <a:spcBef>
                <a:spcPts val="592"/>
              </a:spcBef>
              <a:buClr>
                <a:schemeClr val="dk1"/>
              </a:buClr>
              <a:buSzPct val="100000"/>
            </a:pPr>
            <a:r>
              <a:rPr lang="en-US"/>
              <a:t>“Data are symbols that represent properties of objects, events and their environments. They are products of observation” - Ackoff, Russell L</a:t>
            </a:r>
            <a:endParaRPr/>
          </a:p>
        </p:txBody>
      </p:sp>
    </p:spTree>
    <p:extLst>
      <p:ext uri="{BB962C8B-B14F-4D97-AF65-F5344CB8AC3E}">
        <p14:creationId xmlns:p14="http://schemas.microsoft.com/office/powerpoint/2010/main" val="1576872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Ratio Data</a:t>
            </a:r>
            <a:endParaRPr/>
          </a:p>
        </p:txBody>
      </p:sp>
      <p:sp>
        <p:nvSpPr>
          <p:cNvPr id="203" name="Google Shape;203;p2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lnSpcReduction="20000"/>
          </a:bodyPr>
          <a:lstStyle/>
          <a:p>
            <a:pPr marL="342900" indent="-342900" algn="just">
              <a:lnSpc>
                <a:spcPct val="100000"/>
              </a:lnSpc>
              <a:spcBef>
                <a:spcPts val="0"/>
              </a:spcBef>
              <a:buClr>
                <a:schemeClr val="dk1"/>
              </a:buClr>
              <a:buSzPct val="100000"/>
            </a:pPr>
            <a:r>
              <a:rPr lang="en-US" b="1"/>
              <a:t>Ratio</a:t>
            </a:r>
            <a:r>
              <a:rPr lang="en-US"/>
              <a:t> - The biggest feature of the ratio scale is "Absolute Zero". Now the question is what is </a:t>
            </a:r>
            <a:r>
              <a:rPr lang="en-US" b="1"/>
              <a:t>Absolute Zero</a:t>
            </a:r>
            <a:r>
              <a:rPr lang="en-US"/>
              <a:t>? </a:t>
            </a:r>
            <a:endParaRPr/>
          </a:p>
          <a:p>
            <a:pPr marL="342900" indent="-342900" algn="just">
              <a:lnSpc>
                <a:spcPct val="100000"/>
              </a:lnSpc>
              <a:spcBef>
                <a:spcPts val="496"/>
              </a:spcBef>
              <a:buClr>
                <a:schemeClr val="dk1"/>
              </a:buClr>
              <a:buSzPct val="100000"/>
            </a:pPr>
            <a:r>
              <a:rPr lang="en-US"/>
              <a:t>To answer this question we will use temperature measurement as an example. If you are asked, does 0 or zero degree temperature mean that there is no temperature? The answer is that even at a temperature of 0 or zero degrees the temperature remains the same because the measurement of temperature on the temperature scale can be minus. So even if the thermometer has a temperature of 0 degrees, you can't say there is no temperature! </a:t>
            </a:r>
            <a:r>
              <a:rPr lang="en-US" b="1"/>
              <a:t>So there is no absolute zero in temperature measurement.</a:t>
            </a:r>
            <a:r>
              <a:rPr lang="en-US"/>
              <a:t> Absolute zero is true emptiness, meaning zero is nothing.</a:t>
            </a:r>
            <a:endParaRPr/>
          </a:p>
        </p:txBody>
      </p:sp>
    </p:spTree>
    <p:extLst>
      <p:ext uri="{BB962C8B-B14F-4D97-AF65-F5344CB8AC3E}">
        <p14:creationId xmlns:p14="http://schemas.microsoft.com/office/powerpoint/2010/main" val="59094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Operations in Data</a:t>
            </a:r>
            <a:endParaRPr/>
          </a:p>
        </p:txBody>
      </p:sp>
      <p:graphicFrame>
        <p:nvGraphicFramePr>
          <p:cNvPr id="209" name="Google Shape;209;p21"/>
          <p:cNvGraphicFramePr/>
          <p:nvPr/>
        </p:nvGraphicFramePr>
        <p:xfrm>
          <a:off x="2514600" y="1676400"/>
          <a:ext cx="7315200" cy="3337650"/>
        </p:xfrm>
        <a:graphic>
          <a:graphicData uri="http://schemas.openxmlformats.org/drawingml/2006/table">
            <a:tbl>
              <a:tblPr firstRow="1" bandRow="1">
                <a:noFill/>
              </a:tblPr>
              <a:tblGrid>
                <a:gridCol w="2971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Nominal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Ordinal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Interval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Ratio</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Count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Mode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Order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Median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Mean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Add or Subtract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Multiplication or Division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Absolute Zero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1304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Science Venn Diagram</a:t>
            </a:r>
            <a:endParaRPr/>
          </a:p>
        </p:txBody>
      </p:sp>
      <p:pic>
        <p:nvPicPr>
          <p:cNvPr id="215" name="Google Shape;215;p22"/>
          <p:cNvPicPr preferRelativeResize="0">
            <a:picLocks noGrp="1"/>
          </p:cNvPicPr>
          <p:nvPr>
            <p:ph type="body" idx="1"/>
          </p:nvPr>
        </p:nvPicPr>
        <p:blipFill rotWithShape="1">
          <a:blip r:embed="rId3">
            <a:alphaModFix/>
          </a:blip>
          <a:srcRect/>
          <a:stretch/>
        </p:blipFill>
        <p:spPr>
          <a:xfrm>
            <a:off x="4876801" y="1600201"/>
            <a:ext cx="4909113" cy="4525963"/>
          </a:xfrm>
          <a:prstGeom prst="rect">
            <a:avLst/>
          </a:prstGeom>
          <a:noFill/>
          <a:ln>
            <a:noFill/>
          </a:ln>
        </p:spPr>
      </p:pic>
      <p:sp>
        <p:nvSpPr>
          <p:cNvPr id="216" name="Google Shape;216;p22"/>
          <p:cNvSpPr/>
          <p:nvPr/>
        </p:nvSpPr>
        <p:spPr>
          <a:xfrm>
            <a:off x="2438400" y="1752600"/>
            <a:ext cx="2133600" cy="2308324"/>
          </a:xfrm>
          <a:prstGeom prst="rect">
            <a:avLst/>
          </a:prstGeom>
          <a:noFill/>
          <a:ln>
            <a:noFill/>
          </a:ln>
        </p:spPr>
        <p:txBody>
          <a:bodyPr spcFirstLastPara="1" wrap="square" lIns="91425" tIns="45700" rIns="91425" bIns="45700" anchor="t" anchorCtr="0">
            <a:spAutoFit/>
          </a:bodyPr>
          <a:lstStyle/>
          <a:p>
            <a:pPr>
              <a:buClr>
                <a:srgbClr val="000000"/>
              </a:buClr>
              <a:buSzPts val="2400"/>
            </a:pPr>
            <a:r>
              <a:rPr lang="en-US" sz="2400">
                <a:solidFill>
                  <a:srgbClr val="7030A0"/>
                </a:solidFill>
                <a:latin typeface="Calibri"/>
                <a:ea typeface="Calibri"/>
                <a:cs typeface="Calibri"/>
                <a:sym typeface="Calibri"/>
              </a:rPr>
              <a:t>Data science is the science of transformation of data into actionable insights</a:t>
            </a:r>
            <a:endParaRPr sz="2400">
              <a:solidFill>
                <a:srgbClr val="7030A0"/>
              </a:solidFill>
              <a:latin typeface="Calibri"/>
              <a:ea typeface="Calibri"/>
              <a:cs typeface="Calibri"/>
              <a:sym typeface="Calibri"/>
            </a:endParaRPr>
          </a:p>
        </p:txBody>
      </p:sp>
    </p:spTree>
    <p:extLst>
      <p:ext uri="{BB962C8B-B14F-4D97-AF65-F5344CB8AC3E}">
        <p14:creationId xmlns:p14="http://schemas.microsoft.com/office/powerpoint/2010/main" val="113254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Different mysteries and Different patterns</a:t>
            </a:r>
            <a:endParaRPr/>
          </a:p>
        </p:txBody>
      </p:sp>
      <p:pic>
        <p:nvPicPr>
          <p:cNvPr id="222" name="Google Shape;222;p23"/>
          <p:cNvPicPr preferRelativeResize="0">
            <a:picLocks noGrp="1"/>
          </p:cNvPicPr>
          <p:nvPr>
            <p:ph type="body" idx="1"/>
          </p:nvPr>
        </p:nvPicPr>
        <p:blipFill rotWithShape="1">
          <a:blip r:embed="rId3">
            <a:alphaModFix/>
          </a:blip>
          <a:srcRect/>
          <a:stretch/>
        </p:blipFill>
        <p:spPr>
          <a:xfrm>
            <a:off x="1981200" y="1752600"/>
            <a:ext cx="8229600" cy="3121356"/>
          </a:xfrm>
          <a:prstGeom prst="rect">
            <a:avLst/>
          </a:prstGeom>
          <a:noFill/>
          <a:ln>
            <a:noFill/>
          </a:ln>
        </p:spPr>
      </p:pic>
      <p:sp>
        <p:nvSpPr>
          <p:cNvPr id="223" name="Google Shape;223;p23"/>
          <p:cNvSpPr/>
          <p:nvPr/>
        </p:nvSpPr>
        <p:spPr>
          <a:xfrm>
            <a:off x="3495005" y="4936976"/>
            <a:ext cx="5334000" cy="323165"/>
          </a:xfrm>
          <a:prstGeom prst="rect">
            <a:avLst/>
          </a:prstGeom>
          <a:solidFill>
            <a:srgbClr val="F8F9FA"/>
          </a:solidFill>
          <a:ln>
            <a:noFill/>
          </a:ln>
        </p:spPr>
        <p:txBody>
          <a:bodyPr spcFirstLastPara="1" wrap="square" lIns="0" tIns="0" rIns="0" bIns="0" anchor="ctr" anchorCtr="0">
            <a:spAutoFit/>
          </a:bodyPr>
          <a:lstStyle/>
          <a:p>
            <a:pPr>
              <a:buClr>
                <a:srgbClr val="202124"/>
              </a:buClr>
              <a:buSzPts val="2100"/>
            </a:pPr>
            <a:r>
              <a:rPr lang="en-US" sz="2100">
                <a:solidFill>
                  <a:srgbClr val="202124"/>
                </a:solidFill>
                <a:latin typeface="Arial"/>
                <a:ea typeface="Arial"/>
                <a:cs typeface="Arial"/>
                <a:sym typeface="Arial"/>
              </a:rPr>
              <a:t>What do you understand from this data set?</a:t>
            </a:r>
            <a:r>
              <a:rPr lang="en-US" sz="800">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224" name="Google Shape;224;p23"/>
          <p:cNvSpPr/>
          <p:nvPr/>
        </p:nvSpPr>
        <p:spPr>
          <a:xfrm>
            <a:off x="3048001" y="5333892"/>
            <a:ext cx="6705601" cy="276999"/>
          </a:xfrm>
          <a:prstGeom prst="rect">
            <a:avLst/>
          </a:prstGeom>
          <a:solidFill>
            <a:srgbClr val="F8F9FA"/>
          </a:solidFill>
          <a:ln>
            <a:noFill/>
          </a:ln>
        </p:spPr>
        <p:txBody>
          <a:bodyPr spcFirstLastPara="1" wrap="square" lIns="0" tIns="0" rIns="0" bIns="0" anchor="ctr" anchorCtr="0">
            <a:spAutoFit/>
          </a:bodyPr>
          <a:lstStyle/>
          <a:p>
            <a:pPr>
              <a:buClr>
                <a:srgbClr val="202124"/>
              </a:buClr>
              <a:buSzPts val="1800"/>
            </a:pPr>
            <a:r>
              <a:rPr lang="en-US">
                <a:solidFill>
                  <a:srgbClr val="202124"/>
                </a:solidFill>
                <a:latin typeface="Arial"/>
                <a:ea typeface="Arial"/>
                <a:cs typeface="Arial"/>
                <a:sym typeface="Arial"/>
              </a:rPr>
              <a:t>What kind of data is inside? What is Insights?  Is there a pattern?  </a:t>
            </a:r>
            <a:endParaRPr sz="1400">
              <a:solidFill>
                <a:schemeClr val="dk1"/>
              </a:solidFill>
              <a:latin typeface="Arial"/>
              <a:ea typeface="Arial"/>
              <a:cs typeface="Arial"/>
              <a:sym typeface="Arial"/>
            </a:endParaRPr>
          </a:p>
        </p:txBody>
      </p:sp>
      <p:sp>
        <p:nvSpPr>
          <p:cNvPr id="225" name="Google Shape;225;p23"/>
          <p:cNvSpPr/>
          <p:nvPr/>
        </p:nvSpPr>
        <p:spPr>
          <a:xfrm>
            <a:off x="2678577" y="5659830"/>
            <a:ext cx="7075024" cy="369332"/>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solidFill>
                  <a:srgbClr val="7030A0"/>
                </a:solidFill>
                <a:latin typeface="Arial"/>
                <a:ea typeface="Arial"/>
                <a:cs typeface="Arial"/>
                <a:sym typeface="Arial"/>
              </a:rPr>
              <a:t>The work of data science is to extract various information inside it.</a:t>
            </a:r>
            <a:r>
              <a:rPr lang="en-US" sz="600">
                <a:solidFill>
                  <a:srgbClr val="7030A0"/>
                </a:solidFill>
                <a:latin typeface="Arial"/>
                <a:ea typeface="Arial"/>
                <a:cs typeface="Arial"/>
                <a:sym typeface="Arial"/>
              </a:rPr>
              <a:t> </a:t>
            </a:r>
            <a:endParaRPr sz="1400">
              <a:solidFill>
                <a:srgbClr val="7030A0"/>
              </a:solidFill>
              <a:latin typeface="Arial"/>
              <a:ea typeface="Arial"/>
              <a:cs typeface="Arial"/>
              <a:sym typeface="Arial"/>
            </a:endParaRPr>
          </a:p>
        </p:txBody>
      </p:sp>
      <p:sp>
        <p:nvSpPr>
          <p:cNvPr id="226" name="Google Shape;226;p23"/>
          <p:cNvSpPr/>
          <p:nvPr/>
        </p:nvSpPr>
        <p:spPr>
          <a:xfrm>
            <a:off x="6858000" y="1409152"/>
            <a:ext cx="3505200" cy="338554"/>
          </a:xfrm>
          <a:prstGeom prst="rect">
            <a:avLst/>
          </a:prstGeom>
          <a:noFill/>
          <a:ln>
            <a:noFill/>
          </a:ln>
        </p:spPr>
        <p:txBody>
          <a:bodyPr spcFirstLastPara="1" wrap="square" lIns="91425" tIns="45700" rIns="91425" bIns="45700" anchor="t" anchorCtr="0">
            <a:spAutoFit/>
          </a:bodyPr>
          <a:lstStyle/>
          <a:p>
            <a:pPr>
              <a:buClr>
                <a:srgbClr val="000000"/>
              </a:buClr>
              <a:buSzPts val="1600"/>
            </a:pPr>
            <a:r>
              <a:rPr lang="en-US" sz="1600" b="1">
                <a:solidFill>
                  <a:srgbClr val="7030A0"/>
                </a:solidFill>
                <a:latin typeface="Calibri"/>
                <a:ea typeface="Calibri"/>
                <a:cs typeface="Calibri"/>
                <a:sym typeface="Calibri"/>
              </a:rPr>
              <a:t>Medical Dataset: Malignant or Benign</a:t>
            </a:r>
            <a:endParaRPr sz="1600" b="1">
              <a:solidFill>
                <a:srgbClr val="7030A0"/>
              </a:solidFill>
              <a:latin typeface="Calibri"/>
              <a:ea typeface="Calibri"/>
              <a:cs typeface="Calibri"/>
              <a:sym typeface="Calibri"/>
            </a:endParaRPr>
          </a:p>
        </p:txBody>
      </p:sp>
    </p:spTree>
    <p:extLst>
      <p:ext uri="{BB962C8B-B14F-4D97-AF65-F5344CB8AC3E}">
        <p14:creationId xmlns:p14="http://schemas.microsoft.com/office/powerpoint/2010/main" val="3613132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Representation</a:t>
            </a:r>
            <a:endParaRPr/>
          </a:p>
        </p:txBody>
      </p:sp>
      <p:pic>
        <p:nvPicPr>
          <p:cNvPr id="232" name="Google Shape;232;p24"/>
          <p:cNvPicPr preferRelativeResize="0">
            <a:picLocks noGrp="1"/>
          </p:cNvPicPr>
          <p:nvPr>
            <p:ph type="body" idx="1"/>
          </p:nvPr>
        </p:nvPicPr>
        <p:blipFill rotWithShape="1">
          <a:blip r:embed="rId3">
            <a:alphaModFix/>
          </a:blip>
          <a:srcRect/>
          <a:stretch/>
        </p:blipFill>
        <p:spPr>
          <a:xfrm>
            <a:off x="2819401" y="1828801"/>
            <a:ext cx="6730231" cy="3470275"/>
          </a:xfrm>
          <a:prstGeom prst="rect">
            <a:avLst/>
          </a:prstGeom>
          <a:noFill/>
          <a:ln>
            <a:noFill/>
          </a:ln>
        </p:spPr>
      </p:pic>
    </p:spTree>
    <p:extLst>
      <p:ext uri="{BB962C8B-B14F-4D97-AF65-F5344CB8AC3E}">
        <p14:creationId xmlns:p14="http://schemas.microsoft.com/office/powerpoint/2010/main" val="314106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Scientist’s Profile</a:t>
            </a:r>
            <a:endParaRPr/>
          </a:p>
        </p:txBody>
      </p:sp>
      <p:pic>
        <p:nvPicPr>
          <p:cNvPr id="238" name="Google Shape;238;p25"/>
          <p:cNvPicPr preferRelativeResize="0">
            <a:picLocks noGrp="1"/>
          </p:cNvPicPr>
          <p:nvPr>
            <p:ph type="body" idx="1"/>
          </p:nvPr>
        </p:nvPicPr>
        <p:blipFill rotWithShape="1">
          <a:blip r:embed="rId3">
            <a:alphaModFix/>
          </a:blip>
          <a:srcRect/>
          <a:stretch/>
        </p:blipFill>
        <p:spPr>
          <a:xfrm>
            <a:off x="2895601" y="1752601"/>
            <a:ext cx="6115343" cy="3613911"/>
          </a:xfrm>
          <a:prstGeom prst="rect">
            <a:avLst/>
          </a:prstGeom>
          <a:noFill/>
          <a:ln>
            <a:noFill/>
          </a:ln>
        </p:spPr>
      </p:pic>
    </p:spTree>
    <p:extLst>
      <p:ext uri="{BB962C8B-B14F-4D97-AF65-F5344CB8AC3E}">
        <p14:creationId xmlns:p14="http://schemas.microsoft.com/office/powerpoint/2010/main" val="187894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Science Pipeline </a:t>
            </a:r>
            <a:endParaRPr/>
          </a:p>
        </p:txBody>
      </p:sp>
      <p:pic>
        <p:nvPicPr>
          <p:cNvPr id="244" name="Google Shape;244;p26"/>
          <p:cNvPicPr preferRelativeResize="0">
            <a:picLocks noGrp="1"/>
          </p:cNvPicPr>
          <p:nvPr>
            <p:ph type="body" idx="1"/>
          </p:nvPr>
        </p:nvPicPr>
        <p:blipFill rotWithShape="1">
          <a:blip r:embed="rId3">
            <a:alphaModFix/>
          </a:blip>
          <a:srcRect/>
          <a:stretch/>
        </p:blipFill>
        <p:spPr>
          <a:xfrm>
            <a:off x="2143125" y="1910556"/>
            <a:ext cx="7905750" cy="3905250"/>
          </a:xfrm>
          <a:prstGeom prst="rect">
            <a:avLst/>
          </a:prstGeom>
          <a:noFill/>
          <a:ln>
            <a:noFill/>
          </a:ln>
        </p:spPr>
      </p:pic>
    </p:spTree>
    <p:extLst>
      <p:ext uri="{BB962C8B-B14F-4D97-AF65-F5344CB8AC3E}">
        <p14:creationId xmlns:p14="http://schemas.microsoft.com/office/powerpoint/2010/main" val="409209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Domain Knowledge</a:t>
            </a:r>
            <a:endParaRPr/>
          </a:p>
        </p:txBody>
      </p:sp>
      <p:sp>
        <p:nvSpPr>
          <p:cNvPr id="250" name="Google Shape;250;p2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The first step in the data science process is to know what we are going to do, that is, to determine what output or result we want to get from a data science project. In the case of data science project, the first step is to know what output the user wants through this project.</a:t>
            </a:r>
            <a:endParaRPr/>
          </a:p>
        </p:txBody>
      </p:sp>
    </p:spTree>
    <p:extLst>
      <p:ext uri="{BB962C8B-B14F-4D97-AF65-F5344CB8AC3E}">
        <p14:creationId xmlns:p14="http://schemas.microsoft.com/office/powerpoint/2010/main" val="285766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Domain Knowledge</a:t>
            </a:r>
            <a:endParaRPr/>
          </a:p>
        </p:txBody>
      </p:sp>
      <p:sp>
        <p:nvSpPr>
          <p:cNvPr id="256" name="Google Shape;256;p2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400"/>
            </a:pPr>
            <a:r>
              <a:rPr lang="en-US" sz="2400"/>
              <a:t>Another important factor in understanding the needs of the user is business understanding and domain knowledge. It is very important to know where the data we are going to work with comes from in the real world. </a:t>
            </a:r>
            <a:endParaRPr/>
          </a:p>
          <a:p>
            <a:pPr marL="342900" indent="-342900" algn="just">
              <a:lnSpc>
                <a:spcPct val="100000"/>
              </a:lnSpc>
              <a:spcBef>
                <a:spcPts val="480"/>
              </a:spcBef>
              <a:buClr>
                <a:schemeClr val="dk1"/>
              </a:buClr>
              <a:buSzPts val="2400"/>
            </a:pPr>
            <a:r>
              <a:rPr lang="en-US" sz="2400"/>
              <a:t>That is, the process by which data is generated, how data measurement is done, ideas about all the attributes or features of data, etc. That is, the complete real-world approach to data and the idea of ​​each feature is called Business Understanding and </a:t>
            </a:r>
            <a:r>
              <a:rPr lang="en-US" sz="2400" b="1"/>
              <a:t>Domain Knowledge</a:t>
            </a:r>
            <a:r>
              <a:rPr lang="en-US" sz="2400"/>
              <a:t>.</a:t>
            </a:r>
            <a:endParaRPr sz="2400"/>
          </a:p>
        </p:txBody>
      </p:sp>
    </p:spTree>
    <p:extLst>
      <p:ext uri="{BB962C8B-B14F-4D97-AF65-F5344CB8AC3E}">
        <p14:creationId xmlns:p14="http://schemas.microsoft.com/office/powerpoint/2010/main" val="179787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Example of IRIS Dataset</a:t>
            </a:r>
            <a:endParaRPr/>
          </a:p>
        </p:txBody>
      </p:sp>
      <p:sp>
        <p:nvSpPr>
          <p:cNvPr id="262" name="Google Shape;262;p2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We will clarify the concept of data science goals and domain knowledge through the world famous Iris data set. The father of the Iris data set is the statistician and biologist </a:t>
            </a:r>
            <a:r>
              <a:rPr lang="en-US" sz="2400" b="1"/>
              <a:t>R.A. Fisher</a:t>
            </a:r>
            <a:r>
              <a:rPr lang="en-US" sz="2400"/>
              <a:t>. Iris is the name of a flower. Iris Data Set is also called Iris Flower Data Set. Scientist </a:t>
            </a:r>
            <a:r>
              <a:rPr lang="en-US" sz="2400" b="1"/>
              <a:t>R.A. Fisher </a:t>
            </a:r>
            <a:r>
              <a:rPr lang="en-US" sz="2400"/>
              <a:t>published this data set in </a:t>
            </a:r>
            <a:r>
              <a:rPr lang="en-US" sz="2400" b="1"/>
              <a:t>1936</a:t>
            </a:r>
            <a:r>
              <a:rPr lang="en-US" sz="2400"/>
              <a:t>.</a:t>
            </a:r>
            <a:endParaRPr sz="2400"/>
          </a:p>
        </p:txBody>
      </p:sp>
      <p:pic>
        <p:nvPicPr>
          <p:cNvPr id="263" name="Google Shape;263;p29"/>
          <p:cNvPicPr preferRelativeResize="0"/>
          <p:nvPr/>
        </p:nvPicPr>
        <p:blipFill rotWithShape="1">
          <a:blip r:embed="rId3">
            <a:alphaModFix/>
          </a:blip>
          <a:srcRect/>
          <a:stretch/>
        </p:blipFill>
        <p:spPr>
          <a:xfrm>
            <a:off x="3124200" y="3886200"/>
            <a:ext cx="5906700" cy="2209800"/>
          </a:xfrm>
          <a:prstGeom prst="rect">
            <a:avLst/>
          </a:prstGeom>
          <a:noFill/>
          <a:ln>
            <a:noFill/>
          </a:ln>
        </p:spPr>
      </p:pic>
    </p:spTree>
    <p:extLst>
      <p:ext uri="{BB962C8B-B14F-4D97-AF65-F5344CB8AC3E}">
        <p14:creationId xmlns:p14="http://schemas.microsoft.com/office/powerpoint/2010/main" val="248302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What is Data?</a:t>
            </a:r>
            <a:endParaRPr/>
          </a:p>
        </p:txBody>
      </p:sp>
      <p:sp>
        <p:nvSpPr>
          <p:cNvPr id="101" name="Google Shape;101;p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3200"/>
            </a:pPr>
            <a:r>
              <a:rPr lang="en-US"/>
              <a:t>Data is a fact or figure, a small part of a measure is special. Data is a messy raw material, which is processed to create information. </a:t>
            </a:r>
            <a:endParaRPr/>
          </a:p>
          <a:p>
            <a:pPr marL="342900" indent="-342900">
              <a:lnSpc>
                <a:spcPct val="100000"/>
              </a:lnSpc>
              <a:spcBef>
                <a:spcPts val="640"/>
              </a:spcBef>
              <a:buClr>
                <a:schemeClr val="dk1"/>
              </a:buClr>
              <a:buSzPts val="3200"/>
            </a:pPr>
            <a:r>
              <a:rPr lang="en-US"/>
              <a:t>The first use of the word data in English was in 1640. Data is basically a plural Latin word, the singular being Datum.</a:t>
            </a:r>
            <a:endParaRPr/>
          </a:p>
        </p:txBody>
      </p:sp>
    </p:spTree>
    <p:extLst>
      <p:ext uri="{BB962C8B-B14F-4D97-AF65-F5344CB8AC3E}">
        <p14:creationId xmlns:p14="http://schemas.microsoft.com/office/powerpoint/2010/main" val="317529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Class Types and Attributes of IRIS Dataset</a:t>
            </a:r>
            <a:endParaRPr/>
          </a:p>
        </p:txBody>
      </p:sp>
      <p:pic>
        <p:nvPicPr>
          <p:cNvPr id="269" name="Google Shape;269;p30"/>
          <p:cNvPicPr preferRelativeResize="0">
            <a:picLocks noGrp="1"/>
          </p:cNvPicPr>
          <p:nvPr>
            <p:ph type="body" idx="1"/>
          </p:nvPr>
        </p:nvPicPr>
        <p:blipFill rotWithShape="1">
          <a:blip r:embed="rId3">
            <a:alphaModFix/>
          </a:blip>
          <a:srcRect/>
          <a:stretch/>
        </p:blipFill>
        <p:spPr>
          <a:xfrm>
            <a:off x="3124201" y="1676401"/>
            <a:ext cx="6034617" cy="4525963"/>
          </a:xfrm>
          <a:prstGeom prst="rect">
            <a:avLst/>
          </a:prstGeom>
          <a:noFill/>
          <a:ln>
            <a:noFill/>
          </a:ln>
        </p:spPr>
      </p:pic>
    </p:spTree>
    <p:extLst>
      <p:ext uri="{BB962C8B-B14F-4D97-AF65-F5344CB8AC3E}">
        <p14:creationId xmlns:p14="http://schemas.microsoft.com/office/powerpoint/2010/main" val="95144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Information Extraction</a:t>
            </a:r>
            <a:endParaRPr/>
          </a:p>
        </p:txBody>
      </p:sp>
      <p:pic>
        <p:nvPicPr>
          <p:cNvPr id="107" name="Google Shape;107;p4"/>
          <p:cNvPicPr preferRelativeResize="0">
            <a:picLocks noGrp="1"/>
          </p:cNvPicPr>
          <p:nvPr>
            <p:ph type="body" idx="1"/>
          </p:nvPr>
        </p:nvPicPr>
        <p:blipFill rotWithShape="1">
          <a:blip r:embed="rId3">
            <a:alphaModFix/>
          </a:blip>
          <a:srcRect/>
          <a:stretch/>
        </p:blipFill>
        <p:spPr>
          <a:xfrm>
            <a:off x="2971800" y="1905000"/>
            <a:ext cx="6705600" cy="1888820"/>
          </a:xfrm>
          <a:prstGeom prst="rect">
            <a:avLst/>
          </a:prstGeom>
          <a:noFill/>
          <a:ln>
            <a:noFill/>
          </a:ln>
        </p:spPr>
      </p:pic>
    </p:spTree>
    <p:extLst>
      <p:ext uri="{BB962C8B-B14F-4D97-AF65-F5344CB8AC3E}">
        <p14:creationId xmlns:p14="http://schemas.microsoft.com/office/powerpoint/2010/main" val="233306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Sources</a:t>
            </a:r>
            <a:endParaRPr/>
          </a:p>
        </p:txBody>
      </p:sp>
      <p:pic>
        <p:nvPicPr>
          <p:cNvPr id="113" name="Google Shape;113;p5"/>
          <p:cNvPicPr preferRelativeResize="0">
            <a:picLocks noGrp="1"/>
          </p:cNvPicPr>
          <p:nvPr>
            <p:ph type="body" idx="1"/>
          </p:nvPr>
        </p:nvPicPr>
        <p:blipFill rotWithShape="1">
          <a:blip r:embed="rId3">
            <a:alphaModFix/>
          </a:blip>
          <a:srcRect/>
          <a:stretch/>
        </p:blipFill>
        <p:spPr>
          <a:xfrm>
            <a:off x="3922669" y="1600201"/>
            <a:ext cx="4346663" cy="4525963"/>
          </a:xfrm>
          <a:prstGeom prst="rect">
            <a:avLst/>
          </a:prstGeom>
          <a:noFill/>
          <a:ln>
            <a:noFill/>
          </a:ln>
        </p:spPr>
      </p:pic>
    </p:spTree>
    <p:extLst>
      <p:ext uri="{BB962C8B-B14F-4D97-AF65-F5344CB8AC3E}">
        <p14:creationId xmlns:p14="http://schemas.microsoft.com/office/powerpoint/2010/main" val="192844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Format</a:t>
            </a:r>
            <a:endParaRPr/>
          </a:p>
        </p:txBody>
      </p:sp>
      <p:pic>
        <p:nvPicPr>
          <p:cNvPr id="119" name="Google Shape;119;p6"/>
          <p:cNvPicPr preferRelativeResize="0">
            <a:picLocks noGrp="1"/>
          </p:cNvPicPr>
          <p:nvPr>
            <p:ph type="body" idx="1"/>
          </p:nvPr>
        </p:nvPicPr>
        <p:blipFill rotWithShape="1">
          <a:blip r:embed="rId3">
            <a:alphaModFix/>
          </a:blip>
          <a:srcRect/>
          <a:stretch/>
        </p:blipFill>
        <p:spPr>
          <a:xfrm>
            <a:off x="3500438" y="1972470"/>
            <a:ext cx="5191125" cy="3781425"/>
          </a:xfrm>
          <a:prstGeom prst="rect">
            <a:avLst/>
          </a:prstGeom>
          <a:noFill/>
          <a:ln>
            <a:noFill/>
          </a:ln>
        </p:spPr>
      </p:pic>
    </p:spTree>
    <p:extLst>
      <p:ext uri="{BB962C8B-B14F-4D97-AF65-F5344CB8AC3E}">
        <p14:creationId xmlns:p14="http://schemas.microsoft.com/office/powerpoint/2010/main" val="1392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DIKW Pyramid</a:t>
            </a:r>
            <a:endParaRPr/>
          </a:p>
        </p:txBody>
      </p:sp>
      <p:sp>
        <p:nvSpPr>
          <p:cNvPr id="125" name="Google Shape;125;p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DIKW is an acronym for Data, Information, Knowledge &amp; Wisdom. This pyramid shows how small data can play a role in decision making. </a:t>
            </a:r>
            <a:endParaRPr/>
          </a:p>
          <a:p>
            <a:pPr marL="342900" indent="-342900">
              <a:lnSpc>
                <a:spcPct val="100000"/>
              </a:lnSpc>
              <a:spcBef>
                <a:spcPts val="640"/>
              </a:spcBef>
              <a:buClr>
                <a:schemeClr val="dk1"/>
              </a:buClr>
              <a:buSzPts val="3200"/>
            </a:pPr>
            <a:r>
              <a:rPr lang="en-US"/>
              <a:t>The DIKW pyramid is the continuum of the relationship from data to information, from knowledge to knowledge and from knowledge to wisdom.</a:t>
            </a:r>
            <a:endParaRPr/>
          </a:p>
        </p:txBody>
      </p:sp>
    </p:spTree>
    <p:extLst>
      <p:ext uri="{BB962C8B-B14F-4D97-AF65-F5344CB8AC3E}">
        <p14:creationId xmlns:p14="http://schemas.microsoft.com/office/powerpoint/2010/main" val="228064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DIKW Pyramid</a:t>
            </a:r>
            <a:endParaRPr/>
          </a:p>
        </p:txBody>
      </p:sp>
      <p:pic>
        <p:nvPicPr>
          <p:cNvPr id="131" name="Google Shape;131;p8"/>
          <p:cNvPicPr preferRelativeResize="0">
            <a:picLocks noGrp="1"/>
          </p:cNvPicPr>
          <p:nvPr>
            <p:ph type="body" idx="1"/>
          </p:nvPr>
        </p:nvPicPr>
        <p:blipFill rotWithShape="1">
          <a:blip r:embed="rId3">
            <a:alphaModFix/>
          </a:blip>
          <a:srcRect/>
          <a:stretch/>
        </p:blipFill>
        <p:spPr>
          <a:xfrm>
            <a:off x="2095149" y="1600201"/>
            <a:ext cx="8001702" cy="4525963"/>
          </a:xfrm>
          <a:prstGeom prst="rect">
            <a:avLst/>
          </a:prstGeom>
          <a:noFill/>
          <a:ln>
            <a:noFill/>
          </a:ln>
        </p:spPr>
      </p:pic>
    </p:spTree>
    <p:extLst>
      <p:ext uri="{BB962C8B-B14F-4D97-AF65-F5344CB8AC3E}">
        <p14:creationId xmlns:p14="http://schemas.microsoft.com/office/powerpoint/2010/main" val="65899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to Wishdom</a:t>
            </a:r>
            <a:endParaRPr/>
          </a:p>
        </p:txBody>
      </p:sp>
      <p:pic>
        <p:nvPicPr>
          <p:cNvPr id="137" name="Google Shape;137;p9"/>
          <p:cNvPicPr preferRelativeResize="0">
            <a:picLocks noGrp="1"/>
          </p:cNvPicPr>
          <p:nvPr>
            <p:ph type="body" idx="1"/>
          </p:nvPr>
        </p:nvPicPr>
        <p:blipFill rotWithShape="1">
          <a:blip r:embed="rId3">
            <a:alphaModFix/>
          </a:blip>
          <a:srcRect/>
          <a:stretch/>
        </p:blipFill>
        <p:spPr>
          <a:xfrm>
            <a:off x="3048001" y="2077698"/>
            <a:ext cx="6324599" cy="3704877"/>
          </a:xfrm>
          <a:prstGeom prst="rect">
            <a:avLst/>
          </a:prstGeom>
          <a:noFill/>
          <a:ln>
            <a:noFill/>
          </a:ln>
        </p:spPr>
      </p:pic>
    </p:spTree>
    <p:extLst>
      <p:ext uri="{BB962C8B-B14F-4D97-AF65-F5344CB8AC3E}">
        <p14:creationId xmlns:p14="http://schemas.microsoft.com/office/powerpoint/2010/main" val="231308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Widescreen</PresentationFormat>
  <Paragraphs>99</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CSE315:Introduction to Data Science</vt:lpstr>
      <vt:lpstr>What is Data?</vt:lpstr>
      <vt:lpstr>What is Data?</vt:lpstr>
      <vt:lpstr>Information Extraction</vt:lpstr>
      <vt:lpstr>Data Sources</vt:lpstr>
      <vt:lpstr>Data Format</vt:lpstr>
      <vt:lpstr>DIKW Pyramid</vt:lpstr>
      <vt:lpstr>DIKW Pyramid</vt:lpstr>
      <vt:lpstr>Data to Wishdom</vt:lpstr>
      <vt:lpstr>Decision Making from Data</vt:lpstr>
      <vt:lpstr>Types of Data</vt:lpstr>
      <vt:lpstr>Quantitative Variable</vt:lpstr>
      <vt:lpstr>Types of Quantitative Variable </vt:lpstr>
      <vt:lpstr>Types of Quantitative Variable </vt:lpstr>
      <vt:lpstr>Qualitative Variable</vt:lpstr>
      <vt:lpstr>Scale of Measurement</vt:lpstr>
      <vt:lpstr>Nominal Data</vt:lpstr>
      <vt:lpstr>Ordinal Data</vt:lpstr>
      <vt:lpstr>Interval Data</vt:lpstr>
      <vt:lpstr>Ratio Data</vt:lpstr>
      <vt:lpstr>Operations in Data</vt:lpstr>
      <vt:lpstr>Data Science Venn Diagram</vt:lpstr>
      <vt:lpstr>Different mysteries and Different patterns</vt:lpstr>
      <vt:lpstr>Data Representation</vt:lpstr>
      <vt:lpstr>Data Scientist’s Profile</vt:lpstr>
      <vt:lpstr>Data Science Pipeline </vt:lpstr>
      <vt:lpstr>Domain Knowledge</vt:lpstr>
      <vt:lpstr>Domain Knowledge</vt:lpstr>
      <vt:lpstr>Example of IRIS Dataset</vt:lpstr>
      <vt:lpstr>Class Types and Attributes of IRIS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RAKA-PC</cp:lastModifiedBy>
  <cp:revision>1</cp:revision>
  <dcterms:created xsi:type="dcterms:W3CDTF">2024-01-23T07:03:43Z</dcterms:created>
  <dcterms:modified xsi:type="dcterms:W3CDTF">2024-01-23T07:04:12Z</dcterms:modified>
</cp:coreProperties>
</file>